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1/8/2024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7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0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2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1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8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1/8/2024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5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410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2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2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201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800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1/8/2024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0BDAD-DAB5-8A2D-229F-544285F54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0722" y="3045898"/>
            <a:ext cx="6557390" cy="38121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br>
              <a:rPr lang="ro-RO" sz="2200" dirty="0">
                <a:solidFill>
                  <a:schemeClr val="bg1"/>
                </a:solidFill>
              </a:rPr>
            </a:br>
            <a:br>
              <a:rPr lang="ro-RO" sz="2200" dirty="0">
                <a:solidFill>
                  <a:schemeClr val="bg1"/>
                </a:solidFill>
              </a:rPr>
            </a:br>
            <a:br>
              <a:rPr lang="ro-RO" sz="2200" dirty="0">
                <a:solidFill>
                  <a:schemeClr val="bg1"/>
                </a:solidFill>
              </a:rPr>
            </a:br>
            <a:br>
              <a:rPr lang="ro-RO" sz="2200" dirty="0">
                <a:solidFill>
                  <a:schemeClr val="bg1"/>
                </a:solidFill>
              </a:rPr>
            </a:br>
            <a:br>
              <a:rPr lang="ro-RO" sz="2200" dirty="0">
                <a:solidFill>
                  <a:schemeClr val="bg1"/>
                </a:solidFill>
              </a:rPr>
            </a:br>
            <a:br>
              <a:rPr lang="ro-RO" sz="2200" dirty="0">
                <a:solidFill>
                  <a:schemeClr val="bg1"/>
                </a:solidFill>
              </a:rPr>
            </a:br>
            <a:br>
              <a:rPr lang="ro-RO" sz="2200" dirty="0">
                <a:solidFill>
                  <a:schemeClr val="bg1"/>
                </a:solidFill>
              </a:rPr>
            </a:br>
            <a:br>
              <a:rPr lang="ro-RO" sz="2200" dirty="0">
                <a:solidFill>
                  <a:schemeClr val="bg1"/>
                </a:solidFill>
              </a:rPr>
            </a:br>
            <a:br>
              <a:rPr lang="ro-RO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441G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o-RO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meche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Mircea-</a:t>
            </a:r>
            <a:r>
              <a:rPr lang="ro-RO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ionuț</a:t>
            </a:r>
            <a:br>
              <a:rPr lang="ro-RO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moreanu vlad-ștefan</a:t>
            </a:r>
            <a:br>
              <a:rPr lang="ro-RO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opriș teodora-alexandra</a:t>
            </a:r>
            <a:br>
              <a:rPr lang="en-US" sz="2200" kern="1200" cap="all" spc="12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 cap="all" spc="12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27CBF-3ABC-A0E4-B644-B391ED08A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8991" y="1880021"/>
            <a:ext cx="6651362" cy="181691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91000"/>
              </a:lnSpc>
            </a:pPr>
            <a:endParaRPr lang="ro-R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1000"/>
              </a:lnSpc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3</a:t>
            </a:r>
          </a:p>
          <a:p>
            <a:pPr algn="l">
              <a:lnSpc>
                <a:spcPct val="91000"/>
              </a:lnSpc>
            </a:pPr>
            <a:endParaRPr lang="ro-R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100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Electronic circuit board">
            <a:extLst>
              <a:ext uri="{FF2B5EF4-FFF2-40B4-BE49-F238E27FC236}">
                <a16:creationId xmlns:a16="http://schemas.microsoft.com/office/drawing/2014/main" id="{1BCBEC9D-7674-B026-D108-6F3F4867BB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52" r="11416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8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E227-7581-F70E-6294-598A085A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 table</a:t>
            </a:r>
            <a:endParaRPr lang="ro-RO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3E16C8-E0DF-8CB2-0376-3A5F93B926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624936"/>
              </p:ext>
            </p:extLst>
          </p:nvPr>
        </p:nvGraphicFramePr>
        <p:xfrm>
          <a:off x="1987298" y="2720790"/>
          <a:ext cx="8214356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589">
                  <a:extLst>
                    <a:ext uri="{9D8B030D-6E8A-4147-A177-3AD203B41FA5}">
                      <a16:colId xmlns:a16="http://schemas.microsoft.com/office/drawing/2014/main" val="3876307233"/>
                    </a:ext>
                  </a:extLst>
                </a:gridCol>
                <a:gridCol w="2053589">
                  <a:extLst>
                    <a:ext uri="{9D8B030D-6E8A-4147-A177-3AD203B41FA5}">
                      <a16:colId xmlns:a16="http://schemas.microsoft.com/office/drawing/2014/main" val="452356030"/>
                    </a:ext>
                  </a:extLst>
                </a:gridCol>
                <a:gridCol w="2053589">
                  <a:extLst>
                    <a:ext uri="{9D8B030D-6E8A-4147-A177-3AD203B41FA5}">
                      <a16:colId xmlns:a16="http://schemas.microsoft.com/office/drawing/2014/main" val="3185437718"/>
                    </a:ext>
                  </a:extLst>
                </a:gridCol>
                <a:gridCol w="2053589">
                  <a:extLst>
                    <a:ext uri="{9D8B030D-6E8A-4147-A177-3AD203B41FA5}">
                      <a16:colId xmlns:a16="http://schemas.microsoft.com/office/drawing/2014/main" val="4181007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Deadline</a:t>
                      </a:r>
                      <a:endPara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Mircea</a:t>
                      </a:r>
                      <a:endPara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Vlad</a:t>
                      </a:r>
                      <a:endPara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Teodora</a:t>
                      </a:r>
                      <a:endPara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12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31/10/2023</a:t>
                      </a:r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</a:t>
                      </a:r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04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31/11/2023</a:t>
                      </a:r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Prototype</a:t>
                      </a:r>
                      <a:b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 Code</a:t>
                      </a:r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13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31/12/2023</a:t>
                      </a:r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Prototype</a:t>
                      </a:r>
                      <a:b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 App</a:t>
                      </a:r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 Code improvements</a:t>
                      </a:r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35081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06/01/2024</a:t>
                      </a:r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Debugging</a:t>
                      </a:r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6389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</a:t>
                      </a:r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952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97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0BDAD-DAB5-8A2D-229F-544285F54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0722" y="3045898"/>
            <a:ext cx="6557390" cy="38121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br>
              <a:rPr lang="ro-RO" sz="2200" dirty="0">
                <a:solidFill>
                  <a:schemeClr val="bg1"/>
                </a:solidFill>
              </a:rPr>
            </a:br>
            <a:br>
              <a:rPr lang="ro-RO" sz="2200" dirty="0">
                <a:solidFill>
                  <a:schemeClr val="bg1"/>
                </a:solidFill>
              </a:rPr>
            </a:br>
            <a:br>
              <a:rPr lang="ro-RO" sz="2200" dirty="0">
                <a:solidFill>
                  <a:schemeClr val="bg1"/>
                </a:solidFill>
              </a:rPr>
            </a:br>
            <a:br>
              <a:rPr lang="ro-RO" sz="2200" dirty="0">
                <a:solidFill>
                  <a:schemeClr val="bg1"/>
                </a:solidFill>
              </a:rPr>
            </a:br>
            <a:br>
              <a:rPr lang="ro-RO" sz="2200" dirty="0">
                <a:solidFill>
                  <a:schemeClr val="bg1"/>
                </a:solidFill>
              </a:rPr>
            </a:br>
            <a:br>
              <a:rPr lang="ro-RO" sz="2200" dirty="0">
                <a:solidFill>
                  <a:schemeClr val="bg1"/>
                </a:solidFill>
              </a:rPr>
            </a:br>
            <a:br>
              <a:rPr lang="ro-RO" sz="2200" dirty="0">
                <a:solidFill>
                  <a:schemeClr val="bg1"/>
                </a:solidFill>
              </a:rPr>
            </a:br>
            <a:br>
              <a:rPr lang="ro-RO" sz="2200" dirty="0">
                <a:solidFill>
                  <a:schemeClr val="bg1"/>
                </a:solidFill>
              </a:rPr>
            </a:br>
            <a:br>
              <a:rPr lang="ro-RO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kern="1200" cap="all" spc="12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 cap="all" spc="12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27CBF-3ABC-A0E4-B644-B391ED08A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8991" y="1880021"/>
            <a:ext cx="6651362" cy="181691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91000"/>
              </a:lnSpc>
            </a:pPr>
            <a:endParaRPr lang="ro-R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1000"/>
              </a:lnSpc>
            </a:pPr>
            <a:endParaRPr lang="ro-R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1000"/>
              </a:lnSpc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  <p:pic>
        <p:nvPicPr>
          <p:cNvPr id="4" name="Picture 3" descr="Electronic circuit board">
            <a:extLst>
              <a:ext uri="{FF2B5EF4-FFF2-40B4-BE49-F238E27FC236}">
                <a16:creationId xmlns:a16="http://schemas.microsoft.com/office/drawing/2014/main" id="{1BCBEC9D-7674-B026-D108-6F3F4867BB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52" r="11416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2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0BDAD-DAB5-8A2D-229F-544285F54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0722" y="3045898"/>
            <a:ext cx="6557390" cy="38121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br>
              <a:rPr lang="ro-RO" sz="2200" dirty="0">
                <a:solidFill>
                  <a:schemeClr val="bg1"/>
                </a:solidFill>
              </a:rPr>
            </a:br>
            <a:br>
              <a:rPr lang="ro-RO" sz="2200" dirty="0">
                <a:solidFill>
                  <a:schemeClr val="bg1"/>
                </a:solidFill>
              </a:rPr>
            </a:br>
            <a:br>
              <a:rPr lang="ro-RO" sz="2200" dirty="0">
                <a:solidFill>
                  <a:schemeClr val="bg1"/>
                </a:solidFill>
              </a:rPr>
            </a:br>
            <a:br>
              <a:rPr lang="ro-RO" sz="2200" dirty="0">
                <a:solidFill>
                  <a:schemeClr val="bg1"/>
                </a:solidFill>
              </a:rPr>
            </a:br>
            <a:br>
              <a:rPr lang="ro-RO" sz="2200" dirty="0">
                <a:solidFill>
                  <a:schemeClr val="bg1"/>
                </a:solidFill>
              </a:rPr>
            </a:br>
            <a:br>
              <a:rPr lang="ro-RO" sz="2200" dirty="0">
                <a:solidFill>
                  <a:schemeClr val="bg1"/>
                </a:solidFill>
              </a:rPr>
            </a:br>
            <a:br>
              <a:rPr lang="ro-RO" sz="2200" dirty="0">
                <a:solidFill>
                  <a:schemeClr val="bg1"/>
                </a:solidFill>
              </a:rPr>
            </a:br>
            <a:br>
              <a:rPr lang="ro-RO" sz="2200" dirty="0">
                <a:solidFill>
                  <a:schemeClr val="bg1"/>
                </a:solidFill>
              </a:rPr>
            </a:br>
            <a:br>
              <a:rPr lang="ro-RO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kern="1200" cap="all" spc="12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 cap="all" spc="12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27CBF-3ABC-A0E4-B644-B391ED08A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736" y="2448192"/>
            <a:ext cx="6651362" cy="181691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91000"/>
              </a:lnSpc>
            </a:pPr>
            <a:endParaRPr lang="ro-R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1000"/>
              </a:lnSpc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ro-RO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Electronic circuit board">
            <a:extLst>
              <a:ext uri="{FF2B5EF4-FFF2-40B4-BE49-F238E27FC236}">
                <a16:creationId xmlns:a16="http://schemas.microsoft.com/office/drawing/2014/main" id="{1BCBEC9D-7674-B026-D108-6F3F4867BB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52" r="11416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7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AA82-91DA-EC76-6CEA-CF750D0D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ro-RO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87F0-4242-6AA0-7605-68C3A823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HARDWARE RESOURCES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RESOURCES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HARDWARE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GANNT CHART &amp; CONTRIBUTIONS TABLE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8908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64B7-D911-DC0A-B345-68BBD6D5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9BD40-F572-611C-FF0F-B957951E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purpose of this project is to transmit a message from a smartphone to an Arduino UNO board via Bluetooth and displaying the message on an LCD. </a:t>
            </a:r>
            <a:endParaRPr lang="ro-RO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 – MIT App Inventor – will connect to the Arduino through Bluetooth.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received as string and displayed on the LCD. If said string contains a keyword (e.g.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“ETTI”)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LED will be lit for a few seconds.</a:t>
            </a:r>
          </a:p>
        </p:txBody>
      </p:sp>
    </p:spTree>
    <p:extLst>
      <p:ext uri="{BB962C8B-B14F-4D97-AF65-F5344CB8AC3E}">
        <p14:creationId xmlns:p14="http://schemas.microsoft.com/office/powerpoint/2010/main" val="273592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9280E-5274-2C4A-3547-1083DE4A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ro-RO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Hardware Resources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F0604AD7-719F-153A-4155-922C0467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module BT04-E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RC1602A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10kΩ potentiometer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220Ω resistor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8444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B16FE-1D89-865B-BC02-261D8487B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764" y="639233"/>
            <a:ext cx="2049410" cy="254745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2B47F-45D0-C179-9309-6BBCA0285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545" y="915028"/>
            <a:ext cx="2199295" cy="1995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96D9CF-6677-9CD0-D6FE-9079DA802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375" y="3671314"/>
            <a:ext cx="3351912" cy="25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4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32D99-B3CC-87AD-108E-08C6D8F0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ro-RO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Software resources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EC96DA-7821-A4C2-DF29-9A6C19E16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 App Inventor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LiquidCrystal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library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SoftwareSerial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library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8444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06BF51-9D86-2726-AC4A-677E89DDF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0" r="9979" b="-3"/>
          <a:stretch/>
        </p:blipFill>
        <p:spPr>
          <a:xfrm>
            <a:off x="6741822" y="678334"/>
            <a:ext cx="2199295" cy="24692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5BAE32-7A51-3E6B-7B02-EBD6D3A10C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51" r="7717"/>
          <a:stretch/>
        </p:blipFill>
        <p:spPr>
          <a:xfrm>
            <a:off x="9337545" y="674617"/>
            <a:ext cx="2199295" cy="2476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77B3F0-3134-FA18-5080-3FA0EBEE9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468" y="3671314"/>
            <a:ext cx="3513727" cy="25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67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A0262-025E-05D4-6F77-DBA8722F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HARDWARE IMPLEMENTATION</a:t>
            </a: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C8320-EBE4-6AE3-0280-701E1662D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323" y="450413"/>
            <a:ext cx="3015402" cy="2933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Content Placeholder 11" descr="A diagram of a computer circuit&#10;&#10;Description automatically generated">
            <a:extLst>
              <a:ext uri="{FF2B5EF4-FFF2-40B4-BE49-F238E27FC236}">
                <a16:creationId xmlns:a16="http://schemas.microsoft.com/office/drawing/2014/main" id="{874515AC-F905-31E5-1902-4AD22268E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227" y="3671316"/>
            <a:ext cx="3341594" cy="28988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73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94C73-5086-4791-591D-637AF429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SOFTWARE IMPLEMENTATION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293E5FA-FB1F-167E-CFAA-FB705DE3E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875" y="914400"/>
            <a:ext cx="3725335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B79A30B-750E-3808-0E08-034F1F8348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136" y="3671316"/>
            <a:ext cx="4173777" cy="22722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665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21E1-1CB3-B42B-087D-3B658234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CONCLUSIONS</a:t>
            </a:r>
            <a:endParaRPr lang="ro-RO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D3B8D-FF10-116E-2151-A4A912DB6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opportunity to learn new things about the Arduino UNO board, but also to touch up on pre-existing knowledge.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problem we encountered was the memory management of the text strings done by the standard Arduino library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 introduction to Android development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AppInventor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 integration of 2 technologies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growth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58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75DC-38DD-3B7D-2BE4-C263D246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GANNT CHART &amp; CONTRIBUTIONS TABLE</a:t>
            </a:r>
            <a:endParaRPr lang="ro-RO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2373FB-E183-C394-CECB-1D5EDC983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559361"/>
              </p:ext>
            </p:extLst>
          </p:nvPr>
        </p:nvGraphicFramePr>
        <p:xfrm>
          <a:off x="1816166" y="2924976"/>
          <a:ext cx="855662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324">
                  <a:extLst>
                    <a:ext uri="{9D8B030D-6E8A-4147-A177-3AD203B41FA5}">
                      <a16:colId xmlns:a16="http://schemas.microsoft.com/office/drawing/2014/main" val="1042302017"/>
                    </a:ext>
                  </a:extLst>
                </a:gridCol>
                <a:gridCol w="1711324">
                  <a:extLst>
                    <a:ext uri="{9D8B030D-6E8A-4147-A177-3AD203B41FA5}">
                      <a16:colId xmlns:a16="http://schemas.microsoft.com/office/drawing/2014/main" val="2571962890"/>
                    </a:ext>
                  </a:extLst>
                </a:gridCol>
                <a:gridCol w="1711324">
                  <a:extLst>
                    <a:ext uri="{9D8B030D-6E8A-4147-A177-3AD203B41FA5}">
                      <a16:colId xmlns:a16="http://schemas.microsoft.com/office/drawing/2014/main" val="738994516"/>
                    </a:ext>
                  </a:extLst>
                </a:gridCol>
                <a:gridCol w="1711324">
                  <a:extLst>
                    <a:ext uri="{9D8B030D-6E8A-4147-A177-3AD203B41FA5}">
                      <a16:colId xmlns:a16="http://schemas.microsoft.com/office/drawing/2014/main" val="2388763596"/>
                    </a:ext>
                  </a:extLst>
                </a:gridCol>
                <a:gridCol w="1711324">
                  <a:extLst>
                    <a:ext uri="{9D8B030D-6E8A-4147-A177-3AD203B41FA5}">
                      <a16:colId xmlns:a16="http://schemas.microsoft.com/office/drawing/2014/main" val="1856277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10.2023</a:t>
                      </a:r>
                      <a:endPara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11.2023</a:t>
                      </a:r>
                      <a:endPara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12.2023</a:t>
                      </a:r>
                      <a:endPara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01.2024</a:t>
                      </a:r>
                      <a:endPara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62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</a:t>
                      </a:r>
                      <a:endParaRPr lang="ro-RO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23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 Code</a:t>
                      </a:r>
                      <a:endParaRPr lang="ro-RO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29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Further Research</a:t>
                      </a:r>
                      <a:endParaRPr lang="ro-RO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37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 App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947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Debugging</a:t>
                      </a:r>
                      <a:endParaRPr lang="ro-RO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36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</a:t>
                      </a:r>
                      <a:endParaRPr lang="ro-RO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213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Submission</a:t>
                      </a:r>
                      <a:endParaRPr lang="ro-RO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9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09390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8FA1CD"/>
      </a:accent1>
      <a:accent2>
        <a:srgbClr val="77ABC2"/>
      </a:accent2>
      <a:accent3>
        <a:srgbClr val="78ACA6"/>
      </a:accent3>
      <a:accent4>
        <a:srgbClr val="6DB18D"/>
      </a:accent4>
      <a:accent5>
        <a:srgbClr val="77B07A"/>
      </a:accent5>
      <a:accent6>
        <a:srgbClr val="83AE6B"/>
      </a:accent6>
      <a:hlink>
        <a:srgbClr val="918158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305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Franklin Gothic Demi Cond</vt:lpstr>
      <vt:lpstr>Franklin Gothic Medium</vt:lpstr>
      <vt:lpstr>Times New Roman</vt:lpstr>
      <vt:lpstr>Wingdings</vt:lpstr>
      <vt:lpstr>JuxtaposeVTI</vt:lpstr>
      <vt:lpstr>         Group 441G  meche Mircea-ionuț moreanu vlad-ștefan opriș teodora-alexandra   </vt:lpstr>
      <vt:lpstr>cONTENTS</vt:lpstr>
      <vt:lpstr>1. introduction</vt:lpstr>
      <vt:lpstr>2. Hardware Resources</vt:lpstr>
      <vt:lpstr>3. Software resources</vt:lpstr>
      <vt:lpstr>4. HARDWARE IMPLEMENTATION</vt:lpstr>
      <vt:lpstr>5. SOFTWARE IMPLEMENTATION</vt:lpstr>
      <vt:lpstr>6. CONCLUSIONS</vt:lpstr>
      <vt:lpstr>7. GANNT CHART &amp; CONTRIBUTIONS TABLE</vt:lpstr>
      <vt:lpstr>Contributions table</vt:lpstr>
      <vt:lpstr>            </vt:lpstr>
      <vt:lpstr>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 Sending a text message from an Android phone, over Bluetooth, to an Arduino board and display the message on an LCD </dc:title>
  <dc:creator>Teodora Opris</dc:creator>
  <cp:lastModifiedBy>Mircea-Ionuț MECHE (118813)</cp:lastModifiedBy>
  <cp:revision>27</cp:revision>
  <dcterms:created xsi:type="dcterms:W3CDTF">2024-01-07T10:05:25Z</dcterms:created>
  <dcterms:modified xsi:type="dcterms:W3CDTF">2024-01-08T16:44:10Z</dcterms:modified>
</cp:coreProperties>
</file>