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1063" r:id="rId2"/>
    <p:sldId id="1066" r:id="rId3"/>
    <p:sldId id="1064" r:id="rId4"/>
    <p:sldId id="1109" r:id="rId5"/>
    <p:sldId id="1067" r:id="rId6"/>
    <p:sldId id="1103" r:id="rId7"/>
    <p:sldId id="1104" r:id="rId8"/>
    <p:sldId id="1105" r:id="rId9"/>
    <p:sldId id="1106" r:id="rId10"/>
    <p:sldId id="1107" r:id="rId11"/>
    <p:sldId id="1108" r:id="rId12"/>
    <p:sldId id="1110" r:id="rId13"/>
    <p:sldId id="1111" r:id="rId14"/>
    <p:sldId id="1112" r:id="rId15"/>
    <p:sldId id="1113" r:id="rId16"/>
    <p:sldId id="1114" r:id="rId17"/>
    <p:sldId id="1115" r:id="rId18"/>
    <p:sldId id="1116" r:id="rId19"/>
    <p:sldId id="1117" r:id="rId20"/>
    <p:sldId id="1118" r:id="rId21"/>
    <p:sldId id="1135" r:id="rId22"/>
    <p:sldId id="1136" r:id="rId23"/>
    <p:sldId id="1119" r:id="rId24"/>
    <p:sldId id="1125" r:id="rId25"/>
    <p:sldId id="1120" r:id="rId26"/>
    <p:sldId id="1121" r:id="rId27"/>
    <p:sldId id="1122" r:id="rId28"/>
    <p:sldId id="1123" r:id="rId29"/>
    <p:sldId id="1130" r:id="rId30"/>
    <p:sldId id="1124" r:id="rId31"/>
    <p:sldId id="1126" r:id="rId32"/>
    <p:sldId id="1127" r:id="rId33"/>
    <p:sldId id="1128" r:id="rId34"/>
    <p:sldId id="1129" r:id="rId35"/>
    <p:sldId id="1131" r:id="rId36"/>
    <p:sldId id="1133" r:id="rId37"/>
    <p:sldId id="1134" r:id="rId38"/>
    <p:sldId id="1062" r:id="rId39"/>
  </p:sldIdLst>
  <p:sldSz cx="12160250" cy="6840538"/>
  <p:notesSz cx="9874250" cy="6797675"/>
  <p:embeddedFontLst>
    <p:embeddedFont>
      <p:font typeface="맑은 고딕" panose="020B0503020000020004" pitchFamily="50" charset="-127"/>
      <p:regular r:id="rId42"/>
      <p:bold r:id="rId43"/>
    </p:embeddedFont>
  </p:embeddedFontLst>
  <p:defaultTextStyle>
    <a:defPPr>
      <a:defRPr lang="ko-KR"/>
    </a:defPPr>
    <a:lvl1pPr marL="0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3898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7796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1693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15591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69489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23387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77285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31182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8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1B13"/>
    <a:srgbClr val="F2224D"/>
    <a:srgbClr val="FF0066"/>
    <a:srgbClr val="FAFAFA"/>
    <a:srgbClr val="FFDC4E"/>
    <a:srgbClr val="187ED0"/>
    <a:srgbClr val="009CDA"/>
    <a:srgbClr val="F08200"/>
    <a:srgbClr val="2F3498"/>
    <a:srgbClr val="DFB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85658" autoAdjust="0"/>
  </p:normalViewPr>
  <p:slideViewPr>
    <p:cSldViewPr>
      <p:cViewPr varScale="1">
        <p:scale>
          <a:sx n="81" d="100"/>
          <a:sy n="81" d="100"/>
        </p:scale>
        <p:origin x="120" y="1386"/>
      </p:cViewPr>
      <p:guideLst>
        <p:guide orient="horz" pos="2155"/>
        <p:guide pos="383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2172" y="-114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18EE8-BF93-4A17-BED5-FC99EECA5FC7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389D9-3AFB-446F-A659-3D0A661F2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37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1F873-BA02-446B-9127-C4DE4310B943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8"/>
            <a:ext cx="45307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1BC67-C438-4515-9D3F-F10D40F13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4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229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2019" y="2125002"/>
            <a:ext cx="10336213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4041" y="3876305"/>
            <a:ext cx="8512175" cy="17481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3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7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1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15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69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2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77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31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E594-86C5-4F1D-8812-38DF40064943}" type="datetime1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407717" y="467941"/>
            <a:ext cx="324036" cy="0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36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B17C-522D-4CD8-8139-01EDEBAB2AF6}" type="datetime1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21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16181" y="273941"/>
            <a:ext cx="2736057" cy="583662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8015" y="273941"/>
            <a:ext cx="8005498" cy="583662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261C-38F3-40E7-AAA6-CE27B727AA65}" type="datetime1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33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2951-AD8C-47B8-8787-30E2F4BFA1EA}" type="datetime1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60679" y="6372598"/>
            <a:ext cx="2837392" cy="364195"/>
          </a:xfrm>
        </p:spPr>
        <p:txBody>
          <a:bodyPr/>
          <a:lstStyle>
            <a:lvl1pPr>
              <a:defRPr sz="9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61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0576" y="4395684"/>
            <a:ext cx="10336213" cy="1358607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0576" y="2899313"/>
            <a:ext cx="10336213" cy="1496368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38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77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16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1559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694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2338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772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311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1BBF-13D1-46E6-8B8B-C9F26A0BAD91}" type="datetime1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81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8013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1460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DC3D-FD6A-49DF-B101-11717D57279F}" type="datetime1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5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3" y="1531206"/>
            <a:ext cx="5372889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8013" y="2169338"/>
            <a:ext cx="5372889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7246" y="1531206"/>
            <a:ext cx="5375000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7246" y="2169338"/>
            <a:ext cx="5375000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11A2-FD90-4A19-98A8-25197A66BC26}" type="datetime1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10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B532-6471-449A-9A2F-4428556C2F98}" type="datetime1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5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E13B-856D-4562-A86D-A2B6F7BF810F}" type="datetime1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14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17" y="272355"/>
            <a:ext cx="4000639" cy="1159093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54323" y="272359"/>
            <a:ext cx="6797918" cy="5838209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017" y="1431450"/>
            <a:ext cx="4000639" cy="4679118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FB3A-7E9E-4380-9381-6FCA87FBB41A}" type="datetime1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6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3494" y="4788378"/>
            <a:ext cx="7296150" cy="565297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3494" y="611216"/>
            <a:ext cx="7296150" cy="4104323"/>
          </a:xfrm>
        </p:spPr>
        <p:txBody>
          <a:bodyPr/>
          <a:lstStyle>
            <a:lvl1pPr marL="0" indent="0">
              <a:buNone/>
              <a:defRPr sz="3900"/>
            </a:lvl1pPr>
            <a:lvl2pPr marL="553898" indent="0">
              <a:buNone/>
              <a:defRPr sz="3400"/>
            </a:lvl2pPr>
            <a:lvl3pPr marL="1107796" indent="0">
              <a:buNone/>
              <a:defRPr sz="2900"/>
            </a:lvl3pPr>
            <a:lvl4pPr marL="1661693" indent="0">
              <a:buNone/>
              <a:defRPr sz="2400"/>
            </a:lvl4pPr>
            <a:lvl5pPr marL="2215591" indent="0">
              <a:buNone/>
              <a:defRPr sz="2400"/>
            </a:lvl5pPr>
            <a:lvl6pPr marL="2769489" indent="0">
              <a:buNone/>
              <a:defRPr sz="2400"/>
            </a:lvl6pPr>
            <a:lvl7pPr marL="3323387" indent="0">
              <a:buNone/>
              <a:defRPr sz="2400"/>
            </a:lvl7pPr>
            <a:lvl8pPr marL="3877285" indent="0">
              <a:buNone/>
              <a:defRPr sz="2400"/>
            </a:lvl8pPr>
            <a:lvl9pPr marL="4431182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3494" y="5353673"/>
            <a:ext cx="7296150" cy="802814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CCBA-1514-4E9E-888A-807450F810B0}" type="datetime1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42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8016" y="273939"/>
            <a:ext cx="10944225" cy="1140090"/>
          </a:xfrm>
          <a:prstGeom prst="rect">
            <a:avLst/>
          </a:prstGeom>
        </p:spPr>
        <p:txBody>
          <a:bodyPr vert="horz" lIns="110780" tIns="55390" rIns="110780" bIns="5539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6" y="1596127"/>
            <a:ext cx="10944225" cy="4514439"/>
          </a:xfrm>
          <a:prstGeom prst="rect">
            <a:avLst/>
          </a:prstGeom>
        </p:spPr>
        <p:txBody>
          <a:bodyPr vert="horz" lIns="110780" tIns="55390" rIns="110780" bIns="5539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8013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170EDEE7-370E-499F-B978-ABF387098974}" type="datetime1">
              <a:rPr lang="ko-KR" altLang="en-US" smtClean="0"/>
              <a:t>2019-10-11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54752" y="6340169"/>
            <a:ext cx="3850746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14849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C:\Users\user\Downloads\logo-02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93" y="251917"/>
            <a:ext cx="1944216" cy="288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73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107796" rtl="0" eaLnBrk="1" latinLnBrk="1" hangingPunct="1">
        <a:spcBef>
          <a:spcPct val="0"/>
        </a:spcBef>
        <a:buNone/>
        <a:defRPr sz="53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j-cs"/>
        </a:defRPr>
      </a:lvl1pPr>
    </p:titleStyle>
    <p:bodyStyle>
      <a:lvl1pPr marL="415423" indent="-415423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1pPr>
      <a:lvl2pPr marL="900084" indent="-346186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2pPr>
      <a:lvl3pPr marL="1384745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3pPr>
      <a:lvl4pPr marL="1938642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4pPr>
      <a:lvl5pPr marL="2492540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5pPr>
      <a:lvl6pPr marL="3046438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36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54234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08131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3898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7796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1693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5591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9489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3387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77285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182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3521" y="1620069"/>
            <a:ext cx="10873208" cy="2327853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Chapter 1.</a:t>
            </a:r>
          </a:p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 </a:t>
            </a:r>
          </a:p>
          <a:p>
            <a:pPr algn="ctr"/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데이터분석 </a:t>
            </a:r>
            <a:r>
              <a:rPr lang="ko-KR" altLang="en-US" sz="3600" dirty="0" err="1">
                <a:latin typeface="Noto Sans CJK KR Black" pitchFamily="34" charset="-127"/>
                <a:ea typeface="Noto Sans CJK KR Black" pitchFamily="34" charset="-127"/>
              </a:rPr>
              <a:t>싸이클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 이해 및 시계열 데이터분석 준비 </a:t>
            </a:r>
            <a:endParaRPr lang="en-US" altLang="ko-KR" sz="3600" dirty="0">
              <a:latin typeface="Noto Sans CJK KR Black" pitchFamily="34" charset="-127"/>
              <a:ea typeface="Noto Sans CJK KR Black" pitchFamily="34" charset="-127"/>
            </a:endParaRPr>
          </a:p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(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총</a:t>
            </a:r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1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주</a:t>
            </a:r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7949" y="4883291"/>
            <a:ext cx="1013107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r"/>
            <a:r>
              <a:rPr lang="ko-KR" altLang="en-US" sz="2400" dirty="0">
                <a:latin typeface="Noto Sans CJK KR Medium" pitchFamily="34" charset="-127"/>
                <a:ea typeface="Noto Sans CJK KR Medium" pitchFamily="34" charset="-127"/>
              </a:rPr>
              <a:t>김경원</a:t>
            </a:r>
            <a:r>
              <a:rPr lang="en-US" altLang="ko-KR" sz="2400" dirty="0">
                <a:latin typeface="Noto Sans CJK KR Medium" pitchFamily="34" charset="-127"/>
                <a:ea typeface="Noto Sans CJK KR Medium" pitchFamily="34" charset="-127"/>
              </a:rPr>
              <a:t>(cheonbi@snu.ac.kr)</a:t>
            </a:r>
          </a:p>
        </p:txBody>
      </p:sp>
    </p:spTree>
    <p:extLst>
      <p:ext uri="{BB962C8B-B14F-4D97-AF65-F5344CB8AC3E}">
        <p14:creationId xmlns:p14="http://schemas.microsoft.com/office/powerpoint/2010/main" val="3888216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/>
              <a:t>데이터 분석의 단계별 목적 이해하기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58DD6D7-4517-4805-BA0B-44794AADB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937" y="1437014"/>
            <a:ext cx="985837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53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/>
              <a:t>분석을 이해하고 공감하는 자세 및 방향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755163-7D29-4683-AA1F-663DF282B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162" y="2686844"/>
            <a:ext cx="100679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907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/>
              <a:t>분석을 이해하고 공감하는 자세 및 방향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6AE94C3-0310-43CA-85B5-F1226475B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350" y="1979700"/>
            <a:ext cx="85915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180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/>
              <a:t>분석을 이해하고 공감하는 자세 및 방향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0153B70-375C-4D3E-AF39-B9AA5D52C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050" y="2534444"/>
            <a:ext cx="88201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960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3AD4C7E-A276-4055-BE4B-52EBF32F3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0" y="193118"/>
            <a:ext cx="7715250" cy="6543675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2868282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/>
              <a:t>분석을 </a:t>
            </a:r>
            <a:br>
              <a:rPr lang="en-US" altLang="ko-KR" sz="4400" dirty="0"/>
            </a:br>
            <a:r>
              <a:rPr lang="ko-KR" altLang="en-US" sz="4400" dirty="0"/>
              <a:t>이해하고 </a:t>
            </a:r>
            <a:br>
              <a:rPr lang="en-US" altLang="ko-KR" sz="4400" dirty="0"/>
            </a:br>
            <a:r>
              <a:rPr lang="ko-KR" altLang="en-US" sz="4400" dirty="0"/>
              <a:t>공감하는 </a:t>
            </a:r>
            <a:br>
              <a:rPr lang="en-US" altLang="ko-KR" sz="4400" dirty="0"/>
            </a:br>
            <a:r>
              <a:rPr lang="ko-KR" altLang="en-US" sz="4400" dirty="0"/>
              <a:t>자세 및 방향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415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/>
              <a:t>분석을 이해하고 공감하는 자세 및 방향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AEDE48-FFDA-4B6F-AB66-72988A8FC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925" y="1420813"/>
            <a:ext cx="929640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905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1CE05F9-4E6E-4733-AF7E-0ED7E7ECA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587" y="1692077"/>
            <a:ext cx="1012507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181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7DB8F2-FD69-40FF-81A7-62A35A9F0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125" y="2294025"/>
            <a:ext cx="83820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70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1D3AC6-7B8B-42D6-A17C-DE0FDFAB2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0" y="2125570"/>
            <a:ext cx="619125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39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B19D04-4ADF-449F-BE3D-C433C75CE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925" y="2106520"/>
            <a:ext cx="701040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18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2135" y="855851"/>
            <a:ext cx="11298630" cy="270843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1</a:t>
            </a:r>
            <a:r>
              <a:rPr lang="ko-KR" altLang="en-US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주차 </a:t>
            </a:r>
            <a:endParaRPr lang="en-US" altLang="ko-KR" sz="4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ko-KR" altLang="en-US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강의의 목적</a:t>
            </a:r>
            <a:endParaRPr lang="en-US" altLang="ko-KR" sz="4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endParaRPr lang="en-US" altLang="ko-KR" sz="4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endParaRPr lang="en-US" altLang="ko-KR" sz="4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5EDEC6-8B0A-462F-8B63-AB96D03FE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447" y="5246"/>
            <a:ext cx="7555803" cy="68405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9410BA-D4C7-4917-A0C0-356C06304EF3}"/>
              </a:ext>
            </a:extLst>
          </p:cNvPr>
          <p:cNvSpPr txBox="1"/>
          <p:nvPr/>
        </p:nvSpPr>
        <p:spPr>
          <a:xfrm>
            <a:off x="4604447" y="828683"/>
            <a:ext cx="3635918" cy="48238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6375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35FAD3-ED65-428C-B0CE-5EC88F345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862" y="1996422"/>
            <a:ext cx="801052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95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ED9DF5-E9F7-4DD5-8684-2C1A084A6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887" y="2412157"/>
            <a:ext cx="76104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198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2FD68C0-78B4-41C8-BB2D-87A60F3CF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685" y="1839913"/>
            <a:ext cx="767715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48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FC7A9BD-E428-4284-9A3E-185585B62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025" y="2646450"/>
            <a:ext cx="76962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66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778CC4F-00F6-43F4-B1D4-13514AB87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258" y="48419"/>
            <a:ext cx="8458200" cy="6743700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2868282"/>
          </a:xfrm>
        </p:spPr>
        <p:txBody>
          <a:bodyPr>
            <a:noAutofit/>
          </a:bodyPr>
          <a:lstStyle/>
          <a:p>
            <a:pPr algn="l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3200" dirty="0"/>
              <a:t>분석 단계별 </a:t>
            </a:r>
            <a:br>
              <a:rPr lang="en-US" altLang="ko-KR" sz="3200" dirty="0"/>
            </a:br>
            <a:r>
              <a:rPr lang="ko-KR" altLang="en-US" sz="3200" dirty="0"/>
              <a:t>의사결정을 위한 </a:t>
            </a:r>
            <a:br>
              <a:rPr lang="en-US" altLang="ko-KR" sz="3200" dirty="0"/>
            </a:br>
            <a:r>
              <a:rPr lang="ko-KR" altLang="en-US" sz="3200" dirty="0"/>
              <a:t>수학</a:t>
            </a:r>
            <a:r>
              <a:rPr lang="en-US" altLang="ko-KR" sz="3200" dirty="0"/>
              <a:t>/</a:t>
            </a:r>
            <a:r>
              <a:rPr lang="ko-KR" altLang="en-US" sz="3200" dirty="0"/>
              <a:t>통계적 </a:t>
            </a:r>
            <a:br>
              <a:rPr lang="en-US" altLang="ko-KR" sz="3200" dirty="0"/>
            </a:br>
            <a:r>
              <a:rPr lang="ko-KR" altLang="en-US" sz="3200" dirty="0"/>
              <a:t>언어를 </a:t>
            </a:r>
            <a:br>
              <a:rPr lang="en-US" altLang="ko-KR" sz="3200" dirty="0"/>
            </a:br>
            <a:r>
              <a:rPr lang="ko-KR" altLang="en-US" sz="3200" dirty="0"/>
              <a:t>이해하기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361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843F7E3-8481-4406-93BB-9E68307A8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850" y="2189250"/>
            <a:ext cx="89725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465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5B8B0F1-E241-49F5-839D-7599A3981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64" y="2441662"/>
            <a:ext cx="903922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424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83C6716-A341-4F37-A05B-8175736A3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12" y="1925545"/>
            <a:ext cx="865822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724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4FDBD26-5306-4B8B-9E99-265DAF626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775" y="2336919"/>
            <a:ext cx="86487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0719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AECCC48-CA89-4376-813C-E61DDDE18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837" y="2048248"/>
            <a:ext cx="84105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91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E4ADD1-25A1-4552-A958-0A689D0B1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825" y="76994"/>
            <a:ext cx="4800600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83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2148202"/>
          </a:xfrm>
        </p:spPr>
        <p:txBody>
          <a:bodyPr>
            <a:noAutofit/>
          </a:bodyPr>
          <a:lstStyle/>
          <a:p>
            <a:pPr algn="l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3200" dirty="0"/>
              <a:t>분석 단계별 </a:t>
            </a:r>
            <a:br>
              <a:rPr lang="en-US" altLang="ko-KR" sz="3200" dirty="0"/>
            </a:br>
            <a:r>
              <a:rPr lang="ko-KR" altLang="en-US" sz="3200" dirty="0"/>
              <a:t>의사결정을 위한 </a:t>
            </a:r>
            <a:br>
              <a:rPr lang="en-US" altLang="ko-KR" sz="3200" dirty="0"/>
            </a:br>
            <a:r>
              <a:rPr lang="ko-KR" altLang="en-US" sz="3200" dirty="0"/>
              <a:t>수학</a:t>
            </a:r>
            <a:r>
              <a:rPr lang="en-US" altLang="ko-KR" sz="3200" dirty="0"/>
              <a:t>/</a:t>
            </a:r>
            <a:r>
              <a:rPr lang="ko-KR" altLang="en-US" sz="3200" dirty="0"/>
              <a:t>통계적 </a:t>
            </a:r>
            <a:br>
              <a:rPr lang="en-US" altLang="ko-KR" sz="3200" dirty="0"/>
            </a:br>
            <a:r>
              <a:rPr lang="ko-KR" altLang="en-US" sz="3200" dirty="0"/>
              <a:t>언어를 이해하기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DA22192-03BD-48EA-A938-A438DC66B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049" y="849869"/>
            <a:ext cx="8114022" cy="543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6CDDE88-85C8-4F4F-94C1-E37549B45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12" y="2268141"/>
            <a:ext cx="980122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94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2724266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</a:t>
            </a:r>
            <a:br>
              <a:rPr lang="en-US" altLang="ko-KR" sz="4400" dirty="0"/>
            </a:br>
            <a:r>
              <a:rPr lang="ko-KR" altLang="en-US" sz="4400" dirty="0"/>
              <a:t>의사결정을 위한 </a:t>
            </a:r>
            <a:br>
              <a:rPr lang="en-US" altLang="ko-KR" sz="4400" dirty="0"/>
            </a:br>
            <a:r>
              <a:rPr lang="ko-KR" altLang="en-US" sz="4400" dirty="0"/>
              <a:t>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</a:t>
            </a:r>
            <a:br>
              <a:rPr lang="en-US" altLang="ko-KR" sz="4400" dirty="0"/>
            </a:br>
            <a:r>
              <a:rPr lang="ko-KR" altLang="en-US" sz="4400" dirty="0"/>
              <a:t>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19BC649-AFD6-44AE-8995-84EF30E81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085" y="106363"/>
            <a:ext cx="6048375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3931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E1514D3-54FA-4197-AFF1-32C36AD37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2410619"/>
            <a:ext cx="106108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1601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BE61E85-6E04-4B2B-B637-A54CB2025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645" y="1782763"/>
            <a:ext cx="844867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1839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2724266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</a:t>
            </a:r>
            <a:br>
              <a:rPr lang="en-US" altLang="ko-KR" sz="4400" dirty="0"/>
            </a:br>
            <a:r>
              <a:rPr lang="ko-KR" altLang="en-US" sz="4400" dirty="0"/>
              <a:t>의사결정을 위한 </a:t>
            </a:r>
            <a:br>
              <a:rPr lang="en-US" altLang="ko-KR" sz="4400" dirty="0"/>
            </a:br>
            <a:r>
              <a:rPr lang="ko-KR" altLang="en-US" sz="4400" dirty="0"/>
              <a:t>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</a:t>
            </a:r>
            <a:br>
              <a:rPr lang="en-US" altLang="ko-KR" sz="4400" dirty="0"/>
            </a:br>
            <a:r>
              <a:rPr lang="ko-KR" altLang="en-US" sz="4400" dirty="0"/>
              <a:t>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547C04-F8EB-43D4-8168-8F32406DB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221" y="0"/>
            <a:ext cx="4213717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244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4400" dirty="0"/>
              <a:t>분석 단계별 의사결정을 위한 수학</a:t>
            </a:r>
            <a:r>
              <a:rPr lang="en-US" altLang="ko-KR" sz="4400" dirty="0"/>
              <a:t>/</a:t>
            </a:r>
            <a:r>
              <a:rPr lang="ko-KR" altLang="en-US" sz="4400" dirty="0"/>
              <a:t>통계적 언어를 이해하기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04D8E2-5D45-4650-A72F-7ED7D9473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762" y="3110706"/>
            <a:ext cx="96107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054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2700189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&lt;Quiz&gt;</a:t>
            </a:r>
            <a:b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데이터분석 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싸이클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단계를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6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개로 구분하고 각 단계별 기능을 설명하라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.</a:t>
            </a: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데이터의 종류를 크게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개로 구분할 수 있다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그 중 횡단면 데이터와 시계열 데이터의 차이점을 설명하라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.</a:t>
            </a: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귀무가설과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대립가설을 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아는대로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논하고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그 차이를 설명하라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.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9543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60250" cy="6840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5509" y="2673109"/>
            <a:ext cx="10131075" cy="103519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감사합니다</a:t>
            </a:r>
            <a:r>
              <a:rPr lang="en-US" altLang="ko-KR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4495949" y="3105157"/>
            <a:ext cx="6172413" cy="0"/>
          </a:xfrm>
          <a:prstGeom prst="line">
            <a:avLst/>
          </a:prstGeom>
          <a:ln w="3175">
            <a:solidFill>
              <a:srgbClr val="F22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C:\Users\user\Downloads\logo-0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062" y="2799278"/>
            <a:ext cx="2216522" cy="3329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3919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/>
              <a:t>데이터 분석의 단계별 목적 이해하기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AB9CC90-724C-42A0-AA0B-959A398F9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787" y="2615406"/>
            <a:ext cx="84486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453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/>
              <a:t>데이터 분석의 </a:t>
            </a:r>
            <a:br>
              <a:rPr lang="en-US" altLang="ko-KR" sz="4400" dirty="0"/>
            </a:br>
            <a:r>
              <a:rPr lang="ko-KR" altLang="en-US" sz="4400" dirty="0"/>
              <a:t>단계별 목적 이해하기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F76C26-A305-490D-96BD-EEFFF4414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29" y="0"/>
            <a:ext cx="5138705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54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/>
              <a:t>데이터 분석의 단계별 목적 이해하기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9E65D4E-8A8A-4FE3-BB71-C0D2ED32C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075" y="1672392"/>
            <a:ext cx="84201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9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/>
              <a:t>데이터 분석의 단계별 목적 이해하기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7354458-F846-4CD8-BC08-10C7D095B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412" y="1498043"/>
            <a:ext cx="835342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81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/>
              <a:t>데이터 분석의 단계별 목적 이해하기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AD911A7-FFF9-4B02-9F73-F48973844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597" y="1404045"/>
            <a:ext cx="9317056" cy="54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005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/>
              <a:t>데이터 분석의 단계별 목적 이해하기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B2210F4-E9A0-435C-9256-EBC02BAFC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1692077"/>
            <a:ext cx="992505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741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25706</TotalTime>
  <Words>356</Words>
  <Application>Microsoft Office PowerPoint</Application>
  <PresentationFormat>사용자 지정</PresentationFormat>
  <Paragraphs>79</Paragraphs>
  <Slides>38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4" baseType="lpstr">
      <vt:lpstr>Noto Sans CJK KR Medium</vt:lpstr>
      <vt:lpstr>Noto Sans CJK KR Bold</vt:lpstr>
      <vt:lpstr>Noto Sans CJK KR Black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1. 데이터 분석의 단계별 목적 이해하기 </vt:lpstr>
      <vt:lpstr>1. 데이터 분석의  단계별 목적 이해하기 </vt:lpstr>
      <vt:lpstr>1. 데이터 분석의 단계별 목적 이해하기 </vt:lpstr>
      <vt:lpstr>1. 데이터 분석의 단계별 목적 이해하기 </vt:lpstr>
      <vt:lpstr>1. 데이터 분석의 단계별 목적 이해하기 </vt:lpstr>
      <vt:lpstr>1. 데이터 분석의 단계별 목적 이해하기 </vt:lpstr>
      <vt:lpstr>1. 데이터 분석의 단계별 목적 이해하기 </vt:lpstr>
      <vt:lpstr>2. 분석을 이해하고 공감하는 자세 및 방향</vt:lpstr>
      <vt:lpstr>2. 분석을 이해하고 공감하는 자세 및 방향</vt:lpstr>
      <vt:lpstr>2. 분석을 이해하고 공감하는 자세 및 방향</vt:lpstr>
      <vt:lpstr>2. 분석을  이해하고  공감하는  자세 및 방향</vt:lpstr>
      <vt:lpstr>2. 분석을 이해하고 공감하는 자세 및 방향</vt:lpstr>
      <vt:lpstr>3. 분석 단계별 의사결정을 위한 수학/통계적 언어를 이해하기</vt:lpstr>
      <vt:lpstr>3. 분석 단계별 의사결정을 위한 수학/통계적 언어를 이해하기</vt:lpstr>
      <vt:lpstr>3. 분석 단계별 의사결정을 위한 수학/통계적 언어를 이해하기</vt:lpstr>
      <vt:lpstr>3. 분석 단계별 의사결정을 위한 수학/통계적 언어를 이해하기</vt:lpstr>
      <vt:lpstr>3. 분석 단계별 의사결정을 위한 수학/통계적 언어를 이해하기</vt:lpstr>
      <vt:lpstr>3. 분석 단계별 의사결정을 위한 수학/통계적 언어를 이해하기</vt:lpstr>
      <vt:lpstr>3. 분석 단계별 의사결정을 위한 수학/통계적 언어를 이해하기</vt:lpstr>
      <vt:lpstr>3. 분석 단계별 의사결정을 위한 수학/통계적 언어를 이해하기</vt:lpstr>
      <vt:lpstr>3. 분석 단계별  의사결정을 위한  수학/통계적  언어를  이해하기</vt:lpstr>
      <vt:lpstr>3. 분석 단계별 의사결정을 위한 수학/통계적 언어를 이해하기</vt:lpstr>
      <vt:lpstr>3. 분석 단계별 의사결정을 위한 수학/통계적 언어를 이해하기</vt:lpstr>
      <vt:lpstr>3. 분석 단계별 의사결정을 위한 수학/통계적 언어를 이해하기</vt:lpstr>
      <vt:lpstr>3. 분석 단계별 의사결정을 위한 수학/통계적 언어를 이해하기</vt:lpstr>
      <vt:lpstr>3. 분석 단계별 의사결정을 위한 수학/통계적 언어를 이해하기</vt:lpstr>
      <vt:lpstr>3. 분석 단계별  의사결정을 위한  수학/통계적  언어를 이해하기</vt:lpstr>
      <vt:lpstr>3. 분석 단계별 의사결정을 위한 수학/통계적 언어를 이해하기</vt:lpstr>
      <vt:lpstr>3. 분석 단계별  의사결정을 위한  수학/통계적  언어를 이해하기</vt:lpstr>
      <vt:lpstr>3. 분석 단계별 의사결정을 위한 수학/통계적 언어를 이해하기</vt:lpstr>
      <vt:lpstr>3. 분석 단계별 의사결정을 위한 수학/통계적 언어를 이해하기</vt:lpstr>
      <vt:lpstr>3. 분석 단계별  의사결정을 위한  수학/통계적 언어를  이해하기</vt:lpstr>
      <vt:lpstr>3. 분석 단계별 의사결정을 위한 수학/통계적 언어를 이해하기</vt:lpstr>
      <vt:lpstr>&lt;Quiz&gt;  1. 데이터분석 싸이클 단계를 6개로 구분하고 각 단계별 기능을 설명하라.    2. 데이터의 종류를 크게 4개로 구분할 수 있다. 그 중 횡단면 데이터와 시계열 데이터의 차이점을 설명하라.    3. 귀무가설과 대립가설을 아는대로 논하고, 그 차이를 설명하라.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이샘</dc:creator>
  <cp:lastModifiedBy>KK</cp:lastModifiedBy>
  <cp:revision>3086</cp:revision>
  <cp:lastPrinted>2017-06-28T02:15:48Z</cp:lastPrinted>
  <dcterms:created xsi:type="dcterms:W3CDTF">2015-02-06T05:35:23Z</dcterms:created>
  <dcterms:modified xsi:type="dcterms:W3CDTF">2019-10-11T13:47:28Z</dcterms:modified>
</cp:coreProperties>
</file>