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80" r:id="rId3"/>
    <p:sldId id="283" r:id="rId4"/>
    <p:sldId id="296" r:id="rId5"/>
    <p:sldId id="267" r:id="rId6"/>
    <p:sldId id="266" r:id="rId7"/>
    <p:sldId id="273" r:id="rId8"/>
    <p:sldId id="282" r:id="rId9"/>
    <p:sldId id="272" r:id="rId10"/>
    <p:sldId id="260" r:id="rId11"/>
    <p:sldId id="261" r:id="rId12"/>
    <p:sldId id="262" r:id="rId13"/>
    <p:sldId id="265" r:id="rId14"/>
    <p:sldId id="298" r:id="rId15"/>
    <p:sldId id="297" r:id="rId16"/>
    <p:sldId id="263" r:id="rId17"/>
    <p:sldId id="268" r:id="rId18"/>
    <p:sldId id="269" r:id="rId19"/>
    <p:sldId id="270" r:id="rId20"/>
    <p:sldId id="271" r:id="rId21"/>
    <p:sldId id="275" r:id="rId22"/>
    <p:sldId id="276" r:id="rId23"/>
    <p:sldId id="274" r:id="rId24"/>
    <p:sldId id="277" r:id="rId25"/>
    <p:sldId id="279" r:id="rId26"/>
    <p:sldId id="299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nacious" initials="T" lastIdx="1" clrIdx="0">
    <p:extLst>
      <p:ext uri="{19B8F6BF-5375-455C-9EA6-DF929625EA0E}">
        <p15:presenceInfo xmlns:p15="http://schemas.microsoft.com/office/powerpoint/2012/main" userId="Tenacio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9C894-EC66-49DB-AA22-492A24D27B9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80CA6-44C3-48EB-9925-1C3600479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1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2F5-58C4-48FE-B43E-B0FF0F5A9B6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4D3376B-0531-4BE3-A76A-9582D4B1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1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2F5-58C4-48FE-B43E-B0FF0F5A9B6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D3376B-0531-4BE3-A76A-9582D4B1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1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2F5-58C4-48FE-B43E-B0FF0F5A9B6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D3376B-0531-4BE3-A76A-9582D4B153E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86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2F5-58C4-48FE-B43E-B0FF0F5A9B6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D3376B-0531-4BE3-A76A-9582D4B1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2F5-58C4-48FE-B43E-B0FF0F5A9B6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D3376B-0531-4BE3-A76A-9582D4B153E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405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2F5-58C4-48FE-B43E-B0FF0F5A9B6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D3376B-0531-4BE3-A76A-9582D4B1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50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2F5-58C4-48FE-B43E-B0FF0F5A9B6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76B-0531-4BE3-A76A-9582D4B1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3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2F5-58C4-48FE-B43E-B0FF0F5A9B6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76B-0531-4BE3-A76A-9582D4B1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9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2F5-58C4-48FE-B43E-B0FF0F5A9B6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76B-0531-4BE3-A76A-9582D4B1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9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2F5-58C4-48FE-B43E-B0FF0F5A9B6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D3376B-0531-4BE3-A76A-9582D4B1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2F5-58C4-48FE-B43E-B0FF0F5A9B6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D3376B-0531-4BE3-A76A-9582D4B1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1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2F5-58C4-48FE-B43E-B0FF0F5A9B6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D3376B-0531-4BE3-A76A-9582D4B1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1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2F5-58C4-48FE-B43E-B0FF0F5A9B6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76B-0531-4BE3-A76A-9582D4B1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2F5-58C4-48FE-B43E-B0FF0F5A9B6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76B-0531-4BE3-A76A-9582D4B1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7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2F5-58C4-48FE-B43E-B0FF0F5A9B6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76B-0531-4BE3-A76A-9582D4B1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B2F5-58C4-48FE-B43E-B0FF0F5A9B6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D3376B-0531-4BE3-A76A-9582D4B1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B2F5-58C4-48FE-B43E-B0FF0F5A9B63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4D3376B-0531-4BE3-A76A-9582D4B1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1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84C1-1BD9-4057-A7CB-09E0550C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889" y="613914"/>
            <a:ext cx="7951304" cy="175822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Days Workshop On Machine Learning [Day 1]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F4D2C-B523-4DE2-8D87-25DC751D6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822712"/>
            <a:ext cx="9602787" cy="373711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Organized By: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of Computer Engineering Students (ACES)</a:t>
            </a: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Eastern Region Campus (ERC), Dharan, Nepal</a:t>
            </a: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3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8" algn="l"/>
            <a:r>
              <a:rPr lang="en-US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Manish </a:t>
            </a:r>
            <a:r>
              <a:rPr lang="en-US" sz="3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Bhurtel</a:t>
            </a:r>
            <a:endParaRPr lang="en-US" sz="3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l"/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AI Engineer at ASMI Corp</a:t>
            </a:r>
          </a:p>
        </p:txBody>
      </p:sp>
    </p:spTree>
    <p:extLst>
      <p:ext uri="{BB962C8B-B14F-4D97-AF65-F5344CB8AC3E}">
        <p14:creationId xmlns:p14="http://schemas.microsoft.com/office/powerpoint/2010/main" val="2933149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15548F-8774-457B-A979-BBC5C2A73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236" y="1243556"/>
            <a:ext cx="7339527" cy="543105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85A94EE-96E3-4954-BF6D-F70264582CF3}"/>
              </a:ext>
            </a:extLst>
          </p:cNvPr>
          <p:cNvSpPr txBox="1">
            <a:spLocks/>
          </p:cNvSpPr>
          <p:nvPr/>
        </p:nvSpPr>
        <p:spPr>
          <a:xfrm>
            <a:off x="193091" y="70065"/>
            <a:ext cx="4935503" cy="5703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07614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8F59E9-55CD-4A4A-A2D6-120213BD0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850" y="1227076"/>
            <a:ext cx="7298300" cy="546401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70AACC4-F7BD-4B5F-8444-51B71D2D1AF9}"/>
              </a:ext>
            </a:extLst>
          </p:cNvPr>
          <p:cNvSpPr txBox="1">
            <a:spLocks/>
          </p:cNvSpPr>
          <p:nvPr/>
        </p:nvSpPr>
        <p:spPr>
          <a:xfrm>
            <a:off x="193091" y="70065"/>
            <a:ext cx="4935503" cy="5703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6716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323F4-3F97-44D7-A7D5-EDDC06930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50503"/>
                <a:ext cx="8915400" cy="498281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have: y = ax + b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we need to calculate the values of slope (a) and intercept (b).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be using 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Least Square Method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mean of x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mean of y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plot the co-ordinate in the graph.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find the slope using the formula: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  <m:r>
                          <a:rPr lang="en-US" sz="28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(</m:t>
                        </m:r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a data point (x, y) and slope (a) to find the value of intercept (b)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sz="2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323F4-3F97-44D7-A7D5-EDDC06930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50503"/>
                <a:ext cx="8915400" cy="4982817"/>
              </a:xfrm>
              <a:blipFill>
                <a:blip r:embed="rId2"/>
                <a:stretch>
                  <a:fillRect l="-1231" t="-1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65691EE5-8E10-4AA1-8A75-95DE3ABB0D65}"/>
              </a:ext>
            </a:extLst>
          </p:cNvPr>
          <p:cNvSpPr txBox="1">
            <a:spLocks/>
          </p:cNvSpPr>
          <p:nvPr/>
        </p:nvSpPr>
        <p:spPr>
          <a:xfrm>
            <a:off x="193091" y="70065"/>
            <a:ext cx="4935503" cy="5703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945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B15B7-D9B5-459D-99FB-9F607DD085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3332921"/>
                <a:ext cx="8915400" cy="281608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R</a:t>
                </a:r>
                <a:r>
                  <a:rPr lang="en-US" sz="28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</a:p>
              <a:p>
                <a:pPr marL="0" indent="0">
                  <a:buNone/>
                </a:pPr>
                <a:endParaRPr lang="en-US" sz="2800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800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Actual Values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Predicted Values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Mean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B15B7-D9B5-459D-99FB-9F607DD08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3332921"/>
                <a:ext cx="8915400" cy="2816087"/>
              </a:xfrm>
              <a:blipFill>
                <a:blip r:embed="rId2"/>
                <a:stretch>
                  <a:fillRect l="-123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73D2F9F-7D9A-4733-AD22-354B07622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46" y="3332922"/>
            <a:ext cx="3115110" cy="13336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D4B79F-BF08-457B-B0F2-4BDC58EAA258}"/>
              </a:ext>
            </a:extLst>
          </p:cNvPr>
          <p:cNvSpPr txBox="1">
            <a:spLocks/>
          </p:cNvSpPr>
          <p:nvPr/>
        </p:nvSpPr>
        <p:spPr>
          <a:xfrm>
            <a:off x="2443438" y="1408739"/>
            <a:ext cx="8915400" cy="2199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will be made using R</a:t>
            </a:r>
            <a:r>
              <a:rPr lang="en-US" sz="9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is calculated as:</a:t>
            </a:r>
            <a:r>
              <a:rPr lang="en-US" sz="72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</a:p>
          <a:p>
            <a:r>
              <a:rPr lang="en-US" sz="80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R-squared score represents how much the data is converged around the mean. </a:t>
            </a:r>
            <a:endParaRPr lang="en-US" sz="8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low R</a:t>
            </a:r>
            <a:r>
              <a:rPr lang="en-US" sz="8000" b="0" baseline="3000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80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score means that the data is too far from the mean or there are lots of outliers in the data.</a:t>
            </a:r>
            <a:endParaRPr lang="en-US" sz="8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high R</a:t>
            </a:r>
            <a:r>
              <a:rPr lang="en-US" sz="8000" b="0" baseline="3000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80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score means that the data is converged and the line more accurately fits the data.</a:t>
            </a:r>
            <a:endParaRPr lang="en-US" sz="8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F7D6562-E435-4D60-9690-CA09B0528342}"/>
              </a:ext>
            </a:extLst>
          </p:cNvPr>
          <p:cNvSpPr txBox="1">
            <a:spLocks/>
          </p:cNvSpPr>
          <p:nvPr/>
        </p:nvSpPr>
        <p:spPr>
          <a:xfrm>
            <a:off x="193091" y="70065"/>
            <a:ext cx="4935503" cy="5703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17962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76D9-BC97-427C-A165-24723A05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499" y="306609"/>
            <a:ext cx="8911687" cy="899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F715-5666-4E2A-9EDA-746A7120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113259"/>
            <a:ext cx="8915400" cy="194744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It is like the hybrid of Python lists and dictionaries as it has the keys as well as indices.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the 2D data structures with columns and rows.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we can assign anything as indices to rows and columns.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9B53D8-7949-467A-A13F-94889654C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21347"/>
              </p:ext>
            </p:extLst>
          </p:nvPr>
        </p:nvGraphicFramePr>
        <p:xfrm>
          <a:off x="2796208" y="3060700"/>
          <a:ext cx="681029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268">
                  <a:extLst>
                    <a:ext uri="{9D8B030D-6E8A-4147-A177-3AD203B41FA5}">
                      <a16:colId xmlns:a16="http://schemas.microsoft.com/office/drawing/2014/main" val="1598421686"/>
                    </a:ext>
                  </a:extLst>
                </a:gridCol>
                <a:gridCol w="1781108">
                  <a:extLst>
                    <a:ext uri="{9D8B030D-6E8A-4147-A177-3AD203B41FA5}">
                      <a16:colId xmlns:a16="http://schemas.microsoft.com/office/drawing/2014/main" val="3123715400"/>
                    </a:ext>
                  </a:extLst>
                </a:gridCol>
                <a:gridCol w="1781108">
                  <a:extLst>
                    <a:ext uri="{9D8B030D-6E8A-4147-A177-3AD203B41FA5}">
                      <a16:colId xmlns:a16="http://schemas.microsoft.com/office/drawing/2014/main" val="3583915143"/>
                    </a:ext>
                  </a:extLst>
                </a:gridCol>
                <a:gridCol w="1428802">
                  <a:extLst>
                    <a:ext uri="{9D8B030D-6E8A-4147-A177-3AD203B41FA5}">
                      <a16:colId xmlns:a16="http://schemas.microsoft.com/office/drawing/2014/main" val="2852491399"/>
                    </a:ext>
                  </a:extLst>
                </a:gridCol>
                <a:gridCol w="1282007">
                  <a:extLst>
                    <a:ext uri="{9D8B030D-6E8A-4147-A177-3AD203B41FA5}">
                      <a16:colId xmlns:a16="http://schemas.microsoft.com/office/drawing/2014/main" val="4033788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emdId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03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7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2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2848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209F2-DFDA-4739-88B0-CB3F5AADE2BA}"/>
              </a:ext>
            </a:extLst>
          </p:cNvPr>
          <p:cNvSpPr txBox="1">
            <a:spLocks/>
          </p:cNvSpPr>
          <p:nvPr/>
        </p:nvSpPr>
        <p:spPr>
          <a:xfrm>
            <a:off x="2585499" y="4274455"/>
            <a:ext cx="8915400" cy="899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6C778-9FA0-4DFE-B15C-0D70B53DF6BF}"/>
              </a:ext>
            </a:extLst>
          </p:cNvPr>
          <p:cNvSpPr txBox="1"/>
          <p:nvPr/>
        </p:nvSpPr>
        <p:spPr>
          <a:xfrm>
            <a:off x="2796208" y="5174345"/>
            <a:ext cx="6904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based indexing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labels can be kept as indices. We can access the data items based on labels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based indexing: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Indices based on position (starting from 0)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75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A16-F87F-490C-93C4-C970E53F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264" y="2625189"/>
            <a:ext cx="6405301" cy="128089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Brain Dataset</a:t>
            </a:r>
          </a:p>
        </p:txBody>
      </p:sp>
    </p:spTree>
    <p:extLst>
      <p:ext uri="{BB962C8B-B14F-4D97-AF65-F5344CB8AC3E}">
        <p14:creationId xmlns:p14="http://schemas.microsoft.com/office/powerpoint/2010/main" val="4267555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C45F-D086-4798-9245-1FBF8B51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542" y="1879124"/>
            <a:ext cx="8911687" cy="30997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 LEARN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1CAEA8-05B2-4E57-83F4-F2AFCBF8BAF7}"/>
              </a:ext>
            </a:extLst>
          </p:cNvPr>
          <p:cNvSpPr txBox="1">
            <a:spLocks/>
          </p:cNvSpPr>
          <p:nvPr/>
        </p:nvSpPr>
        <p:spPr>
          <a:xfrm>
            <a:off x="193091" y="70065"/>
            <a:ext cx="4935503" cy="5703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9940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ABB0-CADB-40DA-A98B-1BA64717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168" y="531344"/>
            <a:ext cx="8911687" cy="82037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(ANN)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7B1EE1-6BF0-4C1F-816D-73309C3418F3}"/>
              </a:ext>
            </a:extLst>
          </p:cNvPr>
          <p:cNvSpPr txBox="1">
            <a:spLocks/>
          </p:cNvSpPr>
          <p:nvPr/>
        </p:nvSpPr>
        <p:spPr>
          <a:xfrm>
            <a:off x="2062838" y="1563756"/>
            <a:ext cx="8911687" cy="4568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 is the analogy of the biological neural connections and flow of information which takes an input (senses), processes it and makes some predictions (output).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Lots and lots of neurons in our body process together to take an action. Similarly, lots and lots of artificial neurons act together to categorize a data.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83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ABB0-CADB-40DA-A98B-1BA64717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41" y="132521"/>
            <a:ext cx="5259850" cy="516836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(ANN)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124D5-F329-4FE3-9834-258EE052F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60" y="1444487"/>
            <a:ext cx="5822205" cy="4629182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35F2F62-7D31-4924-AE78-FBDE3F925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77059"/>
              </p:ext>
            </p:extLst>
          </p:nvPr>
        </p:nvGraphicFramePr>
        <p:xfrm>
          <a:off x="6798365" y="2411896"/>
          <a:ext cx="4706247" cy="2399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6610">
                  <a:extLst>
                    <a:ext uri="{9D8B030D-6E8A-4147-A177-3AD203B41FA5}">
                      <a16:colId xmlns:a16="http://schemas.microsoft.com/office/drawing/2014/main" val="3882176322"/>
                    </a:ext>
                  </a:extLst>
                </a:gridCol>
                <a:gridCol w="2519637">
                  <a:extLst>
                    <a:ext uri="{9D8B030D-6E8A-4147-A177-3AD203B41FA5}">
                      <a16:colId xmlns:a16="http://schemas.microsoft.com/office/drawing/2014/main" val="2172848585"/>
                    </a:ext>
                  </a:extLst>
                </a:gridCol>
              </a:tblGrid>
              <a:tr h="47985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Biological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641338"/>
                  </a:ext>
                </a:extLst>
              </a:tr>
              <a:tr h="47985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(neuron)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037856"/>
                  </a:ext>
                </a:extLst>
              </a:tr>
              <a:tr h="47985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Dendrite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32007"/>
                  </a:ext>
                </a:extLst>
              </a:tr>
              <a:tr h="47985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Synapse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5073"/>
                  </a:ext>
                </a:extLst>
              </a:tr>
              <a:tr h="47985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10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ECD4-38EF-4C5D-AF95-E983BEC8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80631"/>
            <a:ext cx="8911687" cy="70110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6CB60C-4939-4D34-A600-AFFF0F496937}"/>
              </a:ext>
            </a:extLst>
          </p:cNvPr>
          <p:cNvSpPr/>
          <p:nvPr/>
        </p:nvSpPr>
        <p:spPr>
          <a:xfrm>
            <a:off x="2760702" y="2190120"/>
            <a:ext cx="671360" cy="569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X</a:t>
            </a:r>
            <a:r>
              <a:rPr lang="en-US" sz="2400" baseline="-25000" dirty="0"/>
              <a:t>1</a:t>
            </a:r>
            <a:endParaRPr lang="en-US" baseline="-25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4E693-80D2-464F-8C93-DF8DF4BF8E2A}"/>
              </a:ext>
            </a:extLst>
          </p:cNvPr>
          <p:cNvSpPr/>
          <p:nvPr/>
        </p:nvSpPr>
        <p:spPr>
          <a:xfrm>
            <a:off x="2760702" y="3005130"/>
            <a:ext cx="671360" cy="569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X</a:t>
            </a:r>
            <a:r>
              <a:rPr lang="en-US" sz="2400" baseline="-25000" dirty="0"/>
              <a:t>2</a:t>
            </a:r>
            <a:endParaRPr lang="en-US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2E79AD-3D6B-4CDA-A2F3-24FD99F9ED96}"/>
              </a:ext>
            </a:extLst>
          </p:cNvPr>
          <p:cNvSpPr/>
          <p:nvPr/>
        </p:nvSpPr>
        <p:spPr>
          <a:xfrm>
            <a:off x="2760702" y="3826768"/>
            <a:ext cx="671360" cy="569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X</a:t>
            </a:r>
            <a:r>
              <a:rPr lang="en-US" sz="2400" baseline="-25000" dirty="0"/>
              <a:t>3</a:t>
            </a:r>
            <a:endParaRPr lang="en-US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4371C-3D64-461F-832C-85CD72DCBC10}"/>
              </a:ext>
            </a:extLst>
          </p:cNvPr>
          <p:cNvSpPr/>
          <p:nvPr/>
        </p:nvSpPr>
        <p:spPr>
          <a:xfrm>
            <a:off x="2760702" y="5337516"/>
            <a:ext cx="671360" cy="569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8C0FF1D-E24B-4BB1-9D62-08DA55A68015}"/>
                  </a:ext>
                </a:extLst>
              </p:cNvPr>
              <p:cNvSpPr/>
              <p:nvPr/>
            </p:nvSpPr>
            <p:spPr>
              <a:xfrm>
                <a:off x="5556910" y="3574974"/>
                <a:ext cx="671361" cy="5698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8C0FF1D-E24B-4BB1-9D62-08DA55A68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910" y="3574974"/>
                <a:ext cx="671361" cy="5698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07F65F-9322-492D-A583-13B7F84D4BC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432062" y="2475042"/>
            <a:ext cx="2124848" cy="138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42BE74-9AA8-46AD-8A60-5597D842987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32062" y="3290052"/>
            <a:ext cx="2124848" cy="569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07D25E-69F6-437C-9383-A4B5C4C68BC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432062" y="3859896"/>
            <a:ext cx="2124848" cy="25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3B9D59-DF19-40A5-BA43-E8F57FEE206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432062" y="3859896"/>
            <a:ext cx="2124848" cy="17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D27F564-CCD7-44D4-89D4-8335E1531D43}"/>
              </a:ext>
            </a:extLst>
          </p:cNvPr>
          <p:cNvSpPr txBox="1"/>
          <p:nvPr/>
        </p:nvSpPr>
        <p:spPr>
          <a:xfrm>
            <a:off x="4103422" y="25935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2929BA-0D1C-4BB2-A166-8CE0EB9971CF}"/>
              </a:ext>
            </a:extLst>
          </p:cNvPr>
          <p:cNvSpPr txBox="1"/>
          <p:nvPr/>
        </p:nvSpPr>
        <p:spPr>
          <a:xfrm>
            <a:off x="4103422" y="30938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A072CF-0DA8-4042-B8CC-19D7AEA51723}"/>
              </a:ext>
            </a:extLst>
          </p:cNvPr>
          <p:cNvSpPr txBox="1"/>
          <p:nvPr/>
        </p:nvSpPr>
        <p:spPr>
          <a:xfrm>
            <a:off x="4034910" y="36239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90705D-D8E6-4952-AC55-CF42143457D9}"/>
              </a:ext>
            </a:extLst>
          </p:cNvPr>
          <p:cNvSpPr txBox="1"/>
          <p:nvPr/>
        </p:nvSpPr>
        <p:spPr>
          <a:xfrm>
            <a:off x="4034910" y="44902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3F46061-D552-482B-8857-5908A204CCC2}"/>
              </a:ext>
            </a:extLst>
          </p:cNvPr>
          <p:cNvSpPr/>
          <p:nvPr/>
        </p:nvSpPr>
        <p:spPr>
          <a:xfrm>
            <a:off x="8260597" y="3623954"/>
            <a:ext cx="821635" cy="5208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8E0380-3838-428C-ADD4-97D2205506D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228271" y="3859896"/>
            <a:ext cx="634101" cy="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5E43E92-877C-49F5-A450-446381052619}"/>
              </a:ext>
            </a:extLst>
          </p:cNvPr>
          <p:cNvSpPr/>
          <p:nvPr/>
        </p:nvSpPr>
        <p:spPr>
          <a:xfrm>
            <a:off x="6862372" y="3572668"/>
            <a:ext cx="634101" cy="569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f</a:t>
            </a:r>
            <a:endParaRPr lang="en-US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79BB81-DDE5-4A3F-A2F2-093771F87051}"/>
              </a:ext>
            </a:extLst>
          </p:cNvPr>
          <p:cNvCxnSpPr>
            <a:cxnSpLocks/>
            <a:stCxn id="44" idx="3"/>
            <a:endCxn id="27" idx="2"/>
          </p:cNvCxnSpPr>
          <p:nvPr/>
        </p:nvCxnSpPr>
        <p:spPr>
          <a:xfrm>
            <a:off x="7496473" y="3857590"/>
            <a:ext cx="764124" cy="2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ABCAED31-3E92-4EF8-87E8-DA026800AE9A}"/>
              </a:ext>
            </a:extLst>
          </p:cNvPr>
          <p:cNvSpPr/>
          <p:nvPr/>
        </p:nvSpPr>
        <p:spPr>
          <a:xfrm>
            <a:off x="5243360" y="3093866"/>
            <a:ext cx="2639686" cy="15443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701C9BA5-67F6-47D1-A93B-884C9AC3BDB0}"/>
              </a:ext>
            </a:extLst>
          </p:cNvPr>
          <p:cNvSpPr txBox="1">
            <a:spLocks/>
          </p:cNvSpPr>
          <p:nvPr/>
        </p:nvSpPr>
        <p:spPr>
          <a:xfrm>
            <a:off x="173541" y="132521"/>
            <a:ext cx="5259850" cy="5168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(ANN)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F67351-280A-4D52-82E6-9DDA2B091F05}"/>
              </a:ext>
            </a:extLst>
          </p:cNvPr>
          <p:cNvSpPr txBox="1"/>
          <p:nvPr/>
        </p:nvSpPr>
        <p:spPr>
          <a:xfrm>
            <a:off x="2592925" y="1696278"/>
            <a:ext cx="109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807C80-C054-45D7-BD06-E5BCD8A2840B}"/>
              </a:ext>
            </a:extLst>
          </p:cNvPr>
          <p:cNvSpPr txBox="1"/>
          <p:nvPr/>
        </p:nvSpPr>
        <p:spPr>
          <a:xfrm>
            <a:off x="3875946" y="2106290"/>
            <a:ext cx="123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3599EF-C8AD-4557-B24A-0947ED150A5E}"/>
              </a:ext>
            </a:extLst>
          </p:cNvPr>
          <p:cNvSpPr txBox="1"/>
          <p:nvPr/>
        </p:nvSpPr>
        <p:spPr>
          <a:xfrm>
            <a:off x="6030284" y="2415758"/>
            <a:ext cx="1186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NODE/ NEURON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7B1B9-9115-4A80-89FC-DA9B27322EAF}"/>
              </a:ext>
            </a:extLst>
          </p:cNvPr>
          <p:cNvSpPr txBox="1"/>
          <p:nvPr/>
        </p:nvSpPr>
        <p:spPr>
          <a:xfrm>
            <a:off x="8260597" y="3093866"/>
            <a:ext cx="118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4894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7" grpId="0"/>
      <p:bldP spid="18" grpId="0"/>
      <p:bldP spid="19" grpId="0"/>
      <p:bldP spid="20" grpId="0"/>
      <p:bldP spid="27" grpId="0" animBg="1"/>
      <p:bldP spid="44" grpId="0" animBg="1"/>
      <p:bldP spid="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B7DB-9AC2-4544-90E4-17676D20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604" y="624110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667F-97F8-4556-9EFE-80A5BBE6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620" y="1905000"/>
            <a:ext cx="8915400" cy="26504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technique of using different algorithm and computations which makes the machine able to recognize and predict the possible outputs.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 takes a dataset as an input, learns the patterns/features in it and creates a model. That model will be able to predict the values or categories of the data which it has not seen before.</a:t>
            </a:r>
          </a:p>
        </p:txBody>
      </p:sp>
    </p:spTree>
    <p:extLst>
      <p:ext uri="{BB962C8B-B14F-4D97-AF65-F5344CB8AC3E}">
        <p14:creationId xmlns:p14="http://schemas.microsoft.com/office/powerpoint/2010/main" val="875867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EEFC4C5-37B3-4E97-B888-4F589B5A1804}"/>
              </a:ext>
            </a:extLst>
          </p:cNvPr>
          <p:cNvSpPr/>
          <p:nvPr/>
        </p:nvSpPr>
        <p:spPr>
          <a:xfrm>
            <a:off x="2863655" y="2639323"/>
            <a:ext cx="671360" cy="569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X</a:t>
            </a:r>
            <a:r>
              <a:rPr lang="en-US" sz="2400" baseline="-25000" dirty="0"/>
              <a:t>1</a:t>
            </a:r>
            <a:endParaRPr lang="en-US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D21304-292A-4B9E-B90D-1919FF325228}"/>
              </a:ext>
            </a:extLst>
          </p:cNvPr>
          <p:cNvSpPr/>
          <p:nvPr/>
        </p:nvSpPr>
        <p:spPr>
          <a:xfrm>
            <a:off x="2863655" y="3454333"/>
            <a:ext cx="671360" cy="569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X</a:t>
            </a:r>
            <a:r>
              <a:rPr lang="en-US" sz="2400" baseline="-25000" dirty="0"/>
              <a:t>2</a:t>
            </a:r>
            <a:endParaRPr lang="en-US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249550-6C02-457A-B364-89678A9FFD51}"/>
              </a:ext>
            </a:extLst>
          </p:cNvPr>
          <p:cNvSpPr/>
          <p:nvPr/>
        </p:nvSpPr>
        <p:spPr>
          <a:xfrm>
            <a:off x="2863655" y="4275971"/>
            <a:ext cx="671360" cy="569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X</a:t>
            </a:r>
            <a:r>
              <a:rPr lang="en-US" sz="2400" baseline="-25000" dirty="0"/>
              <a:t>3</a:t>
            </a:r>
            <a:endParaRPr lang="en-US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F776AA-7E3B-4C46-9CA0-0728F1ACB33F}"/>
              </a:ext>
            </a:extLst>
          </p:cNvPr>
          <p:cNvSpPr/>
          <p:nvPr/>
        </p:nvSpPr>
        <p:spPr>
          <a:xfrm>
            <a:off x="2863655" y="5786719"/>
            <a:ext cx="671360" cy="569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endParaRPr lang="en-US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57CB548-AD91-4CC0-BF45-954947BE5792}"/>
                  </a:ext>
                </a:extLst>
              </p:cNvPr>
              <p:cNvSpPr/>
              <p:nvPr/>
            </p:nvSpPr>
            <p:spPr>
              <a:xfrm>
                <a:off x="5606856" y="2215713"/>
                <a:ext cx="349058" cy="2910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57CB548-AD91-4CC0-BF45-954947BE5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856" y="2215713"/>
                <a:ext cx="349058" cy="291089"/>
              </a:xfrm>
              <a:prstGeom prst="rect">
                <a:avLst/>
              </a:prstGeom>
              <a:blipFill>
                <a:blip r:embed="rId2"/>
                <a:stretch>
                  <a:fillRect l="-16667" b="-196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73FC3AE-4101-4217-8844-231E748CDDDB}"/>
              </a:ext>
            </a:extLst>
          </p:cNvPr>
          <p:cNvSpPr/>
          <p:nvPr/>
        </p:nvSpPr>
        <p:spPr>
          <a:xfrm>
            <a:off x="6269465" y="2213407"/>
            <a:ext cx="209787" cy="291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71D0B1-37C3-4F74-8CAA-7011398E8936}"/>
              </a:ext>
            </a:extLst>
          </p:cNvPr>
          <p:cNvSpPr/>
          <p:nvPr/>
        </p:nvSpPr>
        <p:spPr>
          <a:xfrm>
            <a:off x="5351877" y="1953722"/>
            <a:ext cx="1327342" cy="817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3143A03-DE86-4330-89DD-DAFE52BAFBC0}"/>
                  </a:ext>
                </a:extLst>
              </p:cNvPr>
              <p:cNvSpPr/>
              <p:nvPr/>
            </p:nvSpPr>
            <p:spPr>
              <a:xfrm>
                <a:off x="5556094" y="4151514"/>
                <a:ext cx="349058" cy="2910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3143A03-DE86-4330-89DD-DAFE52BAF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94" y="4151514"/>
                <a:ext cx="349058" cy="291089"/>
              </a:xfrm>
              <a:prstGeom prst="rect">
                <a:avLst/>
              </a:prstGeom>
              <a:blipFill>
                <a:blip r:embed="rId3"/>
                <a:stretch>
                  <a:fillRect l="-1639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261A001B-4CBE-4ACA-BF60-BE9CEE398117}"/>
              </a:ext>
            </a:extLst>
          </p:cNvPr>
          <p:cNvSpPr/>
          <p:nvPr/>
        </p:nvSpPr>
        <p:spPr>
          <a:xfrm>
            <a:off x="6218703" y="4149208"/>
            <a:ext cx="209787" cy="291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FAFB718-35C2-42A0-AA94-B6710E976547}"/>
              </a:ext>
            </a:extLst>
          </p:cNvPr>
          <p:cNvSpPr/>
          <p:nvPr/>
        </p:nvSpPr>
        <p:spPr>
          <a:xfrm>
            <a:off x="5301115" y="3889523"/>
            <a:ext cx="1327342" cy="817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2F4BA43-6CB0-492C-BE2A-24B395BFEE9D}"/>
                  </a:ext>
                </a:extLst>
              </p:cNvPr>
              <p:cNvSpPr/>
              <p:nvPr/>
            </p:nvSpPr>
            <p:spPr>
              <a:xfrm>
                <a:off x="5556094" y="6170125"/>
                <a:ext cx="349058" cy="2910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2F4BA43-6CB0-492C-BE2A-24B395BF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94" y="6170125"/>
                <a:ext cx="349058" cy="291089"/>
              </a:xfrm>
              <a:prstGeom prst="rect">
                <a:avLst/>
              </a:prstGeom>
              <a:blipFill>
                <a:blip r:embed="rId4"/>
                <a:stretch>
                  <a:fillRect l="-16393" b="-196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144DA608-4909-4751-96E2-B86C2D0A1287}"/>
              </a:ext>
            </a:extLst>
          </p:cNvPr>
          <p:cNvSpPr/>
          <p:nvPr/>
        </p:nvSpPr>
        <p:spPr>
          <a:xfrm>
            <a:off x="6218703" y="6167819"/>
            <a:ext cx="209787" cy="291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D695E21-B639-4EEE-9A17-8601B7CD72E3}"/>
              </a:ext>
            </a:extLst>
          </p:cNvPr>
          <p:cNvSpPr/>
          <p:nvPr/>
        </p:nvSpPr>
        <p:spPr>
          <a:xfrm>
            <a:off x="5301115" y="5908134"/>
            <a:ext cx="1327342" cy="817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4EA15C-A421-4F2D-8516-8949F645CC85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5905152" y="4287091"/>
            <a:ext cx="313551" cy="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2B80BE1-3D02-40C1-B9F4-3BA12A14BE48}"/>
              </a:ext>
            </a:extLst>
          </p:cNvPr>
          <p:cNvCxnSpPr>
            <a:cxnSpLocks/>
          </p:cNvCxnSpPr>
          <p:nvPr/>
        </p:nvCxnSpPr>
        <p:spPr>
          <a:xfrm flipV="1">
            <a:off x="5952478" y="2348983"/>
            <a:ext cx="313551" cy="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DDD95D8-EC66-43D2-9199-1B0730437D70}"/>
              </a:ext>
            </a:extLst>
          </p:cNvPr>
          <p:cNvCxnSpPr>
            <a:cxnSpLocks/>
          </p:cNvCxnSpPr>
          <p:nvPr/>
        </p:nvCxnSpPr>
        <p:spPr>
          <a:xfrm flipV="1">
            <a:off x="5905151" y="6308379"/>
            <a:ext cx="313551" cy="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6D9864E-101D-496F-ACF6-FF24B66DE6C0}"/>
              </a:ext>
            </a:extLst>
          </p:cNvPr>
          <p:cNvCxnSpPr>
            <a:stCxn id="25" idx="3"/>
            <a:endCxn id="33" idx="1"/>
          </p:cNvCxnSpPr>
          <p:nvPr/>
        </p:nvCxnSpPr>
        <p:spPr>
          <a:xfrm flipV="1">
            <a:off x="3535015" y="2361258"/>
            <a:ext cx="2071841" cy="562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BF3AC8-FB3E-4D67-862C-DD40FE291ED3}"/>
              </a:ext>
            </a:extLst>
          </p:cNvPr>
          <p:cNvCxnSpPr>
            <a:stCxn id="27" idx="3"/>
            <a:endCxn id="33" idx="1"/>
          </p:cNvCxnSpPr>
          <p:nvPr/>
        </p:nvCxnSpPr>
        <p:spPr>
          <a:xfrm flipV="1">
            <a:off x="3535015" y="2361258"/>
            <a:ext cx="2071841" cy="137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9668B-0D9B-4A3C-A0FD-907812CAEF26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 flipV="1">
            <a:off x="3535015" y="2361258"/>
            <a:ext cx="2071841" cy="219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76724FE-6F07-427C-8E8A-712E43E81F13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 flipV="1">
            <a:off x="3535015" y="2361258"/>
            <a:ext cx="2071841" cy="3710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3FD20A7-E13B-475B-BC06-E80094C6A771}"/>
                  </a:ext>
                </a:extLst>
              </p:cNvPr>
              <p:cNvSpPr/>
              <p:nvPr/>
            </p:nvSpPr>
            <p:spPr>
              <a:xfrm>
                <a:off x="9048170" y="4024177"/>
                <a:ext cx="821635" cy="52086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3FD20A7-E13B-475B-BC06-E80094C6A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170" y="4024177"/>
                <a:ext cx="821635" cy="52086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8A08B7-535D-4528-BD9F-2442439DBA63}"/>
              </a:ext>
            </a:extLst>
          </p:cNvPr>
          <p:cNvCxnSpPr>
            <a:cxnSpLocks/>
            <a:stCxn id="35" idx="3"/>
            <a:endCxn id="69" idx="2"/>
          </p:cNvCxnSpPr>
          <p:nvPr/>
        </p:nvCxnSpPr>
        <p:spPr>
          <a:xfrm>
            <a:off x="6479252" y="2358952"/>
            <a:ext cx="2568918" cy="192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9E1AAE9-6D47-461D-B766-F1E109751D32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>
            <a:off x="3535015" y="2924245"/>
            <a:ext cx="2021079" cy="137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C5F30CA-1644-4523-9E06-51816F7DE5F5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>
            <a:off x="3535015" y="2924245"/>
            <a:ext cx="2021079" cy="3391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D8C547A-9912-4222-A96C-41A15D707486}"/>
              </a:ext>
            </a:extLst>
          </p:cNvPr>
          <p:cNvCxnSpPr>
            <a:stCxn id="29" idx="3"/>
            <a:endCxn id="42" idx="1"/>
          </p:cNvCxnSpPr>
          <p:nvPr/>
        </p:nvCxnSpPr>
        <p:spPr>
          <a:xfrm>
            <a:off x="3535015" y="4560893"/>
            <a:ext cx="2021079" cy="1754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0FE4A4A-44AE-4C43-802F-F1796E0BEC41}"/>
              </a:ext>
            </a:extLst>
          </p:cNvPr>
          <p:cNvCxnSpPr>
            <a:stCxn id="31" idx="3"/>
            <a:endCxn id="42" idx="1"/>
          </p:cNvCxnSpPr>
          <p:nvPr/>
        </p:nvCxnSpPr>
        <p:spPr>
          <a:xfrm>
            <a:off x="3535015" y="6071641"/>
            <a:ext cx="2021079" cy="244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461A92C-F4EE-49C3-90F8-BB7249524283}"/>
              </a:ext>
            </a:extLst>
          </p:cNvPr>
          <p:cNvCxnSpPr>
            <a:cxnSpLocks/>
            <a:stCxn id="31" idx="3"/>
            <a:endCxn id="39" idx="1"/>
          </p:cNvCxnSpPr>
          <p:nvPr/>
        </p:nvCxnSpPr>
        <p:spPr>
          <a:xfrm flipV="1">
            <a:off x="3535015" y="4297059"/>
            <a:ext cx="2021079" cy="1774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1A7105-BDF1-4136-92EA-6BEDEA4F7A8B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 flipV="1">
            <a:off x="3535015" y="4297059"/>
            <a:ext cx="2021079" cy="26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6B740FA-05FE-4784-BCA4-B9F9FD54C7CE}"/>
              </a:ext>
            </a:extLst>
          </p:cNvPr>
          <p:cNvCxnSpPr>
            <a:stCxn id="27" idx="3"/>
            <a:endCxn id="39" idx="1"/>
          </p:cNvCxnSpPr>
          <p:nvPr/>
        </p:nvCxnSpPr>
        <p:spPr>
          <a:xfrm>
            <a:off x="3535015" y="3739255"/>
            <a:ext cx="2021079" cy="55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AD3BC93-1C6C-491E-9942-D53600F5948A}"/>
              </a:ext>
            </a:extLst>
          </p:cNvPr>
          <p:cNvCxnSpPr>
            <a:stCxn id="27" idx="3"/>
            <a:endCxn id="42" idx="1"/>
          </p:cNvCxnSpPr>
          <p:nvPr/>
        </p:nvCxnSpPr>
        <p:spPr>
          <a:xfrm>
            <a:off x="3535015" y="3739255"/>
            <a:ext cx="2021079" cy="2576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4F143CF-45B1-4C5F-8043-79D04415F9BB}"/>
              </a:ext>
            </a:extLst>
          </p:cNvPr>
          <p:cNvCxnSpPr>
            <a:cxnSpLocks/>
            <a:stCxn id="40" idx="3"/>
            <a:endCxn id="69" idx="2"/>
          </p:cNvCxnSpPr>
          <p:nvPr/>
        </p:nvCxnSpPr>
        <p:spPr>
          <a:xfrm flipV="1">
            <a:off x="6428490" y="4284609"/>
            <a:ext cx="2619680" cy="1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2483B40-F358-4C55-A0B5-93B412B6E0D7}"/>
              </a:ext>
            </a:extLst>
          </p:cNvPr>
          <p:cNvCxnSpPr>
            <a:cxnSpLocks/>
            <a:stCxn id="43" idx="3"/>
            <a:endCxn id="69" idx="2"/>
          </p:cNvCxnSpPr>
          <p:nvPr/>
        </p:nvCxnSpPr>
        <p:spPr>
          <a:xfrm flipV="1">
            <a:off x="6428490" y="4284609"/>
            <a:ext cx="2619680" cy="202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9BA4D42-9C9F-4133-BE22-64166FDACCF9}"/>
              </a:ext>
            </a:extLst>
          </p:cNvPr>
          <p:cNvSpPr txBox="1"/>
          <p:nvPr/>
        </p:nvSpPr>
        <p:spPr>
          <a:xfrm>
            <a:off x="2404331" y="1538301"/>
            <a:ext cx="18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327BDF5-D6F9-4DBC-9D98-EE03735E9144}"/>
              </a:ext>
            </a:extLst>
          </p:cNvPr>
          <p:cNvSpPr txBox="1"/>
          <p:nvPr/>
        </p:nvSpPr>
        <p:spPr>
          <a:xfrm>
            <a:off x="5073332" y="1538301"/>
            <a:ext cx="207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491BDF2-5620-4BC1-83DD-152C959ADA4B}"/>
              </a:ext>
            </a:extLst>
          </p:cNvPr>
          <p:cNvSpPr txBox="1"/>
          <p:nvPr/>
        </p:nvSpPr>
        <p:spPr>
          <a:xfrm>
            <a:off x="8012249" y="1584390"/>
            <a:ext cx="207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091BD7-1DCE-4FCE-92B8-77508F356028}"/>
              </a:ext>
            </a:extLst>
          </p:cNvPr>
          <p:cNvSpPr txBox="1">
            <a:spLocks/>
          </p:cNvSpPr>
          <p:nvPr/>
        </p:nvSpPr>
        <p:spPr>
          <a:xfrm>
            <a:off x="173541" y="132521"/>
            <a:ext cx="5259850" cy="5168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(ANN)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67183-4BEA-4BC1-95EC-4EDC86008382}"/>
              </a:ext>
            </a:extLst>
          </p:cNvPr>
          <p:cNvSpPr txBox="1"/>
          <p:nvPr/>
        </p:nvSpPr>
        <p:spPr>
          <a:xfrm>
            <a:off x="10516535" y="385169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A67D35-B03D-49BC-8A8E-0337DC7AF8DC}"/>
              </a:ext>
            </a:extLst>
          </p:cNvPr>
          <p:cNvSpPr/>
          <p:nvPr/>
        </p:nvSpPr>
        <p:spPr>
          <a:xfrm>
            <a:off x="10193170" y="4136758"/>
            <a:ext cx="209787" cy="291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6963F8-67C3-4D03-A747-B0E01A7ACBCA}"/>
              </a:ext>
            </a:extLst>
          </p:cNvPr>
          <p:cNvCxnSpPr>
            <a:cxnSpLocks/>
          </p:cNvCxnSpPr>
          <p:nvPr/>
        </p:nvCxnSpPr>
        <p:spPr>
          <a:xfrm flipV="1">
            <a:off x="9879619" y="4274641"/>
            <a:ext cx="313551" cy="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FF786F-3F30-442B-89B5-06851C5CD344}"/>
              </a:ext>
            </a:extLst>
          </p:cNvPr>
          <p:cNvSpPr txBox="1"/>
          <p:nvPr/>
        </p:nvSpPr>
        <p:spPr>
          <a:xfrm>
            <a:off x="2557670" y="649357"/>
            <a:ext cx="8388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WITH SINGLE HIDDEN LAYER</a:t>
            </a:r>
          </a:p>
        </p:txBody>
      </p:sp>
    </p:spTree>
    <p:extLst>
      <p:ext uri="{BB962C8B-B14F-4D97-AF65-F5344CB8AC3E}">
        <p14:creationId xmlns:p14="http://schemas.microsoft.com/office/powerpoint/2010/main" val="396148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69" grpId="0" animBg="1"/>
      <p:bldP spid="5" grpId="0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EEFC4C5-37B3-4E97-B888-4F589B5A1804}"/>
              </a:ext>
            </a:extLst>
          </p:cNvPr>
          <p:cNvSpPr/>
          <p:nvPr/>
        </p:nvSpPr>
        <p:spPr>
          <a:xfrm>
            <a:off x="1339654" y="2639323"/>
            <a:ext cx="671360" cy="569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X</a:t>
            </a:r>
            <a:r>
              <a:rPr lang="en-US" sz="2400" baseline="-25000" dirty="0"/>
              <a:t>1</a:t>
            </a:r>
            <a:endParaRPr lang="en-US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D21304-292A-4B9E-B90D-1919FF325228}"/>
              </a:ext>
            </a:extLst>
          </p:cNvPr>
          <p:cNvSpPr/>
          <p:nvPr/>
        </p:nvSpPr>
        <p:spPr>
          <a:xfrm>
            <a:off x="1339654" y="3454333"/>
            <a:ext cx="671360" cy="569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X</a:t>
            </a:r>
            <a:r>
              <a:rPr lang="en-US" sz="2400" baseline="-25000" dirty="0"/>
              <a:t>2</a:t>
            </a:r>
            <a:endParaRPr lang="en-US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249550-6C02-457A-B364-89678A9FFD51}"/>
              </a:ext>
            </a:extLst>
          </p:cNvPr>
          <p:cNvSpPr/>
          <p:nvPr/>
        </p:nvSpPr>
        <p:spPr>
          <a:xfrm>
            <a:off x="1339654" y="4275971"/>
            <a:ext cx="671360" cy="569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X</a:t>
            </a:r>
            <a:r>
              <a:rPr lang="en-US" sz="2400" baseline="-25000" dirty="0"/>
              <a:t>3</a:t>
            </a:r>
            <a:endParaRPr lang="en-US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F776AA-7E3B-4C46-9CA0-0728F1ACB33F}"/>
              </a:ext>
            </a:extLst>
          </p:cNvPr>
          <p:cNvSpPr/>
          <p:nvPr/>
        </p:nvSpPr>
        <p:spPr>
          <a:xfrm>
            <a:off x="1339654" y="5786719"/>
            <a:ext cx="671360" cy="569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57CB548-AD91-4CC0-BF45-954947BE5792}"/>
                  </a:ext>
                </a:extLst>
              </p:cNvPr>
              <p:cNvSpPr/>
              <p:nvPr/>
            </p:nvSpPr>
            <p:spPr>
              <a:xfrm>
                <a:off x="4082855" y="2215713"/>
                <a:ext cx="349058" cy="2910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57CB548-AD91-4CC0-BF45-954947BE5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855" y="2215713"/>
                <a:ext cx="349058" cy="291089"/>
              </a:xfrm>
              <a:prstGeom prst="rect">
                <a:avLst/>
              </a:prstGeom>
              <a:blipFill>
                <a:blip r:embed="rId2"/>
                <a:stretch>
                  <a:fillRect l="-16667" b="-196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73FC3AE-4101-4217-8844-231E748CDDDB}"/>
              </a:ext>
            </a:extLst>
          </p:cNvPr>
          <p:cNvSpPr/>
          <p:nvPr/>
        </p:nvSpPr>
        <p:spPr>
          <a:xfrm>
            <a:off x="4745464" y="2213407"/>
            <a:ext cx="209787" cy="291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71D0B1-37C3-4F74-8CAA-7011398E8936}"/>
              </a:ext>
            </a:extLst>
          </p:cNvPr>
          <p:cNvSpPr/>
          <p:nvPr/>
        </p:nvSpPr>
        <p:spPr>
          <a:xfrm>
            <a:off x="3827876" y="1953722"/>
            <a:ext cx="1327342" cy="817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3143A03-DE86-4330-89DD-DAFE52BAFBC0}"/>
                  </a:ext>
                </a:extLst>
              </p:cNvPr>
              <p:cNvSpPr/>
              <p:nvPr/>
            </p:nvSpPr>
            <p:spPr>
              <a:xfrm>
                <a:off x="4032093" y="4151514"/>
                <a:ext cx="349058" cy="2910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3143A03-DE86-4330-89DD-DAFE52BAF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093" y="4151514"/>
                <a:ext cx="349058" cy="291089"/>
              </a:xfrm>
              <a:prstGeom prst="rect">
                <a:avLst/>
              </a:prstGeom>
              <a:blipFill>
                <a:blip r:embed="rId3"/>
                <a:stretch>
                  <a:fillRect l="-1639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261A001B-4CBE-4ACA-BF60-BE9CEE398117}"/>
              </a:ext>
            </a:extLst>
          </p:cNvPr>
          <p:cNvSpPr/>
          <p:nvPr/>
        </p:nvSpPr>
        <p:spPr>
          <a:xfrm>
            <a:off x="4694702" y="4149208"/>
            <a:ext cx="209787" cy="291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FAFB718-35C2-42A0-AA94-B6710E976547}"/>
              </a:ext>
            </a:extLst>
          </p:cNvPr>
          <p:cNvSpPr/>
          <p:nvPr/>
        </p:nvSpPr>
        <p:spPr>
          <a:xfrm>
            <a:off x="3777114" y="3889523"/>
            <a:ext cx="1327342" cy="817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2F4BA43-6CB0-492C-BE2A-24B395BFEE9D}"/>
                  </a:ext>
                </a:extLst>
              </p:cNvPr>
              <p:cNvSpPr/>
              <p:nvPr/>
            </p:nvSpPr>
            <p:spPr>
              <a:xfrm>
                <a:off x="4032093" y="6170125"/>
                <a:ext cx="349058" cy="2910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2F4BA43-6CB0-492C-BE2A-24B395BF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093" y="6170125"/>
                <a:ext cx="349058" cy="291089"/>
              </a:xfrm>
              <a:prstGeom prst="rect">
                <a:avLst/>
              </a:prstGeom>
              <a:blipFill>
                <a:blip r:embed="rId4"/>
                <a:stretch>
                  <a:fillRect l="-16393" b="-196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144DA608-4909-4751-96E2-B86C2D0A1287}"/>
              </a:ext>
            </a:extLst>
          </p:cNvPr>
          <p:cNvSpPr/>
          <p:nvPr/>
        </p:nvSpPr>
        <p:spPr>
          <a:xfrm>
            <a:off x="4694702" y="6167819"/>
            <a:ext cx="209787" cy="291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D695E21-B639-4EEE-9A17-8601B7CD72E3}"/>
              </a:ext>
            </a:extLst>
          </p:cNvPr>
          <p:cNvSpPr/>
          <p:nvPr/>
        </p:nvSpPr>
        <p:spPr>
          <a:xfrm>
            <a:off x="3777114" y="5908134"/>
            <a:ext cx="1327342" cy="817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4EA15C-A421-4F2D-8516-8949F645CC85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381151" y="4287091"/>
            <a:ext cx="313551" cy="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2B80BE1-3D02-40C1-B9F4-3BA12A14BE48}"/>
              </a:ext>
            </a:extLst>
          </p:cNvPr>
          <p:cNvCxnSpPr>
            <a:cxnSpLocks/>
          </p:cNvCxnSpPr>
          <p:nvPr/>
        </p:nvCxnSpPr>
        <p:spPr>
          <a:xfrm flipV="1">
            <a:off x="4428477" y="2348983"/>
            <a:ext cx="313551" cy="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DDD95D8-EC66-43D2-9199-1B0730437D70}"/>
              </a:ext>
            </a:extLst>
          </p:cNvPr>
          <p:cNvCxnSpPr>
            <a:cxnSpLocks/>
          </p:cNvCxnSpPr>
          <p:nvPr/>
        </p:nvCxnSpPr>
        <p:spPr>
          <a:xfrm flipV="1">
            <a:off x="4381150" y="6308379"/>
            <a:ext cx="313551" cy="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6D9864E-101D-496F-ACF6-FF24B66DE6C0}"/>
              </a:ext>
            </a:extLst>
          </p:cNvPr>
          <p:cNvCxnSpPr>
            <a:stCxn id="25" idx="3"/>
            <a:endCxn id="33" idx="1"/>
          </p:cNvCxnSpPr>
          <p:nvPr/>
        </p:nvCxnSpPr>
        <p:spPr>
          <a:xfrm flipV="1">
            <a:off x="2011014" y="2361258"/>
            <a:ext cx="2071841" cy="562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BF3AC8-FB3E-4D67-862C-DD40FE291ED3}"/>
              </a:ext>
            </a:extLst>
          </p:cNvPr>
          <p:cNvCxnSpPr>
            <a:stCxn id="27" idx="3"/>
            <a:endCxn id="33" idx="1"/>
          </p:cNvCxnSpPr>
          <p:nvPr/>
        </p:nvCxnSpPr>
        <p:spPr>
          <a:xfrm flipV="1">
            <a:off x="2011014" y="2361258"/>
            <a:ext cx="2071841" cy="137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9668B-0D9B-4A3C-A0FD-907812CAEF26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 flipV="1">
            <a:off x="2011014" y="2361258"/>
            <a:ext cx="2071841" cy="219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76724FE-6F07-427C-8E8A-712E43E81F13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 flipV="1">
            <a:off x="2011014" y="2361258"/>
            <a:ext cx="2071841" cy="3710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9E1AAE9-6D47-461D-B766-F1E109751D32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>
            <a:off x="2011014" y="2924245"/>
            <a:ext cx="2021079" cy="137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C5F30CA-1644-4523-9E06-51816F7DE5F5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>
            <a:off x="2011014" y="2924245"/>
            <a:ext cx="2021079" cy="3391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D8C547A-9912-4222-A96C-41A15D707486}"/>
              </a:ext>
            </a:extLst>
          </p:cNvPr>
          <p:cNvCxnSpPr>
            <a:stCxn id="29" idx="3"/>
            <a:endCxn id="42" idx="1"/>
          </p:cNvCxnSpPr>
          <p:nvPr/>
        </p:nvCxnSpPr>
        <p:spPr>
          <a:xfrm>
            <a:off x="2011014" y="4560893"/>
            <a:ext cx="2021079" cy="1754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0FE4A4A-44AE-4C43-802F-F1796E0BEC41}"/>
              </a:ext>
            </a:extLst>
          </p:cNvPr>
          <p:cNvCxnSpPr>
            <a:stCxn id="31" idx="3"/>
            <a:endCxn id="42" idx="1"/>
          </p:cNvCxnSpPr>
          <p:nvPr/>
        </p:nvCxnSpPr>
        <p:spPr>
          <a:xfrm>
            <a:off x="2011014" y="6071641"/>
            <a:ext cx="2021079" cy="244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461A92C-F4EE-49C3-90F8-BB7249524283}"/>
              </a:ext>
            </a:extLst>
          </p:cNvPr>
          <p:cNvCxnSpPr>
            <a:cxnSpLocks/>
            <a:stCxn id="31" idx="3"/>
            <a:endCxn id="39" idx="1"/>
          </p:cNvCxnSpPr>
          <p:nvPr/>
        </p:nvCxnSpPr>
        <p:spPr>
          <a:xfrm flipV="1">
            <a:off x="2011014" y="4297059"/>
            <a:ext cx="2021079" cy="1774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1A7105-BDF1-4136-92EA-6BEDEA4F7A8B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 flipV="1">
            <a:off x="2011014" y="4297059"/>
            <a:ext cx="2021079" cy="26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6B740FA-05FE-4784-BCA4-B9F9FD54C7CE}"/>
              </a:ext>
            </a:extLst>
          </p:cNvPr>
          <p:cNvCxnSpPr>
            <a:stCxn id="27" idx="3"/>
            <a:endCxn id="39" idx="1"/>
          </p:cNvCxnSpPr>
          <p:nvPr/>
        </p:nvCxnSpPr>
        <p:spPr>
          <a:xfrm>
            <a:off x="2011014" y="3739255"/>
            <a:ext cx="2021079" cy="55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AD3BC93-1C6C-491E-9942-D53600F5948A}"/>
              </a:ext>
            </a:extLst>
          </p:cNvPr>
          <p:cNvCxnSpPr>
            <a:stCxn id="27" idx="3"/>
            <a:endCxn id="42" idx="1"/>
          </p:cNvCxnSpPr>
          <p:nvPr/>
        </p:nvCxnSpPr>
        <p:spPr>
          <a:xfrm>
            <a:off x="2011014" y="3739255"/>
            <a:ext cx="2021079" cy="2576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9BA4D42-9C9F-4133-BE22-64166FDACCF9}"/>
              </a:ext>
            </a:extLst>
          </p:cNvPr>
          <p:cNvSpPr txBox="1"/>
          <p:nvPr/>
        </p:nvSpPr>
        <p:spPr>
          <a:xfrm>
            <a:off x="961414" y="1418342"/>
            <a:ext cx="18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327BDF5-D6F9-4DBC-9D98-EE03735E9144}"/>
              </a:ext>
            </a:extLst>
          </p:cNvPr>
          <p:cNvSpPr txBox="1"/>
          <p:nvPr/>
        </p:nvSpPr>
        <p:spPr>
          <a:xfrm>
            <a:off x="3502004" y="1433835"/>
            <a:ext cx="218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491BDF2-5620-4BC1-83DD-152C959ADA4B}"/>
              </a:ext>
            </a:extLst>
          </p:cNvPr>
          <p:cNvSpPr txBox="1"/>
          <p:nvPr/>
        </p:nvSpPr>
        <p:spPr>
          <a:xfrm>
            <a:off x="8446948" y="1418342"/>
            <a:ext cx="207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E9601C9-C44B-4754-A370-49EC84B7345F}"/>
              </a:ext>
            </a:extLst>
          </p:cNvPr>
          <p:cNvSpPr/>
          <p:nvPr/>
        </p:nvSpPr>
        <p:spPr>
          <a:xfrm>
            <a:off x="6257647" y="1953722"/>
            <a:ext cx="1327342" cy="817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BAC966D-2CCA-404E-B07A-ED012EBBC59F}"/>
              </a:ext>
            </a:extLst>
          </p:cNvPr>
          <p:cNvSpPr/>
          <p:nvPr/>
        </p:nvSpPr>
        <p:spPr>
          <a:xfrm>
            <a:off x="6206885" y="3889523"/>
            <a:ext cx="1327342" cy="817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D000E1-A937-477C-B3DA-1DDA062B412C}"/>
              </a:ext>
            </a:extLst>
          </p:cNvPr>
          <p:cNvSpPr/>
          <p:nvPr/>
        </p:nvSpPr>
        <p:spPr>
          <a:xfrm>
            <a:off x="6206885" y="5908134"/>
            <a:ext cx="1327342" cy="817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755B3B-D02C-46C3-835E-73D5481A77D4}"/>
              </a:ext>
            </a:extLst>
          </p:cNvPr>
          <p:cNvSpPr txBox="1">
            <a:spLocks/>
          </p:cNvSpPr>
          <p:nvPr/>
        </p:nvSpPr>
        <p:spPr>
          <a:xfrm>
            <a:off x="173541" y="132521"/>
            <a:ext cx="5259850" cy="5168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(ANN)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B322C34-5861-40FB-9BB0-C1B8D6537CB0}"/>
                  </a:ext>
                </a:extLst>
              </p:cNvPr>
              <p:cNvSpPr/>
              <p:nvPr/>
            </p:nvSpPr>
            <p:spPr>
              <a:xfrm>
                <a:off x="6469682" y="2205745"/>
                <a:ext cx="349058" cy="2910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B322C34-5861-40FB-9BB0-C1B8D6537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682" y="2205745"/>
                <a:ext cx="349058" cy="291089"/>
              </a:xfrm>
              <a:prstGeom prst="rect">
                <a:avLst/>
              </a:prstGeom>
              <a:blipFill>
                <a:blip r:embed="rId5"/>
                <a:stretch>
                  <a:fillRect l="-16393" b="-176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A98C5508-A863-4FBD-87AA-02174E4C4946}"/>
              </a:ext>
            </a:extLst>
          </p:cNvPr>
          <p:cNvSpPr/>
          <p:nvPr/>
        </p:nvSpPr>
        <p:spPr>
          <a:xfrm>
            <a:off x="7132291" y="2203439"/>
            <a:ext cx="209787" cy="291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5C90C5-42C1-4FB7-A865-A4DC9425CF3B}"/>
              </a:ext>
            </a:extLst>
          </p:cNvPr>
          <p:cNvCxnSpPr>
            <a:cxnSpLocks/>
          </p:cNvCxnSpPr>
          <p:nvPr/>
        </p:nvCxnSpPr>
        <p:spPr>
          <a:xfrm flipV="1">
            <a:off x="6815304" y="2339015"/>
            <a:ext cx="313551" cy="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FC40202-DE55-4FC9-87FB-EB381E743DAA}"/>
                  </a:ext>
                </a:extLst>
              </p:cNvPr>
              <p:cNvSpPr/>
              <p:nvPr/>
            </p:nvSpPr>
            <p:spPr>
              <a:xfrm>
                <a:off x="6469682" y="4142701"/>
                <a:ext cx="349058" cy="2910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FC40202-DE55-4FC9-87FB-EB381E743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682" y="4142701"/>
                <a:ext cx="349058" cy="291089"/>
              </a:xfrm>
              <a:prstGeom prst="rect">
                <a:avLst/>
              </a:prstGeom>
              <a:blipFill>
                <a:blip r:embed="rId6"/>
                <a:stretch>
                  <a:fillRect l="-16393" t="-2000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3E90BDAC-762E-48BD-8FE7-A24BC545D0EA}"/>
              </a:ext>
            </a:extLst>
          </p:cNvPr>
          <p:cNvSpPr/>
          <p:nvPr/>
        </p:nvSpPr>
        <p:spPr>
          <a:xfrm>
            <a:off x="7132291" y="4140395"/>
            <a:ext cx="209787" cy="291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27A864A-7E66-46B7-AE1D-EE1E80772112}"/>
              </a:ext>
            </a:extLst>
          </p:cNvPr>
          <p:cNvCxnSpPr>
            <a:cxnSpLocks/>
          </p:cNvCxnSpPr>
          <p:nvPr/>
        </p:nvCxnSpPr>
        <p:spPr>
          <a:xfrm flipV="1">
            <a:off x="6815304" y="4275971"/>
            <a:ext cx="313551" cy="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4D5A684-6923-4261-ADF9-1E1427A1E2CB}"/>
                  </a:ext>
                </a:extLst>
              </p:cNvPr>
              <p:cNvSpPr/>
              <p:nvPr/>
            </p:nvSpPr>
            <p:spPr>
              <a:xfrm>
                <a:off x="6427917" y="6165141"/>
                <a:ext cx="349058" cy="2910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4D5A684-6923-4261-ADF9-1E1427A1E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917" y="6165141"/>
                <a:ext cx="349058" cy="291089"/>
              </a:xfrm>
              <a:prstGeom prst="rect">
                <a:avLst/>
              </a:prstGeom>
              <a:blipFill>
                <a:blip r:embed="rId7"/>
                <a:stretch>
                  <a:fillRect l="-16393" b="-196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58C35675-E315-4FD8-9887-3D2F6C74C1BB}"/>
              </a:ext>
            </a:extLst>
          </p:cNvPr>
          <p:cNvSpPr/>
          <p:nvPr/>
        </p:nvSpPr>
        <p:spPr>
          <a:xfrm>
            <a:off x="7090526" y="6162835"/>
            <a:ext cx="209787" cy="291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512941-9611-4CC9-B460-987A7FF3AE54}"/>
              </a:ext>
            </a:extLst>
          </p:cNvPr>
          <p:cNvCxnSpPr>
            <a:cxnSpLocks/>
          </p:cNvCxnSpPr>
          <p:nvPr/>
        </p:nvCxnSpPr>
        <p:spPr>
          <a:xfrm flipV="1">
            <a:off x="6773539" y="6298411"/>
            <a:ext cx="313551" cy="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5DEE8B-D37E-40D1-A24A-6DE577CE522C}"/>
              </a:ext>
            </a:extLst>
          </p:cNvPr>
          <p:cNvCxnSpPr>
            <a:cxnSpLocks/>
            <a:stCxn id="37" idx="6"/>
            <a:endCxn id="49" idx="1"/>
          </p:cNvCxnSpPr>
          <p:nvPr/>
        </p:nvCxnSpPr>
        <p:spPr>
          <a:xfrm flipV="1">
            <a:off x="5155218" y="2351290"/>
            <a:ext cx="1314464" cy="1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1B0C41-FB9B-467E-917D-1E6EBE62F9B2}"/>
              </a:ext>
            </a:extLst>
          </p:cNvPr>
          <p:cNvCxnSpPr>
            <a:cxnSpLocks/>
            <a:stCxn id="37" idx="6"/>
            <a:endCxn id="53" idx="1"/>
          </p:cNvCxnSpPr>
          <p:nvPr/>
        </p:nvCxnSpPr>
        <p:spPr>
          <a:xfrm>
            <a:off x="5155218" y="2362395"/>
            <a:ext cx="1314464" cy="192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53C5BC-98B9-4F5B-A26D-EAA478009DDF}"/>
              </a:ext>
            </a:extLst>
          </p:cNvPr>
          <p:cNvCxnSpPr>
            <a:stCxn id="37" idx="6"/>
            <a:endCxn id="58" idx="1"/>
          </p:cNvCxnSpPr>
          <p:nvPr/>
        </p:nvCxnSpPr>
        <p:spPr>
          <a:xfrm>
            <a:off x="5155218" y="2362395"/>
            <a:ext cx="1272699" cy="3948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F6E31F-1B65-4C08-8DB9-FA8DA56B29C8}"/>
              </a:ext>
            </a:extLst>
          </p:cNvPr>
          <p:cNvCxnSpPr>
            <a:cxnSpLocks/>
            <a:stCxn id="41" idx="6"/>
            <a:endCxn id="49" idx="1"/>
          </p:cNvCxnSpPr>
          <p:nvPr/>
        </p:nvCxnSpPr>
        <p:spPr>
          <a:xfrm flipV="1">
            <a:off x="5104456" y="2351290"/>
            <a:ext cx="1365226" cy="194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6DB220-1C49-496F-881E-3A9C5004CB89}"/>
              </a:ext>
            </a:extLst>
          </p:cNvPr>
          <p:cNvCxnSpPr>
            <a:cxnSpLocks/>
            <a:stCxn id="41" idx="6"/>
            <a:endCxn id="53" idx="1"/>
          </p:cNvCxnSpPr>
          <p:nvPr/>
        </p:nvCxnSpPr>
        <p:spPr>
          <a:xfrm flipV="1">
            <a:off x="5104456" y="4288246"/>
            <a:ext cx="1365226" cy="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6E3D7E-925A-4237-9AB6-B1C635835B78}"/>
              </a:ext>
            </a:extLst>
          </p:cNvPr>
          <p:cNvCxnSpPr>
            <a:stCxn id="41" idx="6"/>
            <a:endCxn id="58" idx="1"/>
          </p:cNvCxnSpPr>
          <p:nvPr/>
        </p:nvCxnSpPr>
        <p:spPr>
          <a:xfrm>
            <a:off x="5104456" y="4298196"/>
            <a:ext cx="1323461" cy="201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43556D-F672-4EFC-8D65-BFB96D6FE1A5}"/>
              </a:ext>
            </a:extLst>
          </p:cNvPr>
          <p:cNvCxnSpPr>
            <a:stCxn id="44" idx="6"/>
            <a:endCxn id="53" idx="1"/>
          </p:cNvCxnSpPr>
          <p:nvPr/>
        </p:nvCxnSpPr>
        <p:spPr>
          <a:xfrm flipV="1">
            <a:off x="5104456" y="4288246"/>
            <a:ext cx="1365226" cy="202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A454223-CAF5-4F32-B6DF-0FF92598CEA9}"/>
              </a:ext>
            </a:extLst>
          </p:cNvPr>
          <p:cNvCxnSpPr>
            <a:stCxn id="44" idx="6"/>
            <a:endCxn id="58" idx="1"/>
          </p:cNvCxnSpPr>
          <p:nvPr/>
        </p:nvCxnSpPr>
        <p:spPr>
          <a:xfrm flipV="1">
            <a:off x="5104456" y="6310686"/>
            <a:ext cx="1323461" cy="6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6110D41-34C8-4389-B975-AA5EF2102CD0}"/>
              </a:ext>
            </a:extLst>
          </p:cNvPr>
          <p:cNvCxnSpPr>
            <a:stCxn id="44" idx="6"/>
            <a:endCxn id="49" idx="1"/>
          </p:cNvCxnSpPr>
          <p:nvPr/>
        </p:nvCxnSpPr>
        <p:spPr>
          <a:xfrm flipV="1">
            <a:off x="5104456" y="2351290"/>
            <a:ext cx="1365226" cy="3965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BF4CBEA-8D90-41E8-8B31-68113A8FE492}"/>
                  </a:ext>
                </a:extLst>
              </p:cNvPr>
              <p:cNvSpPr/>
              <p:nvPr/>
            </p:nvSpPr>
            <p:spPr>
              <a:xfrm>
                <a:off x="9129564" y="3368659"/>
                <a:ext cx="821635" cy="52086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BF4CBEA-8D90-41E8-8B31-68113A8FE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564" y="3368659"/>
                <a:ext cx="821635" cy="52086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E04B478-C157-412A-81B5-4A937898DE24}"/>
                  </a:ext>
                </a:extLst>
              </p:cNvPr>
              <p:cNvSpPr/>
              <p:nvPr/>
            </p:nvSpPr>
            <p:spPr>
              <a:xfrm>
                <a:off x="9129563" y="4599381"/>
                <a:ext cx="821635" cy="52086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E04B478-C157-412A-81B5-4A937898DE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563" y="4599381"/>
                <a:ext cx="821635" cy="52086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6389944-7251-4BF6-9CFA-09BB9302C6F9}"/>
              </a:ext>
            </a:extLst>
          </p:cNvPr>
          <p:cNvCxnSpPr>
            <a:stCxn id="38" idx="6"/>
            <a:endCxn id="95" idx="2"/>
          </p:cNvCxnSpPr>
          <p:nvPr/>
        </p:nvCxnSpPr>
        <p:spPr>
          <a:xfrm>
            <a:off x="7584989" y="2362395"/>
            <a:ext cx="1544575" cy="1266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45AA47-593A-4B50-9CE3-281CC6DBB439}"/>
              </a:ext>
            </a:extLst>
          </p:cNvPr>
          <p:cNvCxnSpPr>
            <a:stCxn id="38" idx="6"/>
            <a:endCxn id="97" idx="2"/>
          </p:cNvCxnSpPr>
          <p:nvPr/>
        </p:nvCxnSpPr>
        <p:spPr>
          <a:xfrm>
            <a:off x="7584989" y="2362395"/>
            <a:ext cx="1544574" cy="249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DA58C9B-0509-4A0E-A989-E988AA6C9EBC}"/>
              </a:ext>
            </a:extLst>
          </p:cNvPr>
          <p:cNvCxnSpPr>
            <a:stCxn id="45" idx="6"/>
            <a:endCxn id="95" idx="2"/>
          </p:cNvCxnSpPr>
          <p:nvPr/>
        </p:nvCxnSpPr>
        <p:spPr>
          <a:xfrm flipV="1">
            <a:off x="7534227" y="3629091"/>
            <a:ext cx="1595337" cy="669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A0E444C-67AB-40FE-8D68-DD79851C0BAA}"/>
              </a:ext>
            </a:extLst>
          </p:cNvPr>
          <p:cNvCxnSpPr>
            <a:stCxn id="45" idx="6"/>
          </p:cNvCxnSpPr>
          <p:nvPr/>
        </p:nvCxnSpPr>
        <p:spPr>
          <a:xfrm>
            <a:off x="7534227" y="4298196"/>
            <a:ext cx="1702538" cy="597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38601C3-3AE0-458A-A0BF-6F468D549387}"/>
              </a:ext>
            </a:extLst>
          </p:cNvPr>
          <p:cNvCxnSpPr>
            <a:stCxn id="46" idx="6"/>
            <a:endCxn id="97" idx="2"/>
          </p:cNvCxnSpPr>
          <p:nvPr/>
        </p:nvCxnSpPr>
        <p:spPr>
          <a:xfrm flipV="1">
            <a:off x="7534227" y="4859813"/>
            <a:ext cx="1595336" cy="1456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E341FE9-AC1E-4336-B6AC-9C8E051C934E}"/>
              </a:ext>
            </a:extLst>
          </p:cNvPr>
          <p:cNvCxnSpPr>
            <a:stCxn id="46" idx="6"/>
            <a:endCxn id="95" idx="2"/>
          </p:cNvCxnSpPr>
          <p:nvPr/>
        </p:nvCxnSpPr>
        <p:spPr>
          <a:xfrm flipV="1">
            <a:off x="7534227" y="3629091"/>
            <a:ext cx="1595337" cy="2687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872E213-DE73-4E22-9449-8B76B29F36DF}"/>
              </a:ext>
            </a:extLst>
          </p:cNvPr>
          <p:cNvSpPr txBox="1"/>
          <p:nvPr/>
        </p:nvSpPr>
        <p:spPr>
          <a:xfrm>
            <a:off x="5974476" y="1419540"/>
            <a:ext cx="218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2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E1660EA-8048-4C83-814D-77449E54A02B}"/>
              </a:ext>
            </a:extLst>
          </p:cNvPr>
          <p:cNvSpPr/>
          <p:nvPr/>
        </p:nvSpPr>
        <p:spPr>
          <a:xfrm>
            <a:off x="10268185" y="3483547"/>
            <a:ext cx="209787" cy="291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25ABC5E-9367-4A4B-AC18-2D5A3C635BB5}"/>
              </a:ext>
            </a:extLst>
          </p:cNvPr>
          <p:cNvCxnSpPr>
            <a:cxnSpLocks/>
          </p:cNvCxnSpPr>
          <p:nvPr/>
        </p:nvCxnSpPr>
        <p:spPr>
          <a:xfrm flipV="1">
            <a:off x="9951198" y="3619123"/>
            <a:ext cx="313551" cy="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ED423BA-FD19-41CF-AFF4-D3B9B96E7FBC}"/>
              </a:ext>
            </a:extLst>
          </p:cNvPr>
          <p:cNvSpPr/>
          <p:nvPr/>
        </p:nvSpPr>
        <p:spPr>
          <a:xfrm>
            <a:off x="10268185" y="4714269"/>
            <a:ext cx="209787" cy="291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805BC4A-3D49-44CC-BA72-B1DD49DA028C}"/>
              </a:ext>
            </a:extLst>
          </p:cNvPr>
          <p:cNvCxnSpPr>
            <a:cxnSpLocks/>
          </p:cNvCxnSpPr>
          <p:nvPr/>
        </p:nvCxnSpPr>
        <p:spPr>
          <a:xfrm flipV="1">
            <a:off x="9951198" y="4849845"/>
            <a:ext cx="313551" cy="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80F7289C-1040-4FA9-AC68-8F60052B2B00}"/>
              </a:ext>
            </a:extLst>
          </p:cNvPr>
          <p:cNvSpPr txBox="1"/>
          <p:nvPr/>
        </p:nvSpPr>
        <p:spPr>
          <a:xfrm>
            <a:off x="10771767" y="3444425"/>
            <a:ext cx="52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7790201-C6BF-487B-8AFB-4F061949E1A8}"/>
              </a:ext>
            </a:extLst>
          </p:cNvPr>
          <p:cNvSpPr txBox="1"/>
          <p:nvPr/>
        </p:nvSpPr>
        <p:spPr>
          <a:xfrm>
            <a:off x="10771766" y="4670163"/>
            <a:ext cx="52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0B05C01-EB3A-4325-AF4F-D236190BC7F9}"/>
              </a:ext>
            </a:extLst>
          </p:cNvPr>
          <p:cNvSpPr txBox="1"/>
          <p:nvPr/>
        </p:nvSpPr>
        <p:spPr>
          <a:xfrm>
            <a:off x="10518789" y="2995743"/>
            <a:ext cx="121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F0561-661C-4A22-B212-2AEA68DA19FB}"/>
              </a:ext>
            </a:extLst>
          </p:cNvPr>
          <p:cNvSpPr txBox="1"/>
          <p:nvPr/>
        </p:nvSpPr>
        <p:spPr>
          <a:xfrm>
            <a:off x="6536246" y="251791"/>
            <a:ext cx="3836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In every hidden layer, the data is broken down into pieces to extract more subtle information</a:t>
            </a:r>
          </a:p>
        </p:txBody>
      </p:sp>
    </p:spTree>
    <p:extLst>
      <p:ext uri="{BB962C8B-B14F-4D97-AF65-F5344CB8AC3E}">
        <p14:creationId xmlns:p14="http://schemas.microsoft.com/office/powerpoint/2010/main" val="9868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5" grpId="0" animBg="1"/>
      <p:bldP spid="46" grpId="0" animBg="1"/>
      <p:bldP spid="49" grpId="0" animBg="1"/>
      <p:bldP spid="50" grpId="0" animBg="1"/>
      <p:bldP spid="53" grpId="0" animBg="1"/>
      <p:bldP spid="56" grpId="0" animBg="1"/>
      <p:bldP spid="58" grpId="0" animBg="1"/>
      <p:bldP spid="60" grpId="0" animBg="1"/>
      <p:bldP spid="95" grpId="0" animBg="1"/>
      <p:bldP spid="97" grpId="0" animBg="1"/>
      <p:bldP spid="142" grpId="0" animBg="1"/>
      <p:bldP spid="144" grpId="0" animBg="1"/>
      <p:bldP spid="146" grpId="0"/>
      <p:bldP spid="147" grpId="0"/>
      <p:bldP spid="1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E0A7-DAE4-4DF3-A665-38B421F57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68625"/>
            <a:ext cx="8915400" cy="5685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previous slide, what we learned was “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Propagation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forward propagation: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the input into the first layer of NN.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the random weights connecting the input data to the nodes in hidden layer.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weighted sum of all those values and the pass into the activation function.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activation function calculates the probability.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node with the maximum probability is activated as the final output label.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binary classification, generally we use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multiclass classification, generally we use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AE7AC4-2B86-4C3A-8082-5E22220E91C9}"/>
              </a:ext>
            </a:extLst>
          </p:cNvPr>
          <p:cNvSpPr txBox="1">
            <a:spLocks/>
          </p:cNvSpPr>
          <p:nvPr/>
        </p:nvSpPr>
        <p:spPr>
          <a:xfrm>
            <a:off x="173541" y="132521"/>
            <a:ext cx="5259850" cy="5168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(ANN)</a:t>
            </a:r>
          </a:p>
        </p:txBody>
      </p:sp>
    </p:spTree>
    <p:extLst>
      <p:ext uri="{BB962C8B-B14F-4D97-AF65-F5344CB8AC3E}">
        <p14:creationId xmlns:p14="http://schemas.microsoft.com/office/powerpoint/2010/main" val="2338154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BCFD-E99D-4239-B203-DC3446C8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71938"/>
            <a:ext cx="8915400" cy="58541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since we have obtained the final output probability, we calculate the loss by comparing the output with the actual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estimate the loss we use a “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Generally, we use: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Cross Entropy Loss: For binary classification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Cross Entropy Loss: For multiclass classification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our target is to minimize the loss by adjusting the trainable parameters w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 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adjust the parameter, we do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adjusting each weights associated to a neuron from backward. This process is called “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again forward propagation is repeated with the new weights to obtain more accurate results.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Generally, we use “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metric for evaluation.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472F0A-7FB0-4297-A1BE-62E8AC96B4B1}"/>
              </a:ext>
            </a:extLst>
          </p:cNvPr>
          <p:cNvSpPr txBox="1">
            <a:spLocks/>
          </p:cNvSpPr>
          <p:nvPr/>
        </p:nvSpPr>
        <p:spPr>
          <a:xfrm>
            <a:off x="173541" y="132521"/>
            <a:ext cx="5259850" cy="5168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(ANN)</a:t>
            </a:r>
          </a:p>
        </p:txBody>
      </p:sp>
    </p:spTree>
    <p:extLst>
      <p:ext uri="{BB962C8B-B14F-4D97-AF65-F5344CB8AC3E}">
        <p14:creationId xmlns:p14="http://schemas.microsoft.com/office/powerpoint/2010/main" val="1053770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Jabeen\Desktop\CNN downloads\Back-propagation-multilayer-ANN-with-one-hidden-layer.png">
            <a:extLst>
              <a:ext uri="{FF2B5EF4-FFF2-40B4-BE49-F238E27FC236}">
                <a16:creationId xmlns:a16="http://schemas.microsoft.com/office/drawing/2014/main" id="{88D35C11-5075-4370-8798-969C179B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25" y="1372956"/>
            <a:ext cx="6781766" cy="477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567682-9E3C-4339-908D-D535709D95A4}"/>
              </a:ext>
            </a:extLst>
          </p:cNvPr>
          <p:cNvSpPr txBox="1">
            <a:spLocks/>
          </p:cNvSpPr>
          <p:nvPr/>
        </p:nvSpPr>
        <p:spPr>
          <a:xfrm>
            <a:off x="173541" y="132521"/>
            <a:ext cx="5259850" cy="5168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(ANN)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9C9B9-E456-4778-8A5F-99C6F7FC41D7}"/>
              </a:ext>
            </a:extLst>
          </p:cNvPr>
          <p:cNvSpPr txBox="1"/>
          <p:nvPr/>
        </p:nvSpPr>
        <p:spPr>
          <a:xfrm>
            <a:off x="8295861" y="1749286"/>
            <a:ext cx="38961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basically we have four steps in Training of a Neural Network: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Pass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Estimation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Pass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Update</a:t>
            </a:r>
          </a:p>
        </p:txBody>
      </p:sp>
    </p:spTree>
    <p:extLst>
      <p:ext uri="{BB962C8B-B14F-4D97-AF65-F5344CB8AC3E}">
        <p14:creationId xmlns:p14="http://schemas.microsoft.com/office/powerpoint/2010/main" val="1084838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709F-73E8-45C4-9ED5-C18B1B3A3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421" y="1391478"/>
            <a:ext cx="8915400" cy="4426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 (we will use in implementation):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Categorical Cross Entropy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 : Accuracy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Epochs (Iterations): 100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Size (Data batches): 5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Function:  Sigmoid, SoftMax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1E314-30EE-4FFE-91B1-2316FAD6A58B}"/>
              </a:ext>
            </a:extLst>
          </p:cNvPr>
          <p:cNvSpPr txBox="1">
            <a:spLocks/>
          </p:cNvSpPr>
          <p:nvPr/>
        </p:nvSpPr>
        <p:spPr>
          <a:xfrm>
            <a:off x="173541" y="132521"/>
            <a:ext cx="5259850" cy="5168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(ANN)</a:t>
            </a:r>
          </a:p>
        </p:txBody>
      </p:sp>
    </p:spTree>
    <p:extLst>
      <p:ext uri="{BB962C8B-B14F-4D97-AF65-F5344CB8AC3E}">
        <p14:creationId xmlns:p14="http://schemas.microsoft.com/office/powerpoint/2010/main" val="25231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709F-73E8-45C4-9ED5-C18B1B3A3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143" y="2279374"/>
            <a:ext cx="4315170" cy="848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 DATASET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1E314-30EE-4FFE-91B1-2316FAD6A58B}"/>
              </a:ext>
            </a:extLst>
          </p:cNvPr>
          <p:cNvSpPr txBox="1">
            <a:spLocks/>
          </p:cNvSpPr>
          <p:nvPr/>
        </p:nvSpPr>
        <p:spPr>
          <a:xfrm>
            <a:off x="173541" y="132521"/>
            <a:ext cx="5259850" cy="5168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(ANN)</a:t>
            </a:r>
          </a:p>
        </p:txBody>
      </p:sp>
    </p:spTree>
    <p:extLst>
      <p:ext uri="{BB962C8B-B14F-4D97-AF65-F5344CB8AC3E}">
        <p14:creationId xmlns:p14="http://schemas.microsoft.com/office/powerpoint/2010/main" val="768103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709F-73E8-45C4-9ED5-C18B1B3A3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395" y="1550505"/>
            <a:ext cx="8915400" cy="32997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KERAS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0E9E1E-2C45-4A8A-9BCC-A9231B2D1078}"/>
              </a:ext>
            </a:extLst>
          </p:cNvPr>
          <p:cNvSpPr txBox="1">
            <a:spLocks/>
          </p:cNvSpPr>
          <p:nvPr/>
        </p:nvSpPr>
        <p:spPr>
          <a:xfrm>
            <a:off x="173541" y="132521"/>
            <a:ext cx="5259850" cy="5168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(ANN)</a:t>
            </a:r>
          </a:p>
        </p:txBody>
      </p:sp>
    </p:spTree>
    <p:extLst>
      <p:ext uri="{BB962C8B-B14F-4D97-AF65-F5344CB8AC3E}">
        <p14:creationId xmlns:p14="http://schemas.microsoft.com/office/powerpoint/2010/main" val="86367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B7DB-9AC2-4544-90E4-17676D20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4" y="66260"/>
            <a:ext cx="4907804" cy="47707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667F-97F8-4556-9EFE-80A5BBE6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620" y="1255644"/>
            <a:ext cx="8915400" cy="5078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(For classical ML algorithms like Linear Regression, Decision Tree, Support Vector Machines, etc.)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(For Neural Networks)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 (For Visualization)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(For mathematical computations)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(For working with tabular data – excel, csv)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implement our code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6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51E0-A648-4D60-921D-62502C84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428" y="425328"/>
            <a:ext cx="6809190" cy="55533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DATA STRUCTURES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B1FC62-0F0A-46B5-9625-984BAC506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10467"/>
              </p:ext>
            </p:extLst>
          </p:nvPr>
        </p:nvGraphicFramePr>
        <p:xfrm>
          <a:off x="1672199" y="1354367"/>
          <a:ext cx="9817434" cy="47653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2478">
                  <a:extLst>
                    <a:ext uri="{9D8B030D-6E8A-4147-A177-3AD203B41FA5}">
                      <a16:colId xmlns:a16="http://schemas.microsoft.com/office/drawing/2014/main" val="2108493415"/>
                    </a:ext>
                  </a:extLst>
                </a:gridCol>
                <a:gridCol w="3272478">
                  <a:extLst>
                    <a:ext uri="{9D8B030D-6E8A-4147-A177-3AD203B41FA5}">
                      <a16:colId xmlns:a16="http://schemas.microsoft.com/office/drawing/2014/main" val="1084823271"/>
                    </a:ext>
                  </a:extLst>
                </a:gridCol>
                <a:gridCol w="3272478">
                  <a:extLst>
                    <a:ext uri="{9D8B030D-6E8A-4147-A177-3AD203B41FA5}">
                      <a16:colId xmlns:a16="http://schemas.microsoft.com/office/drawing/2014/main" val="3830390570"/>
                    </a:ext>
                  </a:extLst>
                </a:gridCol>
              </a:tblGrid>
              <a:tr h="50093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147655"/>
                  </a:ext>
                </a:extLst>
              </a:tr>
              <a:tr h="80785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Enclosed by Square Brackets 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Enclosed by Curly Brackets 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Enclosed by Parentheses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26183"/>
                  </a:ext>
                </a:extLst>
              </a:tr>
              <a:tr h="81388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 are indexed from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contains Key-Value Pair with Key working as indices of the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 are indexed from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253889"/>
                  </a:ext>
                </a:extLst>
              </a:tr>
              <a:tr h="8138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contain heterogeneous objects like numbers and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Keys can be anything, strings or numbers.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immutable. Once a tuple is created, it cannot be altered.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10996"/>
                  </a:ext>
                </a:extLst>
              </a:tr>
              <a:tr h="81388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Accessing an item is done by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Accessing an item is done by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key_name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Accessing an Item is done by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99163"/>
                  </a:ext>
                </a:extLst>
              </a:tr>
              <a:tr h="81388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[‘a’, ‘b’, ‘34’, ‘23’]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&gt;&gt;&gt;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 =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{‘name’: “Harry”, ‘age’: 24}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&gt;&gt;&gt;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[age] =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(12, 24, ‘one’)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&gt;&gt;&gt;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 =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47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84C1-1BD9-4057-A7CB-09E0550C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613915"/>
            <a:ext cx="7469187" cy="86637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F4D2C-B523-4DE2-8D87-25DC751D6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802297"/>
            <a:ext cx="8915399" cy="4717773"/>
          </a:xfrm>
        </p:spPr>
        <p:txBody>
          <a:bodyPr>
            <a:normAutofit fontScale="925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mechanism in which the machine learns with a “labelled” dataset.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supervised, as it learns with guidance.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label for a data is predicted and compared with the actual label for that data.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error is calculated which is used to adjust the parameters so that the model predicts more accurately.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Linear Regression, Neural Networks, etc.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1F43DA-E937-4BED-8038-ECFA740B94FF}"/>
              </a:ext>
            </a:extLst>
          </p:cNvPr>
          <p:cNvSpPr txBox="1">
            <a:spLocks/>
          </p:cNvSpPr>
          <p:nvPr/>
        </p:nvSpPr>
        <p:spPr>
          <a:xfrm>
            <a:off x="194284" y="66260"/>
            <a:ext cx="4907804" cy="4770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04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84C1-1BD9-4057-A7CB-09E0550C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613915"/>
            <a:ext cx="8635378" cy="86637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F4D2C-B523-4DE2-8D87-25DC751D6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802297"/>
            <a:ext cx="8915399" cy="478403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mechanism in which the machine learns with an “unlabeled” dataset.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unsupervised, as it learns from the data without any guidance.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mechanism, machine learns the patterns, similarities and differences between the data.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then predicts the category for a new data by comparing its pattern with the learned patterns.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K-Means Clustering, etc.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48D03-FED3-4684-A7B6-B7AA211DA547}"/>
              </a:ext>
            </a:extLst>
          </p:cNvPr>
          <p:cNvSpPr txBox="1">
            <a:spLocks/>
          </p:cNvSpPr>
          <p:nvPr/>
        </p:nvSpPr>
        <p:spPr>
          <a:xfrm>
            <a:off x="194284" y="66260"/>
            <a:ext cx="4907804" cy="4770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34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750A1C32-A8A4-4A17-9583-1B0147C847B7}"/>
              </a:ext>
            </a:extLst>
          </p:cNvPr>
          <p:cNvSpPr txBox="1">
            <a:spLocks/>
          </p:cNvSpPr>
          <p:nvPr/>
        </p:nvSpPr>
        <p:spPr>
          <a:xfrm>
            <a:off x="2483194" y="990600"/>
            <a:ext cx="8915399" cy="4558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technique of predicting values of continuous 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Predicting the weight of a person based on age, height, etc.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technique of predicting values of discrete or categorical variables.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Ex: Predicting whether a person has appropriate weight as per his/her age and height, etc.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58D361-CEFE-4C0F-BBE3-8C46330D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4" y="66260"/>
            <a:ext cx="4907804" cy="47707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562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750A1C32-A8A4-4A17-9583-1B0147C847B7}"/>
              </a:ext>
            </a:extLst>
          </p:cNvPr>
          <p:cNvSpPr txBox="1">
            <a:spLocks/>
          </p:cNvSpPr>
          <p:nvPr/>
        </p:nvSpPr>
        <p:spPr>
          <a:xfrm>
            <a:off x="2496447" y="1745974"/>
            <a:ext cx="8915399" cy="4558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the technique of predicting the value of a dependent variable using the values of one or more independent variables with a straight line which best fits the data.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a sample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 Linear Regression Model to best fit the sample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it for the whole population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27DAB-1568-4C3A-B280-89C4BDADDCC4}"/>
              </a:ext>
            </a:extLst>
          </p:cNvPr>
          <p:cNvSpPr txBox="1"/>
          <p:nvPr/>
        </p:nvSpPr>
        <p:spPr>
          <a:xfrm>
            <a:off x="2690191" y="622852"/>
            <a:ext cx="539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801205-8478-4F0B-8637-C09ADCC6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84" y="66260"/>
            <a:ext cx="4907804" cy="47707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6921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2481D7-28CB-4FF4-998E-7768873EF686}"/>
              </a:ext>
            </a:extLst>
          </p:cNvPr>
          <p:cNvSpPr txBox="1">
            <a:spLocks/>
          </p:cNvSpPr>
          <p:nvPr/>
        </p:nvSpPr>
        <p:spPr>
          <a:xfrm>
            <a:off x="193091" y="70065"/>
            <a:ext cx="4935503" cy="5703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DC44634-BF92-45B6-8463-CE52CC7DEF2B}"/>
              </a:ext>
            </a:extLst>
          </p:cNvPr>
          <p:cNvSpPr txBox="1">
            <a:spLocks/>
          </p:cNvSpPr>
          <p:nvPr/>
        </p:nvSpPr>
        <p:spPr>
          <a:xfrm>
            <a:off x="2589212" y="1208106"/>
            <a:ext cx="2234578" cy="516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ax + b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203BBC0-83AA-4699-AC97-261A65537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8710"/>
              </p:ext>
            </p:extLst>
          </p:nvPr>
        </p:nvGraphicFramePr>
        <p:xfrm>
          <a:off x="2589212" y="1914277"/>
          <a:ext cx="8794404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7202">
                  <a:extLst>
                    <a:ext uri="{9D8B030D-6E8A-4147-A177-3AD203B41FA5}">
                      <a16:colId xmlns:a16="http://schemas.microsoft.com/office/drawing/2014/main" val="3747603698"/>
                    </a:ext>
                  </a:extLst>
                </a:gridCol>
                <a:gridCol w="4397202">
                  <a:extLst>
                    <a:ext uri="{9D8B030D-6E8A-4147-A177-3AD203B41FA5}">
                      <a16:colId xmlns:a16="http://schemas.microsoft.com/office/drawing/2014/main" val="1098598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9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x: independent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 working hours by an 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5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y: dependent variable whose value is to be 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of bonus that an employee may get 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56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b: constant term / 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Salary of an 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9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coefficient / 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much your salary increase with the extra working hours!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09529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80FCCCE3-E033-4702-8FD5-2E4BC95724E6}"/>
              </a:ext>
            </a:extLst>
          </p:cNvPr>
          <p:cNvSpPr txBox="1">
            <a:spLocks/>
          </p:cNvSpPr>
          <p:nvPr/>
        </p:nvSpPr>
        <p:spPr>
          <a:xfrm>
            <a:off x="2589212" y="4665427"/>
            <a:ext cx="8794404" cy="12738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to be adjusted: a and b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we change the value of a and b such that there is minimum error with respect to all the input values(x)</a:t>
            </a:r>
          </a:p>
        </p:txBody>
      </p:sp>
    </p:spTree>
    <p:extLst>
      <p:ext uri="{BB962C8B-B14F-4D97-AF65-F5344CB8AC3E}">
        <p14:creationId xmlns:p14="http://schemas.microsoft.com/office/powerpoint/2010/main" val="6284990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1738</TotalTime>
  <Words>1604</Words>
  <Application>Microsoft Office PowerPoint</Application>
  <PresentationFormat>Widescreen</PresentationFormat>
  <Paragraphs>258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Wisp</vt:lpstr>
      <vt:lpstr>Three Days Workshop On Machine Learning [Day 1]</vt:lpstr>
      <vt:lpstr>MACHINE LEARNING</vt:lpstr>
      <vt:lpstr>MACHINE LEARNING</vt:lpstr>
      <vt:lpstr>PYTHON DATA STRUCTURES </vt:lpstr>
      <vt:lpstr>SUPERVISED LEARNING</vt:lpstr>
      <vt:lpstr>UNSUPERVISED LEARNING</vt:lpstr>
      <vt:lpstr>MACHINE LEARNING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PANDAS </vt:lpstr>
      <vt:lpstr>Head Brain Dataset</vt:lpstr>
      <vt:lpstr>IMPLEMENTATION OF LINEAR REGRESSION  USING  SCIKIT LEARN</vt:lpstr>
      <vt:lpstr>ARTIFICIAL NEURAL NETWORKS (ANN)</vt:lpstr>
      <vt:lpstr>ARTIFICIAL NEURAL NETWORKS (ANN)</vt:lpstr>
      <vt:lpstr>Structure of ANN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Tenacious</dc:creator>
  <cp:lastModifiedBy>Tenacious</cp:lastModifiedBy>
  <cp:revision>68</cp:revision>
  <dcterms:created xsi:type="dcterms:W3CDTF">2020-10-02T18:43:04Z</dcterms:created>
  <dcterms:modified xsi:type="dcterms:W3CDTF">2020-10-05T08:55:10Z</dcterms:modified>
</cp:coreProperties>
</file>