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9" r:id="rId5"/>
    <p:sldId id="293" r:id="rId6"/>
    <p:sldId id="294" r:id="rId7"/>
    <p:sldId id="295" r:id="rId8"/>
    <p:sldId id="296" r:id="rId9"/>
    <p:sldId id="297" r:id="rId10"/>
    <p:sldId id="302" r:id="rId11"/>
    <p:sldId id="298" r:id="rId12"/>
    <p:sldId id="301" r:id="rId13"/>
    <p:sldId id="303" r:id="rId14"/>
    <p:sldId id="280" r:id="rId15"/>
    <p:sldId id="285" r:id="rId16"/>
    <p:sldId id="286" r:id="rId17"/>
    <p:sldId id="282" r:id="rId18"/>
    <p:sldId id="283" r:id="rId19"/>
    <p:sldId id="287" r:id="rId20"/>
    <p:sldId id="288" r:id="rId21"/>
    <p:sldId id="284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nacious" initials="T" lastIdx="1" clrIdx="0">
    <p:extLst>
      <p:ext uri="{19B8F6BF-5375-455C-9EA6-DF929625EA0E}">
        <p15:presenceInfo xmlns:p15="http://schemas.microsoft.com/office/powerpoint/2012/main" userId="Tenacio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06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77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EDCB-A088-4696-BFB8-D20D3DED439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55B1C0-0E20-42FF-BB4E-E7D8626F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4C1-1BD9-4057-A7CB-09E055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97" y="613914"/>
            <a:ext cx="8415130" cy="17582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Days Workshop On Machine Learning [Day 3]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4D2C-B523-4DE2-8D87-25DC751D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22712"/>
            <a:ext cx="9602787" cy="373711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By: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Computer Engineering Students (ACES)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Eastern Region Campus (ERC), Dharan, Nepal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8" algn="l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Manish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Bhurtel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 Engineer at ASMI Corp</a:t>
            </a:r>
          </a:p>
        </p:txBody>
      </p:sp>
    </p:spTree>
    <p:extLst>
      <p:ext uri="{BB962C8B-B14F-4D97-AF65-F5344CB8AC3E}">
        <p14:creationId xmlns:p14="http://schemas.microsoft.com/office/powerpoint/2010/main" val="29331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1580-48F0-4DE9-A41B-DF8FA8F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57849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Lake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B42B5-53EF-4149-8DFB-AECCB8979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21" y="1198294"/>
            <a:ext cx="6132077" cy="5312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983BF-AA49-40F9-B443-0C620D5E48E2}"/>
              </a:ext>
            </a:extLst>
          </p:cNvPr>
          <p:cNvSpPr txBox="1"/>
          <p:nvPr/>
        </p:nvSpPr>
        <p:spPr>
          <a:xfrm>
            <a:off x="1081273" y="1220283"/>
            <a:ext cx="5014727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lake with frozen 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there are also some melted ice, called hole.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use the Reinforcement Learning (Q Learning) where the agent learns to reach the goal with maximum rewards.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grid of the Frozen Lake is as follows:</a:t>
            </a:r>
          </a:p>
          <a:p>
            <a:pPr lvl="1"/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SFFF 	 	S = Start Point (Safe)</a:t>
            </a:r>
          </a:p>
          <a:p>
            <a:pPr lvl="1"/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FHFH		F = Frozen Lake (Safe)</a:t>
            </a:r>
          </a:p>
          <a:p>
            <a:pPr lvl="1"/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FFFH		H = Hole (Unsafe)</a:t>
            </a:r>
          </a:p>
          <a:p>
            <a:pPr lvl="1"/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HFFG		G = Goal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episode ends if the agent reaches the goal or falls in a hole.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the reward of 1 if it reaches the goal and 0 otherwise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 Left, Right, Up, Down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Space: 16 states</a:t>
            </a:r>
          </a:p>
          <a:p>
            <a:pPr lvl="1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4B3DB-D75E-4432-9AD5-C0541CF71BEE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29851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BDE0-B5E3-41E3-B861-C1C3D939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64724"/>
            <a:ext cx="8911687" cy="6812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2E5B-CDDF-48B8-8F89-5B64D634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190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Self Driving Cars (AWS Deep Racer)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self solving games (Pacman, Rubik’s Cube, Tic Tac Toe, 2048,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recommendation systems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 Manipulation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 (RL + GAN)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039A-03E5-468A-AD3A-F8272A6EB3E6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218090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97CD3-9B39-4FC3-9D5E-8EF7A1CEBF8C}"/>
              </a:ext>
            </a:extLst>
          </p:cNvPr>
          <p:cNvSpPr txBox="1"/>
          <p:nvPr/>
        </p:nvSpPr>
        <p:spPr>
          <a:xfrm>
            <a:off x="2252870" y="2054088"/>
            <a:ext cx="93030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AlphaGo is a computer program that plays the board game Go. It was developed by </a:t>
            </a:r>
            <a:r>
              <a:rPr lang="en-US" sz="32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DeepMind</a:t>
            </a:r>
            <a:r>
              <a:rPr lang="en-US" sz="32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which was later acquired by </a:t>
            </a:r>
            <a:r>
              <a:rPr lang="en-US" sz="32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Go won against 18 times world champion Lee Sedol.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 Go won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 games in the total set.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this works with the combination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and Reinforcement Learning</a:t>
            </a:r>
            <a:endParaRPr lang="en-US" sz="320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326E5-9E88-497F-B047-69E420CF35B1}"/>
              </a:ext>
            </a:extLst>
          </p:cNvPr>
          <p:cNvSpPr txBox="1"/>
          <p:nvPr/>
        </p:nvSpPr>
        <p:spPr>
          <a:xfrm>
            <a:off x="2252869" y="742122"/>
            <a:ext cx="6546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ALPHA GO?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83C67-64A9-45F3-BBB5-CDF41B48042D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113737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B0A6-5F2D-4617-9F61-A8A0D8FD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03" y="1657779"/>
            <a:ext cx="8911687" cy="3126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6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7DB-9AC2-4544-90E4-17676D2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1" y="133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67F-97F8-4556-9EFE-80A5BBE6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890" y="1414670"/>
            <a:ext cx="9576283" cy="49861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GANs are the deep neural networks that work together in an adversarial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words represent: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Generative: The model generates new data which belongs to the input data distribution.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Adversarial: The two neural networks compete against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By: Ian Goodfellow in 2014	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of Machine Learning in Special Projects (Apple Inc)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research scientist at Google Brain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and MS @ Stanford University under supervision of Prof. Dr. Andrew NG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@ University of Montreal under the supervision of Prof. Dr.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6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7DB-9AC2-4544-90E4-17676D2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3" y="106016"/>
            <a:ext cx="7385960" cy="5433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67F-97F8-4556-9EFE-80A5BBE6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65" y="1245704"/>
            <a:ext cx="9052960" cy="53803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GANs consists of two different neural networks. 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Discriminator: This model receives the data from the actual data distribution ‘AD’ and the fake data from the Generator model ‘FD’. Then it classifies the input data into 2 classes: “Actual Data” (class: 1) – those from actual dataset and “Fake Data (class: 0) – those generated from Generator”.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Generator: This model receives a noise data from a random distribution ‘Z’ and using the noise data generates a new data belonging to a distribution ‘FD’ which is as close to actual data distribution ‘AD’. Then output of the Generator passed into the Discriminator.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basically, GAN is running of the Min-Max algorithm between Generator and Discriminator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0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ADB-BC81-4DDC-800C-7FD171D5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7040-0094-44BF-A99A-0541A25F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873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Loss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mean(log(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real_output_Disc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log(1 –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fake_output_Disc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Loss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mean(log(1 – D(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fake_output_Disc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7D684-F415-4E1D-A212-25AFA4EF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04" y="2821079"/>
            <a:ext cx="6246644" cy="1001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3503C-3560-4D8B-987F-B10602081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04" y="5061267"/>
            <a:ext cx="3874505" cy="9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9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48DF7-D066-4265-A5DB-1F56B7AB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3" y="106016"/>
            <a:ext cx="7385960" cy="5433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68660-3CA9-46ED-9313-37968D4F5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92" y="1112266"/>
            <a:ext cx="8082877" cy="5639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76B36-382B-4180-BE11-58EB06B1724C}"/>
                  </a:ext>
                </a:extLst>
              </p:cNvPr>
              <p:cNvSpPr txBox="1"/>
              <p:nvPr/>
            </p:nvSpPr>
            <p:spPr>
              <a:xfrm>
                <a:off x="4956313" y="2873323"/>
                <a:ext cx="13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76B36-382B-4180-BE11-58EB06B17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13" y="2873323"/>
                <a:ext cx="1325217" cy="461665"/>
              </a:xfrm>
              <a:prstGeom prst="rect">
                <a:avLst/>
              </a:prstGeom>
              <a:blipFill>
                <a:blip r:embed="rId3"/>
                <a:stretch>
                  <a:fillRect l="-69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0A3532-4D7B-413E-97D1-86DF65063F7A}"/>
              </a:ext>
            </a:extLst>
          </p:cNvPr>
          <p:cNvSpPr txBox="1"/>
          <p:nvPr/>
        </p:nvSpPr>
        <p:spPr>
          <a:xfrm>
            <a:off x="8030818" y="3060101"/>
            <a:ext cx="87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CE7DE-3390-4829-9AFB-78E38FCE6E14}"/>
                  </a:ext>
                </a:extLst>
              </p:cNvPr>
              <p:cNvSpPr txBox="1"/>
              <p:nvPr/>
            </p:nvSpPr>
            <p:spPr>
              <a:xfrm>
                <a:off x="4956313" y="4090182"/>
                <a:ext cx="16300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G(Z)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FD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CE7DE-3390-4829-9AFB-78E38FCE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13" y="4090182"/>
                <a:ext cx="1630017" cy="830997"/>
              </a:xfrm>
              <a:prstGeom prst="rect">
                <a:avLst/>
              </a:prstGeom>
              <a:blipFill>
                <a:blip r:embed="rId4"/>
                <a:stretch>
                  <a:fillRect l="-5618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9EE348-39C6-4621-994D-CC553ED2D2E3}"/>
              </a:ext>
            </a:extLst>
          </p:cNvPr>
          <p:cNvSpPr txBox="1"/>
          <p:nvPr/>
        </p:nvSpPr>
        <p:spPr>
          <a:xfrm>
            <a:off x="2690191" y="5284069"/>
            <a:ext cx="66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296AB-29D1-4FD6-B847-5FA6AAF7E27C}"/>
              </a:ext>
            </a:extLst>
          </p:cNvPr>
          <p:cNvSpPr txBox="1"/>
          <p:nvPr/>
        </p:nvSpPr>
        <p:spPr>
          <a:xfrm>
            <a:off x="8030818" y="3924127"/>
            <a:ext cx="128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D(G(Z))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118D3-495E-450F-BB04-2246E3770908}"/>
              </a:ext>
            </a:extLst>
          </p:cNvPr>
          <p:cNvSpPr txBox="1"/>
          <p:nvPr/>
        </p:nvSpPr>
        <p:spPr>
          <a:xfrm>
            <a:off x="7626625" y="1188603"/>
            <a:ext cx="255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Distribution (AD)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Distribution (FD)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~ AD</a:t>
            </a:r>
          </a:p>
        </p:txBody>
      </p:sp>
    </p:spTree>
    <p:extLst>
      <p:ext uri="{BB962C8B-B14F-4D97-AF65-F5344CB8AC3E}">
        <p14:creationId xmlns:p14="http://schemas.microsoft.com/office/powerpoint/2010/main" val="365685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48DF7-D066-4265-A5DB-1F56B7AB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3" y="106016"/>
            <a:ext cx="7385960" cy="5433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BAC5E-8827-4F0D-8E51-4859401C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68" y="1070112"/>
            <a:ext cx="8625634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7780856-DCDF-4B86-AF21-7011FD6288F2}"/>
              </a:ext>
            </a:extLst>
          </p:cNvPr>
          <p:cNvSpPr/>
          <p:nvPr/>
        </p:nvSpPr>
        <p:spPr>
          <a:xfrm>
            <a:off x="2863655" y="263932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99A72-8741-49BD-9694-ABDFACC266F2}"/>
              </a:ext>
            </a:extLst>
          </p:cNvPr>
          <p:cNvSpPr/>
          <p:nvPr/>
        </p:nvSpPr>
        <p:spPr>
          <a:xfrm>
            <a:off x="2863655" y="345433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D4D67D-4395-4D36-91AA-8DBC66C970DB}"/>
              </a:ext>
            </a:extLst>
          </p:cNvPr>
          <p:cNvSpPr/>
          <p:nvPr/>
        </p:nvSpPr>
        <p:spPr>
          <a:xfrm>
            <a:off x="2863655" y="4275971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CC6366-2396-4E18-940E-78598AA15C4C}"/>
              </a:ext>
            </a:extLst>
          </p:cNvPr>
          <p:cNvSpPr/>
          <p:nvPr/>
        </p:nvSpPr>
        <p:spPr>
          <a:xfrm>
            <a:off x="2863655" y="5786719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1F043E-8E54-42DD-B05C-E90FC0AE573F}"/>
                  </a:ext>
                </a:extLst>
              </p:cNvPr>
              <p:cNvSpPr/>
              <p:nvPr/>
            </p:nvSpPr>
            <p:spPr>
              <a:xfrm>
                <a:off x="5606856" y="2215713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1F043E-8E54-42DD-B05C-E90FC0AE5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56" y="2215713"/>
                <a:ext cx="349058" cy="291089"/>
              </a:xfrm>
              <a:prstGeom prst="rect">
                <a:avLst/>
              </a:prstGeom>
              <a:blipFill>
                <a:blip r:embed="rId2"/>
                <a:stretch>
                  <a:fillRect l="-16667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DDD4C68-3F62-4305-9D47-5CAA67D223A0}"/>
              </a:ext>
            </a:extLst>
          </p:cNvPr>
          <p:cNvSpPr/>
          <p:nvPr/>
        </p:nvSpPr>
        <p:spPr>
          <a:xfrm>
            <a:off x="6269465" y="2213407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9D8406-EAF3-426D-84BD-779F2E31FD0E}"/>
              </a:ext>
            </a:extLst>
          </p:cNvPr>
          <p:cNvSpPr/>
          <p:nvPr/>
        </p:nvSpPr>
        <p:spPr>
          <a:xfrm>
            <a:off x="5351877" y="1953722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2BE8E4-567E-4FCB-B2ED-0B97A5A3A8B7}"/>
                  </a:ext>
                </a:extLst>
              </p:cNvPr>
              <p:cNvSpPr/>
              <p:nvPr/>
            </p:nvSpPr>
            <p:spPr>
              <a:xfrm>
                <a:off x="5583600" y="3471158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2BE8E4-567E-4FCB-B2ED-0B97A5A3A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00" y="3471158"/>
                <a:ext cx="349058" cy="291089"/>
              </a:xfrm>
              <a:prstGeom prst="rect">
                <a:avLst/>
              </a:prstGeom>
              <a:blipFill>
                <a:blip r:embed="rId3"/>
                <a:stretch>
                  <a:fillRect l="-16667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707BEB27-C1C0-47B2-B16B-79AA2FEFE228}"/>
              </a:ext>
            </a:extLst>
          </p:cNvPr>
          <p:cNvSpPr/>
          <p:nvPr/>
        </p:nvSpPr>
        <p:spPr>
          <a:xfrm>
            <a:off x="6246209" y="3468852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55350E-7A59-4CDA-8386-40F2B5F70F82}"/>
              </a:ext>
            </a:extLst>
          </p:cNvPr>
          <p:cNvSpPr/>
          <p:nvPr/>
        </p:nvSpPr>
        <p:spPr>
          <a:xfrm>
            <a:off x="5328621" y="3209167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C22093-6FCC-4F7D-8EDE-00AC631B9276}"/>
                  </a:ext>
                </a:extLst>
              </p:cNvPr>
              <p:cNvSpPr/>
              <p:nvPr/>
            </p:nvSpPr>
            <p:spPr>
              <a:xfrm>
                <a:off x="5556094" y="6170125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C22093-6FCC-4F7D-8EDE-00AC631B9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4" y="6170125"/>
                <a:ext cx="349058" cy="291089"/>
              </a:xfrm>
              <a:prstGeom prst="rect">
                <a:avLst/>
              </a:prstGeom>
              <a:blipFill>
                <a:blip r:embed="rId4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DAFDE10-385A-436C-96F0-B18BBC41AB71}"/>
              </a:ext>
            </a:extLst>
          </p:cNvPr>
          <p:cNvSpPr/>
          <p:nvPr/>
        </p:nvSpPr>
        <p:spPr>
          <a:xfrm>
            <a:off x="6218703" y="6167819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DBE34E-7117-4CBC-8FE6-259866F50CE8}"/>
              </a:ext>
            </a:extLst>
          </p:cNvPr>
          <p:cNvSpPr/>
          <p:nvPr/>
        </p:nvSpPr>
        <p:spPr>
          <a:xfrm>
            <a:off x="5301115" y="5908134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167428-D3AA-4B72-9441-6322EF08ECB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932658" y="3606735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11FE75-C52D-4705-B068-F47F70FFB140}"/>
              </a:ext>
            </a:extLst>
          </p:cNvPr>
          <p:cNvCxnSpPr>
            <a:cxnSpLocks/>
          </p:cNvCxnSpPr>
          <p:nvPr/>
        </p:nvCxnSpPr>
        <p:spPr>
          <a:xfrm flipV="1">
            <a:off x="5952478" y="2348983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599620-AB9F-4F09-8F7E-0A90ACE21E2F}"/>
              </a:ext>
            </a:extLst>
          </p:cNvPr>
          <p:cNvCxnSpPr>
            <a:cxnSpLocks/>
          </p:cNvCxnSpPr>
          <p:nvPr/>
        </p:nvCxnSpPr>
        <p:spPr>
          <a:xfrm flipV="1">
            <a:off x="5905151" y="6308379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85F99C-E33B-4BAB-A8BC-B51700CDE268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 flipV="1">
            <a:off x="3535015" y="2361258"/>
            <a:ext cx="2071841" cy="56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92B63D-9505-4105-9D20-2BB473219094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 flipV="1">
            <a:off x="3535015" y="2361258"/>
            <a:ext cx="2071841" cy="137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288375-F05B-4E46-A280-4D438EDBF31A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3535015" y="2361258"/>
            <a:ext cx="2071841" cy="219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4387DF-CEBB-4A95-8F8A-C71FB60979A2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535015" y="2361258"/>
            <a:ext cx="2071841" cy="371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D014A35-9AA3-42EA-8CBA-F6FE9E137021}"/>
                  </a:ext>
                </a:extLst>
              </p:cNvPr>
              <p:cNvSpPr/>
              <p:nvPr/>
            </p:nvSpPr>
            <p:spPr>
              <a:xfrm>
                <a:off x="9048170" y="4024177"/>
                <a:ext cx="821635" cy="5208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D014A35-9AA3-42EA-8CBA-F6FE9E137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170" y="4024177"/>
                <a:ext cx="821635" cy="5208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EC7C15-121B-4EAA-B303-84F21CC4B946}"/>
              </a:ext>
            </a:extLst>
          </p:cNvPr>
          <p:cNvCxnSpPr>
            <a:cxnSpLocks/>
            <a:stCxn id="47" idx="3"/>
            <a:endCxn id="62" idx="2"/>
          </p:cNvCxnSpPr>
          <p:nvPr/>
        </p:nvCxnSpPr>
        <p:spPr>
          <a:xfrm>
            <a:off x="6479252" y="2358952"/>
            <a:ext cx="2568918" cy="192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C5FDBF-DEDB-461D-994E-12A53F318AC6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535015" y="2924245"/>
            <a:ext cx="2048585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5EC15C-7080-4206-A69F-C86CDEB6DE6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3535015" y="2924245"/>
            <a:ext cx="2021079" cy="339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8368D-7841-42F4-966A-C9464B75A840}"/>
              </a:ext>
            </a:extLst>
          </p:cNvPr>
          <p:cNvCxnSpPr>
            <a:stCxn id="44" idx="3"/>
            <a:endCxn id="52" idx="1"/>
          </p:cNvCxnSpPr>
          <p:nvPr/>
        </p:nvCxnSpPr>
        <p:spPr>
          <a:xfrm>
            <a:off x="3535015" y="4560893"/>
            <a:ext cx="2021079" cy="175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BBCA68-4BE7-4E7A-9683-D6065945B38E}"/>
              </a:ext>
            </a:extLst>
          </p:cNvPr>
          <p:cNvCxnSpPr>
            <a:stCxn id="45" idx="3"/>
            <a:endCxn id="52" idx="1"/>
          </p:cNvCxnSpPr>
          <p:nvPr/>
        </p:nvCxnSpPr>
        <p:spPr>
          <a:xfrm>
            <a:off x="3535015" y="6071641"/>
            <a:ext cx="2021079" cy="24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92785A-8979-45BA-8499-764C0B75459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3535015" y="3616703"/>
            <a:ext cx="2048585" cy="245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6DE0C7-C029-4D68-94AE-0E45183951AE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3535015" y="3616703"/>
            <a:ext cx="2048585" cy="94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E9B455-92AF-46E8-88B2-F82400418D06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 flipV="1">
            <a:off x="3535015" y="3616703"/>
            <a:ext cx="2048585" cy="12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6F4220-AC55-419D-ADE5-B368875977C1}"/>
              </a:ext>
            </a:extLst>
          </p:cNvPr>
          <p:cNvCxnSpPr>
            <a:stCxn id="43" idx="3"/>
            <a:endCxn id="52" idx="1"/>
          </p:cNvCxnSpPr>
          <p:nvPr/>
        </p:nvCxnSpPr>
        <p:spPr>
          <a:xfrm>
            <a:off x="3535015" y="3739255"/>
            <a:ext cx="2021079" cy="257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EE6B4C-2467-44B5-A19B-A226C98F342B}"/>
              </a:ext>
            </a:extLst>
          </p:cNvPr>
          <p:cNvCxnSpPr>
            <a:cxnSpLocks/>
            <a:stCxn id="50" idx="3"/>
            <a:endCxn id="62" idx="2"/>
          </p:cNvCxnSpPr>
          <p:nvPr/>
        </p:nvCxnSpPr>
        <p:spPr>
          <a:xfrm>
            <a:off x="6455996" y="3614397"/>
            <a:ext cx="2592174" cy="67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CCF15D-A2CA-4E93-80DA-476CA2B87B66}"/>
              </a:ext>
            </a:extLst>
          </p:cNvPr>
          <p:cNvCxnSpPr>
            <a:cxnSpLocks/>
            <a:stCxn id="53" idx="3"/>
            <a:endCxn id="62" idx="2"/>
          </p:cNvCxnSpPr>
          <p:nvPr/>
        </p:nvCxnSpPr>
        <p:spPr>
          <a:xfrm flipV="1">
            <a:off x="6428490" y="4284609"/>
            <a:ext cx="2619680" cy="202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D962848-7B13-4AAF-976E-541CA594829A}"/>
              </a:ext>
            </a:extLst>
          </p:cNvPr>
          <p:cNvSpPr txBox="1"/>
          <p:nvPr/>
        </p:nvSpPr>
        <p:spPr>
          <a:xfrm>
            <a:off x="2404331" y="1538301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3A3CCB-4D08-44B3-B0A5-10B1FBCECB44}"/>
              </a:ext>
            </a:extLst>
          </p:cNvPr>
          <p:cNvSpPr txBox="1"/>
          <p:nvPr/>
        </p:nvSpPr>
        <p:spPr>
          <a:xfrm>
            <a:off x="5073332" y="1538301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F03344-828B-4BB4-9894-AB6A290B4FE5}"/>
              </a:ext>
            </a:extLst>
          </p:cNvPr>
          <p:cNvSpPr txBox="1"/>
          <p:nvPr/>
        </p:nvSpPr>
        <p:spPr>
          <a:xfrm>
            <a:off x="8012249" y="1584390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614131-0C7F-4A5A-A05A-D7CD219B6D12}"/>
              </a:ext>
            </a:extLst>
          </p:cNvPr>
          <p:cNvSpPr txBox="1"/>
          <p:nvPr/>
        </p:nvSpPr>
        <p:spPr>
          <a:xfrm>
            <a:off x="10938357" y="395147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=&gt; Real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Fake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262508-43E9-46ED-B5E3-F307AAD308D8}"/>
              </a:ext>
            </a:extLst>
          </p:cNvPr>
          <p:cNvSpPr/>
          <p:nvPr/>
        </p:nvSpPr>
        <p:spPr>
          <a:xfrm>
            <a:off x="10193170" y="4136758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7258B6-7E9F-4A29-893E-63984269F7D7}"/>
              </a:ext>
            </a:extLst>
          </p:cNvPr>
          <p:cNvCxnSpPr>
            <a:cxnSpLocks/>
          </p:cNvCxnSpPr>
          <p:nvPr/>
        </p:nvCxnSpPr>
        <p:spPr>
          <a:xfrm flipV="1">
            <a:off x="9879619" y="427464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78F850C-122E-45A4-8AFA-7F00A369CB61}"/>
              </a:ext>
            </a:extLst>
          </p:cNvPr>
          <p:cNvSpPr/>
          <p:nvPr/>
        </p:nvSpPr>
        <p:spPr>
          <a:xfrm>
            <a:off x="2425148" y="2370287"/>
            <a:ext cx="954156" cy="4322061"/>
          </a:xfrm>
          <a:custGeom>
            <a:avLst/>
            <a:gdLst>
              <a:gd name="connsiteX0" fmla="*/ 662609 w 954156"/>
              <a:gd name="connsiteY0" fmla="*/ 28356 h 4322061"/>
              <a:gd name="connsiteX1" fmla="*/ 132522 w 954156"/>
              <a:gd name="connsiteY1" fmla="*/ 41609 h 4322061"/>
              <a:gd name="connsiteX2" fmla="*/ 92765 w 954156"/>
              <a:gd name="connsiteY2" fmla="*/ 518687 h 4322061"/>
              <a:gd name="connsiteX3" fmla="*/ 106017 w 954156"/>
              <a:gd name="connsiteY3" fmla="*/ 969261 h 4322061"/>
              <a:gd name="connsiteX4" fmla="*/ 119269 w 954156"/>
              <a:gd name="connsiteY4" fmla="*/ 1062026 h 4322061"/>
              <a:gd name="connsiteX5" fmla="*/ 132522 w 954156"/>
              <a:gd name="connsiteY5" fmla="*/ 1684878 h 4322061"/>
              <a:gd name="connsiteX6" fmla="*/ 119269 w 954156"/>
              <a:gd name="connsiteY6" fmla="*/ 2373991 h 4322061"/>
              <a:gd name="connsiteX7" fmla="*/ 106017 w 954156"/>
              <a:gd name="connsiteY7" fmla="*/ 2427000 h 4322061"/>
              <a:gd name="connsiteX8" fmla="*/ 92765 w 954156"/>
              <a:gd name="connsiteY8" fmla="*/ 2546270 h 4322061"/>
              <a:gd name="connsiteX9" fmla="*/ 66261 w 954156"/>
              <a:gd name="connsiteY9" fmla="*/ 2731800 h 4322061"/>
              <a:gd name="connsiteX10" fmla="*/ 39756 w 954156"/>
              <a:gd name="connsiteY10" fmla="*/ 2943835 h 4322061"/>
              <a:gd name="connsiteX11" fmla="*/ 26504 w 954156"/>
              <a:gd name="connsiteY11" fmla="*/ 3049852 h 4322061"/>
              <a:gd name="connsiteX12" fmla="*/ 13252 w 954156"/>
              <a:gd name="connsiteY12" fmla="*/ 3142617 h 4322061"/>
              <a:gd name="connsiteX13" fmla="*/ 26504 w 954156"/>
              <a:gd name="connsiteY13" fmla="*/ 3805226 h 4322061"/>
              <a:gd name="connsiteX14" fmla="*/ 0 w 954156"/>
              <a:gd name="connsiteY14" fmla="*/ 4083522 h 4322061"/>
              <a:gd name="connsiteX15" fmla="*/ 13252 w 954156"/>
              <a:gd name="connsiteY15" fmla="*/ 4136530 h 4322061"/>
              <a:gd name="connsiteX16" fmla="*/ 92765 w 954156"/>
              <a:gd name="connsiteY16" fmla="*/ 4176287 h 4322061"/>
              <a:gd name="connsiteX17" fmla="*/ 238539 w 954156"/>
              <a:gd name="connsiteY17" fmla="*/ 4216043 h 4322061"/>
              <a:gd name="connsiteX18" fmla="*/ 437322 w 954156"/>
              <a:gd name="connsiteY18" fmla="*/ 4242548 h 4322061"/>
              <a:gd name="connsiteX19" fmla="*/ 543339 w 954156"/>
              <a:gd name="connsiteY19" fmla="*/ 4269052 h 4322061"/>
              <a:gd name="connsiteX20" fmla="*/ 755374 w 954156"/>
              <a:gd name="connsiteY20" fmla="*/ 4295556 h 4322061"/>
              <a:gd name="connsiteX21" fmla="*/ 848139 w 954156"/>
              <a:gd name="connsiteY21" fmla="*/ 4308809 h 4322061"/>
              <a:gd name="connsiteX22" fmla="*/ 901148 w 954156"/>
              <a:gd name="connsiteY22" fmla="*/ 4322061 h 4322061"/>
              <a:gd name="connsiteX23" fmla="*/ 954156 w 954156"/>
              <a:gd name="connsiteY23" fmla="*/ 4282304 h 432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4156" h="4322061">
                <a:moveTo>
                  <a:pt x="662609" y="28356"/>
                </a:moveTo>
                <a:cubicBezTo>
                  <a:pt x="485913" y="32774"/>
                  <a:pt x="285985" y="-46084"/>
                  <a:pt x="132522" y="41609"/>
                </a:cubicBezTo>
                <a:cubicBezTo>
                  <a:pt x="128720" y="43782"/>
                  <a:pt x="98199" y="448041"/>
                  <a:pt x="92765" y="518687"/>
                </a:cubicBezTo>
                <a:cubicBezTo>
                  <a:pt x="97182" y="668878"/>
                  <a:pt x="98696" y="819183"/>
                  <a:pt x="106017" y="969261"/>
                </a:cubicBezTo>
                <a:cubicBezTo>
                  <a:pt x="107539" y="1000459"/>
                  <a:pt x="118113" y="1030812"/>
                  <a:pt x="119269" y="1062026"/>
                </a:cubicBezTo>
                <a:cubicBezTo>
                  <a:pt x="126955" y="1269548"/>
                  <a:pt x="128104" y="1477261"/>
                  <a:pt x="132522" y="1684878"/>
                </a:cubicBezTo>
                <a:cubicBezTo>
                  <a:pt x="128104" y="1914582"/>
                  <a:pt x="127469" y="2144391"/>
                  <a:pt x="119269" y="2373991"/>
                </a:cubicBezTo>
                <a:cubicBezTo>
                  <a:pt x="118619" y="2392193"/>
                  <a:pt x="108786" y="2408998"/>
                  <a:pt x="106017" y="2427000"/>
                </a:cubicBezTo>
                <a:cubicBezTo>
                  <a:pt x="99935" y="2466536"/>
                  <a:pt x="96745" y="2506467"/>
                  <a:pt x="92765" y="2546270"/>
                </a:cubicBezTo>
                <a:cubicBezTo>
                  <a:pt x="76175" y="2712176"/>
                  <a:pt x="95536" y="2643974"/>
                  <a:pt x="66261" y="2731800"/>
                </a:cubicBezTo>
                <a:lnTo>
                  <a:pt x="39756" y="2943835"/>
                </a:lnTo>
                <a:cubicBezTo>
                  <a:pt x="35339" y="2979174"/>
                  <a:pt x="31541" y="3014596"/>
                  <a:pt x="26504" y="3049852"/>
                </a:cubicBezTo>
                <a:lnTo>
                  <a:pt x="13252" y="3142617"/>
                </a:lnTo>
                <a:cubicBezTo>
                  <a:pt x="17669" y="3363487"/>
                  <a:pt x="26504" y="3584312"/>
                  <a:pt x="26504" y="3805226"/>
                </a:cubicBezTo>
                <a:cubicBezTo>
                  <a:pt x="26504" y="3991408"/>
                  <a:pt x="28029" y="3971404"/>
                  <a:pt x="0" y="4083522"/>
                </a:cubicBezTo>
                <a:cubicBezTo>
                  <a:pt x="4417" y="4101191"/>
                  <a:pt x="5107" y="4120240"/>
                  <a:pt x="13252" y="4136530"/>
                </a:cubicBezTo>
                <a:cubicBezTo>
                  <a:pt x="30783" y="4171593"/>
                  <a:pt x="59488" y="4166304"/>
                  <a:pt x="92765" y="4176287"/>
                </a:cubicBezTo>
                <a:cubicBezTo>
                  <a:pt x="179976" y="4202450"/>
                  <a:pt x="155904" y="4203330"/>
                  <a:pt x="238539" y="4216043"/>
                </a:cubicBezTo>
                <a:cubicBezTo>
                  <a:pt x="280436" y="4222489"/>
                  <a:pt x="392722" y="4233628"/>
                  <a:pt x="437322" y="4242548"/>
                </a:cubicBezTo>
                <a:cubicBezTo>
                  <a:pt x="473041" y="4249692"/>
                  <a:pt x="507194" y="4264534"/>
                  <a:pt x="543339" y="4269052"/>
                </a:cubicBezTo>
                <a:lnTo>
                  <a:pt x="755374" y="4295556"/>
                </a:lnTo>
                <a:cubicBezTo>
                  <a:pt x="786296" y="4299974"/>
                  <a:pt x="817407" y="4303221"/>
                  <a:pt x="848139" y="4308809"/>
                </a:cubicBezTo>
                <a:cubicBezTo>
                  <a:pt x="866059" y="4312067"/>
                  <a:pt x="883478" y="4317644"/>
                  <a:pt x="901148" y="4322061"/>
                </a:cubicBezTo>
                <a:cubicBezTo>
                  <a:pt x="950275" y="4305685"/>
                  <a:pt x="934657" y="4321303"/>
                  <a:pt x="954156" y="4282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D60093-C7B8-44B4-B59F-413B1C2A1EE7}"/>
              </a:ext>
            </a:extLst>
          </p:cNvPr>
          <p:cNvSpPr txBox="1"/>
          <p:nvPr/>
        </p:nvSpPr>
        <p:spPr>
          <a:xfrm>
            <a:off x="1942566" y="3985616"/>
            <a:ext cx="77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538932-5B54-4DA0-B723-B7509A58EAC6}"/>
              </a:ext>
            </a:extLst>
          </p:cNvPr>
          <p:cNvSpPr txBox="1"/>
          <p:nvPr/>
        </p:nvSpPr>
        <p:spPr>
          <a:xfrm>
            <a:off x="2984479" y="4858034"/>
            <a:ext cx="34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0AC4D9-6CC8-45EA-9BC0-DC0506167A32}"/>
              </a:ext>
            </a:extLst>
          </p:cNvPr>
          <p:cNvSpPr txBox="1"/>
          <p:nvPr/>
        </p:nvSpPr>
        <p:spPr>
          <a:xfrm>
            <a:off x="5621792" y="3879914"/>
            <a:ext cx="771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041A9E-30CE-45B2-926B-9973EBBC6611}"/>
              </a:ext>
            </a:extLst>
          </p:cNvPr>
          <p:cNvSpPr txBox="1"/>
          <p:nvPr/>
        </p:nvSpPr>
        <p:spPr>
          <a:xfrm>
            <a:off x="9764724" y="3182432"/>
            <a:ext cx="10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E20EB7C-1E04-4BDF-B5EB-9EE44360E294}"/>
              </a:ext>
            </a:extLst>
          </p:cNvPr>
          <p:cNvCxnSpPr>
            <a:stCxn id="86" idx="2"/>
            <a:endCxn id="78" idx="0"/>
          </p:cNvCxnSpPr>
          <p:nvPr/>
        </p:nvCxnSpPr>
        <p:spPr>
          <a:xfrm>
            <a:off x="10298063" y="3551764"/>
            <a:ext cx="1" cy="58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1D8FBBB-749B-4AD5-9216-759D38CD790F}"/>
              </a:ext>
            </a:extLst>
          </p:cNvPr>
          <p:cNvCxnSpPr>
            <a:stCxn id="78" idx="3"/>
            <a:endCxn id="77" idx="1"/>
          </p:cNvCxnSpPr>
          <p:nvPr/>
        </p:nvCxnSpPr>
        <p:spPr>
          <a:xfrm flipV="1">
            <a:off x="10402957" y="4274641"/>
            <a:ext cx="535400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B5F6A60-0126-453F-9408-4E86CF2236D7}"/>
              </a:ext>
            </a:extLst>
          </p:cNvPr>
          <p:cNvSpPr txBox="1"/>
          <p:nvPr/>
        </p:nvSpPr>
        <p:spPr>
          <a:xfrm>
            <a:off x="2557670" y="649357"/>
            <a:ext cx="838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NETWORK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19D5522C-C35A-4AB0-A9F9-C55DABF3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3" y="106016"/>
            <a:ext cx="7385960" cy="5433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088B05-E18A-4E78-8912-F4C7C58AB96F}"/>
              </a:ext>
            </a:extLst>
          </p:cNvPr>
          <p:cNvSpPr txBox="1"/>
          <p:nvPr/>
        </p:nvSpPr>
        <p:spPr>
          <a:xfrm>
            <a:off x="7414902" y="4136758"/>
            <a:ext cx="34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59BB1-4EE7-4DA9-8D8C-FE41CB62613E}"/>
              </a:ext>
            </a:extLst>
          </p:cNvPr>
          <p:cNvSpPr txBox="1"/>
          <p:nvPr/>
        </p:nvSpPr>
        <p:spPr>
          <a:xfrm>
            <a:off x="3417903" y="2142460"/>
            <a:ext cx="14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 * 256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FE442F-D1AF-4501-B2B9-8DE7623A724D}"/>
              </a:ext>
            </a:extLst>
          </p:cNvPr>
          <p:cNvSpPr txBox="1"/>
          <p:nvPr/>
        </p:nvSpPr>
        <p:spPr>
          <a:xfrm>
            <a:off x="6934198" y="2116180"/>
            <a:ext cx="132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* 1</a:t>
            </a:r>
          </a:p>
        </p:txBody>
      </p:sp>
    </p:spTree>
    <p:extLst>
      <p:ext uri="{BB962C8B-B14F-4D97-AF65-F5344CB8AC3E}">
        <p14:creationId xmlns:p14="http://schemas.microsoft.com/office/powerpoint/2010/main" val="338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2" grpId="0" animBg="1"/>
      <p:bldP spid="77" grpId="0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B0A6-5F2D-4617-9F61-A8A0D8FD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68" y="2055345"/>
            <a:ext cx="8911687" cy="255641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126638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7780856-DCDF-4B86-AF21-7011FD6288F2}"/>
              </a:ext>
            </a:extLst>
          </p:cNvPr>
          <p:cNvSpPr/>
          <p:nvPr/>
        </p:nvSpPr>
        <p:spPr>
          <a:xfrm>
            <a:off x="2863655" y="263932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99A72-8741-49BD-9694-ABDFACC266F2}"/>
              </a:ext>
            </a:extLst>
          </p:cNvPr>
          <p:cNvSpPr/>
          <p:nvPr/>
        </p:nvSpPr>
        <p:spPr>
          <a:xfrm>
            <a:off x="2863655" y="345433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2</a:t>
            </a:r>
            <a:endParaRPr lang="en-US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D4D67D-4395-4D36-91AA-8DBC66C970DB}"/>
              </a:ext>
            </a:extLst>
          </p:cNvPr>
          <p:cNvSpPr/>
          <p:nvPr/>
        </p:nvSpPr>
        <p:spPr>
          <a:xfrm>
            <a:off x="2863655" y="4275971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CC6366-2396-4E18-940E-78598AA15C4C}"/>
              </a:ext>
            </a:extLst>
          </p:cNvPr>
          <p:cNvSpPr/>
          <p:nvPr/>
        </p:nvSpPr>
        <p:spPr>
          <a:xfrm>
            <a:off x="2863655" y="5786719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1F043E-8E54-42DD-B05C-E90FC0AE573F}"/>
                  </a:ext>
                </a:extLst>
              </p:cNvPr>
              <p:cNvSpPr/>
              <p:nvPr/>
            </p:nvSpPr>
            <p:spPr>
              <a:xfrm>
                <a:off x="5579350" y="2681369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1F043E-8E54-42DD-B05C-E90FC0AE5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50" y="2681369"/>
                <a:ext cx="349058" cy="291089"/>
              </a:xfrm>
              <a:prstGeom prst="rect">
                <a:avLst/>
              </a:prstGeom>
              <a:blipFill>
                <a:blip r:embed="rId2"/>
                <a:stretch>
                  <a:fillRect l="-163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DDD4C68-3F62-4305-9D47-5CAA67D223A0}"/>
              </a:ext>
            </a:extLst>
          </p:cNvPr>
          <p:cNvSpPr/>
          <p:nvPr/>
        </p:nvSpPr>
        <p:spPr>
          <a:xfrm>
            <a:off x="6241959" y="2679063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9D8406-EAF3-426D-84BD-779F2E31FD0E}"/>
              </a:ext>
            </a:extLst>
          </p:cNvPr>
          <p:cNvSpPr/>
          <p:nvPr/>
        </p:nvSpPr>
        <p:spPr>
          <a:xfrm>
            <a:off x="5324371" y="2419378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2BE8E4-567E-4FCB-B2ED-0B97A5A3A8B7}"/>
                  </a:ext>
                </a:extLst>
              </p:cNvPr>
              <p:cNvSpPr/>
              <p:nvPr/>
            </p:nvSpPr>
            <p:spPr>
              <a:xfrm>
                <a:off x="5556094" y="3936814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2BE8E4-567E-4FCB-B2ED-0B97A5A3A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4" y="3936814"/>
                <a:ext cx="349058" cy="291089"/>
              </a:xfrm>
              <a:prstGeom prst="rect">
                <a:avLst/>
              </a:prstGeom>
              <a:blipFill>
                <a:blip r:embed="rId3"/>
                <a:stretch>
                  <a:fillRect l="-163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707BEB27-C1C0-47B2-B16B-79AA2FEFE228}"/>
              </a:ext>
            </a:extLst>
          </p:cNvPr>
          <p:cNvSpPr/>
          <p:nvPr/>
        </p:nvSpPr>
        <p:spPr>
          <a:xfrm>
            <a:off x="6218703" y="3934508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55350E-7A59-4CDA-8386-40F2B5F70F82}"/>
              </a:ext>
            </a:extLst>
          </p:cNvPr>
          <p:cNvSpPr/>
          <p:nvPr/>
        </p:nvSpPr>
        <p:spPr>
          <a:xfrm>
            <a:off x="5301115" y="3674823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C22093-6FCC-4F7D-8EDE-00AC631B9276}"/>
                  </a:ext>
                </a:extLst>
              </p:cNvPr>
              <p:cNvSpPr/>
              <p:nvPr/>
            </p:nvSpPr>
            <p:spPr>
              <a:xfrm>
                <a:off x="5556094" y="5921517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C22093-6FCC-4F7D-8EDE-00AC631B9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4" y="5921517"/>
                <a:ext cx="349058" cy="291089"/>
              </a:xfrm>
              <a:prstGeom prst="rect">
                <a:avLst/>
              </a:prstGeom>
              <a:blipFill>
                <a:blip r:embed="rId4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DAFDE10-385A-436C-96F0-B18BBC41AB71}"/>
              </a:ext>
            </a:extLst>
          </p:cNvPr>
          <p:cNvSpPr/>
          <p:nvPr/>
        </p:nvSpPr>
        <p:spPr>
          <a:xfrm>
            <a:off x="6218703" y="5919211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DBE34E-7117-4CBC-8FE6-259866F50CE8}"/>
              </a:ext>
            </a:extLst>
          </p:cNvPr>
          <p:cNvSpPr/>
          <p:nvPr/>
        </p:nvSpPr>
        <p:spPr>
          <a:xfrm>
            <a:off x="5301115" y="5659526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167428-D3AA-4B72-9441-6322EF08ECB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905152" y="407239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11FE75-C52D-4705-B068-F47F70FFB140}"/>
              </a:ext>
            </a:extLst>
          </p:cNvPr>
          <p:cNvCxnSpPr>
            <a:cxnSpLocks/>
          </p:cNvCxnSpPr>
          <p:nvPr/>
        </p:nvCxnSpPr>
        <p:spPr>
          <a:xfrm flipV="1">
            <a:off x="5924972" y="2814639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599620-AB9F-4F09-8F7E-0A90ACE21E2F}"/>
              </a:ext>
            </a:extLst>
          </p:cNvPr>
          <p:cNvCxnSpPr>
            <a:cxnSpLocks/>
          </p:cNvCxnSpPr>
          <p:nvPr/>
        </p:nvCxnSpPr>
        <p:spPr>
          <a:xfrm flipV="1">
            <a:off x="5905151" y="605977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85F99C-E33B-4BAB-A8BC-B51700CDE268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3535015" y="2826914"/>
            <a:ext cx="2044335" cy="9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92B63D-9505-4105-9D20-2BB473219094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 flipV="1">
            <a:off x="3535015" y="2826914"/>
            <a:ext cx="2044335" cy="912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288375-F05B-4E46-A280-4D438EDBF31A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35015" y="2826914"/>
            <a:ext cx="2044335" cy="173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4387DF-CEBB-4A95-8F8A-C71FB60979A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3535015" y="2826914"/>
            <a:ext cx="2044335" cy="324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C5FDBF-DEDB-461D-994E-12A53F318AC6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535015" y="2924245"/>
            <a:ext cx="2021079" cy="115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5EC15C-7080-4206-A69F-C86CDEB6DE6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3535015" y="2924245"/>
            <a:ext cx="2021079" cy="314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8368D-7841-42F4-966A-C9464B75A840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3535015" y="4560893"/>
            <a:ext cx="2021079" cy="150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BBCA68-4BE7-4E7A-9683-D6065945B38E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 flipV="1">
            <a:off x="3535015" y="6067062"/>
            <a:ext cx="2021079" cy="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92785A-8979-45BA-8499-764C0B75459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3535015" y="4082359"/>
            <a:ext cx="2021079" cy="198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6DE0C7-C029-4D68-94AE-0E45183951AE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3535015" y="4082359"/>
            <a:ext cx="2021079" cy="4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E9B455-92AF-46E8-88B2-F82400418D06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3535015" y="3739255"/>
            <a:ext cx="2021079" cy="34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6F4220-AC55-419D-ADE5-B368875977C1}"/>
              </a:ext>
            </a:extLst>
          </p:cNvPr>
          <p:cNvCxnSpPr>
            <a:stCxn id="43" idx="3"/>
            <a:endCxn id="52" idx="1"/>
          </p:cNvCxnSpPr>
          <p:nvPr/>
        </p:nvCxnSpPr>
        <p:spPr>
          <a:xfrm>
            <a:off x="3535015" y="3739255"/>
            <a:ext cx="2021079" cy="232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D962848-7B13-4AAF-976E-541CA594829A}"/>
              </a:ext>
            </a:extLst>
          </p:cNvPr>
          <p:cNvSpPr txBox="1"/>
          <p:nvPr/>
        </p:nvSpPr>
        <p:spPr>
          <a:xfrm>
            <a:off x="2404331" y="1538301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3A3CCB-4D08-44B3-B0A5-10B1FBCECB44}"/>
              </a:ext>
            </a:extLst>
          </p:cNvPr>
          <p:cNvSpPr txBox="1"/>
          <p:nvPr/>
        </p:nvSpPr>
        <p:spPr>
          <a:xfrm>
            <a:off x="5073332" y="1538301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F03344-828B-4BB4-9894-AB6A290B4FE5}"/>
              </a:ext>
            </a:extLst>
          </p:cNvPr>
          <p:cNvSpPr txBox="1"/>
          <p:nvPr/>
        </p:nvSpPr>
        <p:spPr>
          <a:xfrm>
            <a:off x="8012249" y="1584390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78F850C-122E-45A4-8AFA-7F00A369CB61}"/>
              </a:ext>
            </a:extLst>
          </p:cNvPr>
          <p:cNvSpPr/>
          <p:nvPr/>
        </p:nvSpPr>
        <p:spPr>
          <a:xfrm>
            <a:off x="2425148" y="2370287"/>
            <a:ext cx="954156" cy="4322061"/>
          </a:xfrm>
          <a:custGeom>
            <a:avLst/>
            <a:gdLst>
              <a:gd name="connsiteX0" fmla="*/ 662609 w 954156"/>
              <a:gd name="connsiteY0" fmla="*/ 28356 h 4322061"/>
              <a:gd name="connsiteX1" fmla="*/ 132522 w 954156"/>
              <a:gd name="connsiteY1" fmla="*/ 41609 h 4322061"/>
              <a:gd name="connsiteX2" fmla="*/ 92765 w 954156"/>
              <a:gd name="connsiteY2" fmla="*/ 518687 h 4322061"/>
              <a:gd name="connsiteX3" fmla="*/ 106017 w 954156"/>
              <a:gd name="connsiteY3" fmla="*/ 969261 h 4322061"/>
              <a:gd name="connsiteX4" fmla="*/ 119269 w 954156"/>
              <a:gd name="connsiteY4" fmla="*/ 1062026 h 4322061"/>
              <a:gd name="connsiteX5" fmla="*/ 132522 w 954156"/>
              <a:gd name="connsiteY5" fmla="*/ 1684878 h 4322061"/>
              <a:gd name="connsiteX6" fmla="*/ 119269 w 954156"/>
              <a:gd name="connsiteY6" fmla="*/ 2373991 h 4322061"/>
              <a:gd name="connsiteX7" fmla="*/ 106017 w 954156"/>
              <a:gd name="connsiteY7" fmla="*/ 2427000 h 4322061"/>
              <a:gd name="connsiteX8" fmla="*/ 92765 w 954156"/>
              <a:gd name="connsiteY8" fmla="*/ 2546270 h 4322061"/>
              <a:gd name="connsiteX9" fmla="*/ 66261 w 954156"/>
              <a:gd name="connsiteY9" fmla="*/ 2731800 h 4322061"/>
              <a:gd name="connsiteX10" fmla="*/ 39756 w 954156"/>
              <a:gd name="connsiteY10" fmla="*/ 2943835 h 4322061"/>
              <a:gd name="connsiteX11" fmla="*/ 26504 w 954156"/>
              <a:gd name="connsiteY11" fmla="*/ 3049852 h 4322061"/>
              <a:gd name="connsiteX12" fmla="*/ 13252 w 954156"/>
              <a:gd name="connsiteY12" fmla="*/ 3142617 h 4322061"/>
              <a:gd name="connsiteX13" fmla="*/ 26504 w 954156"/>
              <a:gd name="connsiteY13" fmla="*/ 3805226 h 4322061"/>
              <a:gd name="connsiteX14" fmla="*/ 0 w 954156"/>
              <a:gd name="connsiteY14" fmla="*/ 4083522 h 4322061"/>
              <a:gd name="connsiteX15" fmla="*/ 13252 w 954156"/>
              <a:gd name="connsiteY15" fmla="*/ 4136530 h 4322061"/>
              <a:gd name="connsiteX16" fmla="*/ 92765 w 954156"/>
              <a:gd name="connsiteY16" fmla="*/ 4176287 h 4322061"/>
              <a:gd name="connsiteX17" fmla="*/ 238539 w 954156"/>
              <a:gd name="connsiteY17" fmla="*/ 4216043 h 4322061"/>
              <a:gd name="connsiteX18" fmla="*/ 437322 w 954156"/>
              <a:gd name="connsiteY18" fmla="*/ 4242548 h 4322061"/>
              <a:gd name="connsiteX19" fmla="*/ 543339 w 954156"/>
              <a:gd name="connsiteY19" fmla="*/ 4269052 h 4322061"/>
              <a:gd name="connsiteX20" fmla="*/ 755374 w 954156"/>
              <a:gd name="connsiteY20" fmla="*/ 4295556 h 4322061"/>
              <a:gd name="connsiteX21" fmla="*/ 848139 w 954156"/>
              <a:gd name="connsiteY21" fmla="*/ 4308809 h 4322061"/>
              <a:gd name="connsiteX22" fmla="*/ 901148 w 954156"/>
              <a:gd name="connsiteY22" fmla="*/ 4322061 h 4322061"/>
              <a:gd name="connsiteX23" fmla="*/ 954156 w 954156"/>
              <a:gd name="connsiteY23" fmla="*/ 4282304 h 432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4156" h="4322061">
                <a:moveTo>
                  <a:pt x="662609" y="28356"/>
                </a:moveTo>
                <a:cubicBezTo>
                  <a:pt x="485913" y="32774"/>
                  <a:pt x="285985" y="-46084"/>
                  <a:pt x="132522" y="41609"/>
                </a:cubicBezTo>
                <a:cubicBezTo>
                  <a:pt x="128720" y="43782"/>
                  <a:pt x="98199" y="448041"/>
                  <a:pt x="92765" y="518687"/>
                </a:cubicBezTo>
                <a:cubicBezTo>
                  <a:pt x="97182" y="668878"/>
                  <a:pt x="98696" y="819183"/>
                  <a:pt x="106017" y="969261"/>
                </a:cubicBezTo>
                <a:cubicBezTo>
                  <a:pt x="107539" y="1000459"/>
                  <a:pt x="118113" y="1030812"/>
                  <a:pt x="119269" y="1062026"/>
                </a:cubicBezTo>
                <a:cubicBezTo>
                  <a:pt x="126955" y="1269548"/>
                  <a:pt x="128104" y="1477261"/>
                  <a:pt x="132522" y="1684878"/>
                </a:cubicBezTo>
                <a:cubicBezTo>
                  <a:pt x="128104" y="1914582"/>
                  <a:pt x="127469" y="2144391"/>
                  <a:pt x="119269" y="2373991"/>
                </a:cubicBezTo>
                <a:cubicBezTo>
                  <a:pt x="118619" y="2392193"/>
                  <a:pt x="108786" y="2408998"/>
                  <a:pt x="106017" y="2427000"/>
                </a:cubicBezTo>
                <a:cubicBezTo>
                  <a:pt x="99935" y="2466536"/>
                  <a:pt x="96745" y="2506467"/>
                  <a:pt x="92765" y="2546270"/>
                </a:cubicBezTo>
                <a:cubicBezTo>
                  <a:pt x="76175" y="2712176"/>
                  <a:pt x="95536" y="2643974"/>
                  <a:pt x="66261" y="2731800"/>
                </a:cubicBezTo>
                <a:lnTo>
                  <a:pt x="39756" y="2943835"/>
                </a:lnTo>
                <a:cubicBezTo>
                  <a:pt x="35339" y="2979174"/>
                  <a:pt x="31541" y="3014596"/>
                  <a:pt x="26504" y="3049852"/>
                </a:cubicBezTo>
                <a:lnTo>
                  <a:pt x="13252" y="3142617"/>
                </a:lnTo>
                <a:cubicBezTo>
                  <a:pt x="17669" y="3363487"/>
                  <a:pt x="26504" y="3584312"/>
                  <a:pt x="26504" y="3805226"/>
                </a:cubicBezTo>
                <a:cubicBezTo>
                  <a:pt x="26504" y="3991408"/>
                  <a:pt x="28029" y="3971404"/>
                  <a:pt x="0" y="4083522"/>
                </a:cubicBezTo>
                <a:cubicBezTo>
                  <a:pt x="4417" y="4101191"/>
                  <a:pt x="5107" y="4120240"/>
                  <a:pt x="13252" y="4136530"/>
                </a:cubicBezTo>
                <a:cubicBezTo>
                  <a:pt x="30783" y="4171593"/>
                  <a:pt x="59488" y="4166304"/>
                  <a:pt x="92765" y="4176287"/>
                </a:cubicBezTo>
                <a:cubicBezTo>
                  <a:pt x="179976" y="4202450"/>
                  <a:pt x="155904" y="4203330"/>
                  <a:pt x="238539" y="4216043"/>
                </a:cubicBezTo>
                <a:cubicBezTo>
                  <a:pt x="280436" y="4222489"/>
                  <a:pt x="392722" y="4233628"/>
                  <a:pt x="437322" y="4242548"/>
                </a:cubicBezTo>
                <a:cubicBezTo>
                  <a:pt x="473041" y="4249692"/>
                  <a:pt x="507194" y="4264534"/>
                  <a:pt x="543339" y="4269052"/>
                </a:cubicBezTo>
                <a:lnTo>
                  <a:pt x="755374" y="4295556"/>
                </a:lnTo>
                <a:cubicBezTo>
                  <a:pt x="786296" y="4299974"/>
                  <a:pt x="817407" y="4303221"/>
                  <a:pt x="848139" y="4308809"/>
                </a:cubicBezTo>
                <a:cubicBezTo>
                  <a:pt x="866059" y="4312067"/>
                  <a:pt x="883478" y="4317644"/>
                  <a:pt x="901148" y="4322061"/>
                </a:cubicBezTo>
                <a:cubicBezTo>
                  <a:pt x="950275" y="4305685"/>
                  <a:pt x="934657" y="4321303"/>
                  <a:pt x="954156" y="4282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D60093-C7B8-44B4-B59F-413B1C2A1EE7}"/>
              </a:ext>
            </a:extLst>
          </p:cNvPr>
          <p:cNvSpPr txBox="1"/>
          <p:nvPr/>
        </p:nvSpPr>
        <p:spPr>
          <a:xfrm>
            <a:off x="1942566" y="3985616"/>
            <a:ext cx="77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538932-5B54-4DA0-B723-B7509A58EAC6}"/>
              </a:ext>
            </a:extLst>
          </p:cNvPr>
          <p:cNvSpPr txBox="1"/>
          <p:nvPr/>
        </p:nvSpPr>
        <p:spPr>
          <a:xfrm>
            <a:off x="2984479" y="4858034"/>
            <a:ext cx="34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0AC4D9-6CC8-45EA-9BC0-DC0506167A32}"/>
              </a:ext>
            </a:extLst>
          </p:cNvPr>
          <p:cNvSpPr txBox="1"/>
          <p:nvPr/>
        </p:nvSpPr>
        <p:spPr>
          <a:xfrm>
            <a:off x="5635454" y="4182011"/>
            <a:ext cx="771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5F6A60-0126-453F-9408-4E86CF2236D7}"/>
              </a:ext>
            </a:extLst>
          </p:cNvPr>
          <p:cNvSpPr txBox="1"/>
          <p:nvPr/>
        </p:nvSpPr>
        <p:spPr>
          <a:xfrm>
            <a:off x="2557670" y="649357"/>
            <a:ext cx="838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19D5522C-C35A-4AB0-A9F9-C55DABF3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3" y="106016"/>
            <a:ext cx="7385960" cy="5433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A9FFE6-43BC-400D-8B30-18409356AEEB}"/>
                  </a:ext>
                </a:extLst>
              </p:cNvPr>
              <p:cNvSpPr/>
              <p:nvPr/>
            </p:nvSpPr>
            <p:spPr>
              <a:xfrm>
                <a:off x="8567470" y="2214907"/>
                <a:ext cx="349058" cy="3777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A9FFE6-43BC-400D-8B30-18409356A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70" y="2214907"/>
                <a:ext cx="349058" cy="377710"/>
              </a:xfrm>
              <a:prstGeom prst="rect">
                <a:avLst/>
              </a:prstGeom>
              <a:blipFill>
                <a:blip r:embed="rId5"/>
                <a:stretch>
                  <a:fillRect l="-16393" b="-4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F7E99969-BBBA-4075-90E3-56BBE1709724}"/>
              </a:ext>
            </a:extLst>
          </p:cNvPr>
          <p:cNvSpPr/>
          <p:nvPr/>
        </p:nvSpPr>
        <p:spPr>
          <a:xfrm>
            <a:off x="9230079" y="2212601"/>
            <a:ext cx="209787" cy="377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7A7DA08-916F-48CC-9BAA-AB1F107D1D43}"/>
              </a:ext>
            </a:extLst>
          </p:cNvPr>
          <p:cNvSpPr/>
          <p:nvPr/>
        </p:nvSpPr>
        <p:spPr>
          <a:xfrm>
            <a:off x="8312491" y="1982996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6036EE2-943B-4C30-B6D2-2A2F539E37F1}"/>
                  </a:ext>
                </a:extLst>
              </p:cNvPr>
              <p:cNvSpPr/>
              <p:nvPr/>
            </p:nvSpPr>
            <p:spPr>
              <a:xfrm>
                <a:off x="8633900" y="4074516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6036EE2-943B-4C30-B6D2-2A2F539E3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00" y="4074516"/>
                <a:ext cx="349058" cy="291089"/>
              </a:xfrm>
              <a:prstGeom prst="rect">
                <a:avLst/>
              </a:prstGeom>
              <a:blipFill>
                <a:blip r:embed="rId6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FAA17157-0162-4964-A96E-C0FE494AC565}"/>
              </a:ext>
            </a:extLst>
          </p:cNvPr>
          <p:cNvSpPr/>
          <p:nvPr/>
        </p:nvSpPr>
        <p:spPr>
          <a:xfrm>
            <a:off x="9296509" y="4072210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CB77C4A-140A-49F2-AA09-F1AC829CFF1E}"/>
              </a:ext>
            </a:extLst>
          </p:cNvPr>
          <p:cNvSpPr/>
          <p:nvPr/>
        </p:nvSpPr>
        <p:spPr>
          <a:xfrm>
            <a:off x="8378921" y="3812525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D7429CB-B7A2-4B05-8943-BC5AFA5D322F}"/>
                  </a:ext>
                </a:extLst>
              </p:cNvPr>
              <p:cNvSpPr/>
              <p:nvPr/>
            </p:nvSpPr>
            <p:spPr>
              <a:xfrm>
                <a:off x="8590349" y="6185552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D7429CB-B7A2-4B05-8943-BC5AFA5D3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49" y="6185552"/>
                <a:ext cx="349058" cy="291089"/>
              </a:xfrm>
              <a:prstGeom prst="rect">
                <a:avLst/>
              </a:prstGeom>
              <a:blipFill>
                <a:blip r:embed="rId7"/>
                <a:stretch>
                  <a:fillRect l="-16667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A52AAD71-12CF-4038-A7B1-E994A05C1B41}"/>
              </a:ext>
            </a:extLst>
          </p:cNvPr>
          <p:cNvSpPr/>
          <p:nvPr/>
        </p:nvSpPr>
        <p:spPr>
          <a:xfrm>
            <a:off x="9252958" y="6183246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2B76C6-8591-4641-9B67-BAD2470A8E6B}"/>
              </a:ext>
            </a:extLst>
          </p:cNvPr>
          <p:cNvCxnSpPr>
            <a:cxnSpLocks/>
          </p:cNvCxnSpPr>
          <p:nvPr/>
        </p:nvCxnSpPr>
        <p:spPr>
          <a:xfrm flipV="1">
            <a:off x="8913092" y="2434797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14BBBF-6F92-498B-B31F-FBA40EB8265C}"/>
              </a:ext>
            </a:extLst>
          </p:cNvPr>
          <p:cNvCxnSpPr>
            <a:cxnSpLocks/>
          </p:cNvCxnSpPr>
          <p:nvPr/>
        </p:nvCxnSpPr>
        <p:spPr>
          <a:xfrm flipV="1">
            <a:off x="8939406" y="6323806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16ADF9-FC4A-429C-B893-5726CAC066E8}"/>
              </a:ext>
            </a:extLst>
          </p:cNvPr>
          <p:cNvCxnSpPr>
            <a:cxnSpLocks/>
            <a:stCxn id="47" idx="3"/>
            <a:endCxn id="108" idx="1"/>
          </p:cNvCxnSpPr>
          <p:nvPr/>
        </p:nvCxnSpPr>
        <p:spPr>
          <a:xfrm>
            <a:off x="6451746" y="2824608"/>
            <a:ext cx="2138603" cy="350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17EEF37-0EE8-4515-A0E0-73E56D6F2A2E}"/>
              </a:ext>
            </a:extLst>
          </p:cNvPr>
          <p:cNvSpPr txBox="1"/>
          <p:nvPr/>
        </p:nvSpPr>
        <p:spPr>
          <a:xfrm>
            <a:off x="8641272" y="4476788"/>
            <a:ext cx="77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5BA9072-47F1-4C09-B5E3-EB95772AE6B4}"/>
              </a:ext>
            </a:extLst>
          </p:cNvPr>
          <p:cNvSpPr/>
          <p:nvPr/>
        </p:nvSpPr>
        <p:spPr>
          <a:xfrm>
            <a:off x="8338928" y="5919211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71654B3-6270-4DF4-ADDF-50688BC3EE47}"/>
                  </a:ext>
                </a:extLst>
              </p:cNvPr>
              <p:cNvSpPr/>
              <p:nvPr/>
            </p:nvSpPr>
            <p:spPr>
              <a:xfrm>
                <a:off x="8614231" y="3129056"/>
                <a:ext cx="349058" cy="3777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71654B3-6270-4DF4-ADDF-50688BC3E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31" y="3129056"/>
                <a:ext cx="349058" cy="377710"/>
              </a:xfrm>
              <a:prstGeom prst="rect">
                <a:avLst/>
              </a:prstGeom>
              <a:blipFill>
                <a:blip r:embed="rId8"/>
                <a:stretch>
                  <a:fillRect l="-16667" b="-4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622A0-C718-4C7C-AECB-5E601BA1EE34}"/>
              </a:ext>
            </a:extLst>
          </p:cNvPr>
          <p:cNvSpPr/>
          <p:nvPr/>
        </p:nvSpPr>
        <p:spPr>
          <a:xfrm>
            <a:off x="9276840" y="3126750"/>
            <a:ext cx="209787" cy="377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F41EF7C-EEBD-4C38-AFD1-CE044EF873DC}"/>
              </a:ext>
            </a:extLst>
          </p:cNvPr>
          <p:cNvSpPr/>
          <p:nvPr/>
        </p:nvSpPr>
        <p:spPr>
          <a:xfrm>
            <a:off x="8359252" y="2897145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A873CA4-CB74-4E16-AF38-50AC75BC1DD8}"/>
              </a:ext>
            </a:extLst>
          </p:cNvPr>
          <p:cNvCxnSpPr>
            <a:cxnSpLocks/>
          </p:cNvCxnSpPr>
          <p:nvPr/>
        </p:nvCxnSpPr>
        <p:spPr>
          <a:xfrm flipV="1">
            <a:off x="8959853" y="3348946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A31F43C-8891-45F2-A512-97E930A5B2BD}"/>
              </a:ext>
            </a:extLst>
          </p:cNvPr>
          <p:cNvCxnSpPr>
            <a:stCxn id="47" idx="3"/>
            <a:endCxn id="102" idx="1"/>
          </p:cNvCxnSpPr>
          <p:nvPr/>
        </p:nvCxnSpPr>
        <p:spPr>
          <a:xfrm flipV="1">
            <a:off x="6451746" y="2403762"/>
            <a:ext cx="2115724" cy="42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E42926F-46C6-4A9C-9C86-8786A36F9505}"/>
              </a:ext>
            </a:extLst>
          </p:cNvPr>
          <p:cNvCxnSpPr>
            <a:stCxn id="47" idx="3"/>
            <a:endCxn id="115" idx="1"/>
          </p:cNvCxnSpPr>
          <p:nvPr/>
        </p:nvCxnSpPr>
        <p:spPr>
          <a:xfrm>
            <a:off x="6451746" y="2824608"/>
            <a:ext cx="2162485" cy="49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10FEF2C-8B05-4ED2-A0BD-5188247A5D24}"/>
              </a:ext>
            </a:extLst>
          </p:cNvPr>
          <p:cNvCxnSpPr>
            <a:stCxn id="47" idx="3"/>
            <a:endCxn id="105" idx="1"/>
          </p:cNvCxnSpPr>
          <p:nvPr/>
        </p:nvCxnSpPr>
        <p:spPr>
          <a:xfrm>
            <a:off x="6451746" y="2824608"/>
            <a:ext cx="2182154" cy="1395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FB631D-B0FF-4158-B44E-6475D463B515}"/>
              </a:ext>
            </a:extLst>
          </p:cNvPr>
          <p:cNvCxnSpPr>
            <a:stCxn id="51" idx="6"/>
            <a:endCxn id="102" idx="1"/>
          </p:cNvCxnSpPr>
          <p:nvPr/>
        </p:nvCxnSpPr>
        <p:spPr>
          <a:xfrm flipV="1">
            <a:off x="6628457" y="2403762"/>
            <a:ext cx="1939013" cy="167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635A44-7ADC-4B19-A632-3259A39876F1}"/>
              </a:ext>
            </a:extLst>
          </p:cNvPr>
          <p:cNvCxnSpPr>
            <a:stCxn id="51" idx="6"/>
            <a:endCxn id="115" idx="1"/>
          </p:cNvCxnSpPr>
          <p:nvPr/>
        </p:nvCxnSpPr>
        <p:spPr>
          <a:xfrm flipV="1">
            <a:off x="6628457" y="3317911"/>
            <a:ext cx="1985774" cy="76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1194489-18EB-470D-BAFE-C819762C5172}"/>
              </a:ext>
            </a:extLst>
          </p:cNvPr>
          <p:cNvCxnSpPr>
            <a:stCxn id="51" idx="6"/>
            <a:endCxn id="105" idx="1"/>
          </p:cNvCxnSpPr>
          <p:nvPr/>
        </p:nvCxnSpPr>
        <p:spPr>
          <a:xfrm>
            <a:off x="6628457" y="4083496"/>
            <a:ext cx="2005443" cy="13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74E79A-4AB8-4BB4-8C10-F46D6444DDF7}"/>
              </a:ext>
            </a:extLst>
          </p:cNvPr>
          <p:cNvCxnSpPr>
            <a:stCxn id="51" idx="6"/>
            <a:endCxn id="108" idx="1"/>
          </p:cNvCxnSpPr>
          <p:nvPr/>
        </p:nvCxnSpPr>
        <p:spPr>
          <a:xfrm>
            <a:off x="6628457" y="4083496"/>
            <a:ext cx="1961892" cy="224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B3C853-D5C1-464A-8825-E1579AE8A122}"/>
              </a:ext>
            </a:extLst>
          </p:cNvPr>
          <p:cNvCxnSpPr>
            <a:stCxn id="54" idx="6"/>
            <a:endCxn id="102" idx="1"/>
          </p:cNvCxnSpPr>
          <p:nvPr/>
        </p:nvCxnSpPr>
        <p:spPr>
          <a:xfrm flipV="1">
            <a:off x="6628457" y="2403762"/>
            <a:ext cx="1939013" cy="366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EA306-3AD1-41C4-9899-270E2076A208}"/>
              </a:ext>
            </a:extLst>
          </p:cNvPr>
          <p:cNvCxnSpPr>
            <a:stCxn id="54" idx="6"/>
            <a:endCxn id="115" idx="1"/>
          </p:cNvCxnSpPr>
          <p:nvPr/>
        </p:nvCxnSpPr>
        <p:spPr>
          <a:xfrm flipV="1">
            <a:off x="6628457" y="3317911"/>
            <a:ext cx="1985774" cy="275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7DAB72F-09FB-441E-BAA0-A9454B569007}"/>
              </a:ext>
            </a:extLst>
          </p:cNvPr>
          <p:cNvCxnSpPr>
            <a:stCxn id="54" idx="6"/>
            <a:endCxn id="105" idx="1"/>
          </p:cNvCxnSpPr>
          <p:nvPr/>
        </p:nvCxnSpPr>
        <p:spPr>
          <a:xfrm flipV="1">
            <a:off x="6628457" y="4220061"/>
            <a:ext cx="2005443" cy="184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B2C13B-CF38-4625-8B2B-AE4A7F79C093}"/>
              </a:ext>
            </a:extLst>
          </p:cNvPr>
          <p:cNvCxnSpPr>
            <a:stCxn id="54" idx="6"/>
            <a:endCxn id="108" idx="1"/>
          </p:cNvCxnSpPr>
          <p:nvPr/>
        </p:nvCxnSpPr>
        <p:spPr>
          <a:xfrm>
            <a:off x="6628457" y="6068199"/>
            <a:ext cx="1961892" cy="26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EBF2B9BD-1F45-4341-960E-BCAAD94B6FE3}"/>
              </a:ext>
            </a:extLst>
          </p:cNvPr>
          <p:cNvSpPr/>
          <p:nvPr/>
        </p:nvSpPr>
        <p:spPr>
          <a:xfrm rot="10800000">
            <a:off x="9502743" y="1982996"/>
            <a:ext cx="954156" cy="4772173"/>
          </a:xfrm>
          <a:custGeom>
            <a:avLst/>
            <a:gdLst>
              <a:gd name="connsiteX0" fmla="*/ 662609 w 954156"/>
              <a:gd name="connsiteY0" fmla="*/ 28356 h 4322061"/>
              <a:gd name="connsiteX1" fmla="*/ 132522 w 954156"/>
              <a:gd name="connsiteY1" fmla="*/ 41609 h 4322061"/>
              <a:gd name="connsiteX2" fmla="*/ 92765 w 954156"/>
              <a:gd name="connsiteY2" fmla="*/ 518687 h 4322061"/>
              <a:gd name="connsiteX3" fmla="*/ 106017 w 954156"/>
              <a:gd name="connsiteY3" fmla="*/ 969261 h 4322061"/>
              <a:gd name="connsiteX4" fmla="*/ 119269 w 954156"/>
              <a:gd name="connsiteY4" fmla="*/ 1062026 h 4322061"/>
              <a:gd name="connsiteX5" fmla="*/ 132522 w 954156"/>
              <a:gd name="connsiteY5" fmla="*/ 1684878 h 4322061"/>
              <a:gd name="connsiteX6" fmla="*/ 119269 w 954156"/>
              <a:gd name="connsiteY6" fmla="*/ 2373991 h 4322061"/>
              <a:gd name="connsiteX7" fmla="*/ 106017 w 954156"/>
              <a:gd name="connsiteY7" fmla="*/ 2427000 h 4322061"/>
              <a:gd name="connsiteX8" fmla="*/ 92765 w 954156"/>
              <a:gd name="connsiteY8" fmla="*/ 2546270 h 4322061"/>
              <a:gd name="connsiteX9" fmla="*/ 66261 w 954156"/>
              <a:gd name="connsiteY9" fmla="*/ 2731800 h 4322061"/>
              <a:gd name="connsiteX10" fmla="*/ 39756 w 954156"/>
              <a:gd name="connsiteY10" fmla="*/ 2943835 h 4322061"/>
              <a:gd name="connsiteX11" fmla="*/ 26504 w 954156"/>
              <a:gd name="connsiteY11" fmla="*/ 3049852 h 4322061"/>
              <a:gd name="connsiteX12" fmla="*/ 13252 w 954156"/>
              <a:gd name="connsiteY12" fmla="*/ 3142617 h 4322061"/>
              <a:gd name="connsiteX13" fmla="*/ 26504 w 954156"/>
              <a:gd name="connsiteY13" fmla="*/ 3805226 h 4322061"/>
              <a:gd name="connsiteX14" fmla="*/ 0 w 954156"/>
              <a:gd name="connsiteY14" fmla="*/ 4083522 h 4322061"/>
              <a:gd name="connsiteX15" fmla="*/ 13252 w 954156"/>
              <a:gd name="connsiteY15" fmla="*/ 4136530 h 4322061"/>
              <a:gd name="connsiteX16" fmla="*/ 92765 w 954156"/>
              <a:gd name="connsiteY16" fmla="*/ 4176287 h 4322061"/>
              <a:gd name="connsiteX17" fmla="*/ 238539 w 954156"/>
              <a:gd name="connsiteY17" fmla="*/ 4216043 h 4322061"/>
              <a:gd name="connsiteX18" fmla="*/ 437322 w 954156"/>
              <a:gd name="connsiteY18" fmla="*/ 4242548 h 4322061"/>
              <a:gd name="connsiteX19" fmla="*/ 543339 w 954156"/>
              <a:gd name="connsiteY19" fmla="*/ 4269052 h 4322061"/>
              <a:gd name="connsiteX20" fmla="*/ 755374 w 954156"/>
              <a:gd name="connsiteY20" fmla="*/ 4295556 h 4322061"/>
              <a:gd name="connsiteX21" fmla="*/ 848139 w 954156"/>
              <a:gd name="connsiteY21" fmla="*/ 4308809 h 4322061"/>
              <a:gd name="connsiteX22" fmla="*/ 901148 w 954156"/>
              <a:gd name="connsiteY22" fmla="*/ 4322061 h 4322061"/>
              <a:gd name="connsiteX23" fmla="*/ 954156 w 954156"/>
              <a:gd name="connsiteY23" fmla="*/ 4282304 h 432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4156" h="4322061">
                <a:moveTo>
                  <a:pt x="662609" y="28356"/>
                </a:moveTo>
                <a:cubicBezTo>
                  <a:pt x="485913" y="32774"/>
                  <a:pt x="285985" y="-46084"/>
                  <a:pt x="132522" y="41609"/>
                </a:cubicBezTo>
                <a:cubicBezTo>
                  <a:pt x="128720" y="43782"/>
                  <a:pt x="98199" y="448041"/>
                  <a:pt x="92765" y="518687"/>
                </a:cubicBezTo>
                <a:cubicBezTo>
                  <a:pt x="97182" y="668878"/>
                  <a:pt x="98696" y="819183"/>
                  <a:pt x="106017" y="969261"/>
                </a:cubicBezTo>
                <a:cubicBezTo>
                  <a:pt x="107539" y="1000459"/>
                  <a:pt x="118113" y="1030812"/>
                  <a:pt x="119269" y="1062026"/>
                </a:cubicBezTo>
                <a:cubicBezTo>
                  <a:pt x="126955" y="1269548"/>
                  <a:pt x="128104" y="1477261"/>
                  <a:pt x="132522" y="1684878"/>
                </a:cubicBezTo>
                <a:cubicBezTo>
                  <a:pt x="128104" y="1914582"/>
                  <a:pt x="127469" y="2144391"/>
                  <a:pt x="119269" y="2373991"/>
                </a:cubicBezTo>
                <a:cubicBezTo>
                  <a:pt x="118619" y="2392193"/>
                  <a:pt x="108786" y="2408998"/>
                  <a:pt x="106017" y="2427000"/>
                </a:cubicBezTo>
                <a:cubicBezTo>
                  <a:pt x="99935" y="2466536"/>
                  <a:pt x="96745" y="2506467"/>
                  <a:pt x="92765" y="2546270"/>
                </a:cubicBezTo>
                <a:cubicBezTo>
                  <a:pt x="76175" y="2712176"/>
                  <a:pt x="95536" y="2643974"/>
                  <a:pt x="66261" y="2731800"/>
                </a:cubicBezTo>
                <a:lnTo>
                  <a:pt x="39756" y="2943835"/>
                </a:lnTo>
                <a:cubicBezTo>
                  <a:pt x="35339" y="2979174"/>
                  <a:pt x="31541" y="3014596"/>
                  <a:pt x="26504" y="3049852"/>
                </a:cubicBezTo>
                <a:lnTo>
                  <a:pt x="13252" y="3142617"/>
                </a:lnTo>
                <a:cubicBezTo>
                  <a:pt x="17669" y="3363487"/>
                  <a:pt x="26504" y="3584312"/>
                  <a:pt x="26504" y="3805226"/>
                </a:cubicBezTo>
                <a:cubicBezTo>
                  <a:pt x="26504" y="3991408"/>
                  <a:pt x="28029" y="3971404"/>
                  <a:pt x="0" y="4083522"/>
                </a:cubicBezTo>
                <a:cubicBezTo>
                  <a:pt x="4417" y="4101191"/>
                  <a:pt x="5107" y="4120240"/>
                  <a:pt x="13252" y="4136530"/>
                </a:cubicBezTo>
                <a:cubicBezTo>
                  <a:pt x="30783" y="4171593"/>
                  <a:pt x="59488" y="4166304"/>
                  <a:pt x="92765" y="4176287"/>
                </a:cubicBezTo>
                <a:cubicBezTo>
                  <a:pt x="179976" y="4202450"/>
                  <a:pt x="155904" y="4203330"/>
                  <a:pt x="238539" y="4216043"/>
                </a:cubicBezTo>
                <a:cubicBezTo>
                  <a:pt x="280436" y="4222489"/>
                  <a:pt x="392722" y="4233628"/>
                  <a:pt x="437322" y="4242548"/>
                </a:cubicBezTo>
                <a:cubicBezTo>
                  <a:pt x="473041" y="4249692"/>
                  <a:pt x="507194" y="4264534"/>
                  <a:pt x="543339" y="4269052"/>
                </a:cubicBezTo>
                <a:lnTo>
                  <a:pt x="755374" y="4295556"/>
                </a:lnTo>
                <a:cubicBezTo>
                  <a:pt x="786296" y="4299974"/>
                  <a:pt x="817407" y="4303221"/>
                  <a:pt x="848139" y="4308809"/>
                </a:cubicBezTo>
                <a:cubicBezTo>
                  <a:pt x="866059" y="4312067"/>
                  <a:pt x="883478" y="4317644"/>
                  <a:pt x="901148" y="4322061"/>
                </a:cubicBezTo>
                <a:cubicBezTo>
                  <a:pt x="950275" y="4305685"/>
                  <a:pt x="934657" y="4321303"/>
                  <a:pt x="954156" y="4282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DB0966-7852-45EE-9C69-D6D18D0FD309}"/>
              </a:ext>
            </a:extLst>
          </p:cNvPr>
          <p:cNvSpPr txBox="1"/>
          <p:nvPr/>
        </p:nvSpPr>
        <p:spPr>
          <a:xfrm>
            <a:off x="10620231" y="3859961"/>
            <a:ext cx="77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8230A4-B9CE-4EB6-B413-3530E4C339B2}"/>
              </a:ext>
            </a:extLst>
          </p:cNvPr>
          <p:cNvSpPr txBox="1"/>
          <p:nvPr/>
        </p:nvSpPr>
        <p:spPr>
          <a:xfrm>
            <a:off x="4295883" y="5197861"/>
            <a:ext cx="34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A02774-E4AC-4DB5-815A-5281E771301B}"/>
              </a:ext>
            </a:extLst>
          </p:cNvPr>
          <p:cNvSpPr txBox="1"/>
          <p:nvPr/>
        </p:nvSpPr>
        <p:spPr>
          <a:xfrm>
            <a:off x="7467592" y="5249070"/>
            <a:ext cx="34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1093BE-81B3-4B0B-B5D4-9D522CF6F9B8}"/>
              </a:ext>
            </a:extLst>
          </p:cNvPr>
          <p:cNvSpPr txBox="1"/>
          <p:nvPr/>
        </p:nvSpPr>
        <p:spPr>
          <a:xfrm>
            <a:off x="3494242" y="2049844"/>
            <a:ext cx="14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* 256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F3C643-BFA0-44C4-85EA-97F1D28B8D8D}"/>
              </a:ext>
            </a:extLst>
          </p:cNvPr>
          <p:cNvSpPr txBox="1"/>
          <p:nvPr/>
        </p:nvSpPr>
        <p:spPr>
          <a:xfrm>
            <a:off x="6772610" y="2036364"/>
            <a:ext cx="14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* 784</a:t>
            </a:r>
          </a:p>
        </p:txBody>
      </p:sp>
    </p:spTree>
    <p:extLst>
      <p:ext uri="{BB962C8B-B14F-4D97-AF65-F5344CB8AC3E}">
        <p14:creationId xmlns:p14="http://schemas.microsoft.com/office/powerpoint/2010/main" val="27597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B45-F6C5-4CC5-8273-ADE89402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504841"/>
            <a:ext cx="3277788" cy="7011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2B17-8B15-448B-9CCF-29D6CFDD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05948"/>
            <a:ext cx="8915400" cy="5473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Import the packages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Get the dataset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Set the parameters and size of the images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Initialize the weights/ biases at the hidden and final layer for discriminator and generator (Xavier Initialization)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Define the Discriminator and Generator models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Define the placeholder which can hold the input image and noise data.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Now build the Generator network: It takes the noise data and returns the data of the shape of actual input image.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 Build the Discriminator network with the actual data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Build the Discriminator network with the fake data from the generator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Initialize the optimizer to minimize the loss of Discriminator and Generator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Intuition: Generator aim to increase the loss of the Discriminator by producing better results.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Train the generator and discriminator alternatively.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Try to generate new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457152-C582-49B8-9A47-8427BB0ECDA1}"/>
              </a:ext>
            </a:extLst>
          </p:cNvPr>
          <p:cNvSpPr txBox="1">
            <a:spLocks/>
          </p:cNvSpPr>
          <p:nvPr/>
        </p:nvSpPr>
        <p:spPr>
          <a:xfrm>
            <a:off x="194283" y="106016"/>
            <a:ext cx="7385960" cy="5433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</p:spTree>
    <p:extLst>
      <p:ext uri="{BB962C8B-B14F-4D97-AF65-F5344CB8AC3E}">
        <p14:creationId xmlns:p14="http://schemas.microsoft.com/office/powerpoint/2010/main" val="418910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823-A80E-4605-BF92-51473B1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68" y="801005"/>
            <a:ext cx="8911687" cy="110730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57BD7-D361-44F3-BB4B-BC79B0CE94BD}"/>
              </a:ext>
            </a:extLst>
          </p:cNvPr>
          <p:cNvSpPr txBox="1"/>
          <p:nvPr/>
        </p:nvSpPr>
        <p:spPr>
          <a:xfrm>
            <a:off x="2628968" y="2073215"/>
            <a:ext cx="6727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 Movies?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GAN (pdf)? In Amazon?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Generation (pdf)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971770-7D1F-4DFF-AE6F-010BEC867813}"/>
              </a:ext>
            </a:extLst>
          </p:cNvPr>
          <p:cNvSpPr txBox="1">
            <a:spLocks/>
          </p:cNvSpPr>
          <p:nvPr/>
        </p:nvSpPr>
        <p:spPr>
          <a:xfrm>
            <a:off x="194283" y="106016"/>
            <a:ext cx="7385960" cy="5433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</a:p>
        </p:txBody>
      </p:sp>
    </p:spTree>
    <p:extLst>
      <p:ext uri="{BB962C8B-B14F-4D97-AF65-F5344CB8AC3E}">
        <p14:creationId xmlns:p14="http://schemas.microsoft.com/office/powerpoint/2010/main" val="40206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457152-C582-49B8-9A47-8427BB0ECDA1}"/>
              </a:ext>
            </a:extLst>
          </p:cNvPr>
          <p:cNvSpPr txBox="1">
            <a:spLocks/>
          </p:cNvSpPr>
          <p:nvPr/>
        </p:nvSpPr>
        <p:spPr>
          <a:xfrm>
            <a:off x="194283" y="106016"/>
            <a:ext cx="7385960" cy="5433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68DCA-5621-447B-BC81-7F9E67D7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93" y="2087671"/>
            <a:ext cx="10057170" cy="3491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C21F0-95F8-47C8-84CC-941EF3219C6B}"/>
              </a:ext>
            </a:extLst>
          </p:cNvPr>
          <p:cNvSpPr txBox="1"/>
          <p:nvPr/>
        </p:nvSpPr>
        <p:spPr>
          <a:xfrm>
            <a:off x="1804093" y="12788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GAN</a:t>
            </a:r>
          </a:p>
        </p:txBody>
      </p:sp>
    </p:spTree>
    <p:extLst>
      <p:ext uri="{BB962C8B-B14F-4D97-AF65-F5344CB8AC3E}">
        <p14:creationId xmlns:p14="http://schemas.microsoft.com/office/powerpoint/2010/main" val="29944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F46A31-ED8C-4422-BD7B-AA7D83A67AE8}"/>
              </a:ext>
            </a:extLst>
          </p:cNvPr>
          <p:cNvSpPr>
            <a:spLocks noGrp="1"/>
          </p:cNvSpPr>
          <p:nvPr/>
        </p:nvSpPr>
        <p:spPr>
          <a:xfrm>
            <a:off x="2115997" y="1219408"/>
            <a:ext cx="9603275" cy="717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DEFB9F-150D-4F98-954E-754912F499BB}"/>
              </a:ext>
            </a:extLst>
          </p:cNvPr>
          <p:cNvSpPr>
            <a:spLocks noGrp="1"/>
          </p:cNvSpPr>
          <p:nvPr/>
        </p:nvSpPr>
        <p:spPr>
          <a:xfrm>
            <a:off x="2115997" y="2067339"/>
            <a:ext cx="9603275" cy="3212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is the novel” machine’s self-learning” approach in which an agent learns by itself following some criteria.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is developed by Prof. Dr. 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Canadian Computer Scientist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 at Google DeepMind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at University of Alberta, Canada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48F04-99CD-4430-9D09-AF3DC395D67E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99837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3E3B-2989-41FE-A053-4B31D0AB199F}"/>
              </a:ext>
            </a:extLst>
          </p:cNvPr>
          <p:cNvSpPr>
            <a:spLocks noGrp="1"/>
          </p:cNvSpPr>
          <p:nvPr/>
        </p:nvSpPr>
        <p:spPr>
          <a:xfrm>
            <a:off x="2288276" y="205019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learn by interacting with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human like learning.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when we have no dataset about a scenario.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  The way human child learns to walk by trial and error.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Child falls several time and again tries to walk.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Eventually, the child learns to walk.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80DDA9-43E5-4BA9-B71B-D46994ED21C7}"/>
              </a:ext>
            </a:extLst>
          </p:cNvPr>
          <p:cNvSpPr>
            <a:spLocks noGrp="1"/>
          </p:cNvSpPr>
          <p:nvPr/>
        </p:nvSpPr>
        <p:spPr>
          <a:xfrm>
            <a:off x="2288275" y="1258692"/>
            <a:ext cx="9603275" cy="717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98936-CF97-458C-8221-781B71340DC9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93056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6A5505-F6B1-4964-AD8D-0E2753F7B20A}"/>
              </a:ext>
            </a:extLst>
          </p:cNvPr>
          <p:cNvSpPr>
            <a:spLocks noGrp="1"/>
          </p:cNvSpPr>
          <p:nvPr/>
        </p:nvSpPr>
        <p:spPr>
          <a:xfrm>
            <a:off x="1943720" y="81979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ELEMENTS of basic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37990-9A40-4B96-B882-2412D2434371}"/>
              </a:ext>
            </a:extLst>
          </p:cNvPr>
          <p:cNvSpPr>
            <a:spLocks noGrp="1"/>
          </p:cNvSpPr>
          <p:nvPr/>
        </p:nvSpPr>
        <p:spPr>
          <a:xfrm>
            <a:off x="1943720" y="1603983"/>
            <a:ext cx="9603275" cy="4169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  Takes actions or moves to change states.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Entity in which the agent takes actions.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 Feedback returned by the environment.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child analogy: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 Child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Physical space in which child tries to walk ( A room)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 Gets injured if falls or is praised if can walk.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1D20-44C5-43BC-8B1A-ADF8CAC82219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54953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44FE5-B9C4-4202-8E98-F14F609C933B}"/>
              </a:ext>
            </a:extLst>
          </p:cNvPr>
          <p:cNvSpPr/>
          <p:nvPr/>
        </p:nvSpPr>
        <p:spPr>
          <a:xfrm>
            <a:off x="2375170" y="2475849"/>
            <a:ext cx="1926076" cy="865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5296E3-5C0E-4DED-A372-78B56939B65F}"/>
              </a:ext>
            </a:extLst>
          </p:cNvPr>
          <p:cNvSpPr/>
          <p:nvPr/>
        </p:nvSpPr>
        <p:spPr>
          <a:xfrm>
            <a:off x="8649510" y="1853279"/>
            <a:ext cx="428017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F3D50A-F0EE-43CB-BFE3-96652635126A}"/>
              </a:ext>
            </a:extLst>
          </p:cNvPr>
          <p:cNvCxnSpPr>
            <a:cxnSpLocks/>
          </p:cNvCxnSpPr>
          <p:nvPr/>
        </p:nvCxnSpPr>
        <p:spPr>
          <a:xfrm>
            <a:off x="8863516" y="2310479"/>
            <a:ext cx="0" cy="6420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49B59C-A944-452D-97F9-CED4BB88437D}"/>
              </a:ext>
            </a:extLst>
          </p:cNvPr>
          <p:cNvCxnSpPr>
            <a:cxnSpLocks/>
          </p:cNvCxnSpPr>
          <p:nvPr/>
        </p:nvCxnSpPr>
        <p:spPr>
          <a:xfrm>
            <a:off x="8493865" y="2894138"/>
            <a:ext cx="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18295-F22B-466A-AAB5-A3F4AAE35D15}"/>
              </a:ext>
            </a:extLst>
          </p:cNvPr>
          <p:cNvCxnSpPr>
            <a:cxnSpLocks/>
          </p:cNvCxnSpPr>
          <p:nvPr/>
        </p:nvCxnSpPr>
        <p:spPr>
          <a:xfrm flipH="1" flipV="1">
            <a:off x="8863516" y="2295887"/>
            <a:ext cx="214009" cy="3112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C729F-9290-4CC4-9A5E-AA644750C2B9}"/>
              </a:ext>
            </a:extLst>
          </p:cNvPr>
          <p:cNvCxnSpPr/>
          <p:nvPr/>
        </p:nvCxnSpPr>
        <p:spPr>
          <a:xfrm flipH="1">
            <a:off x="8493865" y="2971960"/>
            <a:ext cx="369652" cy="37937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9B230-9ACC-431E-A3AA-E1FBEE65D31B}"/>
              </a:ext>
            </a:extLst>
          </p:cNvPr>
          <p:cNvCxnSpPr>
            <a:cxnSpLocks/>
          </p:cNvCxnSpPr>
          <p:nvPr/>
        </p:nvCxnSpPr>
        <p:spPr>
          <a:xfrm>
            <a:off x="8863516" y="2952505"/>
            <a:ext cx="369654" cy="37937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7C9E79-CDBD-48D3-865E-75E94AC80C1F}"/>
              </a:ext>
            </a:extLst>
          </p:cNvPr>
          <p:cNvCxnSpPr>
            <a:stCxn id="3" idx="4"/>
          </p:cNvCxnSpPr>
          <p:nvPr/>
        </p:nvCxnSpPr>
        <p:spPr>
          <a:xfrm flipH="1">
            <a:off x="8678691" y="2310479"/>
            <a:ext cx="184828" cy="29669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F2482D3-5A34-4C5F-92B6-988B658533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069" y="2196656"/>
            <a:ext cx="4157796" cy="396245"/>
          </a:xfrm>
          <a:prstGeom prst="bent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D5BCE73-52D0-4781-B1BD-2CF78BDDB66C}"/>
              </a:ext>
            </a:extLst>
          </p:cNvPr>
          <p:cNvCxnSpPr>
            <a:cxnSpLocks/>
          </p:cNvCxnSpPr>
          <p:nvPr/>
        </p:nvCxnSpPr>
        <p:spPr>
          <a:xfrm flipV="1">
            <a:off x="4395630" y="2828798"/>
            <a:ext cx="4227441" cy="425584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0968B2-9D08-4243-80D9-6F664A7AF332}"/>
              </a:ext>
            </a:extLst>
          </p:cNvPr>
          <p:cNvCxnSpPr/>
          <p:nvPr/>
        </p:nvCxnSpPr>
        <p:spPr>
          <a:xfrm>
            <a:off x="3552216" y="3351338"/>
            <a:ext cx="0" cy="12840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9CDC2-B588-45CF-9F2E-4A3C5BEFC627}"/>
              </a:ext>
            </a:extLst>
          </p:cNvPr>
          <p:cNvCxnSpPr/>
          <p:nvPr/>
        </p:nvCxnSpPr>
        <p:spPr>
          <a:xfrm>
            <a:off x="3571672" y="4645117"/>
            <a:ext cx="529184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CD3D75-7C35-4724-A44E-46C1D1C52CDD}"/>
              </a:ext>
            </a:extLst>
          </p:cNvPr>
          <p:cNvCxnSpPr>
            <a:cxnSpLocks/>
          </p:cNvCxnSpPr>
          <p:nvPr/>
        </p:nvCxnSpPr>
        <p:spPr>
          <a:xfrm flipV="1">
            <a:off x="8863516" y="3351338"/>
            <a:ext cx="0" cy="128405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41">
            <a:extLst>
              <a:ext uri="{FF2B5EF4-FFF2-40B4-BE49-F238E27FC236}">
                <a16:creationId xmlns:a16="http://schemas.microsoft.com/office/drawing/2014/main" id="{6083B17C-9512-4E23-9DA5-3226413D5EDC}"/>
              </a:ext>
            </a:extLst>
          </p:cNvPr>
          <p:cNvSpPr txBox="1"/>
          <p:nvPr/>
        </p:nvSpPr>
        <p:spPr>
          <a:xfrm>
            <a:off x="2558717" y="2104084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9624591A-8532-4AAA-86E7-E66F73332AC5}"/>
              </a:ext>
            </a:extLst>
          </p:cNvPr>
          <p:cNvSpPr txBox="1"/>
          <p:nvPr/>
        </p:nvSpPr>
        <p:spPr>
          <a:xfrm>
            <a:off x="9077525" y="277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17" name="TextBox 43">
            <a:extLst>
              <a:ext uri="{FF2B5EF4-FFF2-40B4-BE49-F238E27FC236}">
                <a16:creationId xmlns:a16="http://schemas.microsoft.com/office/drawing/2014/main" id="{A2CDA222-EFEC-4817-BC2A-5AAD35F82036}"/>
              </a:ext>
            </a:extLst>
          </p:cNvPr>
          <p:cNvSpPr txBox="1"/>
          <p:nvPr/>
        </p:nvSpPr>
        <p:spPr>
          <a:xfrm>
            <a:off x="4836267" y="21966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AD4C386A-33A9-49BC-97B5-F25C035EE053}"/>
              </a:ext>
            </a:extLst>
          </p:cNvPr>
          <p:cNvSpPr txBox="1"/>
          <p:nvPr/>
        </p:nvSpPr>
        <p:spPr>
          <a:xfrm>
            <a:off x="4911213" y="340970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A614AA8F-49B5-46DA-9704-C896CCA2F658}"/>
              </a:ext>
            </a:extLst>
          </p:cNvPr>
          <p:cNvSpPr txBox="1"/>
          <p:nvPr/>
        </p:nvSpPr>
        <p:spPr>
          <a:xfrm>
            <a:off x="4770694" y="46353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52C70D-6BB2-4F32-895E-143ACF3183EE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13585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DCC7C-C494-4D76-BCB9-CCAC47BD2DD8}"/>
              </a:ext>
            </a:extLst>
          </p:cNvPr>
          <p:cNvSpPr txBox="1"/>
          <p:nvPr/>
        </p:nvSpPr>
        <p:spPr>
          <a:xfrm>
            <a:off x="2005519" y="2274838"/>
            <a:ext cx="8180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in RL is to maximize the reward it gets from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actions that gave the higher reward is the optimal move.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441E2-B108-4B5C-B9EC-02EB3FCF60B6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7468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B20E-810D-4508-8DEB-5EC8216097A3}"/>
              </a:ext>
            </a:extLst>
          </p:cNvPr>
          <p:cNvSpPr txBox="1"/>
          <p:nvPr/>
        </p:nvSpPr>
        <p:spPr>
          <a:xfrm>
            <a:off x="2559260" y="795834"/>
            <a:ext cx="804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Exploration- Exploitation Tradeoff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0C8B-7D5C-46EF-B207-1EDB65F5DEFC}"/>
              </a:ext>
            </a:extLst>
          </p:cNvPr>
          <p:cNvSpPr txBox="1"/>
          <p:nvPr/>
        </p:nvSpPr>
        <p:spPr>
          <a:xfrm>
            <a:off x="2374435" y="1846421"/>
            <a:ext cx="8667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go to a new restaurant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Try dish 1 ( If tasty, Reward = Good)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Try dish 2 ( If not tasty, Reward = Bad)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time you visit and always order dish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72976-9730-4B2B-B4F8-95D6CFE5DF24}"/>
              </a:ext>
            </a:extLst>
          </p:cNvPr>
          <p:cNvSpPr txBox="1"/>
          <p:nvPr/>
        </p:nvSpPr>
        <p:spPr>
          <a:xfrm>
            <a:off x="2559260" y="3647316"/>
            <a:ext cx="87758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there are multiple other dishes which could taste much better than dish 1?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try every dishes and finally know the best food in that restaurant.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doing this initially you will spend money on “some not good foods” but eventually you will know the “tasty food”.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RL agent sacrifice immediate reward for long-term collective reward.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D73E8FD-BBA8-44E5-A132-281982B325BE}"/>
              </a:ext>
            </a:extLst>
          </p:cNvPr>
          <p:cNvSpPr/>
          <p:nvPr/>
        </p:nvSpPr>
        <p:spPr>
          <a:xfrm>
            <a:off x="2095924" y="1861810"/>
            <a:ext cx="463336" cy="1639111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0598807-AED2-42FD-A3E2-10240B37A2A4}"/>
              </a:ext>
            </a:extLst>
          </p:cNvPr>
          <p:cNvSpPr txBox="1"/>
          <p:nvPr/>
        </p:nvSpPr>
        <p:spPr>
          <a:xfrm>
            <a:off x="856921" y="2293894"/>
            <a:ext cx="1517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6DA857E-7E4A-485B-BC69-4EAB724C0A46}"/>
              </a:ext>
            </a:extLst>
          </p:cNvPr>
          <p:cNvSpPr txBox="1"/>
          <p:nvPr/>
        </p:nvSpPr>
        <p:spPr>
          <a:xfrm>
            <a:off x="866648" y="4307839"/>
            <a:ext cx="612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98C8C2B-AE1F-48AD-99DC-3178A49241ED}"/>
              </a:ext>
            </a:extLst>
          </p:cNvPr>
          <p:cNvSpPr txBox="1"/>
          <p:nvPr/>
        </p:nvSpPr>
        <p:spPr>
          <a:xfrm>
            <a:off x="1492667" y="6201861"/>
            <a:ext cx="812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 Epsilon-greedy (Explore for some time and exploit the best results)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DAE1B4-88A5-4E06-8F97-2B39BFD80BB3}"/>
              </a:ext>
            </a:extLst>
          </p:cNvPr>
          <p:cNvSpPr/>
          <p:nvPr/>
        </p:nvSpPr>
        <p:spPr>
          <a:xfrm>
            <a:off x="2142767" y="3797654"/>
            <a:ext cx="463336" cy="1639111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3A6F3-8912-4BAF-A04E-5363B8D82D09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90691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0B524-FB4A-4620-8134-DD2134CD8D88}"/>
              </a:ext>
            </a:extLst>
          </p:cNvPr>
          <p:cNvSpPr>
            <a:spLocks noGrp="1"/>
          </p:cNvSpPr>
          <p:nvPr/>
        </p:nvSpPr>
        <p:spPr>
          <a:xfrm>
            <a:off x="1928591" y="58972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4A6CAAE-7C1C-4EA0-AE71-4F45679CCF29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928591" y="1448796"/>
                <a:ext cx="10740421" cy="511103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‘Q’ stands for Quality: Quality of action in determining future reward.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[State, action] pair with corresponding reward is stored in q-table, which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gets updated at each episode.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Q-table randomly.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take action based on max q-value (Exploitation) or choose random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action (Exploration).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Q-table iteratively using Bellman Equation: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=Learning rate,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=Discount Factor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4A6CAAE-7C1C-4EA0-AE71-4F45679CC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91" y="1448796"/>
                <a:ext cx="10740421" cy="5111030"/>
              </a:xfrm>
              <a:prstGeom prst="rect">
                <a:avLst/>
              </a:prstGeom>
              <a:blipFill>
                <a:blip r:embed="rId2"/>
                <a:stretch>
                  <a:fillRect l="-511" t="-119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AA99F94-A014-4693-8FBE-9D4B0D3B9824}"/>
              </a:ext>
            </a:extLst>
          </p:cNvPr>
          <p:cNvSpPr txBox="1"/>
          <p:nvPr/>
        </p:nvSpPr>
        <p:spPr>
          <a:xfrm>
            <a:off x="344556" y="0"/>
            <a:ext cx="50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32626D-C19C-403A-8DE1-4F47D98D7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99" y="4677395"/>
            <a:ext cx="8202635" cy="14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6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481</TotalTime>
  <Words>1459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Three Days Workshop On Machine Learning [Day 3]</vt:lpstr>
      <vt:lpstr>REINFORCEMENT LEARNING (RL)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Frozen Lake Example</vt:lpstr>
      <vt:lpstr>Applications of RL</vt:lpstr>
      <vt:lpstr>PowerPoint Presentation</vt:lpstr>
      <vt:lpstr>GENERATIVE ADVERSARIAL NETWORK (GAN)</vt:lpstr>
      <vt:lpstr>GENERATIVE ADVERSARIAL NETWORK (GAN)</vt:lpstr>
      <vt:lpstr>GENERATIVE ADVERSARIAL NETWORK (GAN)</vt:lpstr>
      <vt:lpstr>LOSS FUNCTION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ALGORITHM</vt:lpstr>
      <vt:lpstr>APPLICATIONS OF 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(GAN)</dc:title>
  <dc:creator>Tenacious</dc:creator>
  <cp:lastModifiedBy>Tenacious</cp:lastModifiedBy>
  <cp:revision>30</cp:revision>
  <dcterms:created xsi:type="dcterms:W3CDTF">2020-10-05T23:53:52Z</dcterms:created>
  <dcterms:modified xsi:type="dcterms:W3CDTF">2020-10-07T10:57:13Z</dcterms:modified>
</cp:coreProperties>
</file>