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2" r:id="rId7"/>
    <p:sldId id="263" r:id="rId8"/>
    <p:sldId id="268" r:id="rId9"/>
    <p:sldId id="261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FC60-AA36-4142-81F0-D6579C6B61ED}" type="datetimeFigureOut">
              <a:rPr kumimoji="1" lang="ja-JP" altLang="en-US" smtClean="0"/>
              <a:t>15/04/19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6382-AC85-4444-B357-58175677C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FC60-AA36-4142-81F0-D6579C6B61ED}" type="datetimeFigureOut">
              <a:rPr kumimoji="1" lang="ja-JP" altLang="en-US" smtClean="0"/>
              <a:t>15/04/19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6382-AC85-4444-B357-58175677C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74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FC60-AA36-4142-81F0-D6579C6B61ED}" type="datetimeFigureOut">
              <a:rPr kumimoji="1" lang="ja-JP" altLang="en-US" smtClean="0"/>
              <a:t>15/04/19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6382-AC85-4444-B357-58175677C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64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FC60-AA36-4142-81F0-D6579C6B61ED}" type="datetimeFigureOut">
              <a:rPr kumimoji="1" lang="ja-JP" altLang="en-US" smtClean="0"/>
              <a:t>15/04/19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6382-AC85-4444-B357-58175677C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51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FC60-AA36-4142-81F0-D6579C6B61ED}" type="datetimeFigureOut">
              <a:rPr kumimoji="1" lang="ja-JP" altLang="en-US" smtClean="0"/>
              <a:t>15/04/19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6382-AC85-4444-B357-58175677C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07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FC60-AA36-4142-81F0-D6579C6B61ED}" type="datetimeFigureOut">
              <a:rPr kumimoji="1" lang="ja-JP" altLang="en-US" smtClean="0"/>
              <a:t>15/04/19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6382-AC85-4444-B357-58175677C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19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FC60-AA36-4142-81F0-D6579C6B61ED}" type="datetimeFigureOut">
              <a:rPr kumimoji="1" lang="ja-JP" altLang="en-US" smtClean="0"/>
              <a:t>15/04/19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6382-AC85-4444-B357-58175677C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6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FC60-AA36-4142-81F0-D6579C6B61ED}" type="datetimeFigureOut">
              <a:rPr kumimoji="1" lang="ja-JP" altLang="en-US" smtClean="0"/>
              <a:t>15/04/19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6382-AC85-4444-B357-58175677C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51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FC60-AA36-4142-81F0-D6579C6B61ED}" type="datetimeFigureOut">
              <a:rPr kumimoji="1" lang="ja-JP" altLang="en-US" smtClean="0"/>
              <a:t>15/04/19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6382-AC85-4444-B357-58175677C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06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FC60-AA36-4142-81F0-D6579C6B61ED}" type="datetimeFigureOut">
              <a:rPr kumimoji="1" lang="ja-JP" altLang="en-US" smtClean="0"/>
              <a:t>15/04/19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6382-AC85-4444-B357-58175677C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FC60-AA36-4142-81F0-D6579C6B61ED}" type="datetimeFigureOut">
              <a:rPr kumimoji="1" lang="ja-JP" altLang="en-US" smtClean="0"/>
              <a:t>15/04/19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6382-AC85-4444-B357-58175677C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89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5FC60-AA36-4142-81F0-D6579C6B61ED}" type="datetimeFigureOut">
              <a:rPr kumimoji="1" lang="ja-JP" altLang="en-US" smtClean="0"/>
              <a:t>15/04/19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E6382-AC85-4444-B357-58175677C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11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0703" y="2025004"/>
            <a:ext cx="9915371" cy="199631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HG丸ｺﾞｼｯｸM-PRO"/>
                <a:ea typeface="HG丸ｺﾞｼｯｸM-PRO"/>
                <a:cs typeface="HG丸ｺﾞｼｯｸM-PRO"/>
              </a:rPr>
              <a:t>「私たちの</a:t>
            </a:r>
            <a:r>
              <a:rPr kumimoji="1" lang="ja-JP" altLang="en-US" dirty="0" smtClean="0">
                <a:latin typeface="HG丸ｺﾞｼｯｸM-PRO"/>
                <a:ea typeface="HG丸ｺﾞｼｯｸM-PRO"/>
                <a:cs typeface="HG丸ｺﾞｼｯｸM-PRO"/>
              </a:rPr>
              <a:t>考える</a:t>
            </a:r>
            <a:r>
              <a:rPr lang="ja-JP" altLang="en-US" dirty="0" smtClean="0">
                <a:latin typeface="HG丸ｺﾞｼｯｸM-PRO"/>
                <a:ea typeface="HG丸ｺﾞｼｯｸM-PRO"/>
                <a:cs typeface="HG丸ｺﾞｼｯｸM-PRO"/>
              </a:rPr>
              <a:t>２０２０</a:t>
            </a:r>
            <a:r>
              <a:rPr kumimoji="1" lang="ja-JP" altLang="en-US" dirty="0" smtClean="0">
                <a:latin typeface="HG丸ｺﾞｼｯｸM-PRO"/>
                <a:ea typeface="HG丸ｺﾞｼｯｸM-PRO"/>
                <a:cs typeface="HG丸ｺﾞｼｯｸM-PRO"/>
              </a:rPr>
              <a:t>年</a:t>
            </a:r>
            <a:r>
              <a:rPr kumimoji="1" lang="ja-JP" altLang="en-US" dirty="0" smtClean="0">
                <a:latin typeface="HG丸ｺﾞｼｯｸM-PRO"/>
                <a:ea typeface="HG丸ｺﾞｼｯｸM-PRO"/>
                <a:cs typeface="HG丸ｺﾞｼｯｸM-PRO"/>
              </a:rPr>
              <a:t>」</a:t>
            </a:r>
            <a:r>
              <a:rPr kumimoji="1" lang="en-US" altLang="ja-JP" dirty="0" smtClean="0">
                <a:latin typeface="HG丸ｺﾞｼｯｸM-PRO"/>
                <a:ea typeface="HG丸ｺﾞｼｯｸM-PRO"/>
                <a:cs typeface="HG丸ｺﾞｼｯｸM-PRO"/>
              </a:rPr>
              <a:t/>
            </a:r>
            <a:br>
              <a:rPr kumimoji="1" lang="en-US" altLang="ja-JP" dirty="0" smtClean="0">
                <a:latin typeface="HG丸ｺﾞｼｯｸM-PRO"/>
                <a:ea typeface="HG丸ｺﾞｼｯｸM-PRO"/>
                <a:cs typeface="HG丸ｺﾞｼｯｸM-PRO"/>
              </a:rPr>
            </a:br>
            <a:r>
              <a:rPr kumimoji="1" lang="ja-JP" altLang="en-US" sz="4400" dirty="0" smtClean="0">
                <a:latin typeface="HG丸ｺﾞｼｯｸM-PRO"/>
                <a:ea typeface="HG丸ｺﾞｼｯｸM-PRO"/>
                <a:cs typeface="HG丸ｺﾞｼｯｸM-PRO"/>
              </a:rPr>
              <a:t>～信頼性社会の実現～</a:t>
            </a:r>
            <a:endParaRPr kumimoji="1" lang="ja-JP" altLang="en-US" dirty="0">
              <a:latin typeface="HG丸ｺﾞｼｯｸM-PRO"/>
              <a:ea typeface="HG丸ｺﾞｼｯｸM-PRO"/>
              <a:cs typeface="HG丸ｺﾞｼｯｸM-PRO"/>
            </a:endParaRPr>
          </a:p>
        </p:txBody>
      </p:sp>
    </p:spTree>
    <p:extLst>
      <p:ext uri="{BB962C8B-B14F-4D97-AF65-F5344CB8AC3E}">
        <p14:creationId xmlns:p14="http://schemas.microsoft.com/office/powerpoint/2010/main" val="234091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4763" y="134314"/>
            <a:ext cx="11642501" cy="1325563"/>
          </a:xfrm>
        </p:spPr>
        <p:txBody>
          <a:bodyPr>
            <a:normAutofit/>
          </a:bodyPr>
          <a:lstStyle/>
          <a:p>
            <a:r>
              <a:rPr kumimoji="1" lang="ja-JP" altLang="en-US" sz="3600" u="sng" dirty="0" smtClean="0">
                <a:latin typeface="HG丸ｺﾞｼｯｸM-PRO"/>
                <a:ea typeface="HG丸ｺﾞｼｯｸM-PRO"/>
                <a:cs typeface="HG丸ｺﾞｼｯｸM-PRO"/>
              </a:rPr>
              <a:t>サービスを“爆発”させるために取り除くべきハードル</a:t>
            </a:r>
            <a:endParaRPr kumimoji="1" lang="ja-JP" altLang="en-US" sz="3600" u="sng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94267" y="1654175"/>
            <a:ext cx="10515600" cy="1779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>
                <a:latin typeface="HG丸ｺﾞｼｯｸM-PRO"/>
                <a:ea typeface="HG丸ｺﾞｼｯｸM-PRO"/>
                <a:cs typeface="HG丸ｺﾞｼｯｸM-PRO"/>
              </a:rPr>
              <a:t>初心者がガイドするってハードル高い、難しい</a:t>
            </a:r>
            <a:endParaRPr kumimoji="1" lang="en-US" altLang="ja-JP" sz="2400" dirty="0" smtClean="0">
              <a:latin typeface="HG丸ｺﾞｼｯｸM-PRO"/>
              <a:ea typeface="HG丸ｺﾞｼｯｸM-PRO"/>
              <a:cs typeface="HG丸ｺﾞｼｯｸM-PRO"/>
            </a:endParaRPr>
          </a:p>
          <a:p>
            <a:pPr marL="0" indent="0">
              <a:buNone/>
            </a:pPr>
            <a:endParaRPr kumimoji="1" lang="en-US" altLang="ja-JP" sz="2400" dirty="0" smtClean="0">
              <a:latin typeface="HG丸ｺﾞｼｯｸM-PRO"/>
              <a:ea typeface="HG丸ｺﾞｼｯｸM-PRO"/>
              <a:cs typeface="HG丸ｺﾞｼｯｸM-PRO"/>
            </a:endParaRPr>
          </a:p>
          <a:p>
            <a:pPr marL="0" indent="0">
              <a:buNone/>
            </a:pPr>
            <a:r>
              <a:rPr kumimoji="1" lang="ja-JP" altLang="en-US" sz="2400" dirty="0" smtClean="0">
                <a:latin typeface="HG丸ｺﾞｼｯｸM-PRO"/>
                <a:ea typeface="HG丸ｺﾞｼｯｸM-PRO"/>
                <a:cs typeface="HG丸ｺﾞｼｯｸM-PRO"/>
              </a:rPr>
              <a:t>どこに連れて行けばいいかわからない、外人って何もとめてる？</a:t>
            </a:r>
            <a:endParaRPr kumimoji="1" lang="en-US" altLang="ja-JP" sz="2400" dirty="0" smtClean="0">
              <a:latin typeface="HG丸ｺﾞｼｯｸM-PRO"/>
              <a:ea typeface="HG丸ｺﾞｼｯｸM-PRO"/>
              <a:cs typeface="HG丸ｺﾞｼｯｸM-PRO"/>
            </a:endParaRPr>
          </a:p>
          <a:p>
            <a:endParaRPr lang="en-US" altLang="ja-JP" sz="2400" dirty="0">
              <a:latin typeface="HG丸ｺﾞｼｯｸM-PRO"/>
              <a:ea typeface="HG丸ｺﾞｼｯｸM-PRO"/>
              <a:cs typeface="HG丸ｺﾞｼｯｸM-PRO"/>
            </a:endParaRPr>
          </a:p>
          <a:p>
            <a:pPr marL="0" indent="0">
              <a:buNone/>
            </a:pPr>
            <a:endParaRPr kumimoji="1" lang="ja-JP" altLang="en-US" sz="24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5" name="二等辺三角形 4"/>
          <p:cNvSpPr/>
          <p:nvPr/>
        </p:nvSpPr>
        <p:spPr>
          <a:xfrm>
            <a:off x="862885" y="1809079"/>
            <a:ext cx="476519" cy="5280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838200" y="1490663"/>
            <a:ext cx="526961" cy="49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>
            <a:off x="860737" y="2794984"/>
            <a:ext cx="476519" cy="5280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836052" y="2476568"/>
            <a:ext cx="526961" cy="49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743200" y="4056063"/>
            <a:ext cx="5743978" cy="2537921"/>
          </a:xfrm>
          <a:custGeom>
            <a:avLst/>
            <a:gdLst>
              <a:gd name="connsiteX0" fmla="*/ 0 w 5743978"/>
              <a:gd name="connsiteY0" fmla="*/ 2240924 h 2240924"/>
              <a:gd name="connsiteX1" fmla="*/ 2768958 w 5743978"/>
              <a:gd name="connsiteY1" fmla="*/ 1738648 h 2240924"/>
              <a:gd name="connsiteX2" fmla="*/ 3683358 w 5743978"/>
              <a:gd name="connsiteY2" fmla="*/ 592428 h 2240924"/>
              <a:gd name="connsiteX3" fmla="*/ 5743978 w 5743978"/>
              <a:gd name="connsiteY3" fmla="*/ 0 h 224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3978" h="2240924">
                <a:moveTo>
                  <a:pt x="0" y="2240924"/>
                </a:moveTo>
                <a:cubicBezTo>
                  <a:pt x="1077532" y="2127160"/>
                  <a:pt x="2155065" y="2013397"/>
                  <a:pt x="2768958" y="1738648"/>
                </a:cubicBezTo>
                <a:cubicBezTo>
                  <a:pt x="3382851" y="1463899"/>
                  <a:pt x="3187521" y="882203"/>
                  <a:pt x="3683358" y="592428"/>
                </a:cubicBezTo>
                <a:cubicBezTo>
                  <a:pt x="4179195" y="302653"/>
                  <a:pt x="5743978" y="0"/>
                  <a:pt x="5743978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164430" y="5499280"/>
            <a:ext cx="167426" cy="1249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323009" y="4805845"/>
            <a:ext cx="1717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ハードル</a:t>
            </a:r>
            <a:endParaRPr lang="en-US" altLang="ja-JP" sz="2400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2524259" y="6754968"/>
            <a:ext cx="5022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524258" y="4893970"/>
            <a:ext cx="23611" cy="1858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コンテンツ プレースホルダー 2"/>
          <p:cNvSpPr txBox="1">
            <a:spLocks/>
          </p:cNvSpPr>
          <p:nvPr/>
        </p:nvSpPr>
        <p:spPr>
          <a:xfrm>
            <a:off x="953481" y="3633300"/>
            <a:ext cx="10515600" cy="121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3200" b="1" dirty="0" smtClean="0">
                <a:solidFill>
                  <a:srgbClr val="FF0000"/>
                </a:solidFill>
                <a:latin typeface="HG丸ｺﾞｼｯｸM-PRO"/>
                <a:ea typeface="HG丸ｺﾞｼｯｸM-PRO"/>
                <a:cs typeface="HG丸ｺﾞｼｯｸM-PRO"/>
              </a:rPr>
              <a:t>本当に困っていたのは“ガイド”</a:t>
            </a:r>
            <a:endParaRPr lang="ja-JP" altLang="en-US" sz="3200" b="1" dirty="0">
              <a:solidFill>
                <a:srgbClr val="FF0000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</p:spTree>
    <p:extLst>
      <p:ext uri="{BB962C8B-B14F-4D97-AF65-F5344CB8AC3E}">
        <p14:creationId xmlns:p14="http://schemas.microsoft.com/office/powerpoint/2010/main" val="327153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4336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dirty="0" smtClean="0">
                <a:latin typeface="HG丸ｺﾞｼｯｸM-PRO"/>
                <a:ea typeface="HG丸ｺﾞｼｯｸM-PRO"/>
                <a:cs typeface="HG丸ｺﾞｼｯｸM-PRO"/>
              </a:rPr>
              <a:t>旅行者おもてなしサービス“</a:t>
            </a:r>
            <a:r>
              <a:rPr lang="en-US" altLang="ja-JP" sz="4000" dirty="0" err="1" smtClean="0">
                <a:latin typeface="HG丸ｺﾞｼｯｸM-PRO"/>
                <a:ea typeface="HG丸ｺﾞｼｯｸM-PRO"/>
                <a:cs typeface="HG丸ｺﾞｼｯｸM-PRO"/>
              </a:rPr>
              <a:t>Trip</a:t>
            </a:r>
            <a:r>
              <a:rPr lang="en-US" altLang="ja-JP" sz="4000" dirty="0" err="1" smtClean="0">
                <a:latin typeface="HG丸ｺﾞｼｯｸM-PRO"/>
                <a:ea typeface="HG丸ｺﾞｼｯｸM-PRO"/>
                <a:cs typeface="HG丸ｺﾞｼｯｸM-PRO"/>
              </a:rPr>
              <a:t>Recipe</a:t>
            </a:r>
            <a:r>
              <a:rPr lang="ja-JP" altLang="en-US" sz="4000" dirty="0" smtClean="0">
                <a:latin typeface="HG丸ｺﾞｼｯｸM-PRO"/>
                <a:ea typeface="HG丸ｺﾞｼｯｸM-PRO"/>
                <a:cs typeface="HG丸ｺﾞｼｯｸM-PRO"/>
              </a:rPr>
              <a:t>”</a:t>
            </a:r>
            <a:endParaRPr kumimoji="1" lang="ja-JP" altLang="en-US" sz="40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二等辺三角形 3"/>
          <p:cNvSpPr/>
          <p:nvPr/>
        </p:nvSpPr>
        <p:spPr>
          <a:xfrm>
            <a:off x="2266681" y="2511381"/>
            <a:ext cx="476519" cy="5280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241996" y="2192965"/>
            <a:ext cx="526961" cy="498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>
            <a:off x="9296406" y="2522115"/>
            <a:ext cx="476519" cy="5280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9271721" y="2203699"/>
            <a:ext cx="526961" cy="49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右矢印 7"/>
          <p:cNvSpPr/>
          <p:nvPr/>
        </p:nvSpPr>
        <p:spPr>
          <a:xfrm>
            <a:off x="4262909" y="2446987"/>
            <a:ext cx="3812146" cy="386367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448871" y="1558223"/>
            <a:ext cx="10901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HG丸ｺﾞｼｯｸM-PRO"/>
                <a:ea typeface="HG丸ｺﾞｼｯｸM-PRO"/>
                <a:cs typeface="HG丸ｺﾞｼｯｸM-PRO"/>
              </a:rPr>
              <a:t>助けたい日本人　　　　　　　　　　　　　　　　　　　　　　助けられたい外国人</a:t>
            </a:r>
            <a:endParaRPr lang="en-US" altLang="ja-JP" sz="20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1422751" y="3920769"/>
            <a:ext cx="7100149" cy="1265635"/>
          </a:xfrm>
          <a:prstGeom prst="wedgeRectCallout">
            <a:avLst>
              <a:gd name="adj1" fmla="val -34071"/>
              <a:gd name="adj2" fmla="val -1106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 smtClean="0">
                <a:solidFill>
                  <a:schemeClr val="tx1"/>
                </a:solidFill>
                <a:latin typeface="HG丸ｺﾞｼｯｸM-PRO"/>
                <a:ea typeface="HG丸ｺﾞｼｯｸM-PRO"/>
                <a:cs typeface="HG丸ｺﾞｼｯｸM-PRO"/>
              </a:rPr>
              <a:t>・今まで喜ばれたスポット、レストラン、お土産</a:t>
            </a:r>
            <a:endParaRPr kumimoji="1" lang="en-US" altLang="ja-JP" sz="2400" dirty="0" smtClean="0">
              <a:solidFill>
                <a:schemeClr val="tx1"/>
              </a:solidFill>
              <a:latin typeface="HG丸ｺﾞｼｯｸM-PRO"/>
              <a:ea typeface="HG丸ｺﾞｼｯｸM-PRO"/>
              <a:cs typeface="HG丸ｺﾞｼｯｸM-PRO"/>
            </a:endParaRPr>
          </a:p>
          <a:p>
            <a:r>
              <a:rPr kumimoji="1" lang="ja-JP" altLang="en-US" sz="2400" dirty="0" smtClean="0">
                <a:solidFill>
                  <a:schemeClr val="tx1"/>
                </a:solidFill>
                <a:latin typeface="HG丸ｺﾞｼｯｸM-PRO"/>
                <a:ea typeface="HG丸ｺﾞｼｯｸM-PRO"/>
                <a:cs typeface="HG丸ｺﾞｼｯｸM-PRO"/>
              </a:rPr>
              <a:t>・喜ばれる話題、ガイドノウハウ</a:t>
            </a:r>
            <a:endParaRPr kumimoji="1" lang="ja-JP" altLang="en-US" sz="2400" dirty="0">
              <a:solidFill>
                <a:schemeClr val="tx1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81987" y="5432741"/>
            <a:ext cx="10289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HG丸ｺﾞｼｯｸM-PRO"/>
                <a:ea typeface="HG丸ｺﾞｼｯｸM-PRO"/>
                <a:cs typeface="HG丸ｺﾞｼｯｸM-PRO"/>
              </a:rPr>
              <a:t>行った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丸ｺﾞｼｯｸM-PRO"/>
                <a:ea typeface="HG丸ｺﾞｼｯｸM-PRO"/>
                <a:cs typeface="HG丸ｺﾞｼｯｸM-PRO"/>
              </a:rPr>
              <a:t>・行きたい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丸ｺﾞｼｯｸM-PRO"/>
                <a:ea typeface="HG丸ｺﾞｼｯｸM-PRO"/>
                <a:cs typeface="HG丸ｺﾞｼｯｸM-PRO"/>
              </a:rPr>
              <a:t>アクティビティ</a:t>
            </a:r>
            <a:r>
              <a:rPr lang="ja-JP" altLang="en-US" sz="2800" dirty="0" smtClean="0">
                <a:solidFill>
                  <a:srgbClr val="FF0000"/>
                </a:solidFill>
                <a:latin typeface="HG丸ｺﾞｼｯｸM-PRO"/>
                <a:ea typeface="HG丸ｺﾞｼｯｸM-PRO"/>
                <a:cs typeface="HG丸ｺﾞｼｯｸM-PRO"/>
              </a:rPr>
              <a:t>のログ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丸ｺﾞｼｯｸM-PRO"/>
                <a:ea typeface="HG丸ｺﾞｼｯｸM-PRO"/>
                <a:cs typeface="HG丸ｺﾞｼｯｸM-PRO"/>
              </a:rPr>
              <a:t>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丸ｺﾞｼｯｸM-PRO"/>
                <a:ea typeface="HG丸ｺﾞｼｯｸM-PRO"/>
                <a:cs typeface="HG丸ｺﾞｼｯｸM-PRO"/>
              </a:rPr>
              <a:t>貯め、</a:t>
            </a:r>
            <a:endParaRPr kumimoji="1" lang="en-US" altLang="ja-JP" sz="2800" dirty="0" smtClean="0">
              <a:solidFill>
                <a:srgbClr val="FF0000"/>
              </a:solidFill>
              <a:latin typeface="HG丸ｺﾞｼｯｸM-PRO"/>
              <a:ea typeface="HG丸ｺﾞｼｯｸM-PRO"/>
              <a:cs typeface="HG丸ｺﾞｼｯｸM-PRO"/>
            </a:endParaRPr>
          </a:p>
          <a:p>
            <a:r>
              <a:rPr kumimoji="1" lang="ja-JP" altLang="en-US" sz="2800" dirty="0" smtClean="0">
                <a:solidFill>
                  <a:srgbClr val="FF0000"/>
                </a:solidFill>
                <a:latin typeface="HG丸ｺﾞｼｯｸM-PRO"/>
                <a:ea typeface="HG丸ｺﾞｼｯｸM-PRO"/>
                <a:cs typeface="HG丸ｺﾞｼｯｸM-PRO"/>
              </a:rPr>
              <a:t>最高の“おもてなしレシピ”をもてなす側に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丸ｺﾞｼｯｸM-PRO"/>
                <a:ea typeface="HG丸ｺﾞｼｯｸM-PRO"/>
                <a:cs typeface="HG丸ｺﾞｼｯｸM-PRO"/>
              </a:rPr>
              <a:t>提供</a:t>
            </a:r>
            <a:r>
              <a:rPr lang="ja-JP" altLang="en-US" sz="2800" dirty="0" smtClean="0">
                <a:solidFill>
                  <a:srgbClr val="FF0000"/>
                </a:solidFill>
                <a:latin typeface="HG丸ｺﾞｼｯｸM-PRO"/>
                <a:ea typeface="HG丸ｺﾞｼｯｸM-PRO"/>
                <a:cs typeface="HG丸ｺﾞｼｯｸM-PRO"/>
              </a:rPr>
              <a:t>・サポート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丸ｺﾞｼｯｸM-PRO"/>
                <a:ea typeface="HG丸ｺﾞｼｯｸM-PRO"/>
                <a:cs typeface="HG丸ｺﾞｼｯｸM-PRO"/>
              </a:rPr>
              <a:t>！</a:t>
            </a:r>
            <a:endParaRPr kumimoji="1" lang="ja-JP" altLang="en-US" sz="2800" dirty="0" smtClean="0">
              <a:solidFill>
                <a:srgbClr val="FF0000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28943" y="3530312"/>
            <a:ext cx="1404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>
                <a:latin typeface="HG丸ｺﾞｼｯｸM-PRO"/>
                <a:ea typeface="HG丸ｺﾞｼｯｸM-PRO"/>
                <a:cs typeface="HG丸ｺﾞｼｯｸM-PRO"/>
              </a:rPr>
              <a:t>Support</a:t>
            </a:r>
            <a:endParaRPr kumimoji="1" lang="ja-JP" altLang="en-US" sz="1600" b="1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9826580" y="3271235"/>
            <a:ext cx="1133341" cy="515155"/>
          </a:xfrm>
          <a:prstGeom prst="wedgeRoundRectCallout">
            <a:avLst>
              <a:gd name="adj1" fmla="val -32848"/>
              <a:gd name="adj2" fmla="val -85000"/>
              <a:gd name="adj3" fmla="val 1666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WOW!</a:t>
            </a:r>
          </a:p>
        </p:txBody>
      </p:sp>
    </p:spTree>
    <p:extLst>
      <p:ext uri="{BB962C8B-B14F-4D97-AF65-F5344CB8AC3E}">
        <p14:creationId xmlns:p14="http://schemas.microsoft.com/office/powerpoint/2010/main" val="112445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804419"/>
            <a:ext cx="10515600" cy="11107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7200" dirty="0" smtClean="0">
                <a:latin typeface="HG丸ｺﾞｼｯｸM-PRO"/>
                <a:ea typeface="HG丸ｺﾞｼｯｸM-PRO"/>
                <a:cs typeface="HG丸ｺﾞｼｯｸM-PRO"/>
              </a:rPr>
              <a:t>～実演～</a:t>
            </a:r>
            <a:endParaRPr kumimoji="1" lang="ja-JP" altLang="en-US" sz="7200" dirty="0">
              <a:latin typeface="HG丸ｺﾞｼｯｸM-PRO"/>
              <a:ea typeface="HG丸ｺﾞｼｯｸM-PRO"/>
              <a:cs typeface="HG丸ｺﾞｼｯｸM-PRO"/>
            </a:endParaRPr>
          </a:p>
        </p:txBody>
      </p:sp>
    </p:spTree>
    <p:extLst>
      <p:ext uri="{BB962C8B-B14F-4D97-AF65-F5344CB8AC3E}">
        <p14:creationId xmlns:p14="http://schemas.microsoft.com/office/powerpoint/2010/main" val="21655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35192" y="-47001"/>
            <a:ext cx="4416380" cy="1325563"/>
          </a:xfrm>
        </p:spPr>
        <p:txBody>
          <a:bodyPr/>
          <a:lstStyle/>
          <a:p>
            <a:r>
              <a:rPr kumimoji="1" lang="ja-JP" altLang="en-US" sz="4000" dirty="0" smtClean="0">
                <a:latin typeface="HG丸ｺﾞｼｯｸM-PRO"/>
                <a:ea typeface="HG丸ｺﾞｼｯｸM-PRO"/>
                <a:cs typeface="HG丸ｺﾞｼｯｸM-PRO"/>
              </a:rPr>
              <a:t>日本へようこそ！</a:t>
            </a:r>
            <a:endParaRPr kumimoji="1" lang="ja-JP" altLang="en-US" sz="40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76" y="1040785"/>
            <a:ext cx="5801784" cy="4351338"/>
          </a:xfrm>
        </p:spPr>
      </p:pic>
      <p:sp>
        <p:nvSpPr>
          <p:cNvPr id="5" name="タイトル 1"/>
          <p:cNvSpPr txBox="1">
            <a:spLocks/>
          </p:cNvSpPr>
          <p:nvPr/>
        </p:nvSpPr>
        <p:spPr>
          <a:xfrm>
            <a:off x="529192" y="5282715"/>
            <a:ext cx="116628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 smtClean="0">
                <a:latin typeface="HG丸ｺﾞｼｯｸM-PRO"/>
                <a:ea typeface="HG丸ｺﾞｼｯｸM-PRO"/>
                <a:cs typeface="HG丸ｺﾞｼｯｸM-PRO"/>
              </a:rPr>
              <a:t>最高の“お・も・て・な・し”を提供します！</a:t>
            </a:r>
            <a:endParaRPr lang="en-US" altLang="ja-JP" sz="4000" dirty="0" smtClean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279669" y="6348145"/>
            <a:ext cx="3877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latin typeface="HG丸ｺﾞｼｯｸM-PRO"/>
                <a:ea typeface="HG丸ｺﾞｼｯｸM-PRO"/>
                <a:cs typeface="HG丸ｺﾞｼｯｸM-PRO"/>
              </a:rPr>
              <a:t>着々と信頼性社会を目指していきます！</a:t>
            </a:r>
            <a:endParaRPr lang="ja-JP" altLang="en-US" sz="1600" dirty="0">
              <a:latin typeface="HG丸ｺﾞｼｯｸM-PRO"/>
              <a:ea typeface="HG丸ｺﾞｼｯｸM-PRO"/>
              <a:cs typeface="HG丸ｺﾞｼｯｸM-PRO"/>
            </a:endParaRPr>
          </a:p>
        </p:txBody>
      </p:sp>
    </p:spTree>
    <p:extLst>
      <p:ext uri="{BB962C8B-B14F-4D97-AF65-F5344CB8AC3E}">
        <p14:creationId xmlns:p14="http://schemas.microsoft.com/office/powerpoint/2010/main" val="19030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9909" y="150102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sz="4000" u="sng" dirty="0" smtClean="0">
                <a:latin typeface="HG丸ｺﾞｼｯｸM-PRO"/>
                <a:ea typeface="HG丸ｺﾞｼｯｸM-PRO"/>
                <a:cs typeface="HG丸ｺﾞｼｯｸM-PRO"/>
              </a:rPr>
              <a:t>新た</a:t>
            </a:r>
            <a:r>
              <a:rPr kumimoji="1" lang="ja-JP" altLang="en-US" sz="4000" u="sng" dirty="0" smtClean="0">
                <a:latin typeface="HG丸ｺﾞｼｯｸM-PRO"/>
                <a:ea typeface="HG丸ｺﾞｼｯｸM-PRO"/>
                <a:cs typeface="HG丸ｺﾞｼｯｸM-PRO"/>
              </a:rPr>
              <a:t>な価値の</a:t>
            </a:r>
            <a:r>
              <a:rPr kumimoji="1" lang="ja-JP" altLang="en-US" sz="4000" u="sng" dirty="0" smtClean="0">
                <a:latin typeface="HG丸ｺﾞｼｯｸM-PRO"/>
                <a:ea typeface="HG丸ｺﾞｼｯｸM-PRO"/>
                <a:cs typeface="HG丸ｺﾞｼｯｸM-PRO"/>
              </a:rPr>
              <a:t>尺度</a:t>
            </a:r>
            <a:r>
              <a:rPr kumimoji="1" lang="ja-JP" altLang="en-US" sz="4000" u="sng" dirty="0" smtClean="0">
                <a:latin typeface="HG丸ｺﾞｼｯｸM-PRO"/>
                <a:ea typeface="HG丸ｺﾞｼｯｸM-PRO"/>
                <a:cs typeface="HG丸ｺﾞｼｯｸM-PRO"/>
              </a:rPr>
              <a:t>の</a:t>
            </a:r>
            <a:r>
              <a:rPr lang="ja-JP" altLang="en-US" sz="4000" u="sng" dirty="0" smtClean="0">
                <a:latin typeface="HG丸ｺﾞｼｯｸM-PRO"/>
                <a:ea typeface="HG丸ｺﾞｼｯｸM-PRO"/>
                <a:cs typeface="HG丸ｺﾞｼｯｸM-PRO"/>
              </a:rPr>
              <a:t>誕生</a:t>
            </a:r>
            <a:endParaRPr kumimoji="1" lang="ja-JP" altLang="en-US" sz="4000" u="sng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447130" y="2014161"/>
            <a:ext cx="1429555" cy="3528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346048" y="2739673"/>
            <a:ext cx="1429555" cy="2801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247702" y="3986047"/>
            <a:ext cx="1429555" cy="1552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150476" y="4632750"/>
            <a:ext cx="1429555" cy="9060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30091" y="14372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G丸ｺﾞｼｯｸM-PRO"/>
                <a:ea typeface="HG丸ｺﾞｼｯｸM-PRO"/>
                <a:cs typeface="HG丸ｺﾞｼｯｸM-PRO"/>
              </a:rPr>
              <a:t>お金</a:t>
            </a:r>
            <a:endParaRPr kumimoji="1" lang="ja-JP" altLang="en-US" sz="24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46261" y="215718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G丸ｺﾞｼｯｸM-PRO"/>
                <a:ea typeface="HG丸ｺﾞｼｯｸM-PRO"/>
                <a:cs typeface="HG丸ｺﾞｼｯｸM-PRO"/>
              </a:rPr>
              <a:t>ステータス</a:t>
            </a:r>
            <a:endParaRPr kumimoji="1" lang="ja-JP" altLang="en-US" sz="24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1863144" y="5551555"/>
            <a:ext cx="8319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825722" y="40771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丸ｺﾞｼｯｸM-PRO"/>
                <a:ea typeface="HG丸ｺﾞｼｯｸM-PRO"/>
                <a:cs typeface="HG丸ｺﾞｼｯｸM-PRO"/>
              </a:rPr>
              <a:t>個人の</a:t>
            </a:r>
            <a:r>
              <a:rPr kumimoji="1" lang="ja-JP" altLang="en-US" sz="2400" dirty="0" smtClean="0">
                <a:latin typeface="HG丸ｺﾞｼｯｸM-PRO"/>
                <a:ea typeface="HG丸ｺﾞｼｯｸM-PRO"/>
                <a:cs typeface="HG丸ｺﾞｼｯｸM-PRO"/>
              </a:rPr>
              <a:t>信頼性</a:t>
            </a:r>
            <a:endParaRPr kumimoji="1" lang="ja-JP" altLang="en-US" sz="24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85517" y="589006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 smtClean="0">
                <a:latin typeface="HG丸ｺﾞｼｯｸM-PRO"/>
                <a:ea typeface="HG丸ｺﾞｼｯｸM-PRO"/>
                <a:cs typeface="HG丸ｺﾞｼｯｸM-PRO"/>
              </a:rPr>
              <a:t>その人が信頼できるかどうか？が重要な判断基準</a:t>
            </a:r>
            <a:endParaRPr kumimoji="1" lang="ja-JP" altLang="en-US" sz="2800" b="1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57190" y="34505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G丸ｺﾞｼｯｸM-PRO"/>
                <a:ea typeface="HG丸ｺﾞｼｯｸM-PRO"/>
                <a:cs typeface="HG丸ｺﾞｼｯｸM-PRO"/>
              </a:rPr>
              <a:t>環境意識</a:t>
            </a:r>
            <a:endParaRPr kumimoji="1" lang="ja-JP" altLang="en-US" sz="24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pic>
        <p:nvPicPr>
          <p:cNvPr id="15" name="図 14" descr="airbn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567" y="2700559"/>
            <a:ext cx="1275425" cy="47598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585" y="2613289"/>
            <a:ext cx="1285692" cy="12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5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4948" y="1902381"/>
            <a:ext cx="10513285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dirty="0" smtClean="0">
                <a:latin typeface="HG丸ｺﾞｼｯｸM-PRO"/>
                <a:ea typeface="HG丸ｺﾞｼｯｸM-PRO"/>
                <a:cs typeface="HG丸ｺﾞｼｯｸM-PRO"/>
              </a:rPr>
              <a:t>“リアル”</a:t>
            </a:r>
            <a:r>
              <a:rPr kumimoji="1" lang="ja-JP" altLang="en-US" sz="4000" dirty="0" smtClean="0">
                <a:latin typeface="HG丸ｺﾞｼｯｸM-PRO"/>
                <a:ea typeface="HG丸ｺﾞｼｯｸM-PRO"/>
                <a:cs typeface="HG丸ｺﾞｼｯｸM-PRO"/>
              </a:rPr>
              <a:t>での</a:t>
            </a:r>
            <a:r>
              <a:rPr kumimoji="1" lang="ja-JP" altLang="en-US" sz="4000" dirty="0" smtClean="0">
                <a:latin typeface="HG丸ｺﾞｼｯｸM-PRO"/>
                <a:ea typeface="HG丸ｺﾞｼｯｸM-PRO"/>
                <a:cs typeface="HG丸ｺﾞｼｯｸM-PRO"/>
              </a:rPr>
              <a:t>良い行い</a:t>
            </a:r>
            <a:r>
              <a:rPr lang="ja-JP" altLang="en-US" sz="4000" dirty="0" smtClean="0">
                <a:latin typeface="HG丸ｺﾞｼｯｸM-PRO"/>
                <a:ea typeface="HG丸ｺﾞｼｯｸM-PRO"/>
                <a:cs typeface="HG丸ｺﾞｼｯｸM-PRO"/>
              </a:rPr>
              <a:t>によって</a:t>
            </a:r>
            <a:r>
              <a:rPr lang="en-US" altLang="ja-JP" sz="4000" dirty="0" smtClean="0">
                <a:latin typeface="HG丸ｺﾞｼｯｸM-PRO"/>
                <a:ea typeface="HG丸ｺﾞｼｯｸM-PRO"/>
                <a:cs typeface="HG丸ｺﾞｼｯｸM-PRO"/>
              </a:rPr>
              <a:t/>
            </a:r>
            <a:br>
              <a:rPr lang="en-US" altLang="ja-JP" sz="4000" dirty="0" smtClean="0">
                <a:latin typeface="HG丸ｺﾞｼｯｸM-PRO"/>
                <a:ea typeface="HG丸ｺﾞｼｯｸM-PRO"/>
                <a:cs typeface="HG丸ｺﾞｼｯｸM-PRO"/>
              </a:rPr>
            </a:br>
            <a:r>
              <a:rPr lang="ja-JP" altLang="en-US" sz="4000" dirty="0" smtClean="0">
                <a:latin typeface="HG丸ｺﾞｼｯｸM-PRO"/>
                <a:ea typeface="HG丸ｺﾞｼｯｸM-PRO"/>
                <a:cs typeface="HG丸ｺﾞｼｯｸM-PRO"/>
              </a:rPr>
              <a:t>信頼性を保証</a:t>
            </a:r>
            <a:endParaRPr kumimoji="1" lang="ja-JP" altLang="en-US" sz="40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39457" y="4542516"/>
            <a:ext cx="11085173" cy="1808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 smtClean="0">
                <a:latin typeface="HG丸ｺﾞｼｯｸM-PRO"/>
                <a:ea typeface="HG丸ｺﾞｼｯｸM-PRO"/>
                <a:cs typeface="HG丸ｺﾞｼｯｸM-PRO"/>
              </a:rPr>
              <a:t>個人の</a:t>
            </a:r>
            <a:r>
              <a:rPr lang="ja-JP" altLang="en-US" sz="3600" dirty="0" smtClean="0">
                <a:latin typeface="HG丸ｺﾞｼｯｸM-PRO"/>
                <a:ea typeface="HG丸ｺﾞｼｯｸM-PRO"/>
                <a:cs typeface="HG丸ｺﾞｼｯｸM-PRO"/>
              </a:rPr>
              <a:t>“</a:t>
            </a:r>
            <a:r>
              <a:rPr lang="ja-JP" altLang="en-US" sz="3600" dirty="0" smtClean="0">
                <a:latin typeface="HG丸ｺﾞｼｯｸM-PRO"/>
                <a:ea typeface="HG丸ｺﾞｼｯｸM-PRO"/>
                <a:cs typeface="HG丸ｺﾞｼｯｸM-PRO"/>
              </a:rPr>
              <a:t>信頼性</a:t>
            </a:r>
            <a:r>
              <a:rPr lang="ja-JP" altLang="en-US" sz="3600" dirty="0" smtClean="0">
                <a:latin typeface="HG丸ｺﾞｼｯｸM-PRO"/>
                <a:ea typeface="HG丸ｺﾞｼｯｸM-PRO"/>
                <a:cs typeface="HG丸ｺﾞｼｯｸM-PRO"/>
              </a:rPr>
              <a:t>”</a:t>
            </a:r>
            <a:r>
              <a:rPr lang="ja-JP" altLang="en-US" sz="3600" dirty="0" smtClean="0">
                <a:latin typeface="HG丸ｺﾞｼｯｸM-PRO"/>
                <a:ea typeface="HG丸ｺﾞｼｯｸM-PRO"/>
                <a:cs typeface="HG丸ｺﾞｼｯｸM-PRO"/>
              </a:rPr>
              <a:t>を</a:t>
            </a:r>
            <a:r>
              <a:rPr lang="ja-JP" altLang="en-US" sz="3600" dirty="0" smtClean="0">
                <a:latin typeface="HG丸ｺﾞｼｯｸM-PRO"/>
                <a:ea typeface="HG丸ｺﾞｼｯｸM-PRO"/>
                <a:cs typeface="HG丸ｺﾞｼｯｸM-PRO"/>
              </a:rPr>
              <a:t>可視化、蓄積し</a:t>
            </a:r>
            <a:endParaRPr lang="en-US" altLang="ja-JP" sz="3600" dirty="0" smtClean="0">
              <a:latin typeface="HG丸ｺﾞｼｯｸM-PRO"/>
              <a:ea typeface="HG丸ｺﾞｼｯｸM-PRO"/>
              <a:cs typeface="HG丸ｺﾞｼｯｸM-PRO"/>
            </a:endParaRPr>
          </a:p>
          <a:p>
            <a:pPr algn="ctr"/>
            <a:r>
              <a:rPr lang="ja-JP" altLang="en-US" sz="3600" dirty="0" smtClean="0">
                <a:latin typeface="HG丸ｺﾞｼｯｸM-PRO"/>
                <a:ea typeface="HG丸ｺﾞｼｯｸM-PRO"/>
                <a:cs typeface="HG丸ｺﾞｼｯｸM-PRO"/>
              </a:rPr>
              <a:t>社会全体を良い方向へシフト</a:t>
            </a:r>
            <a:endParaRPr lang="ja-JP" altLang="en-US" sz="36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5530629" y="3571903"/>
            <a:ext cx="991674" cy="101743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716736" y="2784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u="sng" dirty="0" smtClean="0">
                <a:latin typeface="HG丸ｺﾞｼｯｸM-PRO"/>
                <a:ea typeface="HG丸ｺﾞｼｯｸM-PRO"/>
                <a:cs typeface="HG丸ｺﾞｼｯｸM-PRO"/>
              </a:rPr>
              <a:t>信頼性</a:t>
            </a:r>
            <a:r>
              <a:rPr lang="ja-JP" altLang="en-US" u="sng" dirty="0" smtClean="0">
                <a:latin typeface="HG丸ｺﾞｼｯｸM-PRO"/>
                <a:ea typeface="HG丸ｺﾞｼｯｸM-PRO"/>
                <a:cs typeface="HG丸ｺﾞｼｯｸM-PRO"/>
              </a:rPr>
              <a:t>社会</a:t>
            </a:r>
            <a:r>
              <a:rPr lang="ja-JP" altLang="en-US" u="sng" dirty="0" smtClean="0">
                <a:latin typeface="HG丸ｺﾞｼｯｸM-PRO"/>
                <a:ea typeface="HG丸ｺﾞｼｯｸM-PRO"/>
                <a:cs typeface="HG丸ｺﾞｼｯｸM-PRO"/>
              </a:rPr>
              <a:t>の</a:t>
            </a:r>
            <a:r>
              <a:rPr lang="ja-JP" altLang="en-US" u="sng" dirty="0" smtClean="0">
                <a:latin typeface="HG丸ｺﾞｼｯｸM-PRO"/>
                <a:ea typeface="HG丸ｺﾞｼｯｸM-PRO"/>
                <a:cs typeface="HG丸ｺﾞｼｯｸM-PRO"/>
              </a:rPr>
              <a:t>実現</a:t>
            </a:r>
            <a:endParaRPr lang="ja-JP" altLang="en-US" u="sng" dirty="0">
              <a:latin typeface="HG丸ｺﾞｼｯｸM-PRO"/>
              <a:ea typeface="HG丸ｺﾞｼｯｸM-PRO"/>
              <a:cs typeface="HG丸ｺﾞｼｯｸM-PRO"/>
            </a:endParaRPr>
          </a:p>
        </p:txBody>
      </p:sp>
    </p:spTree>
    <p:extLst>
      <p:ext uri="{BB962C8B-B14F-4D97-AF65-F5344CB8AC3E}">
        <p14:creationId xmlns:p14="http://schemas.microsoft.com/office/powerpoint/2010/main" val="2663865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>
                <a:latin typeface="HG丸ｺﾞｼｯｸM-PRO"/>
                <a:ea typeface="HG丸ｺﾞｼｯｸM-PRO"/>
                <a:cs typeface="HG丸ｺﾞｼｯｸM-PRO"/>
              </a:rPr>
              <a:t>誰を対象としたサービス？</a:t>
            </a:r>
            <a:endParaRPr kumimoji="1" lang="ja-JP" altLang="en-US" u="sng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210551"/>
            <a:ext cx="10515600" cy="68197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 dirty="0" smtClean="0">
                <a:latin typeface="HG丸ｺﾞｼｯｸM-PRO"/>
                <a:ea typeface="HG丸ｺﾞｼｯｸM-PRO"/>
                <a:cs typeface="HG丸ｺﾞｼｯｸM-PRO"/>
              </a:rPr>
              <a:t>◼︎</a:t>
            </a:r>
            <a:r>
              <a:rPr kumimoji="1" lang="ja-JP" altLang="en-US" sz="3200" dirty="0" smtClean="0">
                <a:latin typeface="HG丸ｺﾞｼｯｸM-PRO"/>
                <a:ea typeface="HG丸ｺﾞｼｯｸM-PRO"/>
                <a:cs typeface="HG丸ｺﾞｼｯｸM-PRO"/>
              </a:rPr>
              <a:t>東京</a:t>
            </a:r>
            <a:r>
              <a:rPr kumimoji="1" lang="ja-JP" altLang="en-US" sz="3200" dirty="0" smtClean="0">
                <a:latin typeface="HG丸ｺﾞｼｯｸM-PRO"/>
                <a:ea typeface="HG丸ｺﾞｼｯｸM-PRO"/>
                <a:cs typeface="HG丸ｺﾞｼｯｸM-PRO"/>
              </a:rPr>
              <a:t>オリンピック</a:t>
            </a:r>
            <a:endParaRPr kumimoji="1" lang="en-US" altLang="ja-JP" sz="3200" dirty="0" smtClean="0">
              <a:latin typeface="HG丸ｺﾞｼｯｸM-PRO"/>
              <a:ea typeface="HG丸ｺﾞｼｯｸM-PRO"/>
              <a:cs typeface="HG丸ｺﾞｼｯｸM-PRO"/>
            </a:endParaRPr>
          </a:p>
          <a:p>
            <a:endParaRPr lang="en-US" altLang="ja-JP" sz="32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23489" y="4494728"/>
            <a:ext cx="1041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u="sng" dirty="0" smtClean="0">
                <a:latin typeface="HG丸ｺﾞｼｯｸM-PRO"/>
                <a:ea typeface="HG丸ｺﾞｼｯｸM-PRO"/>
                <a:cs typeface="HG丸ｺﾞｼｯｸM-PRO"/>
              </a:rPr>
              <a:t>→</a:t>
            </a:r>
            <a:r>
              <a:rPr kumimoji="1" lang="ja-JP" altLang="en-US" sz="3600" u="sng" dirty="0" smtClean="0">
                <a:latin typeface="HG丸ｺﾞｼｯｸM-PRO"/>
                <a:ea typeface="HG丸ｺﾞｼｯｸM-PRO"/>
                <a:cs typeface="HG丸ｺﾞｼｯｸM-PRO"/>
              </a:rPr>
              <a:t>日本</a:t>
            </a:r>
            <a:r>
              <a:rPr kumimoji="1" lang="ja-JP" altLang="en-US" sz="3600" u="sng" dirty="0" smtClean="0">
                <a:latin typeface="HG丸ｺﾞｼｯｸM-PRO"/>
                <a:ea typeface="HG丸ｺﾞｼｯｸM-PRO"/>
                <a:cs typeface="HG丸ｺﾞｼｯｸM-PRO"/>
              </a:rPr>
              <a:t>を訪れた外国人の</a:t>
            </a:r>
            <a:r>
              <a:rPr kumimoji="1" lang="ja-JP" altLang="en-US" sz="3600" u="sng" dirty="0" smtClean="0">
                <a:latin typeface="HG丸ｺﾞｼｯｸM-PRO"/>
                <a:ea typeface="HG丸ｺﾞｼｯｸM-PRO"/>
                <a:cs typeface="HG丸ｺﾞｼｯｸM-PRO"/>
              </a:rPr>
              <a:t>“困り</a:t>
            </a:r>
            <a:r>
              <a:rPr kumimoji="1" lang="ja-JP" altLang="en-US" sz="3600" u="sng" dirty="0" smtClean="0">
                <a:latin typeface="HG丸ｺﾞｼｯｸM-PRO"/>
                <a:ea typeface="HG丸ｺﾞｼｯｸM-PRO"/>
                <a:cs typeface="HG丸ｺﾞｼｯｸM-PRO"/>
              </a:rPr>
              <a:t>ごと”を解決</a:t>
            </a:r>
            <a:r>
              <a:rPr kumimoji="1" lang="ja-JP" altLang="en-US" sz="3600" u="sng" dirty="0" smtClean="0">
                <a:latin typeface="HG丸ｺﾞｼｯｸM-PRO"/>
                <a:ea typeface="HG丸ｺﾞｼｯｸM-PRO"/>
                <a:cs typeface="HG丸ｺﾞｼｯｸM-PRO"/>
              </a:rPr>
              <a:t>！</a:t>
            </a:r>
            <a:endParaRPr kumimoji="1" lang="en-US" altLang="ja-JP" sz="3600" u="sng" dirty="0" smtClean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5" name="円形吹き出し 4"/>
          <p:cNvSpPr/>
          <p:nvPr/>
        </p:nvSpPr>
        <p:spPr>
          <a:xfrm rot="598897">
            <a:off x="8113693" y="1748351"/>
            <a:ext cx="3786389" cy="2174167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G丸ｺﾞｼｯｸM-PRO"/>
                <a:ea typeface="HG丸ｺﾞｼｯｸM-PRO"/>
                <a:cs typeface="HG丸ｺﾞｼｯｸM-PRO"/>
              </a:rPr>
              <a:t>旅行者</a:t>
            </a:r>
            <a:r>
              <a:rPr lang="ja-JP" altLang="en-US" sz="2000" dirty="0" smtClean="0">
                <a:solidFill>
                  <a:schemeClr val="tx1"/>
                </a:solidFill>
                <a:latin typeface="HG丸ｺﾞｼｯｸM-PRO"/>
                <a:ea typeface="HG丸ｺﾞｼｯｸM-PRO"/>
                <a:cs typeface="HG丸ｺﾞｼｯｸM-PRO"/>
              </a:rPr>
              <a:t>を</a:t>
            </a:r>
            <a:endParaRPr lang="en-US" altLang="ja-JP" sz="2000" dirty="0" smtClean="0">
              <a:solidFill>
                <a:schemeClr val="tx1"/>
              </a:solidFill>
              <a:latin typeface="HG丸ｺﾞｼｯｸM-PRO"/>
              <a:ea typeface="HG丸ｺﾞｼｯｸM-PRO"/>
              <a:cs typeface="HG丸ｺﾞｼｯｸM-PRO"/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G丸ｺﾞｼｯｸM-PRO"/>
                <a:ea typeface="HG丸ｺﾞｼｯｸM-PRO"/>
                <a:cs typeface="HG丸ｺﾞｼｯｸM-PRO"/>
              </a:rPr>
              <a:t>ウェルカム</a:t>
            </a:r>
            <a:r>
              <a:rPr lang="ja-JP" altLang="en-US" sz="2000" dirty="0" smtClean="0">
                <a:solidFill>
                  <a:schemeClr val="tx1"/>
                </a:solidFill>
                <a:latin typeface="HG丸ｺﾞｼｯｸM-PRO"/>
                <a:ea typeface="HG丸ｺﾞｼｯｸM-PRO"/>
                <a:cs typeface="HG丸ｺﾞｼｯｸM-PRO"/>
              </a:rPr>
              <a:t>したい！</a:t>
            </a:r>
            <a:endParaRPr kumimoji="1" lang="ja-JP" altLang="en-US" sz="2000" dirty="0">
              <a:solidFill>
                <a:schemeClr val="tx1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38406" y="7069648"/>
            <a:ext cx="288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第１回ハッカソンまでの</a:t>
            </a:r>
            <a:r>
              <a:rPr kumimoji="1" lang="ja-JP" altLang="en-US" dirty="0" smtClean="0"/>
              <a:t>内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38200" y="3210002"/>
            <a:ext cx="10515600" cy="776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>
                <a:latin typeface="HG丸ｺﾞｼｯｸM-PRO"/>
                <a:ea typeface="HG丸ｺﾞｼｯｸM-PRO"/>
                <a:cs typeface="HG丸ｺﾞｼｯｸM-PRO"/>
              </a:rPr>
              <a:t>◼︎</a:t>
            </a:r>
            <a:r>
              <a:rPr lang="en-US" altLang="ja-JP" dirty="0" smtClean="0">
                <a:latin typeface="HG丸ｺﾞｼｯｸM-PRO"/>
                <a:ea typeface="HG丸ｺﾞｼｯｸM-PRO"/>
                <a:cs typeface="HG丸ｺﾞｼｯｸM-PRO"/>
              </a:rPr>
              <a:t>2020</a:t>
            </a:r>
            <a:r>
              <a:rPr lang="ja-JP" altLang="en-US" dirty="0" smtClean="0">
                <a:latin typeface="HG丸ｺﾞｼｯｸM-PRO"/>
                <a:ea typeface="HG丸ｺﾞｼｯｸM-PRO"/>
                <a:cs typeface="HG丸ｺﾞｼｯｸM-PRO"/>
              </a:rPr>
              <a:t>年</a:t>
            </a:r>
            <a:r>
              <a:rPr lang="ja-JP" altLang="en-US" dirty="0" smtClean="0">
                <a:latin typeface="HG丸ｺﾞｼｯｸM-PRO"/>
                <a:ea typeface="HG丸ｺﾞｼｯｸM-PRO"/>
                <a:cs typeface="HG丸ｺﾞｼｯｸM-PRO"/>
              </a:rPr>
              <a:t>、</a:t>
            </a:r>
            <a:r>
              <a:rPr lang="ja-JP" altLang="en-US" dirty="0" smtClean="0">
                <a:latin typeface="HG丸ｺﾞｼｯｸM-PRO"/>
                <a:ea typeface="HG丸ｺﾞｼｯｸM-PRO"/>
                <a:cs typeface="HG丸ｺﾞｼｯｸM-PRO"/>
              </a:rPr>
              <a:t>訪日外国人数</a:t>
            </a:r>
            <a:r>
              <a:rPr lang="ja-JP" altLang="en-US" dirty="0" smtClean="0">
                <a:latin typeface="HG丸ｺﾞｼｯｸM-PRO"/>
                <a:ea typeface="HG丸ｺﾞｼｯｸM-PRO"/>
                <a:cs typeface="HG丸ｺﾞｼｯｸM-PRO"/>
              </a:rPr>
              <a:t>2</a:t>
            </a:r>
            <a:r>
              <a:rPr lang="en-US" altLang="ja-JP" dirty="0" smtClean="0">
                <a:latin typeface="HG丸ｺﾞｼｯｸM-PRO"/>
                <a:ea typeface="HG丸ｺﾞｼｯｸM-PRO"/>
                <a:cs typeface="HG丸ｺﾞｼｯｸM-PRO"/>
              </a:rPr>
              <a:t>,000</a:t>
            </a:r>
            <a:r>
              <a:rPr lang="ja-JP" altLang="en-US" dirty="0" smtClean="0">
                <a:latin typeface="HG丸ｺﾞｼｯｸM-PRO"/>
                <a:ea typeface="HG丸ｺﾞｼｯｸM-PRO"/>
                <a:cs typeface="HG丸ｺﾞｼｯｸM-PRO"/>
              </a:rPr>
              <a:t>万人</a:t>
            </a:r>
            <a:endParaRPr lang="en-US" altLang="ja-JP" dirty="0" smtClean="0">
              <a:latin typeface="HG丸ｺﾞｼｯｸM-PRO"/>
              <a:ea typeface="HG丸ｺﾞｼｯｸM-PRO"/>
              <a:cs typeface="HG丸ｺﾞｼｯｸM-PR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ja-JP" dirty="0">
                <a:latin typeface="HG丸ｺﾞｼｯｸM-PRO"/>
                <a:ea typeface="HG丸ｺﾞｼｯｸM-PRO"/>
                <a:cs typeface="HG丸ｺﾞｼｯｸM-PRO"/>
              </a:rPr>
              <a:t>　</a:t>
            </a:r>
            <a:r>
              <a:rPr lang="ja-JP" altLang="en-US" sz="2400" dirty="0" smtClean="0">
                <a:latin typeface="HG丸ｺﾞｼｯｸM-PRO"/>
                <a:ea typeface="HG丸ｺﾞｼｯｸM-PRO"/>
                <a:cs typeface="HG丸ｺﾞｼｯｸM-PRO"/>
              </a:rPr>
              <a:t>現状：</a:t>
            </a:r>
            <a:r>
              <a:rPr lang="en-US" altLang="ja-JP" sz="2400" dirty="0" smtClean="0">
                <a:latin typeface="HG丸ｺﾞｼｯｸM-PRO"/>
                <a:ea typeface="HG丸ｺﾞｼｯｸM-PRO"/>
                <a:cs typeface="HG丸ｺﾞｼｯｸM-PRO"/>
              </a:rPr>
              <a:t>1,300</a:t>
            </a:r>
            <a:r>
              <a:rPr lang="ja-JP" altLang="en-US" sz="2400" dirty="0" smtClean="0">
                <a:latin typeface="HG丸ｺﾞｼｯｸM-PRO"/>
                <a:ea typeface="HG丸ｺﾞｼｯｸM-PRO"/>
                <a:cs typeface="HG丸ｺﾞｼｯｸM-PRO"/>
              </a:rPr>
              <a:t>万人（</a:t>
            </a:r>
            <a:r>
              <a:rPr lang="ja-JP" altLang="ja-JP" sz="2400" dirty="0" smtClean="0">
                <a:latin typeface="HG丸ｺﾞｼｯｸM-PRO"/>
                <a:ea typeface="HG丸ｺﾞｼｯｸM-PRO"/>
                <a:cs typeface="HG丸ｺﾞｼｯｸM-PRO"/>
              </a:rPr>
              <a:t>2</a:t>
            </a:r>
            <a:r>
              <a:rPr lang="en-US" altLang="ja-JP" sz="2400" dirty="0" smtClean="0">
                <a:latin typeface="HG丸ｺﾞｼｯｸM-PRO"/>
                <a:ea typeface="HG丸ｺﾞｼｯｸM-PRO"/>
                <a:cs typeface="HG丸ｺﾞｼｯｸM-PRO"/>
              </a:rPr>
              <a:t>014</a:t>
            </a:r>
            <a:r>
              <a:rPr lang="ja-JP" altLang="en-US" sz="2400" dirty="0" smtClean="0">
                <a:latin typeface="HG丸ｺﾞｼｯｸM-PRO"/>
                <a:ea typeface="HG丸ｺﾞｼｯｸM-PRO"/>
                <a:cs typeface="HG丸ｺﾞｼｯｸM-PRO"/>
              </a:rPr>
              <a:t>）</a:t>
            </a:r>
            <a:endParaRPr lang="ja-JP" altLang="en-US" sz="2400" dirty="0">
              <a:latin typeface="HG丸ｺﾞｼｯｸM-PRO"/>
              <a:ea typeface="HG丸ｺﾞｼｯｸM-PRO"/>
              <a:cs typeface="HG丸ｺﾞｼｯｸM-PRO"/>
            </a:endParaRPr>
          </a:p>
        </p:txBody>
      </p:sp>
    </p:spTree>
    <p:extLst>
      <p:ext uri="{BB962C8B-B14F-4D97-AF65-F5344CB8AC3E}">
        <p14:creationId xmlns:p14="http://schemas.microsoft.com/office/powerpoint/2010/main" val="258555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>
                <a:latin typeface="HG丸ｺﾞｼｯｸM-PRO"/>
                <a:ea typeface="HG丸ｺﾞｼｯｸM-PRO"/>
                <a:cs typeface="HG丸ｺﾞｼｯｸM-PRO"/>
              </a:rPr>
              <a:t>価値検証</a:t>
            </a:r>
            <a:endParaRPr kumimoji="1" lang="ja-JP" altLang="en-US" u="sng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pic>
        <p:nvPicPr>
          <p:cNvPr id="4" name="コンテンツ プレースホルダー 3" descr="スクリーンショット 2015-04-19 16.11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93" b="-10793"/>
          <a:stretch>
            <a:fillRect/>
          </a:stretch>
        </p:blipFill>
        <p:spPr>
          <a:xfrm>
            <a:off x="365787" y="1824925"/>
            <a:ext cx="11470028" cy="4747938"/>
          </a:xfrm>
        </p:spPr>
      </p:pic>
    </p:spTree>
    <p:extLst>
      <p:ext uri="{BB962C8B-B14F-4D97-AF65-F5344CB8AC3E}">
        <p14:creationId xmlns:p14="http://schemas.microsoft.com/office/powerpoint/2010/main" val="136401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35055"/>
            <a:ext cx="10515600" cy="1095481"/>
          </a:xfrm>
        </p:spPr>
        <p:txBody>
          <a:bodyPr>
            <a:normAutofit/>
          </a:bodyPr>
          <a:lstStyle/>
          <a:p>
            <a:pPr algn="ctr"/>
            <a:r>
              <a:rPr lang="ja-JP" altLang="en-US" sz="3600" u="sng" dirty="0" smtClean="0">
                <a:latin typeface="HG丸ｺﾞｼｯｸM-PRO"/>
                <a:ea typeface="HG丸ｺﾞｼｯｸM-PRO"/>
                <a:cs typeface="HG丸ｺﾞｼｯｸM-PRO"/>
              </a:rPr>
              <a:t>困った訪日外国人、日本人ガイドはいるのか？</a:t>
            </a:r>
            <a:endParaRPr kumimoji="1" lang="ja-JP" altLang="en-US" sz="3600" u="sng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551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 smtClean="0">
                <a:latin typeface="HG丸ｺﾞｼｯｸM-PRO"/>
                <a:ea typeface="HG丸ｺﾞｼｯｸM-PRO"/>
                <a:cs typeface="HG丸ｺﾞｼｯｸM-PRO"/>
              </a:rPr>
              <a:t>📍</a:t>
            </a:r>
            <a:r>
              <a:rPr kumimoji="1" lang="ja-JP" altLang="en-US" sz="2400" dirty="0" smtClean="0">
                <a:latin typeface="HG丸ｺﾞｼｯｸM-PRO"/>
                <a:ea typeface="HG丸ｺﾞｼｯｸM-PRO"/>
                <a:cs typeface="HG丸ｺﾞｼｯｸM-PRO"/>
              </a:rPr>
              <a:t>渋谷</a:t>
            </a:r>
            <a:r>
              <a:rPr kumimoji="1" lang="ja-JP" altLang="en-US" sz="2400" dirty="0" smtClean="0">
                <a:latin typeface="HG丸ｺﾞｼｯｸM-PRO"/>
                <a:ea typeface="HG丸ｺﾞｼｯｸM-PRO"/>
                <a:cs typeface="HG丸ｺﾞｼｯｸM-PRO"/>
              </a:rPr>
              <a:t>で外国人のお助けボランティアに参加（</a:t>
            </a:r>
            <a:r>
              <a:rPr kumimoji="1" lang="en-US" altLang="ja-JP" sz="2400" dirty="0" smtClean="0">
                <a:latin typeface="HG丸ｺﾞｼｯｸM-PRO"/>
                <a:ea typeface="HG丸ｺﾞｼｯｸM-PRO"/>
                <a:cs typeface="HG丸ｺﾞｼｯｸM-PRO"/>
              </a:rPr>
              <a:t>Japan Tour Guide</a:t>
            </a:r>
            <a:r>
              <a:rPr kumimoji="1" lang="ja-JP" altLang="en-US" sz="2400" dirty="0" smtClean="0">
                <a:latin typeface="HG丸ｺﾞｼｯｸM-PRO"/>
                <a:ea typeface="HG丸ｺﾞｼｯｸM-PRO"/>
                <a:cs typeface="HG丸ｺﾞｼｯｸM-PRO"/>
              </a:rPr>
              <a:t>）</a:t>
            </a:r>
            <a:endParaRPr kumimoji="1" lang="ja-JP" altLang="en-US" sz="24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26694" y="5256472"/>
            <a:ext cx="490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latin typeface="HG丸ｺﾞｼｯｸM-PRO"/>
                <a:ea typeface="HG丸ｺﾞｼｯｸM-PRO"/>
                <a:cs typeface="HG丸ｺﾞｼｯｸM-PRO"/>
              </a:rPr>
              <a:t>困った訪日</a:t>
            </a:r>
            <a:r>
              <a:rPr kumimoji="1" lang="ja-JP" altLang="en-US" sz="3600" dirty="0" smtClean="0">
                <a:latin typeface="HG丸ｺﾞｼｯｸM-PRO"/>
                <a:ea typeface="HG丸ｺﾞｼｯｸM-PRO"/>
                <a:cs typeface="HG丸ｺﾞｼｯｸM-PRO"/>
              </a:rPr>
              <a:t>外国人 </a:t>
            </a:r>
            <a:endParaRPr kumimoji="1" lang="en-US" altLang="ja-JP" sz="3600" dirty="0" smtClean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5" name="円形吹き出し 4"/>
          <p:cNvSpPr/>
          <p:nvPr/>
        </p:nvSpPr>
        <p:spPr>
          <a:xfrm rot="598897">
            <a:off x="8898979" y="5250973"/>
            <a:ext cx="3258854" cy="1275435"/>
          </a:xfrm>
          <a:prstGeom prst="wedgeEllipseCallout">
            <a:avLst>
              <a:gd name="adj1" fmla="val -35807"/>
              <a:gd name="adj2" fmla="val -55851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G丸ｺﾞｼｯｸM-PRO"/>
                <a:ea typeface="HG丸ｺﾞｼｯｸM-PRO"/>
                <a:cs typeface="HG丸ｺﾞｼｯｸM-PRO"/>
              </a:rPr>
              <a:t>旅行者を</a:t>
            </a:r>
            <a:endParaRPr lang="en-US" altLang="ja-JP" sz="2000" dirty="0" smtClean="0">
              <a:solidFill>
                <a:schemeClr val="tx1"/>
              </a:solidFill>
              <a:latin typeface="HG丸ｺﾞｼｯｸM-PRO"/>
              <a:ea typeface="HG丸ｺﾞｼｯｸM-PRO"/>
              <a:cs typeface="HG丸ｺﾞｼｯｸM-PRO"/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G丸ｺﾞｼｯｸM-PRO"/>
                <a:ea typeface="HG丸ｺﾞｼｯｸM-PRO"/>
                <a:cs typeface="HG丸ｺﾞｼｯｸM-PRO"/>
              </a:rPr>
              <a:t>喜ばせたい！</a:t>
            </a:r>
            <a:endParaRPr lang="en-US" altLang="ja-JP" sz="2000" dirty="0" smtClean="0">
              <a:solidFill>
                <a:schemeClr val="tx1"/>
              </a:solidFill>
              <a:latin typeface="HG丸ｺﾞｼｯｸM-PRO"/>
              <a:ea typeface="HG丸ｺﾞｼｯｸM-PRO"/>
              <a:cs typeface="HG丸ｺﾞｼｯｸM-PRO"/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HG丸ｺﾞｼｯｸM-PRO"/>
                <a:ea typeface="HG丸ｺﾞｼｯｸM-PRO"/>
                <a:cs typeface="HG丸ｺﾞｼｯｸM-PRO"/>
              </a:rPr>
              <a:t>英語喋りたい！</a:t>
            </a:r>
            <a:endParaRPr kumimoji="1" lang="ja-JP" altLang="en-US" sz="2000" dirty="0">
              <a:solidFill>
                <a:schemeClr val="tx1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2203049"/>
            <a:ext cx="7343775" cy="275272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652973" y="5173137"/>
            <a:ext cx="1148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：</a:t>
            </a:r>
            <a:r>
              <a:rPr kumimoji="1" lang="ja-JP" altLang="en-US" sz="4000" dirty="0" smtClean="0"/>
              <a:t>○</a:t>
            </a:r>
            <a:endParaRPr kumimoji="1" lang="en-US" altLang="ja-JP" sz="4000" dirty="0" smtClean="0"/>
          </a:p>
        </p:txBody>
      </p:sp>
      <p:sp>
        <p:nvSpPr>
          <p:cNvPr id="9" name="円形吹き出し 8"/>
          <p:cNvSpPr/>
          <p:nvPr/>
        </p:nvSpPr>
        <p:spPr>
          <a:xfrm rot="598897">
            <a:off x="89458" y="5126634"/>
            <a:ext cx="2785238" cy="1275435"/>
          </a:xfrm>
          <a:prstGeom prst="wedgeEllipseCallout">
            <a:avLst>
              <a:gd name="adj1" fmla="val 35177"/>
              <a:gd name="adj2" fmla="val -60576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G丸ｺﾞｼｯｸM-PRO"/>
                <a:ea typeface="HG丸ｺﾞｼｯｸM-PRO"/>
                <a:cs typeface="HG丸ｺﾞｼｯｸM-PRO"/>
              </a:rPr>
              <a:t>お土産買うなら</a:t>
            </a:r>
            <a:endParaRPr lang="en-US" altLang="ja-JP" sz="2000" dirty="0" smtClean="0">
              <a:solidFill>
                <a:schemeClr val="tx1"/>
              </a:solidFill>
              <a:latin typeface="HG丸ｺﾞｼｯｸM-PRO"/>
              <a:ea typeface="HG丸ｺﾞｼｯｸM-PRO"/>
              <a:cs typeface="HG丸ｺﾞｼｯｸM-PRO"/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G丸ｺﾞｼｯｸM-PRO"/>
                <a:ea typeface="HG丸ｺﾞｼｯｸM-PRO"/>
                <a:cs typeface="HG丸ｺﾞｼｯｸM-PRO"/>
              </a:rPr>
              <a:t>どこ？？</a:t>
            </a:r>
            <a:endParaRPr lang="en-US" altLang="ja-JP" sz="2000" dirty="0" smtClean="0">
              <a:solidFill>
                <a:schemeClr val="tx1"/>
              </a:solidFill>
              <a:latin typeface="HG丸ｺﾞｼｯｸM-PRO"/>
              <a:ea typeface="HG丸ｺﾞｼｯｸM-PRO"/>
              <a:cs typeface="HG丸ｺﾞｼｯｸM-PRO"/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G丸ｺﾞｼｯｸM-PRO"/>
                <a:ea typeface="HG丸ｺﾞｼｯｸM-PRO"/>
                <a:cs typeface="HG丸ｺﾞｼｯｸM-PRO"/>
              </a:rPr>
              <a:t>道に迷った！</a:t>
            </a:r>
            <a:endParaRPr lang="en-US" altLang="ja-JP" sz="2000" dirty="0" smtClean="0">
              <a:solidFill>
                <a:schemeClr val="tx1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8941" y="46781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HG丸ｺﾞｼｯｸM-PRO"/>
                <a:ea typeface="HG丸ｺﾞｼｯｸM-PRO"/>
                <a:cs typeface="HG丸ｺﾞｼｯｸM-PRO"/>
              </a:rPr>
              <a:t>外国人</a:t>
            </a:r>
            <a:endParaRPr kumimoji="1" lang="ja-JP" altLang="en-US" sz="16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266886" y="49979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HG丸ｺﾞｼｯｸM-PRO"/>
                <a:ea typeface="HG丸ｺﾞｼｯｸM-PRO"/>
                <a:cs typeface="HG丸ｺﾞｼｯｸM-PRO"/>
              </a:rPr>
              <a:t>日本人</a:t>
            </a:r>
            <a:endParaRPr kumimoji="1" lang="ja-JP" altLang="en-US" sz="16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26692" y="5928110"/>
            <a:ext cx="490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latin typeface="HG丸ｺﾞｼｯｸM-PRO"/>
                <a:ea typeface="HG丸ｺﾞｼｯｸM-PRO"/>
                <a:cs typeface="HG丸ｺﾞｼｯｸM-PRO"/>
              </a:rPr>
              <a:t>助けたい</a:t>
            </a:r>
            <a:r>
              <a:rPr lang="ja-JP" altLang="en-US" sz="3600" dirty="0" smtClean="0">
                <a:latin typeface="HG丸ｺﾞｼｯｸM-PRO"/>
                <a:ea typeface="HG丸ｺﾞｼｯｸM-PRO"/>
                <a:cs typeface="HG丸ｺﾞｼｯｸM-PRO"/>
              </a:rPr>
              <a:t>日本人　　　</a:t>
            </a:r>
            <a:endParaRPr kumimoji="1" lang="ja-JP" altLang="en-US" sz="36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700013" y="5831599"/>
            <a:ext cx="1148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：</a:t>
            </a:r>
            <a:r>
              <a:rPr kumimoji="1" lang="ja-JP" altLang="en-US" sz="4000" dirty="0" smtClean="0"/>
              <a:t>○</a:t>
            </a:r>
            <a:endParaRPr kumimoji="1" lang="en-US" altLang="ja-JP" sz="40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93463" y="12839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HG丸ｺﾞｼｯｸM-PRO"/>
                <a:ea typeface="HG丸ｺﾞｼｯｸM-PRO"/>
                <a:cs typeface="HG丸ｺﾞｼｯｸM-PRO"/>
              </a:rPr>
              <a:t>価値検証（１）</a:t>
            </a:r>
            <a:endParaRPr lang="ja-JP" altLang="en-US" sz="2400" dirty="0">
              <a:latin typeface="HG丸ｺﾞｼｯｸM-PRO"/>
              <a:ea typeface="HG丸ｺﾞｼｯｸM-PRO"/>
              <a:cs typeface="HG丸ｺﾞｼｯｸM-PRO"/>
            </a:endParaRPr>
          </a:p>
        </p:txBody>
      </p:sp>
    </p:spTree>
    <p:extLst>
      <p:ext uri="{BB962C8B-B14F-4D97-AF65-F5344CB8AC3E}">
        <p14:creationId xmlns:p14="http://schemas.microsoft.com/office/powerpoint/2010/main" val="339503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8" grpId="0"/>
      <p:bldP spid="9" grpId="0" animBg="1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4271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u="sng" dirty="0" smtClean="0">
                <a:latin typeface="HG丸ｺﾞｼｯｸM-PRO"/>
                <a:ea typeface="HG丸ｺﾞｼｯｸM-PRO"/>
                <a:cs typeface="HG丸ｺﾞｼｯｸM-PRO"/>
              </a:rPr>
              <a:t>どう解決するのか？</a:t>
            </a:r>
            <a:endParaRPr kumimoji="1" lang="ja-JP" altLang="en-US" u="sng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853620" y="4504645"/>
            <a:ext cx="41556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ja-JP" sz="2400" dirty="0">
                <a:latin typeface="HG丸ｺﾞｼｯｸM-PRO"/>
                <a:ea typeface="HG丸ｺﾞｼｯｸM-PRO"/>
                <a:cs typeface="HG丸ｺﾞｼｯｸM-PRO"/>
              </a:rPr>
              <a:t>　</a:t>
            </a:r>
            <a:r>
              <a:rPr lang="ja-JP" altLang="en-US" sz="2400" dirty="0" smtClean="0">
                <a:latin typeface="HG丸ｺﾞｼｯｸM-PRO"/>
                <a:ea typeface="HG丸ｺﾞｼｯｸM-PRO"/>
                <a:cs typeface="HG丸ｺﾞｼｯｸM-PRO"/>
              </a:rPr>
              <a:t>すぐに解決できなければ</a:t>
            </a:r>
            <a:endParaRPr lang="en-US" altLang="ja-JP" sz="2400" dirty="0" smtClean="0">
              <a:latin typeface="HG丸ｺﾞｼｯｸM-PRO"/>
              <a:ea typeface="HG丸ｺﾞｼｯｸM-PRO"/>
              <a:cs typeface="HG丸ｺﾞｼｯｸM-PRO"/>
            </a:endParaRPr>
          </a:p>
          <a:p>
            <a:pPr algn="ctr"/>
            <a:r>
              <a:rPr lang="ja-JP" altLang="en-US" sz="2400" dirty="0" smtClean="0">
                <a:latin typeface="HG丸ｺﾞｼｯｸM-PRO"/>
                <a:ea typeface="HG丸ｺﾞｼｯｸM-PRO"/>
                <a:cs typeface="HG丸ｺﾞｼｯｸM-PRO"/>
              </a:rPr>
              <a:t>　ガイドは不要</a:t>
            </a:r>
            <a:endParaRPr lang="en-US" altLang="ja-JP" sz="24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583112"/>
              </p:ext>
            </p:extLst>
          </p:nvPr>
        </p:nvGraphicFramePr>
        <p:xfrm>
          <a:off x="862888" y="2213087"/>
          <a:ext cx="106250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717442"/>
                <a:gridCol w="3129567"/>
                <a:gridCol w="2949259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tx1"/>
                        </a:solidFill>
                        <a:latin typeface="HG丸ｺﾞｼｯｸM-PRO"/>
                        <a:ea typeface="HG丸ｺﾞｼｯｸM-PRO"/>
                        <a:cs typeface="HG丸ｺﾞｼｯｸM-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  <a:latin typeface="HG丸ｺﾞｼｯｸM-PRO"/>
                          <a:ea typeface="HG丸ｺﾞｼｯｸM-PRO"/>
                          <a:cs typeface="HG丸ｺﾞｼｯｸM-PRO"/>
                        </a:rPr>
                        <a:t>その場でお助け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HG丸ｺﾞｼｯｸM-PRO"/>
                        <a:ea typeface="HG丸ｺﾞｼｯｸM-PRO"/>
                        <a:cs typeface="HG丸ｺﾞｼｯｸM-PR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  <a:latin typeface="HG丸ｺﾞｼｯｸM-PRO"/>
                          <a:ea typeface="HG丸ｺﾞｼｯｸM-PRO"/>
                          <a:cs typeface="HG丸ｺﾞｼｯｸM-PRO"/>
                        </a:rPr>
                        <a:t>インフォメーション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HG丸ｺﾞｼｯｸM-PRO"/>
                        <a:ea typeface="HG丸ｺﾞｼｯｸM-PRO"/>
                        <a:cs typeface="HG丸ｺﾞｼｯｸM-PR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  <a:latin typeface="HG丸ｺﾞｼｯｸM-PRO"/>
                          <a:ea typeface="HG丸ｺﾞｼｯｸM-PRO"/>
                          <a:cs typeface="HG丸ｺﾞｼｯｸM-PRO"/>
                        </a:rPr>
                        <a:t>体験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HG丸ｺﾞｼｯｸM-PRO"/>
                        <a:ea typeface="HG丸ｺﾞｼｯｸM-PRO"/>
                        <a:cs typeface="HG丸ｺﾞｼｯｸM-PR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  <a:latin typeface="HG丸ｺﾞｼｯｸM-PRO"/>
                          <a:ea typeface="HG丸ｺﾞｼｯｸM-PRO"/>
                          <a:cs typeface="HG丸ｺﾞｼｯｸM-PRO"/>
                        </a:rPr>
                        <a:t>困り度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HG丸ｺﾞｼｯｸM-PRO"/>
                        <a:ea typeface="HG丸ｺﾞｼｯｸM-PRO"/>
                        <a:cs typeface="HG丸ｺﾞｼｯｸM-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HG丸ｺﾞｼｯｸM-PRO"/>
                        <a:ea typeface="HG丸ｺﾞｼｯｸM-PRO"/>
                        <a:cs typeface="HG丸ｺﾞｼｯｸM-PR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HG丸ｺﾞｼｯｸM-PRO"/>
                        <a:ea typeface="HG丸ｺﾞｼｯｸM-PRO"/>
                        <a:cs typeface="HG丸ｺﾞｼｯｸM-PR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HG丸ｺﾞｼｯｸM-PRO"/>
                        <a:ea typeface="HG丸ｺﾞｼｯｸM-PRO"/>
                        <a:cs typeface="HG丸ｺﾞｼｯｸM-PR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  <a:latin typeface="HG丸ｺﾞｼｯｸM-PRO"/>
                          <a:ea typeface="HG丸ｺﾞｼｯｸM-PRO"/>
                          <a:cs typeface="HG丸ｺﾞｼｯｸM-PRO"/>
                        </a:rPr>
                        <a:t>信頼性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HG丸ｺﾞｼｯｸM-PRO"/>
                        <a:ea typeface="HG丸ｺﾞｼｯｸM-PRO"/>
                        <a:cs typeface="HG丸ｺﾞｼｯｸM-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HG丸ｺﾞｼｯｸM-PRO"/>
                        <a:ea typeface="HG丸ｺﾞｼｯｸM-PRO"/>
                        <a:cs typeface="HG丸ｺﾞｼｯｸM-PR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HG丸ｺﾞｼｯｸM-PRO"/>
                        <a:ea typeface="HG丸ｺﾞｼｯｸM-PRO"/>
                        <a:cs typeface="HG丸ｺﾞｼｯｸM-PR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  <a:latin typeface="HG丸ｺﾞｼｯｸM-PRO"/>
                          <a:ea typeface="HG丸ｺﾞｼｯｸM-PRO"/>
                          <a:cs typeface="HG丸ｺﾞｼｯｸM-PRO"/>
                        </a:rPr>
                        <a:t>△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HG丸ｺﾞｼｯｸM-PRO"/>
                        <a:ea typeface="HG丸ｺﾞｼｯｸM-PRO"/>
                        <a:cs typeface="HG丸ｺﾞｼｯｸM-PR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  <a:latin typeface="HG丸ｺﾞｼｯｸM-PRO"/>
                          <a:ea typeface="HG丸ｺﾞｼｯｸM-PRO"/>
                          <a:cs typeface="HG丸ｺﾞｼｯｸM-PRO"/>
                        </a:rPr>
                        <a:t>実現性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HG丸ｺﾞｼｯｸM-PRO"/>
                        <a:ea typeface="HG丸ｺﾞｼｯｸM-PRO"/>
                        <a:cs typeface="HG丸ｺﾞｼｯｸM-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HG丸ｺﾞｼｯｸM-PRO"/>
                        <a:ea typeface="HG丸ｺﾞｼｯｸM-PRO"/>
                        <a:cs typeface="HG丸ｺﾞｼｯｸM-PR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HG丸ｺﾞｼｯｸM-PRO"/>
                        <a:ea typeface="HG丸ｺﾞｼｯｸM-PRO"/>
                        <a:cs typeface="HG丸ｺﾞｼｯｸM-PR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HG丸ｺﾞｼｯｸM-PRO"/>
                        <a:ea typeface="HG丸ｺﾞｼｯｸM-PRO"/>
                        <a:cs typeface="HG丸ｺﾞｼｯｸM-PR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3807528" y="2632129"/>
            <a:ext cx="931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HG丸ｺﾞｼｯｸM-PRO"/>
                <a:ea typeface="HG丸ｺﾞｼｯｸM-PRO"/>
                <a:cs typeface="HG丸ｺﾞｼｯｸM-PRO"/>
              </a:rPr>
              <a:t>○</a:t>
            </a:r>
            <a:endParaRPr lang="en-US" altLang="ja-JP" sz="24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910196" y="1981141"/>
            <a:ext cx="2318193" cy="2253794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831048" y="3114218"/>
            <a:ext cx="931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HG丸ｺﾞｼｯｸM-PRO"/>
                <a:ea typeface="HG丸ｺﾞｼｯｸM-PRO"/>
                <a:cs typeface="HG丸ｺﾞｼｯｸM-PRO"/>
              </a:rPr>
              <a:t>○</a:t>
            </a:r>
            <a:endParaRPr lang="en-US" altLang="ja-JP" sz="24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842807" y="3666856"/>
            <a:ext cx="649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HG丸ｺﾞｼｯｸM-PRO"/>
                <a:ea typeface="HG丸ｺﾞｼｯｸM-PRO"/>
                <a:cs typeface="HG丸ｺﾞｼｯｸM-PRO"/>
              </a:rPr>
              <a:t>×</a:t>
            </a:r>
            <a:endParaRPr lang="en-US" altLang="ja-JP" sz="24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723966" y="3125976"/>
            <a:ext cx="931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HG丸ｺﾞｼｯｸM-PRO"/>
                <a:ea typeface="HG丸ｺﾞｼｯｸM-PRO"/>
                <a:cs typeface="HG丸ｺﾞｼｯｸM-PRO"/>
              </a:rPr>
              <a:t>×</a:t>
            </a:r>
            <a:endParaRPr lang="en-US" altLang="ja-JP" sz="24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9733128" y="2676652"/>
            <a:ext cx="708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HG丸ｺﾞｼｯｸM-PRO"/>
                <a:ea typeface="HG丸ｺﾞｼｯｸM-PRO"/>
                <a:cs typeface="HG丸ｺﾞｼｯｸM-PRO"/>
              </a:rPr>
              <a:t>△</a:t>
            </a:r>
            <a:endParaRPr lang="en-US" altLang="ja-JP" sz="24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735726" y="3631581"/>
            <a:ext cx="931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HG丸ｺﾞｼｯｸM-PRO"/>
                <a:ea typeface="HG丸ｺﾞｼｯｸM-PRO"/>
                <a:cs typeface="HG丸ｺﾞｼｯｸM-PRO"/>
              </a:rPr>
              <a:t>○</a:t>
            </a:r>
            <a:endParaRPr lang="en-US" altLang="ja-JP" sz="24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722612" y="2664894"/>
            <a:ext cx="708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HG丸ｺﾞｼｯｸM-PRO"/>
                <a:ea typeface="HG丸ｺﾞｼｯｸM-PRO"/>
                <a:cs typeface="HG丸ｺﾞｼｯｸM-PRO"/>
              </a:rPr>
              <a:t>△</a:t>
            </a:r>
            <a:endParaRPr lang="en-US" altLang="ja-JP" sz="24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9769762" y="3631581"/>
            <a:ext cx="931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HG丸ｺﾞｼｯｸM-PRO"/>
                <a:ea typeface="HG丸ｺﾞｼｯｸM-PRO"/>
                <a:cs typeface="HG丸ｺﾞｼｯｸM-PRO"/>
              </a:rPr>
              <a:t>○</a:t>
            </a:r>
            <a:endParaRPr lang="en-US" altLang="ja-JP" sz="24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281820" y="4327036"/>
            <a:ext cx="1775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b="1" dirty="0" smtClean="0">
                <a:solidFill>
                  <a:srgbClr val="FF0000"/>
                </a:solidFill>
                <a:latin typeface="HG丸ｺﾞｼｯｸM-PRO"/>
                <a:ea typeface="HG丸ｺﾞｼｯｸM-PRO"/>
                <a:cs typeface="HG丸ｺﾞｼｯｸM-PRO"/>
              </a:rPr>
              <a:t>×</a:t>
            </a:r>
            <a:endParaRPr lang="en-US" altLang="ja-JP" sz="6600" b="1" dirty="0">
              <a:solidFill>
                <a:srgbClr val="FF0000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8" name="コンテンツ プレースホルダー 17"/>
          <p:cNvSpPr>
            <a:spLocks noGrp="1"/>
          </p:cNvSpPr>
          <p:nvPr>
            <p:ph idx="1"/>
          </p:nvPr>
        </p:nvSpPr>
        <p:spPr>
          <a:xfrm>
            <a:off x="732361" y="749310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0" y="117582"/>
            <a:ext cx="2995503" cy="527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u="sng" dirty="0" smtClean="0">
                <a:latin typeface="HG丸ｺﾞｼｯｸM-PRO"/>
                <a:ea typeface="HG丸ｺﾞｼｯｸM-PRO"/>
                <a:cs typeface="HG丸ｺﾞｼｯｸM-PRO"/>
              </a:rPr>
              <a:t>価値検証</a:t>
            </a:r>
            <a:r>
              <a:rPr lang="ja-JP" altLang="ja-JP" sz="2400" u="sng" dirty="0">
                <a:latin typeface="HG丸ｺﾞｼｯｸM-PRO"/>
                <a:ea typeface="HG丸ｺﾞｼｯｸM-PRO"/>
                <a:cs typeface="HG丸ｺﾞｼｯｸM-PRO"/>
              </a:rPr>
              <a:t> </a:t>
            </a:r>
            <a:r>
              <a:rPr lang="ja-JP" altLang="en-US" sz="2400" u="sng" dirty="0" smtClean="0">
                <a:latin typeface="HG丸ｺﾞｼｯｸM-PRO"/>
                <a:ea typeface="HG丸ｺﾞｼｯｸM-PRO"/>
                <a:cs typeface="HG丸ｺﾞｼｯｸM-PRO"/>
              </a:rPr>
              <a:t>（</a:t>
            </a:r>
            <a:r>
              <a:rPr lang="en-US" altLang="ja-JP" sz="2400" u="sng" dirty="0" smtClean="0">
                <a:latin typeface="HG丸ｺﾞｼｯｸM-PRO"/>
                <a:ea typeface="HG丸ｺﾞｼｯｸM-PRO"/>
                <a:cs typeface="HG丸ｺﾞｼｯｸM-PRO"/>
              </a:rPr>
              <a:t>2</a:t>
            </a:r>
            <a:r>
              <a:rPr lang="ja-JP" altLang="en-US" sz="2400" u="sng" dirty="0" smtClean="0">
                <a:latin typeface="HG丸ｺﾞｼｯｸM-PRO"/>
                <a:ea typeface="HG丸ｺﾞｼｯｸM-PRO"/>
                <a:cs typeface="HG丸ｺﾞｼｯｸM-PRO"/>
              </a:rPr>
              <a:t>）</a:t>
            </a:r>
            <a:endParaRPr lang="ja-JP" altLang="en-US" sz="2400" u="sng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925707" y="1981141"/>
            <a:ext cx="2281407" cy="2253794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7596847" y="7619346"/>
            <a:ext cx="1775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b="1" dirty="0" smtClean="0">
                <a:solidFill>
                  <a:srgbClr val="FF0000"/>
                </a:solidFill>
                <a:latin typeface="HG丸ｺﾞｼｯｸM-PRO"/>
                <a:ea typeface="HG丸ｺﾞｼｯｸM-PRO"/>
                <a:cs typeface="HG丸ｺﾞｼｯｸM-PRO"/>
              </a:rPr>
              <a:t>△</a:t>
            </a:r>
            <a:endParaRPr lang="en-US" altLang="ja-JP" sz="6600" b="1" dirty="0">
              <a:solidFill>
                <a:srgbClr val="FF0000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220532" y="4350552"/>
            <a:ext cx="1775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sz="6600" b="1" dirty="0">
              <a:solidFill>
                <a:srgbClr val="FF0000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839372" y="4528161"/>
            <a:ext cx="4155652" cy="830997"/>
          </a:xfrm>
          <a:prstGeom prst="rect">
            <a:avLst/>
          </a:prstGeom>
          <a:ln w="38100" cmpd="sng"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 smtClean="0">
                <a:latin typeface="HG丸ｺﾞｼｯｸM-PRO"/>
                <a:ea typeface="HG丸ｺﾞｼｯｸM-PRO"/>
                <a:cs typeface="HG丸ｺﾞｼｯｸM-PRO"/>
              </a:rPr>
              <a:t>本当に求めていたのは</a:t>
            </a:r>
            <a:endParaRPr lang="en-US" altLang="ja-JP" sz="2400" dirty="0" smtClean="0">
              <a:latin typeface="HG丸ｺﾞｼｯｸM-PRO"/>
              <a:ea typeface="HG丸ｺﾞｼｯｸM-PRO"/>
              <a:cs typeface="HG丸ｺﾞｼｯｸM-PRO"/>
            </a:endParaRPr>
          </a:p>
          <a:p>
            <a:pPr algn="ctr"/>
            <a:r>
              <a:rPr lang="ja-JP" altLang="en-US" sz="2400" dirty="0" smtClean="0">
                <a:latin typeface="HG丸ｺﾞｼｯｸM-PRO"/>
                <a:ea typeface="HG丸ｺﾞｼｯｸM-PRO"/>
                <a:cs typeface="HG丸ｺﾞｼｯｸM-PRO"/>
              </a:rPr>
              <a:t>日本人とのふれあい体験</a:t>
            </a:r>
            <a:endParaRPr lang="en-US" altLang="ja-JP" sz="2400" dirty="0">
              <a:latin typeface="HG丸ｺﾞｼｯｸM-PRO"/>
              <a:ea typeface="HG丸ｺﾞｼｯｸM-PRO"/>
              <a:cs typeface="HG丸ｺﾞｼｯｸM-PRO"/>
            </a:endParaRPr>
          </a:p>
        </p:txBody>
      </p:sp>
    </p:spTree>
    <p:extLst>
      <p:ext uri="{BB962C8B-B14F-4D97-AF65-F5344CB8AC3E}">
        <p14:creationId xmlns:p14="http://schemas.microsoft.com/office/powerpoint/2010/main" val="120732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6" grpId="0"/>
      <p:bldP spid="20" grpId="0" animBg="1"/>
      <p:bldP spid="20" grpId="1" animBg="1"/>
      <p:bldP spid="21" grpId="0"/>
      <p:bldP spid="2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4000" u="sng" dirty="0" smtClean="0">
                <a:latin typeface="HG丸ｺﾞｼｯｸM-PRO"/>
                <a:ea typeface="HG丸ｺﾞｼｯｸM-PRO"/>
                <a:cs typeface="HG丸ｺﾞｼｯｸM-PRO"/>
              </a:rPr>
              <a:t>旅行者向けおもてなしサービス</a:t>
            </a:r>
            <a:endParaRPr kumimoji="1" lang="ja-JP" altLang="en-US" sz="4000" u="sng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4" name="二等辺三角形 3"/>
          <p:cNvSpPr/>
          <p:nvPr/>
        </p:nvSpPr>
        <p:spPr>
          <a:xfrm>
            <a:off x="2266681" y="3236004"/>
            <a:ext cx="476519" cy="5280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241996" y="2917588"/>
            <a:ext cx="526961" cy="498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>
            <a:off x="9296406" y="3246738"/>
            <a:ext cx="476519" cy="5280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9271721" y="2928322"/>
            <a:ext cx="526961" cy="49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右矢印 7"/>
          <p:cNvSpPr/>
          <p:nvPr/>
        </p:nvSpPr>
        <p:spPr>
          <a:xfrm>
            <a:off x="4262909" y="3171610"/>
            <a:ext cx="3812146" cy="386367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361646" y="2697115"/>
            <a:ext cx="3640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u="sng" dirty="0" smtClean="0">
                <a:latin typeface="HG丸ｺﾞｼｯｸM-PRO"/>
                <a:ea typeface="HG丸ｺﾞｼｯｸM-PRO"/>
                <a:cs typeface="HG丸ｺﾞｼｯｸM-PRO"/>
              </a:rPr>
              <a:t>アクティビティでマッチング</a:t>
            </a:r>
            <a:endParaRPr lang="en-US" altLang="ja-JP" sz="2000" u="sng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28191" y="3530068"/>
            <a:ext cx="3766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HG丸ｺﾞｼｯｸM-PRO"/>
                <a:ea typeface="HG丸ｺﾞｼｯｸM-PRO"/>
                <a:cs typeface="HG丸ｺﾞｼｯｸM-PRO"/>
              </a:rPr>
              <a:t>Ex.</a:t>
            </a:r>
            <a:r>
              <a:rPr kumimoji="1" lang="ja-JP" altLang="en-US" sz="1600" dirty="0" smtClean="0">
                <a:latin typeface="HG丸ｺﾞｼｯｸM-PRO"/>
                <a:ea typeface="HG丸ｺﾞｼｯｸM-PRO"/>
                <a:cs typeface="HG丸ｺﾞｼｯｸM-PRO"/>
              </a:rPr>
              <a:t>買い物、観光、ご飯、サイクリング</a:t>
            </a:r>
            <a:endParaRPr kumimoji="1" lang="ja-JP" altLang="en-US" sz="16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9826580" y="3995858"/>
            <a:ext cx="1133341" cy="515155"/>
          </a:xfrm>
          <a:prstGeom prst="wedgeRoundRectCallout">
            <a:avLst>
              <a:gd name="adj1" fmla="val -32848"/>
              <a:gd name="adj2" fmla="val -85000"/>
              <a:gd name="adj3" fmla="val 1666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WOW!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448871" y="2179324"/>
            <a:ext cx="10901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HG丸ｺﾞｼｯｸM-PRO"/>
                <a:ea typeface="HG丸ｺﾞｼｯｸM-PRO"/>
                <a:cs typeface="HG丸ｺﾞｼｯｸM-PRO"/>
              </a:rPr>
              <a:t>助けたい日本人　　　　　　　　　　　　　　　　　　　　　　　助けられたい外国人</a:t>
            </a:r>
            <a:endParaRPr lang="en-US" altLang="ja-JP" sz="20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43577" y="5238786"/>
            <a:ext cx="7122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 smtClean="0">
                <a:latin typeface="HG丸ｺﾞｼｯｸM-PRO"/>
                <a:ea typeface="HG丸ｺﾞｼｯｸM-PRO"/>
                <a:cs typeface="HG丸ｺﾞｼｯｸM-PRO"/>
              </a:rPr>
              <a:t>例えば、「４月２６日暇な渋谷在住の日本人」</a:t>
            </a:r>
            <a:r>
              <a:rPr lang="ja-JP" altLang="en-US" sz="2000" b="1" u="sng" dirty="0">
                <a:latin typeface="HG丸ｺﾞｼｯｸM-PRO"/>
                <a:ea typeface="HG丸ｺﾞｼｯｸM-PRO"/>
                <a:cs typeface="HG丸ｺﾞｼｯｸM-PRO"/>
              </a:rPr>
              <a:t>と</a:t>
            </a:r>
            <a:endParaRPr kumimoji="1" lang="en-US" altLang="ja-JP" sz="2000" b="1" u="sng" dirty="0" smtClean="0">
              <a:latin typeface="HG丸ｺﾞｼｯｸM-PRO"/>
              <a:ea typeface="HG丸ｺﾞｼｯｸM-PRO"/>
              <a:cs typeface="HG丸ｺﾞｼｯｸM-PRO"/>
            </a:endParaRPr>
          </a:p>
          <a:p>
            <a:endParaRPr lang="en-US" altLang="ja-JP" sz="2000" b="1" u="sng" dirty="0">
              <a:latin typeface="HG丸ｺﾞｼｯｸM-PRO"/>
              <a:ea typeface="HG丸ｺﾞｼｯｸM-PRO"/>
              <a:cs typeface="HG丸ｺﾞｼｯｸM-PRO"/>
            </a:endParaRPr>
          </a:p>
          <a:p>
            <a:r>
              <a:rPr kumimoji="1" lang="ja-JP" altLang="en-US" sz="2000" b="1" u="sng" dirty="0" smtClean="0">
                <a:latin typeface="HG丸ｺﾞｼｯｸM-PRO"/>
                <a:ea typeface="HG丸ｺﾞｼｯｸM-PRO"/>
                <a:cs typeface="HG丸ｺﾞｼｯｸM-PRO"/>
              </a:rPr>
              <a:t>「４月２６日関東で日本食を食べたい外国人」をマッチング</a:t>
            </a:r>
            <a:endParaRPr kumimoji="1" lang="ja-JP" altLang="en-US" sz="2000" b="1" u="sng" dirty="0">
              <a:latin typeface="HG丸ｺﾞｼｯｸM-PRO"/>
              <a:ea typeface="HG丸ｺﾞｼｯｸM-PRO"/>
              <a:cs typeface="HG丸ｺﾞｼｯｸM-PRO"/>
            </a:endParaRPr>
          </a:p>
        </p:txBody>
      </p:sp>
    </p:spTree>
    <p:extLst>
      <p:ext uri="{BB962C8B-B14F-4D97-AF65-F5344CB8AC3E}">
        <p14:creationId xmlns:p14="http://schemas.microsoft.com/office/powerpoint/2010/main" val="1628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0271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 smtClean="0">
                <a:latin typeface="HG丸ｺﾞｼｯｸM-PRO"/>
                <a:ea typeface="HG丸ｺﾞｼｯｸM-PRO"/>
                <a:cs typeface="HG丸ｺﾞｼｯｸM-PRO"/>
              </a:rPr>
              <a:t>マーケット</a:t>
            </a:r>
            <a:endParaRPr kumimoji="1" lang="ja-JP" altLang="en-US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6094697" y="1476914"/>
            <a:ext cx="9889" cy="4189780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1253540" y="3747751"/>
            <a:ext cx="9616232" cy="0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836020" y="131142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実際に会う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13061" y="5476971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会わない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0888" y="33334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有償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35196" y="3341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無償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194738" y="2004394"/>
            <a:ext cx="3850759" cy="15358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84058" y="5806718"/>
            <a:ext cx="11719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latin typeface="HG丸ｺﾞｼｯｸM-PRO"/>
                <a:ea typeface="HG丸ｺﾞｼｯｸM-PRO"/>
                <a:cs typeface="HG丸ｺﾞｼｯｸM-PRO"/>
              </a:rPr>
              <a:t>訪日外国人が求める体験のボリューム・バリエーションを</a:t>
            </a:r>
            <a:endParaRPr kumimoji="1" lang="en-US" altLang="ja-JP" sz="2800" b="1" dirty="0" smtClean="0">
              <a:latin typeface="HG丸ｺﾞｼｯｸM-PRO"/>
              <a:ea typeface="HG丸ｺﾞｼｯｸM-PRO"/>
              <a:cs typeface="HG丸ｺﾞｼｯｸM-PRO"/>
            </a:endParaRPr>
          </a:p>
          <a:p>
            <a:pPr algn="ctr"/>
            <a:r>
              <a:rPr kumimoji="1" lang="ja-JP" altLang="en-US" sz="2800" b="1" dirty="0" smtClean="0">
                <a:latin typeface="HG丸ｺﾞｼｯｸM-PRO"/>
                <a:ea typeface="HG丸ｺﾞｼｯｸM-PRO"/>
                <a:cs typeface="HG丸ｺﾞｼｯｸM-PRO"/>
              </a:rPr>
              <a:t>満たすポテンシャルのあるゾーン</a:t>
            </a:r>
            <a:endParaRPr kumimoji="1" lang="ja-JP" altLang="en-US" sz="2800" b="1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17892" y="1989618"/>
            <a:ext cx="273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Voyagin</a:t>
            </a:r>
            <a:r>
              <a:rPr kumimoji="1" lang="ja-JP" altLang="en-US" dirty="0" smtClean="0"/>
              <a:t>（アクティビティー）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7950" y="4510612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観光庁、行政の案内情報サイト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877318" y="2241783"/>
            <a:ext cx="268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Japan Tour Guide</a:t>
            </a:r>
            <a:r>
              <a:rPr kumimoji="1" lang="ja-JP" altLang="en-US" dirty="0" smtClean="0"/>
              <a:t>（ガイド）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16863" y="2395114"/>
            <a:ext cx="275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Meetrip</a:t>
            </a:r>
            <a:r>
              <a:rPr lang="ja-JP" altLang="en-US" dirty="0" smtClean="0"/>
              <a:t>（アクティビティー）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516954" y="277093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Airbnb(</a:t>
            </a:r>
            <a:r>
              <a:rPr lang="ja-JP" altLang="en-US" dirty="0" smtClean="0"/>
              <a:t>宿泊）</a:t>
            </a:r>
            <a:endParaRPr lang="en-US" altLang="ja-JP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15925" y="3142281"/>
            <a:ext cx="170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Kitchhike</a:t>
            </a:r>
            <a:r>
              <a:rPr lang="ja-JP" altLang="en-US" dirty="0" smtClean="0"/>
              <a:t>（ご飯）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888049" y="2587368"/>
            <a:ext cx="199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Local</a:t>
            </a:r>
            <a:r>
              <a:rPr lang="ja-JP" altLang="en-US" dirty="0"/>
              <a:t> </a:t>
            </a:r>
            <a:r>
              <a:rPr lang="en-US" altLang="ja-JP" dirty="0" smtClean="0"/>
              <a:t>Fellow</a:t>
            </a:r>
            <a:r>
              <a:rPr lang="ja-JP" altLang="en-US" dirty="0" smtClean="0"/>
              <a:t>（ご飯）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85901" y="2907195"/>
            <a:ext cx="1919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Meetup</a:t>
            </a:r>
            <a:r>
              <a:rPr lang="ja-JP" altLang="en-US" dirty="0" smtClean="0"/>
              <a:t>（イベント）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38681" y="4186491"/>
            <a:ext cx="25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LACU</a:t>
            </a:r>
            <a:r>
              <a:rPr lang="ja-JP" altLang="en-US" dirty="0" smtClean="0"/>
              <a:t>（チャットでお助け）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15832" y="4240803"/>
            <a:ext cx="284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カード会社</a:t>
            </a:r>
            <a:r>
              <a:rPr kumimoji="1" lang="ja-JP" altLang="en-US" dirty="0" smtClean="0"/>
              <a:t>（</a:t>
            </a:r>
            <a:r>
              <a:rPr kumimoji="1" lang="ja-JP" altLang="en-US" dirty="0" smtClean="0"/>
              <a:t>コンシェルジュ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52013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6553</TotalTime>
  <Words>449</Words>
  <Application>Microsoft Macintosh PowerPoint</Application>
  <PresentationFormat>ユーザー設定</PresentationFormat>
  <Paragraphs>101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「私たちの考える２０２０年」 ～信頼性社会の実現～</vt:lpstr>
      <vt:lpstr>新たな価値の尺度の誕生</vt:lpstr>
      <vt:lpstr>“リアル”での良い行いによって 信頼性を保証</vt:lpstr>
      <vt:lpstr>誰を対象としたサービス？</vt:lpstr>
      <vt:lpstr>価値検証</vt:lpstr>
      <vt:lpstr>困った訪日外国人、日本人ガイドはいるのか？</vt:lpstr>
      <vt:lpstr>どう解決するのか？</vt:lpstr>
      <vt:lpstr>旅行者向けおもてなしサービス</vt:lpstr>
      <vt:lpstr>マーケット</vt:lpstr>
      <vt:lpstr>サービスを“爆発”させるために取り除くべきハードル</vt:lpstr>
      <vt:lpstr>旅行者おもてなしサービス“TripRecipe”</vt:lpstr>
      <vt:lpstr>PowerPoint プレゼンテーション</vt:lpstr>
      <vt:lpstr>日本へようこそ！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私たちの考える2020年</dc:title>
  <dc:creator>takeda</dc:creator>
  <cp:lastModifiedBy>洋介 伊関</cp:lastModifiedBy>
  <cp:revision>60</cp:revision>
  <dcterms:created xsi:type="dcterms:W3CDTF">2015-04-18T13:59:31Z</dcterms:created>
  <dcterms:modified xsi:type="dcterms:W3CDTF">2015-04-23T14:15:12Z</dcterms:modified>
</cp:coreProperties>
</file>