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4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82C4-5E28-7340-8C68-71878BE21A79}" type="datetimeFigureOut">
              <a:rPr kumimoji="1" lang="ja-JP" altLang="en-US" smtClean="0"/>
              <a:t>15/04/11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3B66-ED4F-AC40-B3AD-370843DC0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34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82C4-5E28-7340-8C68-71878BE21A79}" type="datetimeFigureOut">
              <a:rPr kumimoji="1" lang="ja-JP" altLang="en-US" smtClean="0"/>
              <a:t>15/04/11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3B66-ED4F-AC40-B3AD-370843DC0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23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82C4-5E28-7340-8C68-71878BE21A79}" type="datetimeFigureOut">
              <a:rPr kumimoji="1" lang="ja-JP" altLang="en-US" smtClean="0"/>
              <a:t>15/04/11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3B66-ED4F-AC40-B3AD-370843DC0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73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82C4-5E28-7340-8C68-71878BE21A79}" type="datetimeFigureOut">
              <a:rPr kumimoji="1" lang="ja-JP" altLang="en-US" smtClean="0"/>
              <a:t>15/04/11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3B66-ED4F-AC40-B3AD-370843DC0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19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82C4-5E28-7340-8C68-71878BE21A79}" type="datetimeFigureOut">
              <a:rPr kumimoji="1" lang="ja-JP" altLang="en-US" smtClean="0"/>
              <a:t>15/04/11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3B66-ED4F-AC40-B3AD-370843DC0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3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82C4-5E28-7340-8C68-71878BE21A79}" type="datetimeFigureOut">
              <a:rPr kumimoji="1" lang="ja-JP" altLang="en-US" smtClean="0"/>
              <a:t>15/04/11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3B66-ED4F-AC40-B3AD-370843DC0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67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82C4-5E28-7340-8C68-71878BE21A79}" type="datetimeFigureOut">
              <a:rPr kumimoji="1" lang="ja-JP" altLang="en-US" smtClean="0"/>
              <a:t>15/04/11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3B66-ED4F-AC40-B3AD-370843DC0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21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82C4-5E28-7340-8C68-71878BE21A79}" type="datetimeFigureOut">
              <a:rPr kumimoji="1" lang="ja-JP" altLang="en-US" smtClean="0"/>
              <a:t>15/04/11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3B66-ED4F-AC40-B3AD-370843DC0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6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82C4-5E28-7340-8C68-71878BE21A79}" type="datetimeFigureOut">
              <a:rPr kumimoji="1" lang="ja-JP" altLang="en-US" smtClean="0"/>
              <a:t>15/04/11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3B66-ED4F-AC40-B3AD-370843DC0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12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82C4-5E28-7340-8C68-71878BE21A79}" type="datetimeFigureOut">
              <a:rPr kumimoji="1" lang="ja-JP" altLang="en-US" smtClean="0"/>
              <a:t>15/04/11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3B66-ED4F-AC40-B3AD-370843DC0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65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82C4-5E28-7340-8C68-71878BE21A79}" type="datetimeFigureOut">
              <a:rPr kumimoji="1" lang="ja-JP" altLang="en-US" smtClean="0"/>
              <a:t>15/04/11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3B66-ED4F-AC40-B3AD-370843DC0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71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82C4-5E28-7340-8C68-71878BE21A79}" type="datetimeFigureOut">
              <a:rPr kumimoji="1" lang="ja-JP" altLang="en-US" smtClean="0"/>
              <a:t>15/04/11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33B66-ED4F-AC40-B3AD-370843DC0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50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前</a:t>
            </a:r>
            <a:r>
              <a:rPr kumimoji="1" lang="ja-JP" altLang="en-US" dirty="0" smtClean="0"/>
              <a:t>回までの振り返り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9</a:t>
            </a:r>
            <a:r>
              <a:rPr kumimoji="1" lang="ja-JP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dirty="0" smtClean="0">
                <a:solidFill>
                  <a:schemeClr val="tx1"/>
                </a:solidFill>
              </a:rPr>
              <a:t>dots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86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Hackathon</a:t>
            </a:r>
            <a:r>
              <a:rPr kumimoji="1" lang="ja-JP" altLang="en-US" dirty="0" smtClean="0"/>
              <a:t>全体スケジュール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-1574800" y="7645400"/>
            <a:ext cx="8229600" cy="4525963"/>
          </a:xfrm>
        </p:spPr>
        <p:txBody>
          <a:bodyPr/>
          <a:lstStyle/>
          <a:p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 flipV="1">
            <a:off x="676549" y="1539322"/>
            <a:ext cx="5978251" cy="4553814"/>
          </a:xfrm>
          <a:prstGeom prst="line">
            <a:avLst/>
          </a:prstGeom>
          <a:ln w="3810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円/楕円 7"/>
          <p:cNvSpPr/>
          <p:nvPr/>
        </p:nvSpPr>
        <p:spPr>
          <a:xfrm>
            <a:off x="859710" y="5788348"/>
            <a:ext cx="237145" cy="21151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2534901" y="4504931"/>
            <a:ext cx="237145" cy="21151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6039093" y="1831154"/>
            <a:ext cx="237145" cy="21151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4195143" y="3200374"/>
            <a:ext cx="237145" cy="21151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29" name="五角形 28"/>
          <p:cNvSpPr/>
          <p:nvPr/>
        </p:nvSpPr>
        <p:spPr>
          <a:xfrm>
            <a:off x="9915601" y="4111647"/>
            <a:ext cx="359052" cy="355013"/>
          </a:xfrm>
          <a:prstGeom prst="pentag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五角形 29"/>
          <p:cNvSpPr/>
          <p:nvPr/>
        </p:nvSpPr>
        <p:spPr>
          <a:xfrm>
            <a:off x="10802196" y="4749286"/>
            <a:ext cx="359052" cy="355013"/>
          </a:xfrm>
          <a:prstGeom prst="pentag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二等辺三角形 30"/>
          <p:cNvSpPr/>
          <p:nvPr/>
        </p:nvSpPr>
        <p:spPr>
          <a:xfrm>
            <a:off x="9517867" y="5171172"/>
            <a:ext cx="341049" cy="346683"/>
          </a:xfrm>
          <a:prstGeom prst="triangl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ひし形 31"/>
          <p:cNvSpPr/>
          <p:nvPr/>
        </p:nvSpPr>
        <p:spPr>
          <a:xfrm>
            <a:off x="9858916" y="5740989"/>
            <a:ext cx="415737" cy="355014"/>
          </a:xfrm>
          <a:prstGeom prst="diamon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円/楕円 32"/>
          <p:cNvSpPr/>
          <p:nvPr/>
        </p:nvSpPr>
        <p:spPr>
          <a:xfrm>
            <a:off x="10850737" y="2980268"/>
            <a:ext cx="310511" cy="325865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吹き出し 35"/>
          <p:cNvSpPr/>
          <p:nvPr/>
        </p:nvSpPr>
        <p:spPr>
          <a:xfrm>
            <a:off x="-2368252" y="3632232"/>
            <a:ext cx="1388533" cy="712711"/>
          </a:xfrm>
          <a:prstGeom prst="wedgeRectCallout">
            <a:avLst>
              <a:gd name="adj1" fmla="val -26394"/>
              <a:gd name="adj2" fmla="val 13616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cxnSp>
        <p:nvCxnSpPr>
          <p:cNvPr id="38" name="直線コネクタ 37"/>
          <p:cNvCxnSpPr/>
          <p:nvPr/>
        </p:nvCxnSpPr>
        <p:spPr>
          <a:xfrm>
            <a:off x="4432288" y="3306133"/>
            <a:ext cx="1212552" cy="0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9" idx="6"/>
          </p:cNvCxnSpPr>
          <p:nvPr/>
        </p:nvCxnSpPr>
        <p:spPr>
          <a:xfrm>
            <a:off x="2772046" y="4610690"/>
            <a:ext cx="966476" cy="0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8" idx="6"/>
            <a:endCxn id="43" idx="1"/>
          </p:cNvCxnSpPr>
          <p:nvPr/>
        </p:nvCxnSpPr>
        <p:spPr>
          <a:xfrm flipV="1">
            <a:off x="1096855" y="5891331"/>
            <a:ext cx="1474211" cy="2776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タイトル 1"/>
          <p:cNvSpPr txBox="1">
            <a:spLocks/>
          </p:cNvSpPr>
          <p:nvPr/>
        </p:nvSpPr>
        <p:spPr>
          <a:xfrm>
            <a:off x="2571066" y="5234408"/>
            <a:ext cx="5458133" cy="1313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 smtClean="0"/>
              <a:t>第</a:t>
            </a:r>
            <a:r>
              <a:rPr lang="en-US" altLang="ja-JP" sz="3200" dirty="0" smtClean="0"/>
              <a:t>1</a:t>
            </a:r>
            <a:r>
              <a:rPr lang="ja-JP" altLang="en-US" sz="3200" dirty="0" smtClean="0"/>
              <a:t>回目</a:t>
            </a:r>
            <a:endParaRPr lang="en-US" altLang="ja-JP" sz="3200" dirty="0" smtClean="0"/>
          </a:p>
          <a:p>
            <a:pPr algn="l"/>
            <a:r>
              <a:rPr lang="en-US" altLang="ja-JP" sz="3200" dirty="0" smtClean="0"/>
              <a:t>B to A </a:t>
            </a:r>
            <a:r>
              <a:rPr lang="ja-JP" altLang="en-US" sz="3200" dirty="0" smtClean="0"/>
              <a:t>：</a:t>
            </a:r>
            <a:r>
              <a:rPr lang="en-US" altLang="ja-JP" sz="2800" dirty="0" smtClean="0"/>
              <a:t>product market fit </a:t>
            </a:r>
            <a:r>
              <a:rPr lang="ja-JP" altLang="en-US" sz="2800" dirty="0" smtClean="0"/>
              <a:t>　</a:t>
            </a:r>
            <a:endParaRPr lang="en-US" altLang="en-US" sz="2800" dirty="0"/>
          </a:p>
        </p:txBody>
      </p:sp>
      <p:sp>
        <p:nvSpPr>
          <p:cNvPr id="51" name="タイトル 1"/>
          <p:cNvSpPr txBox="1">
            <a:spLocks/>
          </p:cNvSpPr>
          <p:nvPr/>
        </p:nvSpPr>
        <p:spPr>
          <a:xfrm>
            <a:off x="3978261" y="3953767"/>
            <a:ext cx="5353077" cy="1313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 smtClean="0"/>
              <a:t>第</a:t>
            </a:r>
            <a:r>
              <a:rPr lang="en-US" altLang="ja-JP" sz="3200" dirty="0" smtClean="0"/>
              <a:t>2</a:t>
            </a:r>
            <a:r>
              <a:rPr lang="ja-JP" altLang="en-US" sz="3200" dirty="0" smtClean="0"/>
              <a:t>回目</a:t>
            </a:r>
            <a:endParaRPr lang="en-US" altLang="ja-JP" sz="3200" dirty="0" smtClean="0"/>
          </a:p>
          <a:p>
            <a:pPr algn="l"/>
            <a:r>
              <a:rPr lang="ja-JP" altLang="en-US" sz="2800" dirty="0" smtClean="0"/>
              <a:t>価値の検証：</a:t>
            </a:r>
            <a:r>
              <a:rPr lang="en-US" altLang="ja-JP" sz="2800" dirty="0" smtClean="0"/>
              <a:t>problem solution fit</a:t>
            </a:r>
            <a:endParaRPr lang="en-US" altLang="en-US" sz="2800" dirty="0"/>
          </a:p>
        </p:txBody>
      </p:sp>
      <p:sp>
        <p:nvSpPr>
          <p:cNvPr id="52" name="タイトル 1"/>
          <p:cNvSpPr txBox="1">
            <a:spLocks/>
          </p:cNvSpPr>
          <p:nvPr/>
        </p:nvSpPr>
        <p:spPr>
          <a:xfrm>
            <a:off x="5644840" y="2554768"/>
            <a:ext cx="3932784" cy="1398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800" dirty="0" smtClean="0"/>
              <a:t>第</a:t>
            </a:r>
            <a:r>
              <a:rPr lang="en-US" altLang="ja-JP" sz="2800" dirty="0" smtClean="0"/>
              <a:t>3</a:t>
            </a:r>
            <a:r>
              <a:rPr lang="ja-JP" altLang="en-US" sz="2800" dirty="0" smtClean="0"/>
              <a:t>回目</a:t>
            </a:r>
            <a:endParaRPr lang="en-US" altLang="ja-JP" sz="2800" dirty="0" smtClean="0"/>
          </a:p>
          <a:p>
            <a:pPr algn="l"/>
            <a:r>
              <a:rPr lang="en-US" altLang="ja-JP" sz="2800" dirty="0" smtClean="0"/>
              <a:t>UI/UX</a:t>
            </a:r>
            <a:r>
              <a:rPr lang="ja-JP" altLang="en-US" sz="2800" dirty="0" smtClean="0"/>
              <a:t>検証</a:t>
            </a:r>
            <a:endParaRPr lang="en-US" altLang="ja-JP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654800" y="1831154"/>
            <a:ext cx="1190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リリース？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2" name="カギ線コネクタ 21"/>
          <p:cNvCxnSpPr/>
          <p:nvPr/>
        </p:nvCxnSpPr>
        <p:spPr>
          <a:xfrm rot="10800000">
            <a:off x="2322082" y="2668159"/>
            <a:ext cx="1416440" cy="1090353"/>
          </a:xfrm>
          <a:prstGeom prst="bentConnector3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タイトル 1"/>
          <p:cNvSpPr txBox="1">
            <a:spLocks/>
          </p:cNvSpPr>
          <p:nvPr/>
        </p:nvSpPr>
        <p:spPr>
          <a:xfrm>
            <a:off x="380380" y="1992288"/>
            <a:ext cx="2131685" cy="1313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800" dirty="0" smtClean="0"/>
              <a:t>開発合宿？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84443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43" grpId="0"/>
      <p:bldP spid="51" grpId="0"/>
      <p:bldP spid="52" grpId="0"/>
      <p:bldP spid="12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Product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Market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fit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593820" y="3061841"/>
            <a:ext cx="1810568" cy="1760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737999" y="3061841"/>
            <a:ext cx="1810568" cy="1760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" name="曲線コネクタ 9"/>
          <p:cNvCxnSpPr/>
          <p:nvPr/>
        </p:nvCxnSpPr>
        <p:spPr>
          <a:xfrm rot="5400000">
            <a:off x="394882" y="4309067"/>
            <a:ext cx="741915" cy="686979"/>
          </a:xfrm>
          <a:prstGeom prst="curvedConnector3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曲線コネクタ 10"/>
          <p:cNvCxnSpPr/>
          <p:nvPr/>
        </p:nvCxnSpPr>
        <p:spPr>
          <a:xfrm flipV="1">
            <a:off x="2900462" y="3805562"/>
            <a:ext cx="773264" cy="257781"/>
          </a:xfrm>
          <a:prstGeom prst="curvedConnector3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064906" y="4155851"/>
            <a:ext cx="0" cy="943114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7317715" y="4174580"/>
            <a:ext cx="1269911" cy="199324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【</a:t>
            </a:r>
            <a:r>
              <a:rPr kumimoji="1" lang="ja-JP" altLang="en-US" dirty="0" smtClean="0">
                <a:solidFill>
                  <a:srgbClr val="000000"/>
                </a:solidFill>
              </a:rPr>
              <a:t>追い風商法</a:t>
            </a:r>
            <a:r>
              <a:rPr kumimoji="1" lang="en-US" altLang="ja-JP" dirty="0" smtClean="0">
                <a:solidFill>
                  <a:srgbClr val="000000"/>
                </a:solidFill>
              </a:rPr>
              <a:t>】</a:t>
            </a:r>
          </a:p>
          <a:p>
            <a:r>
              <a:rPr lang="ja-JP" altLang="en-US" dirty="0" smtClean="0">
                <a:solidFill>
                  <a:srgbClr val="000000"/>
                </a:solidFill>
              </a:rPr>
              <a:t>　　・十分な大きさ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ja-JP" dirty="0" smtClean="0">
                <a:solidFill>
                  <a:srgbClr val="000000"/>
                </a:solidFill>
              </a:rPr>
              <a:t>　</a:t>
            </a:r>
            <a:r>
              <a:rPr lang="ja-JP" altLang="en-US" dirty="0" smtClean="0">
                <a:solidFill>
                  <a:srgbClr val="000000"/>
                </a:solidFill>
              </a:rPr>
              <a:t>　・十分な継続性　　　</a:t>
            </a: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673726" y="3491192"/>
            <a:ext cx="1241896" cy="6287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 smtClean="0">
                <a:solidFill>
                  <a:srgbClr val="000000"/>
                </a:solidFill>
              </a:rPr>
              <a:t>Market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115616" y="4991945"/>
            <a:ext cx="2819856" cy="62876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rgbClr val="000000"/>
                </a:solidFill>
              </a:rPr>
              <a:t>A:</a:t>
            </a:r>
            <a:r>
              <a:rPr lang="ja-JP" altLang="en-US" sz="2400" dirty="0" smtClean="0">
                <a:solidFill>
                  <a:srgbClr val="000000"/>
                </a:solidFill>
              </a:rPr>
              <a:t>達成したい世界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-355470" y="4856821"/>
            <a:ext cx="1898579" cy="62876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rgbClr val="000000"/>
                </a:solidFill>
              </a:rPr>
              <a:t>Product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pic>
        <p:nvPicPr>
          <p:cNvPr id="33" name="コンテンツ プレースホルダー 32" descr="スクリーンショット 2015-03-15 17.10.3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7" b="21107"/>
          <a:stretch>
            <a:fillRect/>
          </a:stretch>
        </p:blipFill>
        <p:spPr>
          <a:xfrm>
            <a:off x="-1427163" y="7399338"/>
            <a:ext cx="8229601" cy="4525962"/>
          </a:xfrm>
        </p:spPr>
      </p:pic>
      <p:pic>
        <p:nvPicPr>
          <p:cNvPr id="34" name="図 33" descr="スクリーンショット 2015-03-15 17.10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664" y="1584323"/>
            <a:ext cx="1426041" cy="1357170"/>
          </a:xfrm>
          <a:prstGeom prst="rect">
            <a:avLst/>
          </a:prstGeom>
        </p:spPr>
      </p:pic>
      <p:pic>
        <p:nvPicPr>
          <p:cNvPr id="35" name="図 34" descr="スクリーンショット 2015-03-15 17.09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664" y="3049266"/>
            <a:ext cx="1426041" cy="1521820"/>
          </a:xfrm>
          <a:prstGeom prst="rect">
            <a:avLst/>
          </a:prstGeom>
        </p:spPr>
      </p:pic>
      <p:pic>
        <p:nvPicPr>
          <p:cNvPr id="36" name="図 35" descr="スクリーンショット 2015-03-15 17.08.2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664" y="4665265"/>
            <a:ext cx="1426041" cy="1461992"/>
          </a:xfrm>
          <a:prstGeom prst="rect">
            <a:avLst/>
          </a:prstGeom>
        </p:spPr>
      </p:pic>
      <p:cxnSp>
        <p:nvCxnSpPr>
          <p:cNvPr id="37" name="直線コネクタ 36"/>
          <p:cNvCxnSpPr>
            <a:stCxn id="27" idx="3"/>
            <a:endCxn id="34" idx="1"/>
          </p:cNvCxnSpPr>
          <p:nvPr/>
        </p:nvCxnSpPr>
        <p:spPr>
          <a:xfrm flipV="1">
            <a:off x="4915622" y="2262908"/>
            <a:ext cx="252042" cy="1542654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3"/>
            <a:endCxn id="35" idx="1"/>
          </p:cNvCxnSpPr>
          <p:nvPr/>
        </p:nvCxnSpPr>
        <p:spPr>
          <a:xfrm>
            <a:off x="4915622" y="3805562"/>
            <a:ext cx="252042" cy="4614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7" idx="3"/>
            <a:endCxn id="36" idx="1"/>
          </p:cNvCxnSpPr>
          <p:nvPr/>
        </p:nvCxnSpPr>
        <p:spPr>
          <a:xfrm>
            <a:off x="4915622" y="3805562"/>
            <a:ext cx="252042" cy="1590699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7154262" y="3732923"/>
            <a:ext cx="1532538" cy="43550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000000"/>
                </a:solidFill>
              </a:rPr>
              <a:t>前提条件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7317715" y="1739680"/>
            <a:ext cx="1269911" cy="199324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認識の変化を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とらえる　　　</a:t>
            </a: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154262" y="1300569"/>
            <a:ext cx="1532538" cy="43550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000000"/>
                </a:solidFill>
              </a:rPr>
              <a:t>視点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 flipV="1">
            <a:off x="6261550" y="5171202"/>
            <a:ext cx="1056165" cy="650947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endCxn id="30" idx="1"/>
          </p:cNvCxnSpPr>
          <p:nvPr/>
        </p:nvCxnSpPr>
        <p:spPr>
          <a:xfrm flipV="1">
            <a:off x="6160963" y="2736302"/>
            <a:ext cx="1156752" cy="754890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319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6" grpId="0" animBg="1"/>
      <p:bldP spid="27" grpId="0"/>
      <p:bldP spid="28" grpId="0"/>
      <p:bldP spid="29" grpId="0"/>
      <p:bldP spid="57" grpId="0"/>
      <p:bldP spid="30" grpId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Problem</a:t>
            </a:r>
            <a:r>
              <a:rPr lang="ja-JP" altLang="en-US" dirty="0"/>
              <a:t> </a:t>
            </a:r>
            <a:r>
              <a:rPr lang="en-US" altLang="ja-JP" dirty="0" smtClean="0"/>
              <a:t>/</a:t>
            </a:r>
            <a:r>
              <a:rPr lang="ja-JP" altLang="en-US" dirty="0" smtClean="0"/>
              <a:t> </a:t>
            </a:r>
            <a:r>
              <a:rPr lang="en-US" altLang="ja-JP" dirty="0" smtClean="0"/>
              <a:t>Solution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fit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4039" y="6969654"/>
            <a:ext cx="8229600" cy="452596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593820" y="3061841"/>
            <a:ext cx="1810568" cy="1760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2291228" y="3061841"/>
            <a:ext cx="1810568" cy="1760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二等辺三角形 5"/>
          <p:cNvSpPr/>
          <p:nvPr/>
        </p:nvSpPr>
        <p:spPr>
          <a:xfrm>
            <a:off x="4634165" y="1763966"/>
            <a:ext cx="2186067" cy="188273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7" name="フローチャート: 照合 6"/>
          <p:cNvSpPr/>
          <p:nvPr/>
        </p:nvSpPr>
        <p:spPr>
          <a:xfrm>
            <a:off x="4542454" y="4072255"/>
            <a:ext cx="2297490" cy="1972636"/>
          </a:xfrm>
          <a:prstGeom prst="flowChartCollat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8" name="二等辺三角形 7"/>
          <p:cNvSpPr/>
          <p:nvPr/>
        </p:nvSpPr>
        <p:spPr>
          <a:xfrm>
            <a:off x="5570031" y="1763966"/>
            <a:ext cx="314335" cy="29830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9" name="二等辺三角形 8"/>
          <p:cNvSpPr/>
          <p:nvPr/>
        </p:nvSpPr>
        <p:spPr>
          <a:xfrm>
            <a:off x="5431724" y="5058573"/>
            <a:ext cx="553229" cy="2354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10" name="二等辺三角形 9"/>
          <p:cNvSpPr/>
          <p:nvPr/>
        </p:nvSpPr>
        <p:spPr>
          <a:xfrm rot="10800000">
            <a:off x="5431724" y="4822317"/>
            <a:ext cx="553229" cy="2354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cxnSp>
        <p:nvCxnSpPr>
          <p:cNvPr id="11" name="曲線コネクタ 10"/>
          <p:cNvCxnSpPr>
            <a:stCxn id="8" idx="3"/>
          </p:cNvCxnSpPr>
          <p:nvPr/>
        </p:nvCxnSpPr>
        <p:spPr>
          <a:xfrm rot="16200000" flipH="1">
            <a:off x="5603705" y="2185767"/>
            <a:ext cx="1699214" cy="1452226"/>
          </a:xfrm>
          <a:prstGeom prst="curvedConnector3">
            <a:avLst>
              <a:gd name="adj1" fmla="val 50000"/>
            </a:avLst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曲線コネクタ 18"/>
          <p:cNvCxnSpPr/>
          <p:nvPr/>
        </p:nvCxnSpPr>
        <p:spPr>
          <a:xfrm flipV="1">
            <a:off x="5984953" y="4250294"/>
            <a:ext cx="1169325" cy="634897"/>
          </a:xfrm>
          <a:prstGeom prst="curvedConnector3">
            <a:avLst>
              <a:gd name="adj1" fmla="val 50000"/>
            </a:avLst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7057115" y="3761488"/>
            <a:ext cx="1948578" cy="6035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sz="2400" dirty="0" smtClean="0">
                <a:solidFill>
                  <a:srgbClr val="000000"/>
                </a:solidFill>
              </a:rPr>
              <a:t>価値の検証</a:t>
            </a:r>
            <a:endParaRPr lang="ja-JP" altLang="en-US" sz="2400" dirty="0">
              <a:solidFill>
                <a:srgbClr val="000000"/>
              </a:solidFill>
            </a:endParaRPr>
          </a:p>
        </p:txBody>
      </p:sp>
      <p:cxnSp>
        <p:nvCxnSpPr>
          <p:cNvPr id="29" name="曲線コネクタ 28"/>
          <p:cNvCxnSpPr/>
          <p:nvPr/>
        </p:nvCxnSpPr>
        <p:spPr>
          <a:xfrm rot="10800000" flipV="1">
            <a:off x="422351" y="4547342"/>
            <a:ext cx="583520" cy="476172"/>
          </a:xfrm>
          <a:prstGeom prst="curvedConnector3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2354096" y="4063284"/>
            <a:ext cx="0" cy="943114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曲線コネクタ 30"/>
          <p:cNvCxnSpPr/>
          <p:nvPr/>
        </p:nvCxnSpPr>
        <p:spPr>
          <a:xfrm rot="16200000" flipH="1">
            <a:off x="3393388" y="4642223"/>
            <a:ext cx="511230" cy="321470"/>
          </a:xfrm>
          <a:prstGeom prst="curvedConnector3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1480516" y="4979373"/>
            <a:ext cx="2329222" cy="8553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ja-JP" sz="2000" dirty="0" smtClean="0">
                <a:solidFill>
                  <a:srgbClr val="000000"/>
                </a:solidFill>
              </a:rPr>
              <a:t>B</a:t>
            </a:r>
            <a:r>
              <a:rPr lang="ja-JP" altLang="en-US" sz="2000" dirty="0" smtClean="0">
                <a:solidFill>
                  <a:srgbClr val="000000"/>
                </a:solidFill>
              </a:rPr>
              <a:t>：最初の一歩</a:t>
            </a:r>
            <a:endParaRPr lang="en-US" altLang="ja-JP" sz="2000" dirty="0" smtClean="0">
              <a:solidFill>
                <a:srgbClr val="000000"/>
              </a:solidFill>
            </a:endParaRPr>
          </a:p>
          <a:p>
            <a:r>
              <a:rPr lang="en-US" altLang="ja-JP" sz="2400" dirty="0" smtClean="0">
                <a:solidFill>
                  <a:srgbClr val="000000"/>
                </a:solidFill>
              </a:rPr>
              <a:t>=Product</a:t>
            </a:r>
            <a:endParaRPr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3386411" y="4999978"/>
            <a:ext cx="1606798" cy="60359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ja-JP" sz="2400" dirty="0" smtClean="0">
                <a:solidFill>
                  <a:srgbClr val="000000"/>
                </a:solidFill>
              </a:rPr>
              <a:t>Solution</a:t>
            </a:r>
            <a:endParaRPr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0" y="5017098"/>
            <a:ext cx="1606798" cy="60359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ja-JP" sz="2400" dirty="0" smtClean="0">
                <a:solidFill>
                  <a:srgbClr val="000000"/>
                </a:solidFill>
              </a:rPr>
              <a:t>Problem</a:t>
            </a:r>
            <a:endParaRPr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302713" y="1584429"/>
            <a:ext cx="1948578" cy="6035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en-US" sz="2400" dirty="0" err="1" smtClean="0">
                <a:solidFill>
                  <a:srgbClr val="000000"/>
                </a:solidFill>
              </a:rPr>
              <a:t>Cチーム</a:t>
            </a:r>
            <a:endParaRPr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57115" y="5582965"/>
            <a:ext cx="1948578" cy="6035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en-US" sz="2400" dirty="0" smtClean="0">
                <a:solidFill>
                  <a:srgbClr val="000000"/>
                </a:solidFill>
              </a:rPr>
              <a:t>A</a:t>
            </a:r>
            <a:r>
              <a:rPr lang="ja-JP" altLang="en-US" sz="2400" dirty="0" smtClean="0">
                <a:solidFill>
                  <a:srgbClr val="000000"/>
                </a:solidFill>
              </a:rPr>
              <a:t>、</a:t>
            </a:r>
            <a:r>
              <a:rPr lang="en-US" altLang="ja-JP" sz="2400" dirty="0" err="1" smtClean="0">
                <a:solidFill>
                  <a:srgbClr val="000000"/>
                </a:solidFill>
              </a:rPr>
              <a:t>B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チーム</a:t>
            </a:r>
            <a:endParaRPr lang="ja-JP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674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6" grpId="0" animBg="1"/>
      <p:bldP spid="36" grpId="0" animBg="1"/>
      <p:bldP spid="37" grpId="0"/>
      <p:bldP spid="38" grpId="0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今回</a:t>
            </a:r>
            <a:r>
              <a:rPr kumimoji="1" lang="ja-JP" altLang="en-US" dirty="0" smtClean="0"/>
              <a:t>のハッカソン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4778439"/>
            <a:ext cx="8229600" cy="90538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ja-JP" altLang="en-US" sz="6000" dirty="0" smtClean="0"/>
              <a:t> </a:t>
            </a:r>
            <a:r>
              <a:rPr kumimoji="1" lang="en-US" altLang="ja-JP" sz="6000" dirty="0" smtClean="0"/>
              <a:t> </a:t>
            </a:r>
            <a:r>
              <a:rPr kumimoji="1" lang="ja-JP" altLang="en-US" sz="6000" dirty="0" smtClean="0"/>
              <a:t>価値の検証を</a:t>
            </a:r>
            <a:r>
              <a:rPr lang="ja-JP" altLang="en-US" sz="6000" dirty="0" smtClean="0"/>
              <a:t>しよう！</a:t>
            </a:r>
            <a:endParaRPr lang="en-US" altLang="ja-JP" sz="6000" dirty="0" smtClean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57200" y="2074850"/>
            <a:ext cx="8229600" cy="905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ja-JP" altLang="en-US" sz="6000" dirty="0" smtClean="0"/>
              <a:t>そう</a:t>
            </a:r>
            <a:endParaRPr lang="en-US" altLang="ja-JP" sz="6000" dirty="0" smtClean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57200" y="3395206"/>
            <a:ext cx="8229600" cy="905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ja-JP" altLang="en-US" sz="6000" dirty="0" smtClean="0"/>
              <a:t>走り出す前に</a:t>
            </a:r>
            <a:endParaRPr lang="en-US" altLang="ja-JP" sz="6000" dirty="0" smtClean="0"/>
          </a:p>
        </p:txBody>
      </p:sp>
    </p:spTree>
    <p:extLst>
      <p:ext uri="{BB962C8B-B14F-4D97-AF65-F5344CB8AC3E}">
        <p14:creationId xmlns:p14="http://schemas.microsoft.com/office/powerpoint/2010/main" val="327758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価値検証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21242" y="1964870"/>
            <a:ext cx="7753225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　</a:t>
            </a:r>
            <a:r>
              <a:rPr kumimoji="1" lang="ja-JP" altLang="en-US" dirty="0" smtClean="0"/>
              <a:t>ここ</a:t>
            </a:r>
            <a:r>
              <a:rPr kumimoji="1" lang="ja-JP" altLang="en-US" dirty="0" smtClean="0"/>
              <a:t>からは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ja-JP" dirty="0"/>
              <a:t>　</a:t>
            </a:r>
            <a:r>
              <a:rPr kumimoji="1" lang="ja-JP" altLang="en-US" dirty="0" smtClean="0"/>
              <a:t>　　　木野瀬さんの具体例を用いた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ja-JP" altLang="en-US" dirty="0" smtClean="0"/>
              <a:t>　</a:t>
            </a: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ja-JP" altLang="en-US" dirty="0" smtClean="0"/>
              <a:t>価値検証のプレゼンテーションに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ja-JP" altLang="en-US" dirty="0" smtClean="0"/>
              <a:t>　　　</a:t>
            </a:r>
            <a:r>
              <a:rPr lang="ja-JP" altLang="en-US" dirty="0" smtClean="0"/>
              <a:t>バトンタッチ</a:t>
            </a:r>
            <a:r>
              <a:rPr lang="ja-JP" altLang="en-US" dirty="0" smtClean="0"/>
              <a:t>します！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48306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ハッカソンのスケジュール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 flipV="1">
            <a:off x="9530632" y="6717180"/>
            <a:ext cx="2098342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57200" y="1403111"/>
            <a:ext cx="8229600" cy="5262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 smtClean="0">
                <a:latin typeface="+mn-ea"/>
              </a:rPr>
              <a:t>＜</a:t>
            </a:r>
            <a:r>
              <a:rPr lang="en-US" altLang="ja-JP" sz="2800" dirty="0" smtClean="0">
                <a:latin typeface="+mn-ea"/>
              </a:rPr>
              <a:t>Day1</a:t>
            </a:r>
            <a:r>
              <a:rPr lang="ja-JP" altLang="en-US" sz="2800" dirty="0" smtClean="0">
                <a:latin typeface="+mn-ea"/>
              </a:rPr>
              <a:t>＞</a:t>
            </a:r>
            <a:endParaRPr lang="en-US" altLang="ja-JP" sz="2800" dirty="0" smtClean="0">
              <a:latin typeface="+mn-ea"/>
            </a:endParaRPr>
          </a:p>
          <a:p>
            <a:r>
              <a:rPr lang="en-US" altLang="ja-JP" sz="2800" dirty="0" smtClean="0">
                <a:latin typeface="+mn-ea"/>
              </a:rPr>
              <a:t>10</a:t>
            </a:r>
            <a:r>
              <a:rPr lang="en-US" altLang="ja-JP" sz="2800" dirty="0">
                <a:latin typeface="+mn-ea"/>
              </a:rPr>
              <a:t>:00 </a:t>
            </a:r>
            <a:r>
              <a:rPr lang="ja-JP" altLang="en-US" sz="2800" dirty="0">
                <a:latin typeface="+mn-ea"/>
              </a:rPr>
              <a:t>オープニング</a:t>
            </a:r>
          </a:p>
          <a:p>
            <a:r>
              <a:rPr lang="en-US" altLang="ja-JP" sz="2800" dirty="0" smtClean="0">
                <a:latin typeface="+mn-ea"/>
              </a:rPr>
              <a:t>10</a:t>
            </a:r>
            <a:r>
              <a:rPr lang="en-US" altLang="ja-JP" sz="2800" dirty="0">
                <a:latin typeface="+mn-ea"/>
              </a:rPr>
              <a:t>:15 "</a:t>
            </a:r>
            <a:r>
              <a:rPr lang="ja-JP" altLang="en-US" sz="2800" dirty="0">
                <a:latin typeface="+mn-ea"/>
              </a:rPr>
              <a:t>価値検証”プレゼン</a:t>
            </a:r>
          </a:p>
          <a:p>
            <a:r>
              <a:rPr lang="en-US" altLang="ja-JP" sz="2800" dirty="0" smtClean="0">
                <a:latin typeface="+mn-ea"/>
              </a:rPr>
              <a:t>11</a:t>
            </a:r>
            <a:r>
              <a:rPr lang="en-US" altLang="ja-JP" sz="2800" dirty="0">
                <a:latin typeface="+mn-ea"/>
              </a:rPr>
              <a:t>:15 </a:t>
            </a:r>
            <a:r>
              <a:rPr lang="ja-JP" altLang="en-US" sz="2800" dirty="0">
                <a:latin typeface="+mn-ea"/>
              </a:rPr>
              <a:t>価値検証実践</a:t>
            </a:r>
          </a:p>
          <a:p>
            <a:r>
              <a:rPr lang="en-US" altLang="ja-JP" sz="2800" dirty="0" smtClean="0">
                <a:latin typeface="+mn-ea"/>
              </a:rPr>
              <a:t>19</a:t>
            </a:r>
            <a:r>
              <a:rPr lang="en-US" altLang="ja-JP" sz="2800" dirty="0">
                <a:latin typeface="+mn-ea"/>
              </a:rPr>
              <a:t>:00 </a:t>
            </a:r>
            <a:r>
              <a:rPr lang="ja-JP" altLang="en-US" sz="2800" dirty="0">
                <a:latin typeface="+mn-ea"/>
              </a:rPr>
              <a:t>中間発表</a:t>
            </a:r>
          </a:p>
          <a:p>
            <a:r>
              <a:rPr lang="en-US" altLang="ja-JP" sz="2800" dirty="0" smtClean="0">
                <a:latin typeface="+mn-ea"/>
              </a:rPr>
              <a:t>20</a:t>
            </a:r>
            <a:r>
              <a:rPr lang="en-US" altLang="ja-JP" sz="2800" dirty="0">
                <a:latin typeface="+mn-ea"/>
              </a:rPr>
              <a:t>:00 </a:t>
            </a:r>
            <a:r>
              <a:rPr lang="ja-JP" altLang="en-US" sz="2800" dirty="0">
                <a:latin typeface="+mn-ea"/>
              </a:rPr>
              <a:t>初日解散</a:t>
            </a:r>
          </a:p>
          <a:p>
            <a:r>
              <a:rPr lang="en-US" altLang="ja-JP" sz="2800" dirty="0" smtClean="0">
                <a:latin typeface="+mn-ea"/>
              </a:rPr>
              <a:t>                                           </a:t>
            </a:r>
            <a:r>
              <a:rPr lang="ja-JP" altLang="en-US" sz="2800" dirty="0" smtClean="0">
                <a:latin typeface="+mn-ea"/>
              </a:rPr>
              <a:t>＜</a:t>
            </a:r>
            <a:r>
              <a:rPr lang="en-US" altLang="ja-JP" sz="2800" dirty="0" smtClean="0">
                <a:latin typeface="+mn-ea"/>
              </a:rPr>
              <a:t>Day2</a:t>
            </a:r>
            <a:r>
              <a:rPr lang="ja-JP" altLang="en-US" sz="2800" dirty="0" smtClean="0">
                <a:latin typeface="+mn-ea"/>
              </a:rPr>
              <a:t>＞</a:t>
            </a:r>
            <a:endParaRPr lang="ja-JP" altLang="en-US" sz="2800" dirty="0">
              <a:latin typeface="+mn-ea"/>
            </a:endParaRPr>
          </a:p>
          <a:p>
            <a:r>
              <a:rPr lang="en-US" altLang="ja-JP" sz="2800" dirty="0" smtClean="0">
                <a:latin typeface="+mn-ea"/>
              </a:rPr>
              <a:t>                                           </a:t>
            </a:r>
            <a:r>
              <a:rPr lang="en-US" altLang="ja-JP" sz="2800" dirty="0" smtClean="0">
                <a:latin typeface="+mn-ea"/>
              </a:rPr>
              <a:t>10</a:t>
            </a:r>
            <a:r>
              <a:rPr lang="en-US" altLang="ja-JP" sz="2800" dirty="0">
                <a:latin typeface="+mn-ea"/>
              </a:rPr>
              <a:t>:00 </a:t>
            </a:r>
            <a:r>
              <a:rPr lang="ja-JP" altLang="en-US" sz="2800" dirty="0">
                <a:latin typeface="+mn-ea"/>
              </a:rPr>
              <a:t>リオープニング</a:t>
            </a:r>
          </a:p>
          <a:p>
            <a:r>
              <a:rPr lang="en-US" altLang="ja-JP" sz="2800" dirty="0" smtClean="0">
                <a:latin typeface="+mn-ea"/>
              </a:rPr>
              <a:t>                                           </a:t>
            </a:r>
            <a:r>
              <a:rPr lang="en-US" altLang="ja-JP" sz="2800" dirty="0" smtClean="0">
                <a:latin typeface="+mn-ea"/>
              </a:rPr>
              <a:t>10</a:t>
            </a:r>
            <a:r>
              <a:rPr lang="en-US" altLang="ja-JP" sz="2800" dirty="0">
                <a:latin typeface="+mn-ea"/>
              </a:rPr>
              <a:t>:15 </a:t>
            </a:r>
            <a:r>
              <a:rPr lang="ja-JP" altLang="en-US" sz="2800" dirty="0">
                <a:latin typeface="+mn-ea"/>
              </a:rPr>
              <a:t>サービス開発</a:t>
            </a:r>
          </a:p>
          <a:p>
            <a:r>
              <a:rPr lang="en-US" altLang="ja-JP" sz="2800" dirty="0" smtClean="0">
                <a:latin typeface="+mn-ea"/>
              </a:rPr>
              <a:t>                                           </a:t>
            </a:r>
            <a:r>
              <a:rPr lang="en-US" altLang="ja-JP" sz="2800" dirty="0" smtClean="0">
                <a:latin typeface="+mn-ea"/>
              </a:rPr>
              <a:t>17</a:t>
            </a:r>
            <a:r>
              <a:rPr lang="en-US" altLang="ja-JP" sz="2800" dirty="0">
                <a:latin typeface="+mn-ea"/>
              </a:rPr>
              <a:t>:00 </a:t>
            </a:r>
            <a:r>
              <a:rPr lang="ja-JP" altLang="en-US" sz="2800" dirty="0">
                <a:latin typeface="+mn-ea"/>
              </a:rPr>
              <a:t>プレゼン＆</a:t>
            </a:r>
            <a:r>
              <a:rPr lang="ja-JP" altLang="en-US" sz="2800" dirty="0" smtClean="0">
                <a:latin typeface="+mn-ea"/>
              </a:rPr>
              <a:t>審査</a:t>
            </a:r>
            <a:endParaRPr lang="ja-JP" altLang="en-US" sz="2800" dirty="0">
              <a:latin typeface="+mn-ea"/>
            </a:endParaRPr>
          </a:p>
          <a:p>
            <a:r>
              <a:rPr lang="en-US" altLang="ja-JP" sz="2800" dirty="0" smtClean="0">
                <a:latin typeface="+mn-ea"/>
              </a:rPr>
              <a:t>                                           </a:t>
            </a:r>
            <a:r>
              <a:rPr lang="en-US" altLang="ja-JP" sz="2800" dirty="0" smtClean="0">
                <a:latin typeface="+mn-ea"/>
              </a:rPr>
              <a:t>18</a:t>
            </a:r>
            <a:r>
              <a:rPr lang="en-US" altLang="ja-JP" sz="2800" dirty="0">
                <a:latin typeface="+mn-ea"/>
              </a:rPr>
              <a:t>:00 </a:t>
            </a:r>
            <a:r>
              <a:rPr lang="ja-JP" altLang="en-US" sz="2800" dirty="0">
                <a:latin typeface="+mn-ea"/>
              </a:rPr>
              <a:t>立食パーティ</a:t>
            </a:r>
          </a:p>
          <a:p>
            <a:r>
              <a:rPr lang="en-US" altLang="ja-JP" sz="2800" dirty="0" smtClean="0">
                <a:latin typeface="+mn-ea"/>
              </a:rPr>
              <a:t>                                           </a:t>
            </a:r>
            <a:r>
              <a:rPr lang="en-US" altLang="ja-JP" sz="2800" dirty="0" smtClean="0">
                <a:latin typeface="+mn-ea"/>
              </a:rPr>
              <a:t>20</a:t>
            </a:r>
            <a:r>
              <a:rPr lang="en-US" altLang="ja-JP" sz="2800" dirty="0">
                <a:latin typeface="+mn-ea"/>
              </a:rPr>
              <a:t>:00 </a:t>
            </a:r>
            <a:r>
              <a:rPr lang="ja-JP" altLang="en-US" sz="2800" dirty="0">
                <a:latin typeface="+mn-ea"/>
              </a:rPr>
              <a:t>解散</a:t>
            </a:r>
          </a:p>
        </p:txBody>
      </p:sp>
      <p:pic>
        <p:nvPicPr>
          <p:cNvPr id="5" name="コンテンツ プレースホルダー 3"/>
          <p:cNvPicPr>
            <a:picLocks noChangeAspect="1"/>
          </p:cNvPicPr>
          <p:nvPr/>
        </p:nvPicPr>
        <p:blipFill>
          <a:blip r:embed="rId2"/>
          <a:srcRect l="-40915" r="-40915"/>
          <a:stretch>
            <a:fillRect/>
          </a:stretch>
        </p:blipFill>
        <p:spPr>
          <a:xfrm>
            <a:off x="636808" y="4624840"/>
            <a:ext cx="3147801" cy="173116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894" y="1603460"/>
            <a:ext cx="1824618" cy="182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77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プレゼンフォーマット</a:t>
            </a:r>
            <a:endParaRPr kumimoji="1" lang="ja-JP" altLang="en-US" dirty="0"/>
          </a:p>
        </p:txBody>
      </p:sp>
      <p:pic>
        <p:nvPicPr>
          <p:cNvPr id="9" name="コンテンツ プレースホルダー 8" descr="スクリーンショット 2015-04-11 2.17.4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" b="1038"/>
          <a:stretch>
            <a:fillRect/>
          </a:stretch>
        </p:blipFill>
        <p:spPr>
          <a:xfrm>
            <a:off x="263553" y="1518237"/>
            <a:ext cx="8713850" cy="4792282"/>
          </a:xfrm>
        </p:spPr>
      </p:pic>
    </p:spTree>
    <p:extLst>
      <p:ext uri="{BB962C8B-B14F-4D97-AF65-F5344CB8AC3E}">
        <p14:creationId xmlns:p14="http://schemas.microsoft.com/office/powerpoint/2010/main" val="90041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167</Words>
  <Application>Microsoft Macintosh PowerPoint</Application>
  <PresentationFormat>画面に合わせる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ホワイト</vt:lpstr>
      <vt:lpstr>前回までの振り返り</vt:lpstr>
      <vt:lpstr>Hackathon全体スケジュール</vt:lpstr>
      <vt:lpstr>Product / Market fit</vt:lpstr>
      <vt:lpstr>Problem / Solution fit</vt:lpstr>
      <vt:lpstr>今回のハッカソン</vt:lpstr>
      <vt:lpstr>価値検証</vt:lpstr>
      <vt:lpstr>ハッカソンのスケジュール</vt:lpstr>
      <vt:lpstr>プレゼンフォーマット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前回までの振り返り</dc:title>
  <dc:creator>洋介 伊関</dc:creator>
  <cp:lastModifiedBy>洋介 伊関</cp:lastModifiedBy>
  <cp:revision>29</cp:revision>
  <dcterms:created xsi:type="dcterms:W3CDTF">2015-03-15T06:05:11Z</dcterms:created>
  <dcterms:modified xsi:type="dcterms:W3CDTF">2015-04-10T17:27:59Z</dcterms:modified>
</cp:coreProperties>
</file>