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0"/>
  </p:notesMasterIdLst>
  <p:sldIdLst>
    <p:sldId id="256" r:id="rId5"/>
    <p:sldId id="281" r:id="rId6"/>
    <p:sldId id="283" r:id="rId7"/>
    <p:sldId id="257" r:id="rId8"/>
    <p:sldId id="282" r:id="rId9"/>
    <p:sldId id="287" r:id="rId10"/>
    <p:sldId id="288" r:id="rId11"/>
    <p:sldId id="286" r:id="rId12"/>
    <p:sldId id="279" r:id="rId13"/>
    <p:sldId id="289" r:id="rId14"/>
    <p:sldId id="280" r:id="rId15"/>
    <p:sldId id="284" r:id="rId16"/>
    <p:sldId id="285" r:id="rId17"/>
    <p:sldId id="290" r:id="rId18"/>
    <p:sldId id="273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B6"/>
    <a:srgbClr val="A0E6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3" y="7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19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71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33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solidFill>
              <a:srgbClr val="02BDB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9</a:t>
            </a:r>
            <a:r>
              <a:rPr lang="ko-KR" altLang="en-US" sz="1600" b="1" dirty="0" smtClean="0"/>
              <a:t>반 </a:t>
            </a:r>
            <a:r>
              <a:rPr lang="en-US" altLang="ko-KR" sz="1600" b="1" dirty="0" smtClean="0"/>
              <a:t>35</a:t>
            </a:r>
            <a:r>
              <a:rPr lang="ko-KR" altLang="en-US" sz="1600" b="1" dirty="0" smtClean="0"/>
              <a:t>조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2620" y="1329421"/>
            <a:ext cx="1120677" cy="400110"/>
            <a:chOff x="384803" y="2018714"/>
            <a:chExt cx="1120677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94653" y="201871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가설 </a:t>
              </a:r>
              <a:r>
                <a:rPr lang="en-US" altLang="ko-KR" sz="2000" dirty="0" smtClean="0"/>
                <a:t>3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4803" y="206010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●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147" y="1370814"/>
            <a:ext cx="5591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한식 사업자 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와 정류소 수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은 관계가 없을 것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6" y="1948189"/>
            <a:ext cx="9473086" cy="3325032"/>
          </a:xfrm>
          <a:prstGeom prst="rect">
            <a:avLst/>
          </a:prstGeom>
        </p:spPr>
      </p:pic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</p:spPr>
        <p:txBody>
          <a:bodyPr/>
          <a:lstStyle/>
          <a:p>
            <a:r>
              <a:rPr lang="ko-KR" altLang="en-US" dirty="0" err="1"/>
              <a:t>이</a:t>
            </a:r>
            <a:r>
              <a:rPr lang="ko-KR" altLang="en-US" dirty="0" err="1" smtClean="0"/>
              <a:t>변량</a:t>
            </a:r>
            <a:r>
              <a:rPr lang="ko-KR" altLang="en-US" dirty="0" smtClean="0"/>
              <a:t> 설정 및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분석을 통한 </a:t>
            </a:r>
            <a:r>
              <a:rPr lang="ko-KR" altLang="en-US" sz="1000" dirty="0" err="1" smtClean="0"/>
              <a:t>인사이트</a:t>
            </a:r>
            <a:r>
              <a:rPr lang="ko-KR" altLang="en-US" sz="1000" dirty="0" smtClean="0"/>
              <a:t>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0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2620" y="1329421"/>
            <a:ext cx="1120677" cy="400110"/>
            <a:chOff x="384803" y="2018714"/>
            <a:chExt cx="1120677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94653" y="201871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가설 </a:t>
              </a:r>
              <a:r>
                <a:rPr lang="en-US" altLang="ko-KR" sz="2000" dirty="0" smtClean="0"/>
                <a:t>3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4803" y="206010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●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147" y="1370814"/>
            <a:ext cx="541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한식 사업자 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와 노선 수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은 관계가 없을 것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0" y="1846384"/>
            <a:ext cx="4624754" cy="459371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20574" r="33795"/>
          <a:stretch/>
        </p:blipFill>
        <p:spPr>
          <a:xfrm>
            <a:off x="5698440" y="2669028"/>
            <a:ext cx="2953532" cy="2008480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</p:spPr>
        <p:txBody>
          <a:bodyPr/>
          <a:lstStyle/>
          <a:p>
            <a:r>
              <a:rPr lang="ko-KR" altLang="en-US" dirty="0" err="1"/>
              <a:t>이</a:t>
            </a:r>
            <a:r>
              <a:rPr lang="ko-KR" altLang="en-US" dirty="0" err="1" smtClean="0"/>
              <a:t>변량</a:t>
            </a:r>
            <a:r>
              <a:rPr lang="ko-KR" altLang="en-US" dirty="0" smtClean="0"/>
              <a:t> 설정 및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분석을 통한 </a:t>
            </a:r>
            <a:r>
              <a:rPr lang="ko-KR" altLang="en-US" sz="1000" dirty="0" err="1" smtClean="0"/>
              <a:t>인사이트</a:t>
            </a:r>
            <a:r>
              <a:rPr lang="ko-KR" altLang="en-US" sz="1000" dirty="0" smtClean="0"/>
              <a:t>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2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50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1: 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인구수 대비 정류소 수가 가장 적은 송파구에 버스 정류소를 증설해야한다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j-ea"/>
              <a:ea typeface="+mj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2: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총 </a:t>
            </a:r>
            <a:r>
              <a:rPr lang="ko-KR" altLang="en-US" dirty="0" err="1" smtClean="0">
                <a:latin typeface="+mj-ea"/>
                <a:ea typeface="+mj-ea"/>
              </a:rPr>
              <a:t>승객수</a:t>
            </a:r>
            <a:r>
              <a:rPr lang="ko-KR" altLang="en-US" dirty="0" smtClean="0">
                <a:latin typeface="+mj-ea"/>
                <a:ea typeface="+mj-ea"/>
              </a:rPr>
              <a:t> 대비 정류소가 가장 적은 강동구에 버스 정류소를 증설해야한다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j-ea"/>
              <a:ea typeface="+mj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3: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err="1" smtClean="0">
                <a:latin typeface="+mj-ea"/>
                <a:ea typeface="+mj-ea"/>
              </a:rPr>
              <a:t>한식당수</a:t>
            </a:r>
            <a:r>
              <a:rPr lang="ko-KR" altLang="en-US" dirty="0" smtClean="0">
                <a:latin typeface="+mj-ea"/>
                <a:ea typeface="+mj-ea"/>
              </a:rPr>
              <a:t> 대비 정류소가 가장 적은 중구에 버스 정류소를 증설해야한다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33388" y="511175"/>
            <a:ext cx="7300912" cy="590550"/>
          </a:xfrm>
        </p:spPr>
        <p:txBody>
          <a:bodyPr/>
          <a:lstStyle/>
          <a:p>
            <a:r>
              <a:rPr lang="ko-KR" altLang="en-US" dirty="0" smtClean="0"/>
              <a:t>결론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6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33388" y="511175"/>
            <a:ext cx="7300912" cy="590550"/>
          </a:xfrm>
        </p:spPr>
        <p:txBody>
          <a:bodyPr/>
          <a:lstStyle/>
          <a:p>
            <a:r>
              <a:rPr lang="ko-KR" altLang="en-US" dirty="0" smtClean="0"/>
              <a:t>향후 분석 계획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8740142" cy="1013570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dirty="0" smtClean="0"/>
              <a:t>성동구</a:t>
            </a:r>
            <a:r>
              <a:rPr lang="en-US" altLang="ko-KR" dirty="0"/>
              <a:t> </a:t>
            </a:r>
            <a:r>
              <a:rPr lang="ko-KR" altLang="en-US" dirty="0" smtClean="0"/>
              <a:t>등 버스 정류소 수요 대비 지하철 등 타 대중교통의</a:t>
            </a:r>
            <a:endParaRPr lang="en-US" altLang="ko-KR" dirty="0" smtClean="0"/>
          </a:p>
          <a:p>
            <a:pPr marL="76200" indent="0">
              <a:buNone/>
            </a:pPr>
            <a:r>
              <a:rPr lang="ko-KR" altLang="en-US" dirty="0" smtClean="0"/>
              <a:t> 공급이 원활한 지역에 대한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이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2" y="2460510"/>
            <a:ext cx="7188619" cy="33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33388" y="511175"/>
            <a:ext cx="7300912" cy="590550"/>
          </a:xfrm>
        </p:spPr>
        <p:txBody>
          <a:bodyPr/>
          <a:lstStyle/>
          <a:p>
            <a:r>
              <a:rPr lang="ko-KR" altLang="en-US" dirty="0" smtClean="0"/>
              <a:t>향후 분석 계획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8740142" cy="1217729"/>
          </a:xfrm>
        </p:spPr>
        <p:txBody>
          <a:bodyPr/>
          <a:lstStyle/>
          <a:p>
            <a:pPr marL="76200" indent="0">
              <a:buNone/>
            </a:pPr>
            <a:r>
              <a:rPr lang="ko-KR" altLang="en-US" dirty="0" smtClean="0"/>
              <a:t>한국인 인구와 정류소 개수의 상관관계가 높은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외국인 인구수 대비 정류소 개수의 상관관계는 낮은 것을 기반으로 추가적인 분석을 해야한다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16" y="2378691"/>
            <a:ext cx="3856159" cy="39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620" y="1301262"/>
            <a:ext cx="463588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smtClean="0"/>
              <a:t>1.</a:t>
            </a:r>
          </a:p>
          <a:p>
            <a:endParaRPr lang="en-US" altLang="ko-KR" sz="2600" dirty="0"/>
          </a:p>
          <a:p>
            <a:r>
              <a:rPr lang="en-US" altLang="ko-KR" sz="2600" dirty="0" smtClean="0"/>
              <a:t>2.</a:t>
            </a:r>
          </a:p>
          <a:p>
            <a:endParaRPr lang="en-US" altLang="ko-KR" sz="2600" dirty="0"/>
          </a:p>
          <a:p>
            <a:r>
              <a:rPr lang="en-US" altLang="ko-KR" sz="2600" dirty="0" smtClean="0"/>
              <a:t>3.</a:t>
            </a:r>
          </a:p>
          <a:p>
            <a:endParaRPr lang="en-US" altLang="ko-KR" sz="2600" dirty="0"/>
          </a:p>
          <a:p>
            <a:r>
              <a:rPr lang="en-US" altLang="ko-KR" sz="2600" dirty="0" smtClean="0"/>
              <a:t>4.</a:t>
            </a:r>
          </a:p>
          <a:p>
            <a:endParaRPr lang="en-US" altLang="ko-KR" sz="2600" dirty="0"/>
          </a:p>
          <a:p>
            <a:r>
              <a:rPr lang="en-US" altLang="ko-KR" sz="2600" dirty="0" smtClean="0"/>
              <a:t>5.</a:t>
            </a:r>
          </a:p>
          <a:p>
            <a:endParaRPr lang="en-US" altLang="ko-KR" sz="2600" dirty="0"/>
          </a:p>
          <a:p>
            <a:r>
              <a:rPr lang="en-US" altLang="ko-KR" sz="2600" dirty="0" smtClean="0"/>
              <a:t>6.</a:t>
            </a:r>
            <a:endParaRPr lang="ko-KR" alt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896208" y="1415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비즈니스 이해 단계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6207" y="21906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데이터 분석</a:t>
            </a:r>
            <a:endParaRPr lang="ko-KR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901994" y="296719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데이터 정제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96206" y="377116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데이터 분석 및 이해 단계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896206" y="4547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결론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896205" y="53516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향후 계획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0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이해 단계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브레인 </a:t>
            </a:r>
            <a:r>
              <a:rPr lang="ko-KR" altLang="en-US" sz="1000" dirty="0" err="1" smtClean="0"/>
              <a:t>스토밍</a:t>
            </a:r>
            <a:r>
              <a:rPr lang="ko-KR" altLang="en-US" sz="1000" dirty="0" smtClean="0"/>
              <a:t> 을 통한 가설 수립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914017" y="2247900"/>
            <a:ext cx="7829550" cy="3467100"/>
            <a:chOff x="594360" y="1424940"/>
            <a:chExt cx="7829550" cy="3467100"/>
          </a:xfrm>
        </p:grpSpPr>
        <p:sp>
          <p:nvSpPr>
            <p:cNvPr id="3" name="모서리가 접힌 도형 2"/>
            <p:cNvSpPr/>
            <p:nvPr/>
          </p:nvSpPr>
          <p:spPr>
            <a:xfrm>
              <a:off x="594360" y="142494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미세먼지 단계는 </a:t>
              </a:r>
              <a:r>
                <a:rPr lang="ko-KR" altLang="en-US" dirty="0" err="1">
                  <a:solidFill>
                    <a:schemeClr val="tx1"/>
                  </a:solidFill>
                </a:rPr>
                <a:t>따릉이</a:t>
              </a:r>
              <a:r>
                <a:rPr lang="ko-KR" altLang="en-US" dirty="0">
                  <a:solidFill>
                    <a:schemeClr val="tx1"/>
                  </a:solidFill>
                </a:rPr>
                <a:t> 대여 수요에 영향이 </a:t>
              </a:r>
              <a:r>
                <a:rPr lang="ko-KR" altLang="en-US" dirty="0" err="1">
                  <a:solidFill>
                    <a:schemeClr val="tx1"/>
                  </a:solidFill>
                </a:rPr>
                <a:t>없을것이다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2339340" y="142494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날짜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월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과 수요는 영향이 </a:t>
              </a:r>
              <a:r>
                <a:rPr lang="ko-KR" altLang="en-US" dirty="0" err="1">
                  <a:solidFill>
                    <a:schemeClr val="tx1"/>
                  </a:solidFill>
                </a:rPr>
                <a:t>있을것이다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접힌 도형 11"/>
            <p:cNvSpPr/>
            <p:nvPr/>
          </p:nvSpPr>
          <p:spPr>
            <a:xfrm>
              <a:off x="4084320" y="142494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날짜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과 수요는 영향이 있을 것이다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접힌 도형 12"/>
            <p:cNvSpPr/>
            <p:nvPr/>
          </p:nvSpPr>
          <p:spPr>
            <a:xfrm>
              <a:off x="5829300" y="142494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날짜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과 수요는 영향이 있을 것이다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1546860" y="349758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모서리가 접힌 도형 19"/>
            <p:cNvSpPr/>
            <p:nvPr/>
          </p:nvSpPr>
          <p:spPr>
            <a:xfrm>
              <a:off x="3352800" y="349758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가시거리와 수요는 영향이 </a:t>
              </a:r>
              <a:r>
                <a:rPr lang="ko-KR" altLang="en-US" dirty="0" err="1">
                  <a:solidFill>
                    <a:schemeClr val="tx1"/>
                  </a:solidFill>
                </a:rPr>
                <a:t>있을것이다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접힌 도형 20"/>
            <p:cNvSpPr/>
            <p:nvPr/>
          </p:nvSpPr>
          <p:spPr>
            <a:xfrm>
              <a:off x="5158740" y="349758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온도와 수요는 영향이 </a:t>
              </a:r>
              <a:r>
                <a:rPr lang="ko-KR" altLang="en-US" dirty="0" err="1">
                  <a:solidFill>
                    <a:schemeClr val="tx1"/>
                  </a:solidFill>
                </a:rPr>
                <a:t>있을것이다</a:t>
              </a:r>
              <a:r>
                <a:rPr lang="en-US" altLang="ko-KR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접힌 도형 21"/>
            <p:cNvSpPr/>
            <p:nvPr/>
          </p:nvSpPr>
          <p:spPr>
            <a:xfrm>
              <a:off x="6960870" y="3497580"/>
              <a:ext cx="1463040" cy="1394460"/>
            </a:xfrm>
            <a:prstGeom prst="foldedCorner">
              <a:avLst/>
            </a:prstGeom>
            <a:solidFill>
              <a:srgbClr val="A0E6E4"/>
            </a:solidFill>
            <a:ln>
              <a:solidFill>
                <a:srgbClr val="02B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가설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정류장 </a:t>
              </a:r>
              <a:r>
                <a:rPr lang="ko-KR" altLang="en-US" dirty="0">
                  <a:solidFill>
                    <a:schemeClr val="tx1"/>
                  </a:solidFill>
                </a:rPr>
                <a:t>수와 노선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5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</a:t>
            </a:r>
            <a:r>
              <a:rPr lang="ko-KR" altLang="en-US" dirty="0" smtClean="0">
                <a:latin typeface="+mn-ea"/>
                <a:ea typeface="+mn-ea"/>
              </a:rPr>
              <a:t>수립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sz="1000" dirty="0" smtClean="0">
                <a:latin typeface="+mn-ea"/>
                <a:ea typeface="+mn-ea"/>
              </a:rPr>
              <a:t>최종 가설 </a:t>
            </a:r>
            <a:r>
              <a:rPr lang="en-US" altLang="ko-KR" sz="1000" dirty="0" smtClean="0">
                <a:latin typeface="+mn-ea"/>
                <a:ea typeface="+mn-ea"/>
              </a:rPr>
              <a:t>3</a:t>
            </a:r>
            <a:r>
              <a:rPr lang="ko-KR" altLang="en-US" sz="1000" dirty="0" smtClean="0">
                <a:latin typeface="+mn-ea"/>
                <a:ea typeface="+mn-ea"/>
              </a:rPr>
              <a:t>개 수립</a:t>
            </a:r>
            <a:endParaRPr sz="1000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28860" y="1799627"/>
            <a:ext cx="3580147" cy="2107055"/>
            <a:chOff x="432620" y="2058707"/>
            <a:chExt cx="3580147" cy="21070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BA5390-D610-4F80-B5F5-95B3846C97A8}"/>
                </a:ext>
              </a:extLst>
            </p:cNvPr>
            <p:cNvSpPr/>
            <p:nvPr/>
          </p:nvSpPr>
          <p:spPr>
            <a:xfrm>
              <a:off x="432620" y="2069480"/>
              <a:ext cx="1221809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가설 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1 :</a:t>
              </a:r>
              <a:endPara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B1D7FA-E787-4E62-A0F0-AEB98A331696}"/>
                </a:ext>
              </a:extLst>
            </p:cNvPr>
            <p:cNvSpPr/>
            <p:nvPr/>
          </p:nvSpPr>
          <p:spPr>
            <a:xfrm>
              <a:off x="432620" y="2969119"/>
              <a:ext cx="1221809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가설 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2 :</a:t>
              </a:r>
              <a:endPara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DD8E7C-42BA-4351-9223-981A825134ED}"/>
                </a:ext>
              </a:extLst>
            </p:cNvPr>
            <p:cNvSpPr/>
            <p:nvPr/>
          </p:nvSpPr>
          <p:spPr>
            <a:xfrm>
              <a:off x="432620" y="3868758"/>
              <a:ext cx="1221809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가설 </a:t>
              </a:r>
              <a:r>
                <a:rPr lang="en-US" altLang="ko-KR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3 :</a:t>
              </a:r>
              <a:endPara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54429" y="2058707"/>
              <a:ext cx="1819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정류장 </a:t>
              </a:r>
              <a:r>
                <a:rPr lang="ko-KR" altLang="en-US" dirty="0" smtClean="0"/>
                <a:t>수와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인구 수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54429" y="2979891"/>
              <a:ext cx="1999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노선 수와 승차 총 객수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4429" y="3857985"/>
              <a:ext cx="2358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한식 사업자 수와 정류장 수</a:t>
              </a:r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26" y="1679331"/>
            <a:ext cx="4909065" cy="465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단변량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51266" y="1338080"/>
            <a:ext cx="7777602" cy="5064369"/>
            <a:chOff x="365760" y="591867"/>
            <a:chExt cx="8948610" cy="6002158"/>
          </a:xfrm>
        </p:grpSpPr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77DE7D8C-8238-0C44-4EDB-98E07367AEE6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" y="591867"/>
              <a:ext cx="432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DD9C7DD9-7585-C0F8-20EC-FCB993DD03A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" y="2654339"/>
              <a:ext cx="432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id="{938406E5-A65C-1E04-2798-2B2670216C2D}"/>
                </a:ext>
              </a:extLst>
            </p:cNvPr>
            <p:cNvPicPr preferRelativeResize="0"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9"/>
            <a:stretch/>
          </p:blipFill>
          <p:spPr bwMode="auto">
            <a:xfrm>
              <a:off x="365760" y="4794026"/>
              <a:ext cx="4320000" cy="17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6">
              <a:extLst>
                <a:ext uri="{FF2B5EF4-FFF2-40B4-BE49-F238E27FC236}">
                  <a16:creationId xmlns:a16="http://schemas.microsoft.com/office/drawing/2014/main" id="{C16C85CF-6E40-0F5C-8F6D-75EAE6C76819}"/>
                </a:ext>
              </a:extLst>
            </p:cNvPr>
            <p:cNvPicPr preferRelativeResize="0"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5"/>
            <a:stretch/>
          </p:blipFill>
          <p:spPr bwMode="auto">
            <a:xfrm>
              <a:off x="4891500" y="604242"/>
              <a:ext cx="432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8">
              <a:extLst>
                <a:ext uri="{FF2B5EF4-FFF2-40B4-BE49-F238E27FC236}">
                  <a16:creationId xmlns:a16="http://schemas.microsoft.com/office/drawing/2014/main" id="{B0D160A2-2344-0EA9-6184-FF63C9E5623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500" y="2654339"/>
              <a:ext cx="432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0">
              <a:extLst>
                <a:ext uri="{FF2B5EF4-FFF2-40B4-BE49-F238E27FC236}">
                  <a16:creationId xmlns:a16="http://schemas.microsoft.com/office/drawing/2014/main" id="{F8BAA1C4-C713-41A5-7D3C-5B49B727B5F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370" y="4794025"/>
              <a:ext cx="432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D9B8BB-C6D2-C58D-2ADC-FF7A33EE52C2}"/>
                </a:ext>
              </a:extLst>
            </p:cNvPr>
            <p:cNvSpPr txBox="1"/>
            <p:nvPr/>
          </p:nvSpPr>
          <p:spPr>
            <a:xfrm>
              <a:off x="1972358" y="591867"/>
              <a:ext cx="1106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정류장수</a:t>
              </a:r>
              <a:endParaRPr lang="ko-KR" alt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843EC-6C0E-C1F8-783E-0BA16DE540DB}"/>
                </a:ext>
              </a:extLst>
            </p:cNvPr>
            <p:cNvSpPr txBox="1"/>
            <p:nvPr/>
          </p:nvSpPr>
          <p:spPr>
            <a:xfrm>
              <a:off x="1972358" y="2654339"/>
              <a:ext cx="1106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ko-K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노선수</a:t>
              </a:r>
              <a:endParaRPr lang="ko-KR" alt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8A2D80-6BC3-54FA-BAA7-C2C153C453EA}"/>
                </a:ext>
              </a:extLst>
            </p:cNvPr>
            <p:cNvSpPr txBox="1"/>
            <p:nvPr/>
          </p:nvSpPr>
          <p:spPr>
            <a:xfrm>
              <a:off x="1904461" y="4794026"/>
              <a:ext cx="1242600" cy="291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승차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총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승객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수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F91ECB-8823-29E8-2FA5-4BBC2CF9CD1A}"/>
                </a:ext>
              </a:extLst>
            </p:cNvPr>
            <p:cNvSpPr txBox="1"/>
            <p:nvPr/>
          </p:nvSpPr>
          <p:spPr>
            <a:xfrm>
              <a:off x="6430201" y="604243"/>
              <a:ext cx="1242600" cy="291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하차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총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승객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수</a:t>
              </a:r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846BA-CD10-FB1F-4E15-71C40CFC151F}"/>
                </a:ext>
              </a:extLst>
            </p:cNvPr>
            <p:cNvSpPr txBox="1"/>
            <p:nvPr/>
          </p:nvSpPr>
          <p:spPr>
            <a:xfrm>
              <a:off x="6302640" y="2654339"/>
              <a:ext cx="1497718" cy="291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승차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평균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승객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수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CC5966-4115-C2C5-8759-6C5B061E84C1}"/>
                </a:ext>
              </a:extLst>
            </p:cNvPr>
            <p:cNvSpPr txBox="1"/>
            <p:nvPr/>
          </p:nvSpPr>
          <p:spPr>
            <a:xfrm>
              <a:off x="6302642" y="4794026"/>
              <a:ext cx="1497716" cy="291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하차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평균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승객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수</a:t>
              </a:r>
              <a:endParaRPr lang="ko-KR" altLang="en-US" sz="1000" dirty="0"/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4AF30B1-EB08-EFEE-62BD-2809ED93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33839"/>
              </p:ext>
            </p:extLst>
          </p:nvPr>
        </p:nvGraphicFramePr>
        <p:xfrm>
          <a:off x="7839459" y="1571800"/>
          <a:ext cx="2027130" cy="4364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059">
                  <a:extLst>
                    <a:ext uri="{9D8B030D-6E8A-4147-A177-3AD203B41FA5}">
                      <a16:colId xmlns:a16="http://schemas.microsoft.com/office/drawing/2014/main" val="1922656600"/>
                    </a:ext>
                  </a:extLst>
                </a:gridCol>
                <a:gridCol w="721694">
                  <a:extLst>
                    <a:ext uri="{9D8B030D-6E8A-4147-A177-3AD203B41FA5}">
                      <a16:colId xmlns:a16="http://schemas.microsoft.com/office/drawing/2014/main" val="3246506387"/>
                    </a:ext>
                  </a:extLst>
                </a:gridCol>
                <a:gridCol w="700377">
                  <a:extLst>
                    <a:ext uri="{9D8B030D-6E8A-4147-A177-3AD203B41FA5}">
                      <a16:colId xmlns:a16="http://schemas.microsoft.com/office/drawing/2014/main" val="348193320"/>
                    </a:ext>
                  </a:extLst>
                </a:gridCol>
              </a:tblGrid>
              <a:tr h="330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데이터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상위 언급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하위 언급 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723445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중랑구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193287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중구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80158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종로구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14719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용산구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6058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영등포구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895365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양천구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334126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성북구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015558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98354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서초구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356167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서대문구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719181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동대문구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259570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도봉구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504420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노원구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4551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금천구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20813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광진구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910501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관악구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917632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강서구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80669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강북구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6153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강동구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56723"/>
                  </a:ext>
                </a:extLst>
              </a:tr>
              <a:tr h="2010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강남구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38" marR="9138" marT="91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70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4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</a:t>
            </a:r>
            <a:r>
              <a:rPr lang="ko-KR" altLang="en-US" dirty="0" err="1" smtClean="0"/>
              <a:t>변량</a:t>
            </a:r>
            <a:r>
              <a:rPr lang="ko-KR" altLang="en-US" dirty="0" smtClean="0"/>
              <a:t> 설정 및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분석을 통한 </a:t>
            </a:r>
            <a:r>
              <a:rPr lang="ko-KR" altLang="en-US" sz="1000" dirty="0" err="1" smtClean="0"/>
              <a:t>인사이트</a:t>
            </a:r>
            <a:r>
              <a:rPr lang="ko-KR" altLang="en-US" sz="1000" dirty="0" smtClean="0"/>
              <a:t> 도출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32620" y="1329421"/>
            <a:ext cx="1120677" cy="400110"/>
            <a:chOff x="384803" y="2018714"/>
            <a:chExt cx="1120677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94653" y="201871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가설 </a:t>
              </a:r>
              <a:r>
                <a:rPr lang="en-US" altLang="ko-KR" sz="2000" dirty="0" smtClean="0"/>
                <a:t>1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4803" y="206010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●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6290" y="1957736"/>
            <a:ext cx="4812864" cy="4263603"/>
            <a:chOff x="995646" y="1948189"/>
            <a:chExt cx="4710088" cy="37316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"/>
            <a:stretch/>
          </p:blipFill>
          <p:spPr>
            <a:xfrm>
              <a:off x="995646" y="1948189"/>
              <a:ext cx="4710088" cy="68610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646" y="2843177"/>
              <a:ext cx="3872258" cy="283665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763147" y="1370814"/>
            <a:ext cx="467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인구수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와 정류장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은 관계가 </a:t>
            </a:r>
            <a:r>
              <a:rPr lang="ko-KR" altLang="en-US" dirty="0" err="1" smtClean="0"/>
              <a:t>없을것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2620" y="1329421"/>
            <a:ext cx="1120677" cy="400110"/>
            <a:chOff x="384803" y="2018714"/>
            <a:chExt cx="1120677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94653" y="201871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가설 </a:t>
              </a:r>
              <a:r>
                <a:rPr lang="en-US" altLang="ko-KR" sz="2000" dirty="0" smtClean="0"/>
                <a:t>1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4803" y="206010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●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147" y="1370814"/>
            <a:ext cx="467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인구수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와 정류장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은 관계가 </a:t>
            </a:r>
            <a:r>
              <a:rPr lang="ko-KR" altLang="en-US" dirty="0" err="1" smtClean="0"/>
              <a:t>없을것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</p:spPr>
        <p:txBody>
          <a:bodyPr/>
          <a:lstStyle/>
          <a:p>
            <a:r>
              <a:rPr lang="ko-KR" altLang="en-US" dirty="0" err="1"/>
              <a:t>이</a:t>
            </a:r>
            <a:r>
              <a:rPr lang="ko-KR" altLang="en-US" dirty="0" err="1" smtClean="0"/>
              <a:t>변량</a:t>
            </a:r>
            <a:r>
              <a:rPr lang="ko-KR" altLang="en-US" dirty="0" smtClean="0"/>
              <a:t> 설정 및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분석을 통한 </a:t>
            </a:r>
            <a:r>
              <a:rPr lang="ko-KR" altLang="en-US" sz="1000" dirty="0" err="1" smtClean="0"/>
              <a:t>인사이트</a:t>
            </a:r>
            <a:r>
              <a:rPr lang="ko-KR" altLang="en-US" sz="1000" dirty="0" smtClean="0"/>
              <a:t> 도출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214065" y="1869813"/>
            <a:ext cx="4281627" cy="4263603"/>
            <a:chOff x="5363534" y="1920348"/>
            <a:chExt cx="4105010" cy="393137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t="18752" r="37685"/>
            <a:stretch/>
          </p:blipFill>
          <p:spPr>
            <a:xfrm>
              <a:off x="7251840" y="1920348"/>
              <a:ext cx="2216704" cy="186913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t="15596"/>
            <a:stretch/>
          </p:blipFill>
          <p:spPr>
            <a:xfrm>
              <a:off x="5363534" y="3789485"/>
              <a:ext cx="4105010" cy="2062241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726290" y="1957736"/>
            <a:ext cx="4812864" cy="4263603"/>
            <a:chOff x="995646" y="1948189"/>
            <a:chExt cx="4710088" cy="3731641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8"/>
            <a:stretch/>
          </p:blipFill>
          <p:spPr>
            <a:xfrm>
              <a:off x="995646" y="1948189"/>
              <a:ext cx="4710088" cy="686102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646" y="2843177"/>
              <a:ext cx="3872258" cy="2836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1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2620" y="1329421"/>
            <a:ext cx="1120677" cy="400110"/>
            <a:chOff x="384803" y="2018714"/>
            <a:chExt cx="1120677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94653" y="201871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가설 </a:t>
              </a:r>
              <a:r>
                <a:rPr lang="en-US" altLang="ko-KR" sz="2000" dirty="0"/>
                <a:t>2</a:t>
              </a:r>
              <a:endParaRPr lang="en-US" altLang="ko-KR" sz="20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4803" y="206010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●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147" y="1370814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승하차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총객수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와 노선 수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은 관계가 </a:t>
            </a:r>
            <a:r>
              <a:rPr lang="ko-KR" altLang="en-US" dirty="0" err="1" smtClean="0"/>
              <a:t>없을것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40933" y="1999130"/>
            <a:ext cx="4295526" cy="4132908"/>
            <a:chOff x="1553297" y="2195922"/>
            <a:chExt cx="3923933" cy="393611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97" y="3976362"/>
              <a:ext cx="2750344" cy="2155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97" y="2195922"/>
              <a:ext cx="3923933" cy="685734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5" y="2511449"/>
            <a:ext cx="6369263" cy="303928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</p:spPr>
        <p:txBody>
          <a:bodyPr/>
          <a:lstStyle/>
          <a:p>
            <a:r>
              <a:rPr lang="ko-KR" altLang="en-US" dirty="0" err="1"/>
              <a:t>이</a:t>
            </a:r>
            <a:r>
              <a:rPr lang="ko-KR" altLang="en-US" dirty="0" err="1" smtClean="0"/>
              <a:t>변량</a:t>
            </a:r>
            <a:r>
              <a:rPr lang="ko-KR" altLang="en-US" dirty="0" smtClean="0"/>
              <a:t> 설정 및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분석을 통한 </a:t>
            </a:r>
            <a:r>
              <a:rPr lang="ko-KR" altLang="en-US" sz="1000" dirty="0" err="1" smtClean="0"/>
              <a:t>인사이트</a:t>
            </a:r>
            <a:r>
              <a:rPr lang="ko-KR" altLang="en-US" sz="1000" dirty="0" smtClean="0"/>
              <a:t>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8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32620" y="1329421"/>
            <a:ext cx="1120677" cy="400110"/>
            <a:chOff x="384803" y="2018714"/>
            <a:chExt cx="1120677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594653" y="201871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가설 </a:t>
              </a:r>
              <a:r>
                <a:rPr lang="en-US" altLang="ko-KR" sz="2000" dirty="0"/>
                <a:t>2</a:t>
              </a:r>
              <a:endParaRPr lang="en-US" altLang="ko-KR" sz="2000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4803" y="206010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●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147" y="1370814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승하차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총객수</a:t>
            </a:r>
            <a:r>
              <a:rPr lang="en-US" altLang="ko-KR" dirty="0" smtClean="0"/>
              <a:t>(Feature)</a:t>
            </a:r>
            <a:r>
              <a:rPr lang="ko-KR" altLang="en-US" dirty="0" smtClean="0"/>
              <a:t>와 노선 수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은 관계가 </a:t>
            </a:r>
            <a:r>
              <a:rPr lang="ko-KR" altLang="en-US" dirty="0" err="1" smtClean="0"/>
              <a:t>없을것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35024" y="1948189"/>
            <a:ext cx="5228076" cy="4183849"/>
            <a:chOff x="4598793" y="2084922"/>
            <a:chExt cx="4954053" cy="381648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t="22352" r="38904"/>
            <a:stretch/>
          </p:blipFill>
          <p:spPr>
            <a:xfrm>
              <a:off x="6630827" y="2084922"/>
              <a:ext cx="2806705" cy="222530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t="28145"/>
            <a:stretch/>
          </p:blipFill>
          <p:spPr>
            <a:xfrm>
              <a:off x="4598793" y="4763027"/>
              <a:ext cx="4954053" cy="1138381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40933" y="1999130"/>
            <a:ext cx="4295526" cy="4132908"/>
            <a:chOff x="1553297" y="2195922"/>
            <a:chExt cx="3923933" cy="393611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97" y="3976362"/>
              <a:ext cx="2750344" cy="215567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97" y="2195922"/>
              <a:ext cx="3923933" cy="68573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85" y="2511449"/>
            <a:ext cx="6369263" cy="303928"/>
          </a:xfrm>
          <a:prstGeom prst="rect">
            <a:avLst/>
          </a:prstGeom>
        </p:spPr>
      </p:pic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</p:spPr>
        <p:txBody>
          <a:bodyPr/>
          <a:lstStyle/>
          <a:p>
            <a:r>
              <a:rPr lang="ko-KR" altLang="en-US" dirty="0" err="1"/>
              <a:t>이</a:t>
            </a:r>
            <a:r>
              <a:rPr lang="ko-KR" altLang="en-US" dirty="0" err="1" smtClean="0"/>
              <a:t>변량</a:t>
            </a:r>
            <a:r>
              <a:rPr lang="ko-KR" altLang="en-US" dirty="0" smtClean="0"/>
              <a:t> 설정 및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000" dirty="0" smtClean="0"/>
              <a:t>분석을 통한 </a:t>
            </a:r>
            <a:r>
              <a:rPr lang="ko-KR" altLang="en-US" sz="1000" dirty="0" err="1" smtClean="0"/>
              <a:t>인사이트</a:t>
            </a:r>
            <a:r>
              <a:rPr lang="ko-KR" altLang="en-US" sz="1000" dirty="0" smtClean="0"/>
              <a:t>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4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9" ma:contentTypeDescription="새 문서를 만듭니다." ma:contentTypeScope="" ma:versionID="256d93ba704bf5f9707bd91fb2193dac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496cee2758ac29e8583fe3d42ce2cfe4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18506-3A56-4031-B6AA-5897F7C50EEF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1857a468-9f2d-455b-8425-136ceb0ac25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FEECE50-B11A-4BCA-BC0A-E0664799BA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E5E289-1FEC-48C8-83BF-5A3EECD0D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477</Words>
  <Application>Microsoft Office PowerPoint</Application>
  <PresentationFormat>A4 용지(210x297mm)</PresentationFormat>
  <Paragraphs>136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Unicode MS</vt:lpstr>
      <vt:lpstr>HY신명조</vt:lpstr>
      <vt:lpstr>Noto Sans Symbols</vt:lpstr>
      <vt:lpstr>Malgun Gothic</vt:lpstr>
      <vt:lpstr>Malgun Gothic</vt:lpstr>
      <vt:lpstr>Arial</vt:lpstr>
      <vt:lpstr>Calibri</vt:lpstr>
      <vt:lpstr>Courier New</vt:lpstr>
      <vt:lpstr>Office 테마</vt:lpstr>
      <vt:lpstr>PowerPoint 프레젠테이션</vt:lpstr>
      <vt:lpstr>목차</vt:lpstr>
      <vt:lpstr>비즈니스 이해 단계 브레인 스토밍 을 통한 가설 수립</vt:lpstr>
      <vt:lpstr>가설 수립 최종 가설 3개 수립</vt:lpstr>
      <vt:lpstr>단변량 분석</vt:lpstr>
      <vt:lpstr>이변량 설정 및 분석 분석을 통한 인사이트 도출</vt:lpstr>
      <vt:lpstr>이변량 설정 및 분석 분석을 통한 인사이트 도출</vt:lpstr>
      <vt:lpstr>이변량 설정 및 분석 분석을 통한 인사이트 도출</vt:lpstr>
      <vt:lpstr>이변량 설정 및 분석 분석을 통한 인사이트 도출</vt:lpstr>
      <vt:lpstr>이변량 설정 및 분석 분석을 통한 인사이트 도출</vt:lpstr>
      <vt:lpstr>이변량 설정 및 분석 분석을 통한 인사이트 도출</vt:lpstr>
      <vt:lpstr>결론 도출 </vt:lpstr>
      <vt:lpstr>향후 분석 계획 </vt:lpstr>
      <vt:lpstr>향후 분석 계획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modified xsi:type="dcterms:W3CDTF">2023-02-21T00:47:46Z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