
<file path=[Content_Types].xml><?xml version="1.0" encoding="utf-8"?>
<Types xmlns="http://schemas.openxmlformats.org/package/2006/content-types">
  <Default Extension="png" ContentType="image/png"/>
  <Default Extension="bin" ContentType="application/vnd.ms-office.activeX"/>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activeX/activeX1.xml" ContentType="application/vnd.ms-office.activeX+xml"/>
  <Override PartName="/ppt/notesSlides/notesSlide2.xml" ContentType="application/vnd.openxmlformats-officedocument.presentationml.notesSlide+xml"/>
  <Override PartName="/ppt/embeddings/oleObject1.bin" ContentType="application/vnd.openxmlformats-officedocument.oleObject"/>
  <Override PartName="/ppt/notesSlides/notesSlide3.xml" ContentType="application/vnd.openxmlformats-officedocument.presentationml.notesSlide+xml"/>
  <Override PartName="/ppt/activeX/activeX2.xml" ContentType="application/vnd.ms-office.activeX+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sldIdLst>
    <p:sldId id="256" r:id="rId2"/>
    <p:sldId id="257" r:id="rId3"/>
    <p:sldId id="258" r:id="rId4"/>
    <p:sldId id="259" r:id="rId5"/>
    <p:sldId id="260" r:id="rId6"/>
    <p:sldId id="262" r:id="rId7"/>
    <p:sldId id="263" r:id="rId8"/>
    <p:sldId id="266" r:id="rId9"/>
    <p:sldId id="265" r:id="rId10"/>
    <p:sldId id="264" r:id="rId11"/>
    <p:sldId id="269" r:id="rId12"/>
    <p:sldId id="267" r:id="rId13"/>
    <p:sldId id="268" r:id="rId14"/>
    <p:sldId id="285" r:id="rId15"/>
    <p:sldId id="270" r:id="rId16"/>
    <p:sldId id="271" r:id="rId17"/>
    <p:sldId id="272" r:id="rId18"/>
    <p:sldId id="273" r:id="rId19"/>
    <p:sldId id="274" r:id="rId20"/>
    <p:sldId id="276" r:id="rId21"/>
    <p:sldId id="275" r:id="rId22"/>
    <p:sldId id="278" r:id="rId23"/>
    <p:sldId id="277" r:id="rId24"/>
    <p:sldId id="279" r:id="rId25"/>
    <p:sldId id="280" r:id="rId26"/>
    <p:sldId id="281" r:id="rId27"/>
    <p:sldId id="282" r:id="rId28"/>
    <p:sldId id="283" r:id="rId29"/>
    <p:sldId id="284" r:id="rId30"/>
    <p:sldId id="286" r:id="rId31"/>
    <p:sldId id="287" r:id="rId32"/>
    <p:sldId id="288" r:id="rId33"/>
    <p:sldId id="289" r:id="rId34"/>
    <p:sldId id="290" r:id="rId35"/>
    <p:sldId id="291" r:id="rId36"/>
    <p:sldId id="292" r:id="rId37"/>
    <p:sldId id="294"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2" d="100"/>
          <a:sy n="122" d="100"/>
        </p:scale>
        <p:origin x="11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activeX/activeX2.xml><?xml version="1.0" encoding="utf-8"?>
<ax:ocx xmlns:ax="http://schemas.microsoft.com/office/2006/activeX" xmlns:r="http://schemas.openxmlformats.org/officeDocument/2006/relationships" ax:classid="{D27CDB6E-AE6D-11CF-96B8-444553540000}" ax:persistence="persistStorage" r:id="rId1"/>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A79A1D-3368-4E73-8D72-57977EF74C6A}" type="datetimeFigureOut">
              <a:rPr lang="zh-CN" altLang="en-US" smtClean="0"/>
              <a:t>16/3/31 Thu</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891818-EA38-48FE-8379-43933C968B69}" type="slidenum">
              <a:rPr lang="zh-CN" altLang="en-US" smtClean="0"/>
              <a:t>‹#›</a:t>
            </a:fld>
            <a:endParaRPr lang="zh-CN" altLang="en-US"/>
          </a:p>
        </p:txBody>
      </p:sp>
    </p:spTree>
    <p:extLst>
      <p:ext uri="{BB962C8B-B14F-4D97-AF65-F5344CB8AC3E}">
        <p14:creationId xmlns:p14="http://schemas.microsoft.com/office/powerpoint/2010/main" val="20922005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4891818-EA38-48FE-8379-43933C968B69}" type="slidenum">
              <a:rPr lang="zh-CN" altLang="en-US" smtClean="0"/>
              <a:t>2</a:t>
            </a:fld>
            <a:endParaRPr lang="zh-CN" altLang="en-US"/>
          </a:p>
        </p:txBody>
      </p:sp>
    </p:spTree>
    <p:extLst>
      <p:ext uri="{BB962C8B-B14F-4D97-AF65-F5344CB8AC3E}">
        <p14:creationId xmlns:p14="http://schemas.microsoft.com/office/powerpoint/2010/main" val="29505148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V2</a:t>
            </a:r>
            <a:r>
              <a:rPr lang="zh-CN" altLang="en-US" dirty="0"/>
              <a:t>为出口的平均流速，</a:t>
            </a:r>
            <a:r>
              <a:rPr lang="en-US" altLang="zh-CN" dirty="0"/>
              <a:t>A2</a:t>
            </a:r>
            <a:r>
              <a:rPr lang="zh-CN" altLang="en-US" dirty="0"/>
              <a:t>出口截面流体的流通面积，</a:t>
            </a:r>
            <a:r>
              <a:rPr lang="en-US" altLang="zh-CN" dirty="0"/>
              <a:t>a</a:t>
            </a:r>
            <a:r>
              <a:rPr lang="zh-CN" altLang="en-US" dirty="0"/>
              <a:t>为流量系数，</a:t>
            </a:r>
            <a:r>
              <a:rPr lang="en-US" altLang="zh-CN" dirty="0"/>
              <a:t>A0</a:t>
            </a:r>
            <a:r>
              <a:rPr lang="zh-CN" altLang="en-US" dirty="0"/>
              <a:t>为截流装置的截面积</a:t>
            </a:r>
          </a:p>
        </p:txBody>
      </p:sp>
      <p:sp>
        <p:nvSpPr>
          <p:cNvPr id="4" name="灯片编号占位符 3"/>
          <p:cNvSpPr>
            <a:spLocks noGrp="1"/>
          </p:cNvSpPr>
          <p:nvPr>
            <p:ph type="sldNum" sz="quarter" idx="10"/>
          </p:nvPr>
        </p:nvSpPr>
        <p:spPr/>
        <p:txBody>
          <a:bodyPr/>
          <a:lstStyle/>
          <a:p>
            <a:fld id="{34891818-EA38-48FE-8379-43933C968B69}" type="slidenum">
              <a:rPr lang="zh-CN" altLang="en-US" smtClean="0"/>
              <a:t>16</a:t>
            </a:fld>
            <a:endParaRPr lang="zh-CN" altLang="en-US"/>
          </a:p>
        </p:txBody>
      </p:sp>
    </p:spTree>
    <p:extLst>
      <p:ext uri="{BB962C8B-B14F-4D97-AF65-F5344CB8AC3E}">
        <p14:creationId xmlns:p14="http://schemas.microsoft.com/office/powerpoint/2010/main" val="29621480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铂电阻丝，一般比流体高</a:t>
            </a:r>
            <a:r>
              <a:rPr lang="en-US" altLang="zh-CN" dirty="0"/>
              <a:t>20</a:t>
            </a:r>
            <a:r>
              <a:rPr lang="zh-CN" altLang="en-US" dirty="0"/>
              <a:t>度，电阻变化</a:t>
            </a:r>
          </a:p>
        </p:txBody>
      </p:sp>
      <p:sp>
        <p:nvSpPr>
          <p:cNvPr id="4" name="灯片编号占位符 3"/>
          <p:cNvSpPr>
            <a:spLocks noGrp="1"/>
          </p:cNvSpPr>
          <p:nvPr>
            <p:ph type="sldNum" sz="quarter" idx="10"/>
          </p:nvPr>
        </p:nvSpPr>
        <p:spPr/>
        <p:txBody>
          <a:bodyPr/>
          <a:lstStyle/>
          <a:p>
            <a:fld id="{34891818-EA38-48FE-8379-43933C968B69}" type="slidenum">
              <a:rPr lang="zh-CN" altLang="en-US" smtClean="0"/>
              <a:t>27</a:t>
            </a:fld>
            <a:endParaRPr lang="zh-CN" altLang="en-US"/>
          </a:p>
        </p:txBody>
      </p:sp>
    </p:spTree>
    <p:extLst>
      <p:ext uri="{BB962C8B-B14F-4D97-AF65-F5344CB8AC3E}">
        <p14:creationId xmlns:p14="http://schemas.microsoft.com/office/powerpoint/2010/main" val="40604637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487519C0-5989-4CBC-869C-18373E374334}" type="datetimeFigureOut">
              <a:rPr lang="zh-CN" altLang="en-US" smtClean="0"/>
              <a:t>16/3/31 Thu</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A9D3429-04F1-4340-901D-EC8FFB0BECF9}" type="slidenum">
              <a:rPr lang="zh-CN" altLang="en-US" smtClean="0"/>
              <a:t>‹#›</a:t>
            </a:fld>
            <a:endParaRPr lang="zh-CN" altLang="en-US"/>
          </a:p>
        </p:txBody>
      </p:sp>
    </p:spTree>
    <p:extLst>
      <p:ext uri="{BB962C8B-B14F-4D97-AF65-F5344CB8AC3E}">
        <p14:creationId xmlns:p14="http://schemas.microsoft.com/office/powerpoint/2010/main" val="2400989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487519C0-5989-4CBC-869C-18373E374334}" type="datetimeFigureOut">
              <a:rPr lang="zh-CN" altLang="en-US" smtClean="0"/>
              <a:t>16/3/31 Thu</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A9D3429-04F1-4340-901D-EC8FFB0BECF9}" type="slidenum">
              <a:rPr lang="zh-CN" altLang="en-US" smtClean="0"/>
              <a:t>‹#›</a:t>
            </a:fld>
            <a:endParaRPr lang="zh-CN" altLang="en-US"/>
          </a:p>
        </p:txBody>
      </p:sp>
    </p:spTree>
    <p:extLst>
      <p:ext uri="{BB962C8B-B14F-4D97-AF65-F5344CB8AC3E}">
        <p14:creationId xmlns:p14="http://schemas.microsoft.com/office/powerpoint/2010/main" val="1771906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487519C0-5989-4CBC-869C-18373E374334}" type="datetimeFigureOut">
              <a:rPr lang="zh-CN" altLang="en-US" smtClean="0"/>
              <a:t>16/3/31 Thu</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A9D3429-04F1-4340-901D-EC8FFB0BECF9}" type="slidenum">
              <a:rPr lang="zh-CN" altLang="en-US" smtClean="0"/>
              <a:t>‹#›</a:t>
            </a:fld>
            <a:endParaRPr lang="zh-CN"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300263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487519C0-5989-4CBC-869C-18373E374334}" type="datetimeFigureOut">
              <a:rPr lang="zh-CN" altLang="en-US" smtClean="0"/>
              <a:t>16/3/31 Thu</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A9D3429-04F1-4340-901D-EC8FFB0BECF9}" type="slidenum">
              <a:rPr lang="zh-CN" altLang="en-US" smtClean="0"/>
              <a:t>‹#›</a:t>
            </a:fld>
            <a:endParaRPr lang="zh-CN" altLang="en-US"/>
          </a:p>
        </p:txBody>
      </p:sp>
    </p:spTree>
    <p:extLst>
      <p:ext uri="{BB962C8B-B14F-4D97-AF65-F5344CB8AC3E}">
        <p14:creationId xmlns:p14="http://schemas.microsoft.com/office/powerpoint/2010/main" val="25305893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487519C0-5989-4CBC-869C-18373E374334}" type="datetimeFigureOut">
              <a:rPr lang="zh-CN" altLang="en-US" smtClean="0"/>
              <a:t>16/3/31 Thu</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A9D3429-04F1-4340-901D-EC8FFB0BECF9}"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008229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487519C0-5989-4CBC-869C-18373E374334}" type="datetimeFigureOut">
              <a:rPr lang="zh-CN" altLang="en-US" smtClean="0"/>
              <a:t>16/3/31 Thu</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A9D3429-04F1-4340-901D-EC8FFB0BECF9}" type="slidenum">
              <a:rPr lang="zh-CN" altLang="en-US" smtClean="0"/>
              <a:t>‹#›</a:t>
            </a:fld>
            <a:endParaRPr lang="zh-CN" altLang="en-US"/>
          </a:p>
        </p:txBody>
      </p:sp>
    </p:spTree>
    <p:extLst>
      <p:ext uri="{BB962C8B-B14F-4D97-AF65-F5344CB8AC3E}">
        <p14:creationId xmlns:p14="http://schemas.microsoft.com/office/powerpoint/2010/main" val="663660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87519C0-5989-4CBC-869C-18373E374334}" type="datetimeFigureOut">
              <a:rPr lang="zh-CN" altLang="en-US" smtClean="0"/>
              <a:t>16/3/31 Thu</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A9D3429-04F1-4340-901D-EC8FFB0BECF9}" type="slidenum">
              <a:rPr lang="zh-CN" altLang="en-US" smtClean="0"/>
              <a:t>‹#›</a:t>
            </a:fld>
            <a:endParaRPr lang="zh-CN" altLang="en-US"/>
          </a:p>
        </p:txBody>
      </p:sp>
    </p:spTree>
    <p:extLst>
      <p:ext uri="{BB962C8B-B14F-4D97-AF65-F5344CB8AC3E}">
        <p14:creationId xmlns:p14="http://schemas.microsoft.com/office/powerpoint/2010/main" val="41101443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87519C0-5989-4CBC-869C-18373E374334}" type="datetimeFigureOut">
              <a:rPr lang="zh-CN" altLang="en-US" smtClean="0"/>
              <a:t>16/3/31 Thu</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A9D3429-04F1-4340-901D-EC8FFB0BECF9}" type="slidenum">
              <a:rPr lang="zh-CN" altLang="en-US" smtClean="0"/>
              <a:t>‹#›</a:t>
            </a:fld>
            <a:endParaRPr lang="zh-CN" altLang="en-US"/>
          </a:p>
        </p:txBody>
      </p:sp>
    </p:spTree>
    <p:extLst>
      <p:ext uri="{BB962C8B-B14F-4D97-AF65-F5344CB8AC3E}">
        <p14:creationId xmlns:p14="http://schemas.microsoft.com/office/powerpoint/2010/main" val="2562263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87519C0-5989-4CBC-869C-18373E374334}" type="datetimeFigureOut">
              <a:rPr lang="zh-CN" altLang="en-US" smtClean="0"/>
              <a:t>16/3/31 Thu</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A9D3429-04F1-4340-901D-EC8FFB0BECF9}" type="slidenum">
              <a:rPr lang="zh-CN" altLang="en-US" smtClean="0"/>
              <a:t>‹#›</a:t>
            </a:fld>
            <a:endParaRPr lang="zh-CN" altLang="en-US"/>
          </a:p>
        </p:txBody>
      </p:sp>
    </p:spTree>
    <p:extLst>
      <p:ext uri="{BB962C8B-B14F-4D97-AF65-F5344CB8AC3E}">
        <p14:creationId xmlns:p14="http://schemas.microsoft.com/office/powerpoint/2010/main" val="3480049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487519C0-5989-4CBC-869C-18373E374334}" type="datetimeFigureOut">
              <a:rPr lang="zh-CN" altLang="en-US" smtClean="0"/>
              <a:t>16/3/31 Thu</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A9D3429-04F1-4340-901D-EC8FFB0BECF9}" type="slidenum">
              <a:rPr lang="zh-CN" altLang="en-US" smtClean="0"/>
              <a:t>‹#›</a:t>
            </a:fld>
            <a:endParaRPr lang="zh-CN" altLang="en-US"/>
          </a:p>
        </p:txBody>
      </p:sp>
    </p:spTree>
    <p:extLst>
      <p:ext uri="{BB962C8B-B14F-4D97-AF65-F5344CB8AC3E}">
        <p14:creationId xmlns:p14="http://schemas.microsoft.com/office/powerpoint/2010/main" val="2677668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487519C0-5989-4CBC-869C-18373E374334}" type="datetimeFigureOut">
              <a:rPr lang="zh-CN" altLang="en-US" smtClean="0"/>
              <a:t>16/3/31 Thu</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A9D3429-04F1-4340-901D-EC8FFB0BECF9}" type="slidenum">
              <a:rPr lang="zh-CN" altLang="en-US" smtClean="0"/>
              <a:t>‹#›</a:t>
            </a:fld>
            <a:endParaRPr lang="zh-CN" altLang="en-US"/>
          </a:p>
        </p:txBody>
      </p:sp>
    </p:spTree>
    <p:extLst>
      <p:ext uri="{BB962C8B-B14F-4D97-AF65-F5344CB8AC3E}">
        <p14:creationId xmlns:p14="http://schemas.microsoft.com/office/powerpoint/2010/main" val="3434550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487519C0-5989-4CBC-869C-18373E374334}" type="datetimeFigureOut">
              <a:rPr lang="zh-CN" altLang="en-US" smtClean="0"/>
              <a:t>16/3/31 Thu</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A9D3429-04F1-4340-901D-EC8FFB0BECF9}" type="slidenum">
              <a:rPr lang="zh-CN" altLang="en-US" smtClean="0"/>
              <a:t>‹#›</a:t>
            </a:fld>
            <a:endParaRPr lang="zh-CN" altLang="en-US"/>
          </a:p>
        </p:txBody>
      </p:sp>
    </p:spTree>
    <p:extLst>
      <p:ext uri="{BB962C8B-B14F-4D97-AF65-F5344CB8AC3E}">
        <p14:creationId xmlns:p14="http://schemas.microsoft.com/office/powerpoint/2010/main" val="30923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87519C0-5989-4CBC-869C-18373E374334}" type="datetimeFigureOut">
              <a:rPr lang="zh-CN" altLang="en-US" smtClean="0"/>
              <a:t>16/3/31 Thu</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A9D3429-04F1-4340-901D-EC8FFB0BECF9}" type="slidenum">
              <a:rPr lang="zh-CN" altLang="en-US" smtClean="0"/>
              <a:t>‹#›</a:t>
            </a:fld>
            <a:endParaRPr lang="zh-CN" altLang="en-US"/>
          </a:p>
        </p:txBody>
      </p:sp>
    </p:spTree>
    <p:extLst>
      <p:ext uri="{BB962C8B-B14F-4D97-AF65-F5344CB8AC3E}">
        <p14:creationId xmlns:p14="http://schemas.microsoft.com/office/powerpoint/2010/main" val="95848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7519C0-5989-4CBC-869C-18373E374334}" type="datetimeFigureOut">
              <a:rPr lang="zh-CN" altLang="en-US" smtClean="0"/>
              <a:t>16/3/31 Thu</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A9D3429-04F1-4340-901D-EC8FFB0BECF9}" type="slidenum">
              <a:rPr lang="zh-CN" altLang="en-US" smtClean="0"/>
              <a:t>‹#›</a:t>
            </a:fld>
            <a:endParaRPr lang="zh-CN" altLang="en-US"/>
          </a:p>
        </p:txBody>
      </p:sp>
    </p:spTree>
    <p:extLst>
      <p:ext uri="{BB962C8B-B14F-4D97-AF65-F5344CB8AC3E}">
        <p14:creationId xmlns:p14="http://schemas.microsoft.com/office/powerpoint/2010/main" val="3381534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487519C0-5989-4CBC-869C-18373E374334}" type="datetimeFigureOut">
              <a:rPr lang="zh-CN" altLang="en-US" smtClean="0"/>
              <a:t>16/3/31 Thu</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A9D3429-04F1-4340-901D-EC8FFB0BECF9}" type="slidenum">
              <a:rPr lang="zh-CN" altLang="en-US" smtClean="0"/>
              <a:t>‹#›</a:t>
            </a:fld>
            <a:endParaRPr lang="zh-CN" altLang="en-US"/>
          </a:p>
        </p:txBody>
      </p:sp>
    </p:spTree>
    <p:extLst>
      <p:ext uri="{BB962C8B-B14F-4D97-AF65-F5344CB8AC3E}">
        <p14:creationId xmlns:p14="http://schemas.microsoft.com/office/powerpoint/2010/main" val="3679213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487519C0-5989-4CBC-869C-18373E374334}" type="datetimeFigureOut">
              <a:rPr lang="zh-CN" altLang="en-US" smtClean="0"/>
              <a:t>16/3/31 Thu</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A9D3429-04F1-4340-901D-EC8FFB0BECF9}" type="slidenum">
              <a:rPr lang="zh-CN" altLang="en-US" smtClean="0"/>
              <a:t>‹#›</a:t>
            </a:fld>
            <a:endParaRPr lang="zh-CN" altLang="en-US"/>
          </a:p>
        </p:txBody>
      </p:sp>
    </p:spTree>
    <p:extLst>
      <p:ext uri="{BB962C8B-B14F-4D97-AF65-F5344CB8AC3E}">
        <p14:creationId xmlns:p14="http://schemas.microsoft.com/office/powerpoint/2010/main" val="1880981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7519C0-5989-4CBC-869C-18373E374334}" type="datetimeFigureOut">
              <a:rPr lang="zh-CN" altLang="en-US" smtClean="0"/>
              <a:t>16/3/31 Thu</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A9D3429-04F1-4340-901D-EC8FFB0BECF9}" type="slidenum">
              <a:rPr lang="zh-CN" altLang="en-US" smtClean="0"/>
              <a:t>‹#›</a:t>
            </a:fld>
            <a:endParaRPr lang="zh-CN" altLang="en-US"/>
          </a:p>
        </p:txBody>
      </p:sp>
    </p:spTree>
    <p:extLst>
      <p:ext uri="{BB962C8B-B14F-4D97-AF65-F5344CB8AC3E}">
        <p14:creationId xmlns:p14="http://schemas.microsoft.com/office/powerpoint/2010/main" val="38714926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1.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30005;&#23376;&#31038;&#30340;&#23450;&#31295;/10t8" TargetMode="External"/><Relationship Id="rId1" Type="http://schemas.openxmlformats.org/officeDocument/2006/relationships/slideLayout" Target="../slideLayouts/slideLayout2.xml"/><Relationship Id="rId4" Type="http://schemas.openxmlformats.org/officeDocument/2006/relationships/image" Target="file:///E:\chl\&#30005;&#23376;&#31038;&#25945;&#26448;\&#33258;&#21160;&#26816;&#27979;&#19982;&#36716;&#25442;&#25216;&#26415;\&#30005;&#23376;&#31038;&#30340;&#23450;&#31295;\10t8.tif"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1.wmf"/><Relationship Id="rId4" Type="http://schemas.openxmlformats.org/officeDocument/2006/relationships/oleObject" Target="NULL"/></Relationships>
</file>

<file path=ppt/slides/_rels/slide2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10t23.tif" TargetMode="External"/><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8.png"/><Relationship Id="rId4" Type="http://schemas.openxmlformats.org/officeDocument/2006/relationships/image" Target="../media/image17.wmf"/></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10t18.tif" TargetMode="External"/><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2.xml"/><Relationship Id="rId1" Type="http://schemas.openxmlformats.org/officeDocument/2006/relationships/vmlDrawing" Target="../drawings/vmlDrawing4.vml"/><Relationship Id="rId4" Type="http://schemas.openxmlformats.org/officeDocument/2006/relationships/image" Target="../media/image21.wmf"/></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10t22.tif" TargetMode="External"/><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流量传感器</a:t>
            </a:r>
          </a:p>
        </p:txBody>
      </p:sp>
      <p:sp>
        <p:nvSpPr>
          <p:cNvPr id="3" name="副标题 2"/>
          <p:cNvSpPr>
            <a:spLocks noGrp="1"/>
          </p:cNvSpPr>
          <p:nvPr>
            <p:ph type="subTitle" idx="1"/>
          </p:nvPr>
        </p:nvSpPr>
        <p:spPr/>
        <p:txBody>
          <a:bodyPr/>
          <a:lstStyle/>
          <a:p>
            <a:r>
              <a:rPr lang="zh-CN" altLang="en-US" dirty="0">
                <a:latin typeface="黑体" panose="02010609060101010101" pitchFamily="49" charset="-122"/>
                <a:ea typeface="黑体" panose="02010609060101010101" pitchFamily="49" charset="-122"/>
              </a:rPr>
              <a:t>丛敏章</a:t>
            </a:r>
            <a:endParaRPr lang="en-US" altLang="zh-CN" dirty="0">
              <a:latin typeface="黑体" panose="02010609060101010101" pitchFamily="49" charset="-122"/>
              <a:ea typeface="黑体" panose="02010609060101010101" pitchFamily="49" charset="-122"/>
            </a:endParaRPr>
          </a:p>
          <a:p>
            <a:r>
              <a:rPr lang="en-US" altLang="zh-CN" dirty="0">
                <a:latin typeface="黑体" panose="02010609060101010101" pitchFamily="49" charset="-122"/>
                <a:ea typeface="黑体" panose="02010609060101010101" pitchFamily="49" charset="-122"/>
              </a:rPr>
              <a:t>2016/3/29</a:t>
            </a:r>
            <a:endParaRPr lang="zh-CN" altLang="en-US"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2586633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节流式 </a:t>
            </a:r>
            <a:r>
              <a:rPr lang="en-US" altLang="zh-CN" dirty="0"/>
              <a:t>&gt; </a:t>
            </a:r>
            <a:r>
              <a:rPr lang="zh-CN" altLang="en-US" dirty="0"/>
              <a:t>系统构成</a:t>
            </a:r>
          </a:p>
        </p:txBody>
      </p:sp>
      <p:sp>
        <p:nvSpPr>
          <p:cNvPr id="3" name="内容占位符 2"/>
          <p:cNvSpPr>
            <a:spLocks noGrp="1"/>
          </p:cNvSpPr>
          <p:nvPr>
            <p:ph idx="1"/>
          </p:nvPr>
        </p:nvSpPr>
        <p:spPr/>
        <p:txBody>
          <a:bodyPr>
            <a:normAutofit/>
          </a:bodyPr>
          <a:lstStyle/>
          <a:p>
            <a:r>
              <a:rPr lang="zh-CN" altLang="en-US" sz="3200" dirty="0"/>
              <a:t>节流装置</a:t>
            </a:r>
            <a:r>
              <a:rPr lang="en-US" altLang="zh-CN" sz="3200" dirty="0"/>
              <a:t>: </a:t>
            </a:r>
            <a:r>
              <a:rPr lang="zh-CN" altLang="en-US" sz="3200" dirty="0"/>
              <a:t>把被测流体的流量转换为差压信号</a:t>
            </a:r>
            <a:r>
              <a:rPr lang="en-US" altLang="zh-CN" sz="3200" dirty="0"/>
              <a:t>, </a:t>
            </a:r>
            <a:r>
              <a:rPr lang="zh-CN" altLang="en-US" sz="3200" dirty="0"/>
              <a:t>节流装置前后的差压与流量成平方关系</a:t>
            </a:r>
            <a:r>
              <a:rPr lang="en-US" altLang="zh-CN" sz="3200" dirty="0"/>
              <a:t>.</a:t>
            </a:r>
          </a:p>
          <a:p>
            <a:r>
              <a:rPr lang="zh-CN" altLang="en-US" sz="3200" dirty="0"/>
              <a:t>引压导管</a:t>
            </a:r>
            <a:r>
              <a:rPr lang="en-US" altLang="zh-CN" sz="3200" dirty="0"/>
              <a:t>: </a:t>
            </a:r>
            <a:r>
              <a:rPr lang="zh-CN" altLang="en-US" sz="3200" dirty="0"/>
              <a:t>将节流装置前后产生的差压传送给差压变压器</a:t>
            </a:r>
            <a:r>
              <a:rPr lang="en-US" altLang="zh-CN" sz="3200" dirty="0"/>
              <a:t>.</a:t>
            </a:r>
          </a:p>
          <a:p>
            <a:r>
              <a:rPr lang="zh-CN" altLang="en-US" sz="3200" dirty="0"/>
              <a:t>差压变送器</a:t>
            </a:r>
            <a:r>
              <a:rPr lang="en-US" altLang="zh-CN" sz="3200" dirty="0"/>
              <a:t>: </a:t>
            </a:r>
            <a:r>
              <a:rPr lang="zh-CN" altLang="en-US" sz="3200" dirty="0"/>
              <a:t>把差压信号转换为与流量相对应的标准电流信号</a:t>
            </a:r>
            <a:r>
              <a:rPr lang="en-US" altLang="zh-CN" sz="3200" dirty="0"/>
              <a:t>, </a:t>
            </a:r>
            <a:r>
              <a:rPr lang="zh-CN" altLang="en-US" sz="3200" dirty="0"/>
              <a:t>供显示、记录或控制</a:t>
            </a:r>
            <a:r>
              <a:rPr lang="en-US" altLang="zh-CN" sz="3200" dirty="0"/>
              <a:t>.</a:t>
            </a:r>
            <a:endParaRPr lang="zh-CN" altLang="en-US" sz="3200" dirty="0"/>
          </a:p>
        </p:txBody>
      </p:sp>
    </p:spTree>
    <p:extLst>
      <p:ext uri="{BB962C8B-B14F-4D97-AF65-F5344CB8AC3E}">
        <p14:creationId xmlns:p14="http://schemas.microsoft.com/office/powerpoint/2010/main" val="497058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节流式 </a:t>
            </a:r>
            <a:r>
              <a:rPr lang="en-US" altLang="zh-CN" dirty="0"/>
              <a:t>&gt; </a:t>
            </a:r>
            <a:r>
              <a:rPr lang="zh-CN" altLang="en-US" dirty="0"/>
              <a:t>测量原理</a:t>
            </a:r>
          </a:p>
        </p:txBody>
      </p:sp>
      <p:sp>
        <p:nvSpPr>
          <p:cNvPr id="3" name="内容占位符 2"/>
          <p:cNvSpPr>
            <a:spLocks noGrp="1"/>
          </p:cNvSpPr>
          <p:nvPr>
            <p:ph idx="1"/>
          </p:nvPr>
        </p:nvSpPr>
        <p:spPr/>
        <p:txBody>
          <a:bodyPr>
            <a:normAutofit lnSpcReduction="10000"/>
          </a:bodyPr>
          <a:lstStyle/>
          <a:p>
            <a:pPr marL="0" indent="0">
              <a:buNone/>
            </a:pPr>
            <a:r>
              <a:rPr lang="zh-CN" altLang="en-US" sz="3200" dirty="0"/>
              <a:t>在管道中流动的流体具有动压能和静压能，在一定条件下这两种形式的能量可以相互转换，但参加转换的能量总和不变。用节流元件测量流量时，用于克服流动阻力的能量使流体流过节流装置前后产生压力差</a:t>
            </a:r>
            <a:r>
              <a:rPr lang="en-US" altLang="zh-CN" sz="3200" dirty="0" err="1"/>
              <a:t>Δp</a:t>
            </a:r>
            <a:r>
              <a:rPr lang="en-US" altLang="zh-CN" sz="3200" dirty="0"/>
              <a:t>(</a:t>
            </a:r>
            <a:r>
              <a:rPr lang="en-US" altLang="zh-CN" sz="3200" dirty="0" err="1"/>
              <a:t>Δp</a:t>
            </a:r>
            <a:r>
              <a:rPr lang="en-US" altLang="zh-CN" sz="3200" dirty="0"/>
              <a:t>=p1-p2)</a:t>
            </a:r>
            <a:r>
              <a:rPr lang="zh-CN" altLang="en-US" sz="3200" dirty="0"/>
              <a:t>，且流过的流量越大，节流装置前后的压差也越大，流量与压差之间存在一定关系，这就是差压式流量传感器测量原理。</a:t>
            </a:r>
          </a:p>
        </p:txBody>
      </p:sp>
    </p:spTree>
    <p:extLst>
      <p:ext uri="{BB962C8B-B14F-4D97-AF65-F5344CB8AC3E}">
        <p14:creationId xmlns:p14="http://schemas.microsoft.com/office/powerpoint/2010/main" val="6517529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节流式 </a:t>
            </a:r>
            <a:r>
              <a:rPr lang="en-US" altLang="zh-CN" dirty="0"/>
              <a:t>&gt; </a:t>
            </a:r>
            <a:r>
              <a:rPr lang="zh-CN" altLang="en-US" dirty="0"/>
              <a:t>节流装置</a:t>
            </a:r>
          </a:p>
        </p:txBody>
      </p:sp>
      <p:sp>
        <p:nvSpPr>
          <p:cNvPr id="3" name="内容占位符 2"/>
          <p:cNvSpPr>
            <a:spLocks noGrp="1"/>
          </p:cNvSpPr>
          <p:nvPr>
            <p:ph idx="1"/>
          </p:nvPr>
        </p:nvSpPr>
        <p:spPr/>
        <p:txBody>
          <a:bodyPr>
            <a:normAutofit/>
          </a:bodyPr>
          <a:lstStyle/>
          <a:p>
            <a:pPr marL="0" indent="0">
              <a:buNone/>
            </a:pPr>
            <a:r>
              <a:rPr lang="zh-CN" altLang="en-US" sz="3200" dirty="0"/>
              <a:t>节流装置是差压式流量传感器的流量敏感检测元件，是安装在流体流动的管道中的阻力元件。机组控制常用的节流元件有孔板、文丘里管。 它们的结构形式、相对尺寸、技术要求、管道条件和安装要求等均已标准化，故又称标准节流元件</a:t>
            </a:r>
            <a:r>
              <a:rPr lang="en-US" altLang="zh-CN" sz="3200" dirty="0"/>
              <a:t>.</a:t>
            </a:r>
            <a:endParaRPr lang="zh-CN" altLang="en-US" sz="3200" dirty="0"/>
          </a:p>
        </p:txBody>
      </p:sp>
    </p:spTree>
    <p:extLst>
      <p:ext uri="{BB962C8B-B14F-4D97-AF65-F5344CB8AC3E}">
        <p14:creationId xmlns:p14="http://schemas.microsoft.com/office/powerpoint/2010/main" val="15979921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节流式 </a:t>
            </a:r>
            <a:r>
              <a:rPr lang="en-US" altLang="zh-CN" dirty="0"/>
              <a:t>&gt; </a:t>
            </a:r>
            <a:r>
              <a:rPr lang="zh-CN" altLang="en-US" dirty="0"/>
              <a:t>节流装置 </a:t>
            </a:r>
            <a:r>
              <a:rPr lang="en-US" altLang="zh-CN" dirty="0"/>
              <a:t>&gt; </a:t>
            </a:r>
            <a:r>
              <a:rPr lang="zh-CN" altLang="en-US" dirty="0"/>
              <a:t>孔板、文丘里管</a:t>
            </a:r>
            <a:br>
              <a:rPr lang="zh-CN" altLang="en-US" dirty="0"/>
            </a:b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3938" y="1930400"/>
            <a:ext cx="1904273" cy="3881437"/>
          </a:xfrm>
        </p:spPr>
      </p:pic>
      <p:pic>
        <p:nvPicPr>
          <p:cNvPr id="5124" name="Picture 4" descr="20131107135410758.gif (367×17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6947" y="2457676"/>
            <a:ext cx="4419158" cy="21433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1606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节流式 </a:t>
            </a:r>
            <a:r>
              <a:rPr lang="en-US" altLang="zh-CN" dirty="0"/>
              <a:t>&gt; </a:t>
            </a:r>
            <a:r>
              <a:rPr lang="zh-CN" altLang="en-US" dirty="0"/>
              <a:t>节流装置 </a:t>
            </a:r>
            <a:r>
              <a:rPr lang="en-US" altLang="zh-CN" dirty="0"/>
              <a:t>&gt; </a:t>
            </a:r>
            <a:r>
              <a:rPr lang="zh-CN" altLang="en-US" dirty="0"/>
              <a:t>孔板</a:t>
            </a:r>
          </a:p>
        </p:txBody>
      </p:sp>
    </p:spTree>
    <p:controls>
      <mc:AlternateContent xmlns:mc="http://schemas.openxmlformats.org/markup-compatibility/2006">
        <mc:Choice xmlns:v="urn:schemas-microsoft-com:vml" Requires="v">
          <p:control spid="13324" name="ShockwaveFlash1" r:id="rId2" imgW="6838920" imgH="4807080"/>
        </mc:Choice>
        <mc:Fallback>
          <p:control name="ShockwaveFlash1" r:id="rId2" imgW="6838920" imgH="4807080">
            <p:pic>
              <p:nvPicPr>
                <p:cNvPr id="4" name="ShockwaveFlash1"/>
                <p:cNvPicPr>
                  <a:picLocks/>
                </p:cNvPicPr>
                <p:nvPr/>
              </p:nvPicPr>
              <p:blipFill>
                <a:blip r:embed="rId4"/>
                <a:stretch>
                  <a:fillRect/>
                </a:stretch>
              </p:blipFill>
              <p:spPr>
                <a:xfrm>
                  <a:off x="788988" y="1688123"/>
                  <a:ext cx="6838950" cy="4806461"/>
                </a:xfrm>
                <a:prstGeom prst="rect">
                  <a:avLst/>
                </a:prstGeom>
              </p:spPr>
            </p:pic>
          </p:control>
        </mc:Fallback>
      </mc:AlternateContent>
    </p:controls>
    <p:extLst>
      <p:ext uri="{BB962C8B-B14F-4D97-AF65-F5344CB8AC3E}">
        <p14:creationId xmlns:p14="http://schemas.microsoft.com/office/powerpoint/2010/main" val="3677481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节流式 </a:t>
            </a:r>
            <a:r>
              <a:rPr lang="en-US" altLang="zh-CN" dirty="0"/>
              <a:t>&gt; </a:t>
            </a:r>
            <a:r>
              <a:rPr lang="zh-CN" altLang="en-US" dirty="0"/>
              <a:t>节流装置 </a:t>
            </a:r>
            <a:r>
              <a:rPr lang="en-US" altLang="zh-CN" dirty="0"/>
              <a:t>&gt; </a:t>
            </a:r>
            <a:r>
              <a:rPr lang="zh-CN" altLang="en-US" dirty="0"/>
              <a:t>孔板</a:t>
            </a: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17563" y="1930400"/>
            <a:ext cx="4116209" cy="4702629"/>
          </a:xfrm>
        </p:spPr>
      </p:pic>
    </p:spTree>
    <p:extLst>
      <p:ext uri="{BB962C8B-B14F-4D97-AF65-F5344CB8AC3E}">
        <p14:creationId xmlns:p14="http://schemas.microsoft.com/office/powerpoint/2010/main" val="35829158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节流式 </a:t>
            </a:r>
            <a:r>
              <a:rPr lang="en-US" altLang="zh-CN" dirty="0"/>
              <a:t>&gt; </a:t>
            </a:r>
            <a:r>
              <a:rPr lang="zh-CN" altLang="en-US" dirty="0"/>
              <a:t>流量方程式</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77334" y="1393370"/>
                <a:ext cx="8596668" cy="4793135"/>
              </a:xfrm>
            </p:spPr>
            <p:txBody>
              <a:bodyPr>
                <a:normAutofit lnSpcReduction="10000"/>
              </a:bodyPr>
              <a:lstStyle/>
              <a:p>
                <a:r>
                  <a:rPr lang="zh-CN" altLang="en-US" sz="3600" dirty="0"/>
                  <a:t>体积流量</a:t>
                </a:r>
                <a:r>
                  <a:rPr lang="en-US" altLang="zh-CN" sz="3600" dirty="0"/>
                  <a:t>: </a:t>
                </a:r>
                <a14:m>
                  <m:oMath xmlns:m="http://schemas.openxmlformats.org/officeDocument/2006/math">
                    <m:r>
                      <a:rPr lang="en-US" altLang="zh-CN" sz="3600" b="0" i="0" smtClean="0">
                        <a:latin typeface="Cambria Math" panose="02040503050406030204" pitchFamily="18" charset="0"/>
                      </a:rPr>
                      <m:t> </m:t>
                    </m:r>
                    <m:sSub>
                      <m:sSubPr>
                        <m:ctrlPr>
                          <a:rPr lang="en-US" altLang="zh-CN" sz="3600" i="1" smtClean="0">
                            <a:latin typeface="Cambria Math" panose="02040503050406030204" pitchFamily="18" charset="0"/>
                          </a:rPr>
                        </m:ctrlPr>
                      </m:sSubPr>
                      <m:e>
                        <m:r>
                          <a:rPr lang="zh-CN" altLang="en-US" sz="3600" i="1">
                            <a:latin typeface="Cambria Math" panose="02040503050406030204" pitchFamily="18" charset="0"/>
                          </a:rPr>
                          <m:t>𝑞</m:t>
                        </m:r>
                      </m:e>
                      <m:sub>
                        <m:r>
                          <a:rPr lang="en-US" altLang="zh-CN" sz="3600" i="1">
                            <a:latin typeface="Cambria Math" panose="02040503050406030204" pitchFamily="18" charset="0"/>
                          </a:rPr>
                          <m:t>𝑣</m:t>
                        </m:r>
                      </m:sub>
                    </m:sSub>
                    <m:r>
                      <a:rPr lang="en-US" altLang="zh-CN" sz="3600" dirty="0">
                        <a:latin typeface="Cambria Math" panose="02040503050406030204" pitchFamily="18" charset="0"/>
                        <a:ea typeface="Cambria Math" panose="02040503050406030204" pitchFamily="18" charset="0"/>
                      </a:rPr>
                      <m:t>=</m:t>
                    </m:r>
                    <m:sSub>
                      <m:sSubPr>
                        <m:ctrlPr>
                          <a:rPr lang="en-US" altLang="zh-CN" sz="3600" i="1" smtClean="0">
                            <a:latin typeface="Cambria Math" panose="02040503050406030204" pitchFamily="18" charset="0"/>
                          </a:rPr>
                        </m:ctrlPr>
                      </m:sSubPr>
                      <m:e>
                        <m:r>
                          <a:rPr lang="en-US" altLang="zh-CN" sz="3600" i="1">
                            <a:latin typeface="Cambria Math" panose="02040503050406030204" pitchFamily="18" charset="0"/>
                          </a:rPr>
                          <m:t>𝑣</m:t>
                        </m:r>
                      </m:e>
                      <m:sub>
                        <m:r>
                          <a:rPr lang="en-US" altLang="zh-CN" sz="3600" i="1">
                            <a:latin typeface="Cambria Math" panose="02040503050406030204" pitchFamily="18" charset="0"/>
                          </a:rPr>
                          <m:t>2</m:t>
                        </m:r>
                      </m:sub>
                    </m:sSub>
                    <m:sSub>
                      <m:sSubPr>
                        <m:ctrlPr>
                          <a:rPr lang="el-GR" altLang="zh-CN" sz="3600" i="1" smtClean="0">
                            <a:latin typeface="Cambria Math" panose="02040503050406030204" pitchFamily="18" charset="0"/>
                            <a:ea typeface="Cambria Math" panose="02040503050406030204" pitchFamily="18" charset="0"/>
                          </a:rPr>
                        </m:ctrlPr>
                      </m:sSubPr>
                      <m:e>
                        <m:r>
                          <m:rPr>
                            <m:sty m:val="p"/>
                          </m:rPr>
                          <a:rPr lang="el-GR" altLang="zh-CN" sz="3600" i="1" smtClean="0">
                            <a:latin typeface="Cambria Math" panose="02040503050406030204" pitchFamily="18" charset="0"/>
                            <a:ea typeface="Cambria Math" panose="02040503050406030204" pitchFamily="18" charset="0"/>
                          </a:rPr>
                          <m:t>Α</m:t>
                        </m:r>
                      </m:e>
                      <m:sub>
                        <m:r>
                          <a:rPr lang="en-US" altLang="zh-CN" sz="3600" i="1">
                            <a:latin typeface="Cambria Math" panose="02040503050406030204" pitchFamily="18" charset="0"/>
                            <a:ea typeface="Cambria Math" panose="02040503050406030204" pitchFamily="18" charset="0"/>
                          </a:rPr>
                          <m:t>2</m:t>
                        </m:r>
                      </m:sub>
                    </m:sSub>
                    <m:r>
                      <a:rPr lang="el-GR" altLang="zh-CN" sz="3600" i="1">
                        <a:latin typeface="Cambria Math" panose="02040503050406030204" pitchFamily="18" charset="0"/>
                        <a:ea typeface="Cambria Math" panose="02040503050406030204" pitchFamily="18" charset="0"/>
                      </a:rPr>
                      <m:t>=</m:t>
                    </m:r>
                    <m:r>
                      <a:rPr lang="zh-CN" altLang="el-GR" sz="3600" i="1" smtClean="0">
                        <a:latin typeface="Cambria Math" panose="02040503050406030204" pitchFamily="18" charset="0"/>
                        <a:ea typeface="Cambria Math" panose="02040503050406030204" pitchFamily="18" charset="0"/>
                      </a:rPr>
                      <m:t>𝛼</m:t>
                    </m:r>
                    <m:r>
                      <a:rPr lang="zh-CN" altLang="en-US" sz="3600" i="1">
                        <a:latin typeface="Cambria Math" panose="02040503050406030204" pitchFamily="18" charset="0"/>
                      </a:rPr>
                      <m:t>𝜀</m:t>
                    </m:r>
                    <m:sSub>
                      <m:sSubPr>
                        <m:ctrlPr>
                          <a:rPr lang="el-GR" altLang="zh-CN" sz="3600" i="1">
                            <a:latin typeface="Cambria Math" panose="02040503050406030204" pitchFamily="18" charset="0"/>
                            <a:ea typeface="Cambria Math" panose="02040503050406030204" pitchFamily="18" charset="0"/>
                          </a:rPr>
                        </m:ctrlPr>
                      </m:sSubPr>
                      <m:e>
                        <m:r>
                          <m:rPr>
                            <m:sty m:val="p"/>
                          </m:rPr>
                          <a:rPr lang="el-GR" altLang="zh-CN" sz="3600" i="1">
                            <a:latin typeface="Cambria Math" panose="02040503050406030204" pitchFamily="18" charset="0"/>
                            <a:ea typeface="Cambria Math" panose="02040503050406030204" pitchFamily="18" charset="0"/>
                          </a:rPr>
                          <m:t>Α</m:t>
                        </m:r>
                      </m:e>
                      <m:sub>
                        <m:r>
                          <a:rPr lang="en-US" altLang="zh-CN" sz="3600" i="1" smtClean="0">
                            <a:latin typeface="Cambria Math" panose="02040503050406030204" pitchFamily="18" charset="0"/>
                            <a:ea typeface="Cambria Math" panose="02040503050406030204" pitchFamily="18" charset="0"/>
                          </a:rPr>
                          <m:t>0</m:t>
                        </m:r>
                      </m:sub>
                    </m:sSub>
                    <m:rad>
                      <m:radPr>
                        <m:degHide m:val="on"/>
                        <m:ctrlPr>
                          <a:rPr lang="en-US" altLang="zh-CN" sz="3600" i="1" smtClean="0">
                            <a:latin typeface="Cambria Math" panose="02040503050406030204" pitchFamily="18" charset="0"/>
                            <a:ea typeface="Cambria Math" panose="02040503050406030204" pitchFamily="18" charset="0"/>
                          </a:rPr>
                        </m:ctrlPr>
                      </m:radPr>
                      <m:deg/>
                      <m:e>
                        <m:f>
                          <m:fPr>
                            <m:ctrlPr>
                              <a:rPr lang="en-US" altLang="zh-CN" sz="3600" i="1">
                                <a:latin typeface="Cambria Math" panose="02040503050406030204" pitchFamily="18" charset="0"/>
                              </a:rPr>
                            </m:ctrlPr>
                          </m:fPr>
                          <m:num>
                            <m:r>
                              <a:rPr lang="en-US" altLang="zh-CN" sz="3600" i="1">
                                <a:latin typeface="Cambria Math" panose="02040503050406030204" pitchFamily="18" charset="0"/>
                              </a:rPr>
                              <m:t>2</m:t>
                            </m:r>
                          </m:num>
                          <m:den>
                            <m:r>
                              <a:rPr lang="zh-CN" altLang="en-US" sz="3600" i="1">
                                <a:latin typeface="Cambria Math" panose="02040503050406030204" pitchFamily="18" charset="0"/>
                              </a:rPr>
                              <m:t>𝜌</m:t>
                            </m:r>
                          </m:den>
                        </m:f>
                        <m:r>
                          <a:rPr lang="en-US" altLang="zh-CN" sz="3600" i="1">
                            <a:latin typeface="Cambria Math" panose="02040503050406030204" pitchFamily="18" charset="0"/>
                            <a:ea typeface="Cambria Math" panose="02040503050406030204" pitchFamily="18" charset="0"/>
                          </a:rPr>
                          <m:t>∆</m:t>
                        </m:r>
                        <m:r>
                          <a:rPr lang="en-US" altLang="zh-CN" sz="3600" i="1">
                            <a:latin typeface="Cambria Math" panose="02040503050406030204" pitchFamily="18" charset="0"/>
                            <a:ea typeface="Cambria Math" panose="02040503050406030204" pitchFamily="18" charset="0"/>
                          </a:rPr>
                          <m:t>𝑝</m:t>
                        </m:r>
                      </m:e>
                    </m:rad>
                  </m:oMath>
                </a14:m>
                <a:endParaRPr lang="en-US" altLang="zh-CN" sz="3600" dirty="0"/>
              </a:p>
              <a:p>
                <a:endParaRPr lang="en-US" altLang="zh-CN" sz="3600" dirty="0"/>
              </a:p>
              <a:p>
                <a:r>
                  <a:rPr lang="zh-CN" altLang="en-US" sz="3600" dirty="0"/>
                  <a:t>质量流量</a:t>
                </a:r>
                <a:r>
                  <a:rPr lang="en-US" altLang="zh-CN" sz="3600" dirty="0"/>
                  <a:t>: </a:t>
                </a:r>
                <a14:m>
                  <m:oMath xmlns:m="http://schemas.openxmlformats.org/officeDocument/2006/math">
                    <m:sSub>
                      <m:sSubPr>
                        <m:ctrlPr>
                          <a:rPr lang="en-US" altLang="zh-CN" sz="3600" i="1">
                            <a:latin typeface="Cambria Math" panose="02040503050406030204" pitchFamily="18" charset="0"/>
                          </a:rPr>
                        </m:ctrlPr>
                      </m:sSubPr>
                      <m:e>
                        <m:r>
                          <a:rPr lang="zh-CN" altLang="en-US" sz="3600" i="1">
                            <a:latin typeface="Cambria Math" panose="02040503050406030204" pitchFamily="18" charset="0"/>
                          </a:rPr>
                          <m:t>𝑞</m:t>
                        </m:r>
                      </m:e>
                      <m:sub>
                        <m:r>
                          <a:rPr lang="en-US" altLang="zh-CN" sz="3600" b="0" i="1" smtClean="0">
                            <a:latin typeface="Cambria Math" panose="02040503050406030204" pitchFamily="18" charset="0"/>
                          </a:rPr>
                          <m:t>𝑚</m:t>
                        </m:r>
                      </m:sub>
                    </m:sSub>
                    <m:r>
                      <a:rPr lang="en-US" altLang="zh-CN" sz="3600" dirty="0">
                        <a:latin typeface="Cambria Math" panose="02040503050406030204" pitchFamily="18" charset="0"/>
                        <a:ea typeface="Cambria Math" panose="02040503050406030204" pitchFamily="18" charset="0"/>
                      </a:rPr>
                      <m:t>=</m:t>
                    </m:r>
                    <m:sSub>
                      <m:sSubPr>
                        <m:ctrlPr>
                          <a:rPr lang="en-US" altLang="zh-CN" sz="3600" i="1">
                            <a:latin typeface="Cambria Math" panose="02040503050406030204" pitchFamily="18" charset="0"/>
                          </a:rPr>
                        </m:ctrlPr>
                      </m:sSubPr>
                      <m:e>
                        <m:r>
                          <a:rPr lang="en-US" altLang="zh-CN" sz="3600" i="1">
                            <a:latin typeface="Cambria Math" panose="02040503050406030204" pitchFamily="18" charset="0"/>
                          </a:rPr>
                          <m:t>𝑣</m:t>
                        </m:r>
                      </m:e>
                      <m:sub>
                        <m:r>
                          <a:rPr lang="en-US" altLang="zh-CN" sz="3600" i="1">
                            <a:latin typeface="Cambria Math" panose="02040503050406030204" pitchFamily="18" charset="0"/>
                          </a:rPr>
                          <m:t>2</m:t>
                        </m:r>
                      </m:sub>
                    </m:sSub>
                    <m:sSub>
                      <m:sSubPr>
                        <m:ctrlPr>
                          <a:rPr lang="el-GR" altLang="zh-CN" sz="3600" i="1">
                            <a:latin typeface="Cambria Math" panose="02040503050406030204" pitchFamily="18" charset="0"/>
                            <a:ea typeface="Cambria Math" panose="02040503050406030204" pitchFamily="18" charset="0"/>
                          </a:rPr>
                        </m:ctrlPr>
                      </m:sSubPr>
                      <m:e>
                        <m:r>
                          <m:rPr>
                            <m:sty m:val="p"/>
                          </m:rPr>
                          <a:rPr lang="el-GR" altLang="zh-CN" sz="3600" i="1">
                            <a:latin typeface="Cambria Math" panose="02040503050406030204" pitchFamily="18" charset="0"/>
                            <a:ea typeface="Cambria Math" panose="02040503050406030204" pitchFamily="18" charset="0"/>
                          </a:rPr>
                          <m:t>Α</m:t>
                        </m:r>
                      </m:e>
                      <m:sub>
                        <m:r>
                          <a:rPr lang="en-US" altLang="zh-CN" sz="3600" i="1">
                            <a:latin typeface="Cambria Math" panose="02040503050406030204" pitchFamily="18" charset="0"/>
                            <a:ea typeface="Cambria Math" panose="02040503050406030204" pitchFamily="18" charset="0"/>
                          </a:rPr>
                          <m:t>2</m:t>
                        </m:r>
                      </m:sub>
                    </m:sSub>
                    <m:r>
                      <a:rPr lang="zh-CN" altLang="en-US" sz="3600" i="1">
                        <a:latin typeface="Cambria Math" panose="02040503050406030204" pitchFamily="18" charset="0"/>
                      </a:rPr>
                      <m:t>𝜌</m:t>
                    </m:r>
                    <m:r>
                      <a:rPr lang="el-GR" altLang="zh-CN" sz="3600" i="1">
                        <a:latin typeface="Cambria Math" panose="02040503050406030204" pitchFamily="18" charset="0"/>
                        <a:ea typeface="Cambria Math" panose="02040503050406030204" pitchFamily="18" charset="0"/>
                      </a:rPr>
                      <m:t>=</m:t>
                    </m:r>
                    <m:r>
                      <a:rPr lang="zh-CN" altLang="el-GR" sz="3600" i="1">
                        <a:latin typeface="Cambria Math" panose="02040503050406030204" pitchFamily="18" charset="0"/>
                        <a:ea typeface="Cambria Math" panose="02040503050406030204" pitchFamily="18" charset="0"/>
                      </a:rPr>
                      <m:t>𝛼</m:t>
                    </m:r>
                    <m:sSub>
                      <m:sSubPr>
                        <m:ctrlPr>
                          <a:rPr lang="el-GR" altLang="zh-CN" sz="3600" i="1">
                            <a:latin typeface="Cambria Math" panose="02040503050406030204" pitchFamily="18" charset="0"/>
                            <a:ea typeface="Cambria Math" panose="02040503050406030204" pitchFamily="18" charset="0"/>
                          </a:rPr>
                        </m:ctrlPr>
                      </m:sSubPr>
                      <m:e>
                        <m:r>
                          <a:rPr lang="zh-CN" altLang="en-US" sz="3600" i="1">
                            <a:latin typeface="Cambria Math" panose="02040503050406030204" pitchFamily="18" charset="0"/>
                          </a:rPr>
                          <m:t>𝜀</m:t>
                        </m:r>
                        <m:r>
                          <m:rPr>
                            <m:sty m:val="p"/>
                          </m:rPr>
                          <a:rPr lang="el-GR" altLang="zh-CN" sz="3600" i="1">
                            <a:latin typeface="Cambria Math" panose="02040503050406030204" pitchFamily="18" charset="0"/>
                            <a:ea typeface="Cambria Math" panose="02040503050406030204" pitchFamily="18" charset="0"/>
                          </a:rPr>
                          <m:t>Α</m:t>
                        </m:r>
                      </m:e>
                      <m:sub>
                        <m:r>
                          <a:rPr lang="en-US" altLang="zh-CN" sz="3600" i="1">
                            <a:latin typeface="Cambria Math" panose="02040503050406030204" pitchFamily="18" charset="0"/>
                            <a:ea typeface="Cambria Math" panose="02040503050406030204" pitchFamily="18" charset="0"/>
                          </a:rPr>
                          <m:t>0</m:t>
                        </m:r>
                      </m:sub>
                    </m:sSub>
                    <m:rad>
                      <m:radPr>
                        <m:degHide m:val="on"/>
                        <m:ctrlPr>
                          <a:rPr lang="en-US" altLang="zh-CN" sz="3600" i="1">
                            <a:latin typeface="Cambria Math" panose="02040503050406030204" pitchFamily="18" charset="0"/>
                            <a:ea typeface="Cambria Math" panose="02040503050406030204" pitchFamily="18" charset="0"/>
                          </a:rPr>
                        </m:ctrlPr>
                      </m:radPr>
                      <m:deg/>
                      <m:e>
                        <m:r>
                          <a:rPr lang="en-US" altLang="zh-CN" sz="3600" b="0" i="1" smtClean="0">
                            <a:latin typeface="Cambria Math" panose="02040503050406030204" pitchFamily="18" charset="0"/>
                            <a:ea typeface="Cambria Math" panose="02040503050406030204" pitchFamily="18" charset="0"/>
                          </a:rPr>
                          <m:t>2</m:t>
                        </m:r>
                        <m:r>
                          <a:rPr lang="zh-CN" altLang="en-US" sz="3600" i="1">
                            <a:latin typeface="Cambria Math" panose="02040503050406030204" pitchFamily="18" charset="0"/>
                          </a:rPr>
                          <m:t>𝜌</m:t>
                        </m:r>
                        <m:r>
                          <a:rPr lang="en-US" altLang="zh-CN" sz="3600" i="1">
                            <a:latin typeface="Cambria Math" panose="02040503050406030204" pitchFamily="18" charset="0"/>
                            <a:ea typeface="Cambria Math" panose="02040503050406030204" pitchFamily="18" charset="0"/>
                          </a:rPr>
                          <m:t>∆</m:t>
                        </m:r>
                        <m:r>
                          <a:rPr lang="en-US" altLang="zh-CN" sz="3600" i="1">
                            <a:latin typeface="Cambria Math" panose="02040503050406030204" pitchFamily="18" charset="0"/>
                            <a:ea typeface="Cambria Math" panose="02040503050406030204" pitchFamily="18" charset="0"/>
                          </a:rPr>
                          <m:t>𝑝</m:t>
                        </m:r>
                      </m:e>
                    </m:rad>
                  </m:oMath>
                </a14:m>
                <a:endParaRPr lang="en-US" altLang="zh-CN" sz="3600" dirty="0"/>
              </a:p>
              <a:p>
                <a:endParaRPr lang="en-US" altLang="zh-CN" sz="3600" i="1" dirty="0">
                  <a:latin typeface="Cambria Math" panose="02040503050406030204" pitchFamily="18" charset="0"/>
                </a:endParaRPr>
              </a:p>
              <a:p>
                <a14:m>
                  <m:oMath xmlns:m="http://schemas.openxmlformats.org/officeDocument/2006/math">
                    <m:r>
                      <a:rPr lang="zh-CN" altLang="en-US" sz="3600" i="1" smtClean="0">
                        <a:latin typeface="Cambria Math" panose="02040503050406030204" pitchFamily="18" charset="0"/>
                      </a:rPr>
                      <m:t>𝛼</m:t>
                    </m:r>
                    <m:r>
                      <a:rPr lang="en-US" altLang="zh-CN" sz="3600" i="1" smtClean="0">
                        <a:latin typeface="Cambria Math" panose="02040503050406030204" pitchFamily="18" charset="0"/>
                        <a:ea typeface="Cambria Math" panose="02040503050406030204" pitchFamily="18" charset="0"/>
                      </a:rPr>
                      <m:t>=</m:t>
                    </m:r>
                    <m:f>
                      <m:fPr>
                        <m:ctrlPr>
                          <a:rPr lang="en-US" altLang="zh-CN" sz="3600" i="1" smtClean="0">
                            <a:latin typeface="Cambria Math" panose="02040503050406030204" pitchFamily="18" charset="0"/>
                            <a:ea typeface="Cambria Math" panose="02040503050406030204" pitchFamily="18" charset="0"/>
                          </a:rPr>
                        </m:ctrlPr>
                      </m:fPr>
                      <m:num>
                        <m:r>
                          <a:rPr lang="zh-CN" altLang="en-US" sz="3600" i="1" smtClean="0">
                            <a:latin typeface="Cambria Math" panose="02040503050406030204" pitchFamily="18" charset="0"/>
                            <a:ea typeface="Cambria Math" panose="02040503050406030204" pitchFamily="18" charset="0"/>
                          </a:rPr>
                          <m:t>𝜇</m:t>
                        </m:r>
                        <m:rad>
                          <m:radPr>
                            <m:degHide m:val="on"/>
                            <m:ctrlPr>
                              <a:rPr lang="zh-CN" altLang="en-US" sz="3600" i="1" smtClean="0">
                                <a:latin typeface="Cambria Math" panose="02040503050406030204" pitchFamily="18" charset="0"/>
                              </a:rPr>
                            </m:ctrlPr>
                          </m:radPr>
                          <m:deg/>
                          <m:e>
                            <m:r>
                              <m:rPr>
                                <m:sty m:val="p"/>
                              </m:rPr>
                              <a:rPr lang="el-GR" altLang="zh-CN" sz="3600" i="1" smtClean="0">
                                <a:latin typeface="Cambria Math" panose="02040503050406030204" pitchFamily="18" charset="0"/>
                                <a:ea typeface="Cambria Math" panose="02040503050406030204" pitchFamily="18" charset="0"/>
                              </a:rPr>
                              <m:t>Ψ</m:t>
                            </m:r>
                          </m:e>
                        </m:rad>
                      </m:num>
                      <m:den>
                        <m:rad>
                          <m:radPr>
                            <m:degHide m:val="on"/>
                            <m:ctrlPr>
                              <a:rPr lang="en-US" altLang="zh-CN" sz="3600" i="1" smtClean="0">
                                <a:latin typeface="Cambria Math" panose="02040503050406030204" pitchFamily="18" charset="0"/>
                                <a:ea typeface="Cambria Math" panose="02040503050406030204" pitchFamily="18" charset="0"/>
                              </a:rPr>
                            </m:ctrlPr>
                          </m:radPr>
                          <m:deg/>
                          <m:e>
                            <m:sSubSup>
                              <m:sSubSupPr>
                                <m:ctrlPr>
                                  <a:rPr lang="en-US" altLang="zh-CN" sz="3600" b="0" i="1" smtClean="0">
                                    <a:latin typeface="Cambria Math" panose="02040503050406030204" pitchFamily="18" charset="0"/>
                                    <a:ea typeface="Cambria Math" panose="02040503050406030204" pitchFamily="18" charset="0"/>
                                  </a:rPr>
                                </m:ctrlPr>
                              </m:sSubSupPr>
                              <m:e>
                                <m:r>
                                  <a:rPr lang="en-US" altLang="zh-CN" sz="3600" i="1">
                                    <a:latin typeface="Cambria Math" panose="02040503050406030204" pitchFamily="18" charset="0"/>
                                    <a:ea typeface="Cambria Math" panose="02040503050406030204" pitchFamily="18" charset="0"/>
                                  </a:rPr>
                                  <m:t>𝐶</m:t>
                                </m:r>
                              </m:e>
                              <m:sub>
                                <m:r>
                                  <a:rPr lang="en-US" altLang="zh-CN" sz="3600" b="0" i="1" smtClean="0">
                                    <a:latin typeface="Cambria Math" panose="02040503050406030204" pitchFamily="18" charset="0"/>
                                    <a:ea typeface="Cambria Math" panose="02040503050406030204" pitchFamily="18" charset="0"/>
                                  </a:rPr>
                                  <m:t>2</m:t>
                                </m:r>
                              </m:sub>
                              <m:sup>
                                <m:r>
                                  <a:rPr lang="en-US" altLang="zh-CN" sz="3600" b="0" i="1" smtClean="0">
                                    <a:latin typeface="Cambria Math" panose="02040503050406030204" pitchFamily="18" charset="0"/>
                                    <a:ea typeface="Cambria Math" panose="02040503050406030204" pitchFamily="18" charset="0"/>
                                  </a:rPr>
                                  <m:t>2</m:t>
                                </m:r>
                              </m:sup>
                            </m:sSubSup>
                            <m:r>
                              <a:rPr lang="en-US" altLang="zh-CN" sz="3600" b="0" i="1" smtClean="0">
                                <a:latin typeface="Cambria Math" panose="02040503050406030204" pitchFamily="18" charset="0"/>
                                <a:ea typeface="Cambria Math" panose="02040503050406030204" pitchFamily="18" charset="0"/>
                              </a:rPr>
                              <m:t>+</m:t>
                            </m:r>
                            <m:r>
                              <a:rPr lang="zh-CN" altLang="en-US" sz="3600" b="0" i="1" smtClean="0">
                                <a:latin typeface="Cambria Math" panose="02040503050406030204" pitchFamily="18" charset="0"/>
                                <a:ea typeface="Cambria Math" panose="02040503050406030204" pitchFamily="18" charset="0"/>
                              </a:rPr>
                              <m:t>𝜉</m:t>
                            </m:r>
                            <m:r>
                              <a:rPr lang="zh-CN" altLang="en-US" sz="3600" b="0" i="1" smtClean="0">
                                <a:latin typeface="Cambria Math" panose="02040503050406030204" pitchFamily="18" charset="0"/>
                                <a:ea typeface="Cambria Math" panose="02040503050406030204" pitchFamily="18" charset="0"/>
                              </a:rPr>
                              <m:t>−</m:t>
                            </m:r>
                            <m:sSubSup>
                              <m:sSubSupPr>
                                <m:ctrlPr>
                                  <a:rPr lang="en-US" altLang="zh-CN" sz="3600" i="1">
                                    <a:latin typeface="Cambria Math" panose="02040503050406030204" pitchFamily="18" charset="0"/>
                                    <a:ea typeface="Cambria Math" panose="02040503050406030204" pitchFamily="18" charset="0"/>
                                  </a:rPr>
                                </m:ctrlPr>
                              </m:sSubSupPr>
                              <m:e>
                                <m:r>
                                  <a:rPr lang="en-US" altLang="zh-CN" sz="3600" i="1">
                                    <a:latin typeface="Cambria Math" panose="02040503050406030204" pitchFamily="18" charset="0"/>
                                    <a:ea typeface="Cambria Math" panose="02040503050406030204" pitchFamily="18" charset="0"/>
                                  </a:rPr>
                                  <m:t>𝐶</m:t>
                                </m:r>
                              </m:e>
                              <m:sub>
                                <m:r>
                                  <a:rPr lang="en-US" altLang="zh-CN" sz="3600" b="0" i="1" smtClean="0">
                                    <a:latin typeface="Cambria Math" panose="02040503050406030204" pitchFamily="18" charset="0"/>
                                    <a:ea typeface="Cambria Math" panose="02040503050406030204" pitchFamily="18" charset="0"/>
                                  </a:rPr>
                                  <m:t>1</m:t>
                                </m:r>
                              </m:sub>
                              <m:sup>
                                <m:r>
                                  <a:rPr lang="en-US" altLang="zh-CN" sz="3600" i="1">
                                    <a:latin typeface="Cambria Math" panose="02040503050406030204" pitchFamily="18" charset="0"/>
                                    <a:ea typeface="Cambria Math" panose="02040503050406030204" pitchFamily="18" charset="0"/>
                                  </a:rPr>
                                  <m:t>2</m:t>
                                </m:r>
                              </m:sup>
                            </m:sSubSup>
                            <m:sSup>
                              <m:sSupPr>
                                <m:ctrlPr>
                                  <a:rPr lang="en-US" altLang="zh-CN" sz="3600" i="1" smtClean="0">
                                    <a:latin typeface="Cambria Math" panose="02040503050406030204" pitchFamily="18" charset="0"/>
                                    <a:ea typeface="Cambria Math" panose="02040503050406030204" pitchFamily="18" charset="0"/>
                                  </a:rPr>
                                </m:ctrlPr>
                              </m:sSupPr>
                              <m:e>
                                <m:r>
                                  <a:rPr lang="zh-CN" altLang="en-US" sz="3600" i="1">
                                    <a:latin typeface="Cambria Math" panose="02040503050406030204" pitchFamily="18" charset="0"/>
                                    <a:ea typeface="Cambria Math" panose="02040503050406030204" pitchFamily="18" charset="0"/>
                                  </a:rPr>
                                  <m:t>𝜇</m:t>
                                </m:r>
                              </m:e>
                              <m:sup>
                                <m:r>
                                  <a:rPr lang="en-US" altLang="zh-CN" sz="3600" b="0" i="1" smtClean="0">
                                    <a:latin typeface="Cambria Math" panose="02040503050406030204" pitchFamily="18" charset="0"/>
                                    <a:ea typeface="Cambria Math" panose="02040503050406030204" pitchFamily="18" charset="0"/>
                                  </a:rPr>
                                  <m:t>2</m:t>
                                </m:r>
                              </m:sup>
                            </m:sSup>
                            <m:sSup>
                              <m:sSupPr>
                                <m:ctrlPr>
                                  <a:rPr lang="en-US" altLang="zh-CN" sz="3600" i="1" smtClean="0">
                                    <a:latin typeface="Cambria Math" panose="02040503050406030204" pitchFamily="18" charset="0"/>
                                    <a:ea typeface="Cambria Math" panose="02040503050406030204" pitchFamily="18" charset="0"/>
                                  </a:rPr>
                                </m:ctrlPr>
                              </m:sSupPr>
                              <m:e>
                                <m:r>
                                  <a:rPr lang="en-US" altLang="zh-CN" sz="3600" b="0" i="1" smtClean="0">
                                    <a:latin typeface="Cambria Math" panose="02040503050406030204" pitchFamily="18" charset="0"/>
                                    <a:ea typeface="Cambria Math" panose="02040503050406030204" pitchFamily="18" charset="0"/>
                                  </a:rPr>
                                  <m:t>𝑚</m:t>
                                </m:r>
                              </m:e>
                              <m:sup>
                                <m:r>
                                  <a:rPr lang="en-US" altLang="zh-CN" sz="3600" b="0" i="1" smtClean="0">
                                    <a:latin typeface="Cambria Math" panose="02040503050406030204" pitchFamily="18" charset="0"/>
                                    <a:ea typeface="Cambria Math" panose="02040503050406030204" pitchFamily="18" charset="0"/>
                                  </a:rPr>
                                  <m:t>2</m:t>
                                </m:r>
                              </m:sup>
                            </m:sSup>
                          </m:e>
                        </m:rad>
                      </m:den>
                    </m:f>
                  </m:oMath>
                </a14:m>
                <a:endParaRPr lang="zh-CN" altLang="en-US" sz="36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77334" y="1393370"/>
                <a:ext cx="8596668" cy="4793135"/>
              </a:xfrm>
              <a:blipFill>
                <a:blip r:embed="rId3"/>
                <a:stretch>
                  <a:fillRect l="-141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87043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节流式 </a:t>
            </a:r>
            <a:r>
              <a:rPr lang="en-US" altLang="zh-CN" dirty="0"/>
              <a:t>&gt; </a:t>
            </a:r>
            <a:r>
              <a:rPr lang="zh-CN" altLang="en-US" dirty="0"/>
              <a:t>流量方程式 </a:t>
            </a:r>
            <a:r>
              <a:rPr lang="en-US" altLang="zh-CN" dirty="0"/>
              <a:t>&gt; </a:t>
            </a:r>
            <a:r>
              <a:rPr lang="zh-CN" altLang="en-US" dirty="0"/>
              <a:t>参数意义和单位</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14:m>
                  <m:oMath xmlns:m="http://schemas.openxmlformats.org/officeDocument/2006/math">
                    <m:r>
                      <a:rPr lang="zh-CN" altLang="en-US" sz="2400" i="1" smtClean="0">
                        <a:latin typeface="Cambria Math" panose="02040503050406030204" pitchFamily="18" charset="0"/>
                      </a:rPr>
                      <m:t>𝜀</m:t>
                    </m:r>
                  </m:oMath>
                </a14:m>
                <a:r>
                  <a:rPr lang="zh-CN" altLang="en-US" sz="2400" dirty="0"/>
                  <a:t> 为流体膨胀的校正系数，通常在</a:t>
                </a:r>
                <a:r>
                  <a:rPr lang="en-US" altLang="zh-CN" sz="2400" dirty="0"/>
                  <a:t>0.9</a:t>
                </a:r>
                <a:r>
                  <a:rPr lang="zh-CN" altLang="en-US" sz="2400" dirty="0"/>
                  <a:t>～</a:t>
                </a:r>
                <a:r>
                  <a:rPr lang="en-US" altLang="zh-CN" sz="2400" dirty="0"/>
                  <a:t>1.0</a:t>
                </a:r>
                <a:r>
                  <a:rPr lang="zh-CN" altLang="en-US" sz="2400" dirty="0"/>
                  <a:t>之间。不可压缩流体时</a:t>
                </a:r>
                <a14:m>
                  <m:oMath xmlns:m="http://schemas.openxmlformats.org/officeDocument/2006/math">
                    <m:r>
                      <a:rPr lang="zh-CN" altLang="en-US" sz="2400" i="1">
                        <a:latin typeface="Cambria Math" panose="02040503050406030204" pitchFamily="18" charset="0"/>
                      </a:rPr>
                      <m:t>𝜀</m:t>
                    </m:r>
                  </m:oMath>
                </a14:m>
                <a:r>
                  <a:rPr lang="en-US" altLang="zh-CN" sz="2400" dirty="0"/>
                  <a:t>=1</a:t>
                </a:r>
                <a:r>
                  <a:rPr lang="zh-CN" altLang="en-US" sz="2400" dirty="0"/>
                  <a:t>；</a:t>
                </a:r>
                <a:endParaRPr lang="en-US" altLang="zh-CN" sz="2400" dirty="0"/>
              </a:p>
              <a:p>
                <a:pPr algn="just"/>
                <a14:m>
                  <m:oMath xmlns:m="http://schemas.openxmlformats.org/officeDocument/2006/math">
                    <m:sSub>
                      <m:sSubPr>
                        <m:ctrlPr>
                          <a:rPr lang="en-US" altLang="zh-CN" sz="2400" i="1">
                            <a:latin typeface="Cambria Math" panose="02040503050406030204" pitchFamily="18" charset="0"/>
                          </a:rPr>
                        </m:ctrlPr>
                      </m:sSubPr>
                      <m:e>
                        <m:r>
                          <a:rPr lang="zh-CN" altLang="en-US" sz="2400" i="1">
                            <a:latin typeface="Cambria Math" panose="02040503050406030204" pitchFamily="18" charset="0"/>
                          </a:rPr>
                          <m:t>𝑞</m:t>
                        </m:r>
                      </m:e>
                      <m:sub>
                        <m:r>
                          <a:rPr lang="en-US" altLang="zh-CN" sz="2400" i="1">
                            <a:latin typeface="Cambria Math" panose="02040503050406030204" pitchFamily="18" charset="0"/>
                          </a:rPr>
                          <m:t>𝑣</m:t>
                        </m:r>
                      </m:sub>
                    </m:sSub>
                  </m:oMath>
                </a14:m>
                <a:r>
                  <a:rPr lang="zh-CN" altLang="en-US" sz="2400" dirty="0"/>
                  <a:t> 为体积流量，</a:t>
                </a:r>
                <a:r>
                  <a:rPr lang="en-US" altLang="zh-CN" sz="2400" dirty="0"/>
                  <a:t>m</a:t>
                </a:r>
                <a:r>
                  <a:rPr lang="en-US" altLang="zh-CN" sz="2400" baseline="30000" dirty="0"/>
                  <a:t>3</a:t>
                </a:r>
                <a:r>
                  <a:rPr lang="en-US" altLang="zh-CN" sz="2400" dirty="0"/>
                  <a:t>/s</a:t>
                </a:r>
                <a:r>
                  <a:rPr lang="zh-CN" altLang="en-US" sz="2400" dirty="0"/>
                  <a:t>；  </a:t>
                </a:r>
                <a14:m>
                  <m:oMath xmlns:m="http://schemas.openxmlformats.org/officeDocument/2006/math">
                    <m:sSub>
                      <m:sSubPr>
                        <m:ctrlPr>
                          <a:rPr lang="en-US" altLang="zh-CN" sz="2400" i="1" smtClean="0">
                            <a:latin typeface="Cambria Math" panose="02040503050406030204" pitchFamily="18" charset="0"/>
                          </a:rPr>
                        </m:ctrlPr>
                      </m:sSubPr>
                      <m:e>
                        <m:r>
                          <a:rPr lang="zh-CN" altLang="en-US" sz="2400" i="1">
                            <a:latin typeface="Cambria Math" panose="02040503050406030204" pitchFamily="18" charset="0"/>
                          </a:rPr>
                          <m:t>𝑞</m:t>
                        </m:r>
                      </m:e>
                      <m:sub>
                        <m:r>
                          <a:rPr lang="en-US" altLang="zh-CN" sz="2400" i="1">
                            <a:latin typeface="Cambria Math" panose="02040503050406030204" pitchFamily="18" charset="0"/>
                          </a:rPr>
                          <m:t>𝑚</m:t>
                        </m:r>
                      </m:sub>
                    </m:sSub>
                  </m:oMath>
                </a14:m>
                <a:r>
                  <a:rPr lang="zh-CN" altLang="en-US" sz="2400" dirty="0"/>
                  <a:t>为质量流量，</a:t>
                </a:r>
                <a:r>
                  <a:rPr lang="en-US" altLang="zh-CN" sz="2400" dirty="0"/>
                  <a:t>kg/s</a:t>
                </a:r>
                <a:endParaRPr lang="zh-CN" altLang="en-US" sz="2400" dirty="0"/>
              </a:p>
              <a:p>
                <a:pPr algn="just"/>
                <a14:m>
                  <m:oMath xmlns:m="http://schemas.openxmlformats.org/officeDocument/2006/math">
                    <m:r>
                      <a:rPr lang="zh-CN" altLang="en-US" sz="2400" i="1">
                        <a:latin typeface="Cambria Math" panose="02040503050406030204" pitchFamily="18" charset="0"/>
                      </a:rPr>
                      <m:t>𝛼</m:t>
                    </m:r>
                  </m:oMath>
                </a14:m>
                <a:r>
                  <a:rPr lang="zh-CN" altLang="en-US" sz="2400" dirty="0"/>
                  <a:t> 为流量系数，可由实验确定。通常根据节流件形式、管道情况、雷诺数、流体性质、取压方式等查表得到。</a:t>
                </a:r>
                <a:endParaRPr lang="en-US" altLang="zh-CN" sz="2400" dirty="0"/>
              </a:p>
              <a:p>
                <a:pPr algn="just"/>
                <a14:m>
                  <m:oMath xmlns:m="http://schemas.openxmlformats.org/officeDocument/2006/math">
                    <m:r>
                      <a:rPr lang="zh-CN" altLang="en-US" sz="2400" i="1">
                        <a:latin typeface="Cambria Math" panose="02040503050406030204" pitchFamily="18" charset="0"/>
                      </a:rPr>
                      <m:t>𝜌</m:t>
                    </m:r>
                  </m:oMath>
                </a14:m>
                <a:r>
                  <a:rPr lang="zh-CN" altLang="en-US" sz="2400" dirty="0"/>
                  <a:t> 为流体密度，</a:t>
                </a:r>
                <a:r>
                  <a:rPr lang="en-US" altLang="zh-CN" sz="2400" dirty="0"/>
                  <a:t>kg/m</a:t>
                </a:r>
                <a:r>
                  <a:rPr lang="en-US" altLang="zh-CN" sz="2400" baseline="30000" dirty="0"/>
                  <a:t>3</a:t>
                </a:r>
              </a:p>
              <a:p>
                <a:pPr algn="just"/>
                <a14:m>
                  <m:oMath xmlns:m="http://schemas.openxmlformats.org/officeDocument/2006/math">
                    <m:r>
                      <a:rPr lang="en-US" altLang="zh-CN" sz="2400">
                        <a:latin typeface="Cambria Math" panose="02040503050406030204" pitchFamily="18" charset="0"/>
                      </a:rPr>
                      <m:t>∆</m:t>
                    </m:r>
                    <m:r>
                      <a:rPr lang="en-US" altLang="zh-CN" sz="2400">
                        <a:latin typeface="Cambria Math" panose="02040503050406030204" pitchFamily="18" charset="0"/>
                      </a:rPr>
                      <m:t>𝑝</m:t>
                    </m:r>
                  </m:oMath>
                </a14:m>
                <a:r>
                  <a:rPr lang="zh-CN" altLang="en-US" sz="2400" dirty="0"/>
                  <a:t> 节流件前后的压力差，</a:t>
                </a:r>
                <a:r>
                  <a:rPr lang="en-US" altLang="zh-CN" sz="2400" dirty="0"/>
                  <a:t>Pa</a:t>
                </a:r>
                <a:endParaRPr lang="zh-CN" altLang="en-US" sz="24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567" t="-1727" r="-113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339888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节流式 </a:t>
            </a:r>
            <a:r>
              <a:rPr lang="en-US" altLang="zh-CN" dirty="0"/>
              <a:t>&gt; </a:t>
            </a:r>
            <a:r>
              <a:rPr lang="zh-CN" altLang="en-US" dirty="0"/>
              <a:t>流量方程式 </a:t>
            </a:r>
            <a:r>
              <a:rPr lang="en-US" altLang="zh-CN" dirty="0"/>
              <a:t>&gt; </a:t>
            </a:r>
            <a:r>
              <a:rPr lang="zh-CN" altLang="en-US" dirty="0"/>
              <a:t>推导</a:t>
            </a:r>
          </a:p>
        </p:txBody>
      </p:sp>
      <p:sp>
        <p:nvSpPr>
          <p:cNvPr id="3" name="内容占位符 2"/>
          <p:cNvSpPr>
            <a:spLocks noGrp="1"/>
          </p:cNvSpPr>
          <p:nvPr>
            <p:ph idx="1"/>
          </p:nvPr>
        </p:nvSpPr>
        <p:spPr>
          <a:xfrm>
            <a:off x="677334" y="1422401"/>
            <a:ext cx="8596668" cy="4618962"/>
          </a:xfrm>
        </p:spPr>
        <p:txBody>
          <a:bodyPr>
            <a:normAutofit/>
          </a:bodyPr>
          <a:lstStyle/>
          <a:p>
            <a:r>
              <a:rPr lang="zh-CN" altLang="en-US" sz="2000" b="1" dirty="0">
                <a:solidFill>
                  <a:srgbClr val="252525"/>
                </a:solidFill>
                <a:latin typeface="黑体" panose="02010609060101010101" pitchFamily="49" charset="-122"/>
                <a:ea typeface="黑体" panose="02010609060101010101" pitchFamily="49" charset="-122"/>
              </a:rPr>
              <a:t>伯努利定律</a:t>
            </a:r>
            <a:r>
              <a:rPr lang="en-US" altLang="zh-CN" sz="2000" dirty="0">
                <a:solidFill>
                  <a:srgbClr val="252525"/>
                </a:solidFill>
                <a:latin typeface="黑体" panose="02010609060101010101" pitchFamily="49" charset="-122"/>
                <a:ea typeface="黑体" panose="02010609060101010101" pitchFamily="49" charset="-122"/>
              </a:rPr>
              <a:t>(Bernoulli's principle</a:t>
            </a:r>
            <a:r>
              <a:rPr lang="zh-CN" altLang="en-US" sz="2000" dirty="0">
                <a:solidFill>
                  <a:srgbClr val="252525"/>
                </a:solidFill>
                <a:latin typeface="黑体" panose="02010609060101010101" pitchFamily="49" charset="-122"/>
                <a:ea typeface="黑体" panose="02010609060101010101" pitchFamily="49" charset="-122"/>
              </a:rPr>
              <a:t>、伯努利原理</a:t>
            </a:r>
            <a:r>
              <a:rPr lang="en-US" altLang="zh-CN" sz="2000" dirty="0">
                <a:solidFill>
                  <a:srgbClr val="252525"/>
                </a:solidFill>
                <a:latin typeface="黑体" panose="02010609060101010101" pitchFamily="49" charset="-122"/>
                <a:ea typeface="黑体" panose="02010609060101010101" pitchFamily="49" charset="-122"/>
              </a:rPr>
              <a:t>)</a:t>
            </a:r>
            <a:r>
              <a:rPr lang="zh-CN" altLang="en-US" sz="2000" dirty="0">
                <a:solidFill>
                  <a:srgbClr val="252525"/>
                </a:solidFill>
                <a:latin typeface="黑体" panose="02010609060101010101" pitchFamily="49" charset="-122"/>
                <a:ea typeface="黑体" panose="02010609060101010101" pitchFamily="49" charset="-122"/>
              </a:rPr>
              <a:t>是</a:t>
            </a:r>
            <a:r>
              <a:rPr lang="zh-CN" altLang="en-US" sz="2000" dirty="0">
                <a:solidFill>
                  <a:srgbClr val="0B0080"/>
                </a:solidFill>
                <a:latin typeface="黑体" panose="02010609060101010101" pitchFamily="49" charset="-122"/>
                <a:ea typeface="黑体" panose="02010609060101010101" pitchFamily="49" charset="-122"/>
              </a:rPr>
              <a:t>流体力学</a:t>
            </a:r>
            <a:r>
              <a:rPr lang="zh-CN" altLang="en-US" sz="2000" dirty="0">
                <a:solidFill>
                  <a:srgbClr val="252525"/>
                </a:solidFill>
                <a:latin typeface="黑体" panose="02010609060101010101" pitchFamily="49" charset="-122"/>
                <a:ea typeface="黑体" panose="02010609060101010101" pitchFamily="49" charset="-122"/>
              </a:rPr>
              <a:t>中的一个定律，由瑞士流体物理学家</a:t>
            </a:r>
            <a:r>
              <a:rPr lang="zh-CN" altLang="en-US" sz="2000" dirty="0">
                <a:solidFill>
                  <a:schemeClr val="tx1"/>
                </a:solidFill>
                <a:latin typeface="黑体" panose="02010609060101010101" pitchFamily="49" charset="-122"/>
                <a:ea typeface="黑体" panose="02010609060101010101" pitchFamily="49" charset="-122"/>
              </a:rPr>
              <a:t>丹尼尔</a:t>
            </a:r>
            <a:r>
              <a:rPr lang="en-US" altLang="zh-CN" sz="2000" dirty="0">
                <a:solidFill>
                  <a:schemeClr val="tx1"/>
                </a:solidFill>
                <a:latin typeface="黑体" panose="02010609060101010101" pitchFamily="49" charset="-122"/>
                <a:ea typeface="黑体" panose="02010609060101010101" pitchFamily="49" charset="-122"/>
              </a:rPr>
              <a:t>·</a:t>
            </a:r>
            <a:r>
              <a:rPr lang="zh-CN" altLang="en-US" sz="2000" dirty="0">
                <a:solidFill>
                  <a:schemeClr val="tx1"/>
                </a:solidFill>
                <a:latin typeface="黑体" panose="02010609060101010101" pitchFamily="49" charset="-122"/>
                <a:ea typeface="黑体" panose="02010609060101010101" pitchFamily="49" charset="-122"/>
              </a:rPr>
              <a:t>伯努利于</a:t>
            </a:r>
            <a:r>
              <a:rPr lang="en-US" altLang="zh-CN" sz="2000" dirty="0">
                <a:solidFill>
                  <a:schemeClr val="tx1"/>
                </a:solidFill>
                <a:latin typeface="黑体" panose="02010609060101010101" pitchFamily="49" charset="-122"/>
                <a:ea typeface="黑体" panose="02010609060101010101" pitchFamily="49" charset="-122"/>
              </a:rPr>
              <a:t>1738</a:t>
            </a:r>
            <a:r>
              <a:rPr lang="zh-CN" altLang="en-US" sz="2000" dirty="0">
                <a:solidFill>
                  <a:schemeClr val="tx1"/>
                </a:solidFill>
                <a:latin typeface="黑体" panose="02010609060101010101" pitchFamily="49" charset="-122"/>
                <a:ea typeface="黑体" panose="02010609060101010101" pitchFamily="49" charset="-122"/>
              </a:rPr>
              <a:t>年出版他的理论</a:t>
            </a:r>
            <a:r>
              <a:rPr lang="en-US" altLang="zh-CN" sz="2000" dirty="0">
                <a:solidFill>
                  <a:schemeClr val="tx1"/>
                </a:solidFill>
                <a:latin typeface="黑体" panose="02010609060101010101" pitchFamily="49" charset="-122"/>
                <a:ea typeface="黑体" panose="02010609060101010101" pitchFamily="49" charset="-122"/>
              </a:rPr>
              <a:t>《</a:t>
            </a:r>
            <a:r>
              <a:rPr lang="en-US" altLang="zh-CN" sz="2000" dirty="0" err="1">
                <a:solidFill>
                  <a:schemeClr val="tx1"/>
                </a:solidFill>
                <a:latin typeface="黑体" panose="02010609060101010101" pitchFamily="49" charset="-122"/>
                <a:ea typeface="黑体" panose="02010609060101010101" pitchFamily="49" charset="-122"/>
              </a:rPr>
              <a:t>Hydrodynamica</a:t>
            </a:r>
            <a:r>
              <a:rPr lang="en-US" altLang="zh-CN" sz="2000" dirty="0">
                <a:solidFill>
                  <a:schemeClr val="tx1"/>
                </a:solidFill>
                <a:latin typeface="黑体" panose="02010609060101010101" pitchFamily="49" charset="-122"/>
                <a:ea typeface="黑体" panose="02010609060101010101" pitchFamily="49" charset="-122"/>
              </a:rPr>
              <a:t>》</a:t>
            </a:r>
            <a:r>
              <a:rPr lang="zh-CN" altLang="en-US" sz="2000" dirty="0">
                <a:solidFill>
                  <a:schemeClr val="tx1"/>
                </a:solidFill>
                <a:latin typeface="黑体" panose="02010609060101010101" pitchFamily="49" charset="-122"/>
                <a:ea typeface="黑体" panose="02010609060101010101" pitchFamily="49" charset="-122"/>
              </a:rPr>
              <a:t>，描述流体沿着</a:t>
            </a:r>
            <a:r>
              <a:rPr lang="zh-CN" altLang="en-US" sz="2000" dirty="0">
                <a:solidFill>
                  <a:srgbClr val="252525"/>
                </a:solidFill>
                <a:latin typeface="黑体" panose="02010609060101010101" pitchFamily="49" charset="-122"/>
                <a:ea typeface="黑体" panose="02010609060101010101" pitchFamily="49" charset="-122"/>
              </a:rPr>
              <a:t>一条稳定、非粘滞、不可压缩的流线移动行为。</a:t>
            </a:r>
            <a:endParaRPr lang="en-US" altLang="zh-CN" sz="2000" dirty="0">
              <a:solidFill>
                <a:srgbClr val="252525"/>
              </a:solidFill>
              <a:latin typeface="黑体" panose="02010609060101010101" pitchFamily="49" charset="-122"/>
              <a:ea typeface="黑体" panose="02010609060101010101" pitchFamily="49" charset="-122"/>
            </a:endParaRPr>
          </a:p>
          <a:p>
            <a:endParaRPr lang="en-US" altLang="zh-CN" sz="2000" dirty="0">
              <a:solidFill>
                <a:srgbClr val="252525"/>
              </a:solidFill>
              <a:latin typeface="黑体" panose="02010609060101010101" pitchFamily="49" charset="-122"/>
              <a:ea typeface="黑体" panose="02010609060101010101" pitchFamily="49" charset="-122"/>
            </a:endParaRPr>
          </a:p>
          <a:p>
            <a:pPr marL="0" indent="0">
              <a:buNone/>
            </a:pPr>
            <a:endParaRPr lang="en-US" altLang="zh-CN" sz="2000" dirty="0">
              <a:solidFill>
                <a:srgbClr val="252525"/>
              </a:solidFill>
              <a:latin typeface="黑体" panose="02010609060101010101" pitchFamily="49" charset="-122"/>
              <a:ea typeface="黑体" panose="02010609060101010101" pitchFamily="49" charset="-122"/>
            </a:endParaRPr>
          </a:p>
          <a:p>
            <a:pPr marL="0" indent="0">
              <a:buNone/>
            </a:pPr>
            <a:endParaRPr lang="en-US" altLang="zh-CN" sz="2000" dirty="0">
              <a:solidFill>
                <a:srgbClr val="252525"/>
              </a:solidFill>
              <a:latin typeface="黑体" panose="02010609060101010101" pitchFamily="49" charset="-122"/>
              <a:ea typeface="黑体" panose="02010609060101010101" pitchFamily="49" charset="-122"/>
            </a:endParaRPr>
          </a:p>
          <a:p>
            <a:r>
              <a:rPr lang="zh-CN" altLang="en-US" sz="2000" b="1" dirty="0"/>
              <a:t>流体连续性方程</a:t>
            </a:r>
            <a:endParaRPr lang="en-US" altLang="zh-CN" sz="2000" b="1" dirty="0"/>
          </a:p>
          <a:p>
            <a:endParaRPr lang="en-US" altLang="zh-CN" sz="2000" b="1" dirty="0"/>
          </a:p>
          <a:p>
            <a:pPr marL="0" indent="0">
              <a:buNone/>
            </a:pPr>
            <a:r>
              <a:rPr lang="en-US" altLang="zh-CN" sz="2000" dirty="0">
                <a:latin typeface="+mn-ea"/>
              </a:rPr>
              <a:t> v</a:t>
            </a:r>
            <a:r>
              <a:rPr lang="en-US" altLang="zh-CN" sz="2000" baseline="-25000" dirty="0">
                <a:latin typeface="+mn-ea"/>
              </a:rPr>
              <a:t>1</a:t>
            </a:r>
            <a:r>
              <a:rPr lang="en-US" altLang="zh-CN" sz="2000" dirty="0">
                <a:latin typeface="+mn-ea"/>
              </a:rPr>
              <a:t>A</a:t>
            </a:r>
            <a:r>
              <a:rPr lang="en-US" altLang="zh-CN" sz="2000" baseline="-25000" dirty="0">
                <a:latin typeface="+mn-ea"/>
              </a:rPr>
              <a:t>1</a:t>
            </a:r>
            <a:r>
              <a:rPr lang="en-US" altLang="zh-CN" sz="2000" dirty="0">
                <a:latin typeface="+mn-ea"/>
              </a:rPr>
              <a:t>=v</a:t>
            </a:r>
            <a:r>
              <a:rPr lang="en-US" altLang="zh-CN" sz="2000" baseline="-25000" dirty="0">
                <a:latin typeface="+mn-ea"/>
              </a:rPr>
              <a:t>2</a:t>
            </a:r>
            <a:r>
              <a:rPr lang="en-US" altLang="zh-CN" sz="2000" dirty="0">
                <a:latin typeface="+mn-ea"/>
              </a:rPr>
              <a:t>A</a:t>
            </a:r>
            <a:r>
              <a:rPr lang="en-US" altLang="zh-CN" sz="2000" baseline="-25000" dirty="0">
                <a:latin typeface="+mn-ea"/>
              </a:rPr>
              <a:t>2</a:t>
            </a:r>
            <a:endParaRPr lang="zh-CN" altLang="en-US" sz="2000" b="1" dirty="0">
              <a:latin typeface="+mn-ea"/>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7754" y="2475376"/>
            <a:ext cx="3996298" cy="3021011"/>
          </a:xfrm>
          <a:prstGeom prst="rect">
            <a:avLst/>
          </a:prstGeom>
        </p:spPr>
      </p:pic>
    </p:spTree>
    <p:extLst>
      <p:ext uri="{BB962C8B-B14F-4D97-AF65-F5344CB8AC3E}">
        <p14:creationId xmlns:p14="http://schemas.microsoft.com/office/powerpoint/2010/main" val="16343968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节流式 </a:t>
            </a:r>
            <a:r>
              <a:rPr lang="en-US" altLang="zh-CN" dirty="0"/>
              <a:t>&gt; </a:t>
            </a:r>
            <a:r>
              <a:rPr lang="zh-CN" altLang="en-US" dirty="0"/>
              <a:t>取压方式</a:t>
            </a:r>
          </a:p>
        </p:txBody>
      </p:sp>
      <p:sp>
        <p:nvSpPr>
          <p:cNvPr id="3" name="内容占位符 2"/>
          <p:cNvSpPr>
            <a:spLocks noGrp="1"/>
          </p:cNvSpPr>
          <p:nvPr>
            <p:ph idx="1"/>
          </p:nvPr>
        </p:nvSpPr>
        <p:spPr>
          <a:xfrm>
            <a:off x="677334" y="1480457"/>
            <a:ext cx="8596668" cy="4560905"/>
          </a:xfrm>
        </p:spPr>
        <p:txBody>
          <a:bodyPr>
            <a:normAutofit/>
          </a:bodyPr>
          <a:lstStyle/>
          <a:p>
            <a:r>
              <a:rPr lang="zh-CN" altLang="en-US" sz="2000" dirty="0"/>
              <a:t>取压方式是指取压口位置和取压口结构。不同的取压方式，即取压口在节流件前后的位置不同，取出的差压值也不同。 </a:t>
            </a:r>
          </a:p>
          <a:p>
            <a:endParaRPr lang="zh-CN" altLang="en-US" sz="2000" dirty="0"/>
          </a:p>
        </p:txBody>
      </p:sp>
      <p:pic>
        <p:nvPicPr>
          <p:cNvPr id="4" name="Picture 5" descr="E:\chl\电子社教材\自动检测与转换技术\电子社的定稿\10t8.tif">
            <a:hlinkClick r:id="rId2"/>
          </p:cNvPr>
          <p:cNvPicPr>
            <a:picLocks noChangeAspect="1" noChangeArrowheads="1"/>
          </p:cNvPicPr>
          <p:nvPr/>
        </p:nvPicPr>
        <p:blipFill>
          <a:blip r:embed="rId3" r:link="rId4" cstate="print">
            <a:extLst>
              <a:ext uri="{28A0092B-C50C-407E-A947-70E740481C1C}">
                <a14:useLocalDpi xmlns:a14="http://schemas.microsoft.com/office/drawing/2010/main" val="0"/>
              </a:ext>
            </a:extLst>
          </a:blip>
          <a:srcRect/>
          <a:stretch>
            <a:fillRect/>
          </a:stretch>
        </p:blipFill>
        <p:spPr bwMode="auto">
          <a:xfrm>
            <a:off x="677334" y="2278744"/>
            <a:ext cx="8294792" cy="4210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99297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概述</a:t>
            </a:r>
            <a:br>
              <a:rPr lang="zh-CN" altLang="en-US" dirty="0"/>
            </a:br>
            <a:endParaRPr lang="zh-CN" altLang="en-US" dirty="0"/>
          </a:p>
        </p:txBody>
      </p:sp>
      <p:sp>
        <p:nvSpPr>
          <p:cNvPr id="3" name="内容占位符 2"/>
          <p:cNvSpPr>
            <a:spLocks noGrp="1"/>
          </p:cNvSpPr>
          <p:nvPr>
            <p:ph idx="1"/>
          </p:nvPr>
        </p:nvSpPr>
        <p:spPr/>
        <p:txBody>
          <a:bodyPr>
            <a:noAutofit/>
          </a:bodyPr>
          <a:lstStyle/>
          <a:p>
            <a:r>
              <a:rPr lang="zh-CN" altLang="en-US" sz="3600" dirty="0">
                <a:latin typeface="黑体" panose="02010609060101010101" pitchFamily="49" charset="-122"/>
                <a:ea typeface="黑体" panose="02010609060101010101" pitchFamily="49" charset="-122"/>
              </a:rPr>
              <a:t>瞬时流量</a:t>
            </a:r>
            <a:r>
              <a:rPr lang="en-US" altLang="zh-CN" sz="3600" dirty="0">
                <a:latin typeface="黑体" panose="02010609060101010101" pitchFamily="49" charset="-122"/>
                <a:ea typeface="黑体" panose="02010609060101010101" pitchFamily="49" charset="-122"/>
              </a:rPr>
              <a:t>: </a:t>
            </a:r>
            <a:r>
              <a:rPr lang="zh-CN" altLang="en-US" sz="3600" dirty="0">
                <a:latin typeface="黑体" panose="02010609060101010101" pitchFamily="49" charset="-122"/>
                <a:ea typeface="黑体" panose="02010609060101010101" pitchFamily="49" charset="-122"/>
              </a:rPr>
              <a:t>单位时间内流过某一界面的流体数量。</a:t>
            </a:r>
            <a:endParaRPr lang="en-US" altLang="zh-CN" sz="3600" dirty="0">
              <a:latin typeface="黑体" panose="02010609060101010101" pitchFamily="49" charset="-122"/>
              <a:ea typeface="黑体" panose="02010609060101010101" pitchFamily="49" charset="-122"/>
            </a:endParaRPr>
          </a:p>
          <a:p>
            <a:r>
              <a:rPr lang="zh-CN" altLang="en-US" sz="3600" dirty="0">
                <a:latin typeface="黑体" panose="02010609060101010101" pitchFamily="49" charset="-122"/>
                <a:ea typeface="黑体" panose="02010609060101010101" pitchFamily="49" charset="-122"/>
              </a:rPr>
              <a:t>总量或累计流量</a:t>
            </a:r>
            <a:r>
              <a:rPr lang="en-US" altLang="zh-CN" sz="3600" dirty="0">
                <a:latin typeface="黑体" panose="02010609060101010101" pitchFamily="49" charset="-122"/>
                <a:ea typeface="黑体" panose="02010609060101010101" pitchFamily="49" charset="-122"/>
              </a:rPr>
              <a:t>: </a:t>
            </a:r>
            <a:r>
              <a:rPr lang="zh-CN" altLang="en-US" sz="3600" dirty="0">
                <a:latin typeface="黑体" panose="02010609060101010101" pitchFamily="49" charset="-122"/>
                <a:ea typeface="黑体" panose="02010609060101010101" pitchFamily="49" charset="-122"/>
              </a:rPr>
              <a:t>某一段时间间隔内流过管道某一截面的流体量的总和，即瞬时流量在某一段时间内的累积值。</a:t>
            </a:r>
            <a:endParaRPr lang="en-US" altLang="zh-CN" sz="3600" dirty="0">
              <a:latin typeface="黑体" panose="02010609060101010101" pitchFamily="49" charset="-122"/>
              <a:ea typeface="黑体" panose="02010609060101010101" pitchFamily="49" charset="-122"/>
            </a:endParaRPr>
          </a:p>
          <a:p>
            <a:r>
              <a:rPr lang="zh-CN" altLang="en-US" sz="3600" dirty="0">
                <a:latin typeface="黑体" panose="02010609060101010101" pitchFamily="49" charset="-122"/>
                <a:ea typeface="黑体" panose="02010609060101010101" pitchFamily="49" charset="-122"/>
              </a:rPr>
              <a:t>流量有体积流量和质量流量之分。</a:t>
            </a:r>
            <a:endParaRPr lang="en-US" altLang="zh-CN" sz="3600" dirty="0">
              <a:latin typeface="黑体" panose="02010609060101010101" pitchFamily="49" charset="-122"/>
              <a:ea typeface="黑体" panose="02010609060101010101" pitchFamily="49" charset="-122"/>
            </a:endParaRPr>
          </a:p>
          <a:p>
            <a:endParaRPr lang="zh-CN" altLang="en-US" sz="36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0823066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节流式 </a:t>
            </a:r>
            <a:r>
              <a:rPr lang="en-US" altLang="zh-CN" dirty="0"/>
              <a:t>&gt;</a:t>
            </a:r>
            <a:r>
              <a:rPr lang="zh-CN" altLang="en-US" dirty="0"/>
              <a:t>差压计</a:t>
            </a:r>
          </a:p>
        </p:txBody>
      </p:sp>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616855" y="1589306"/>
            <a:ext cx="4510407" cy="4510407"/>
          </a:xfrm>
        </p:spPr>
      </p:pic>
    </p:spTree>
    <p:extLst>
      <p:ext uri="{BB962C8B-B14F-4D97-AF65-F5344CB8AC3E}">
        <p14:creationId xmlns:p14="http://schemas.microsoft.com/office/powerpoint/2010/main" val="31730224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64031" y="3944667"/>
            <a:ext cx="1711569" cy="2567354"/>
          </a:xfrm>
          <a:prstGeom prst="rect">
            <a:avLst/>
          </a:prstGeom>
        </p:spPr>
      </p:pic>
      <p:sp>
        <p:nvSpPr>
          <p:cNvPr id="2" name="标题 1"/>
          <p:cNvSpPr>
            <a:spLocks noGrp="1"/>
          </p:cNvSpPr>
          <p:nvPr>
            <p:ph type="title"/>
          </p:nvPr>
        </p:nvSpPr>
        <p:spPr/>
        <p:txBody>
          <a:bodyPr/>
          <a:lstStyle/>
          <a:p>
            <a:r>
              <a:rPr lang="zh-CN" altLang="en-US" dirty="0"/>
              <a:t>速度式 </a:t>
            </a:r>
            <a:r>
              <a:rPr lang="en-US" altLang="zh-CN" dirty="0"/>
              <a:t>&gt; </a:t>
            </a:r>
            <a:r>
              <a:rPr lang="zh-CN" altLang="en-US" dirty="0"/>
              <a:t>电磁流量传感器</a:t>
            </a:r>
          </a:p>
        </p:txBody>
      </p:sp>
      <p:sp>
        <p:nvSpPr>
          <p:cNvPr id="3" name="内容占位符 2"/>
          <p:cNvSpPr>
            <a:spLocks noGrp="1"/>
          </p:cNvSpPr>
          <p:nvPr>
            <p:ph idx="1"/>
          </p:nvPr>
        </p:nvSpPr>
        <p:spPr/>
        <p:txBody>
          <a:bodyPr/>
          <a:lstStyle/>
          <a:p>
            <a:r>
              <a:rPr lang="zh-CN" altLang="en-US" dirty="0"/>
              <a:t>电磁流量计（</a:t>
            </a:r>
            <a:r>
              <a:rPr lang="en-US" altLang="zh-CN" dirty="0"/>
              <a:t>Electromagnetic Flowmeters</a:t>
            </a:r>
            <a:r>
              <a:rPr lang="zh-CN" altLang="en-US" dirty="0"/>
              <a:t>，简称</a:t>
            </a:r>
            <a:r>
              <a:rPr lang="en-US" altLang="zh-CN" dirty="0"/>
              <a:t>EMF</a:t>
            </a:r>
            <a:r>
              <a:rPr lang="zh-CN" altLang="en-US" dirty="0"/>
              <a:t>）是</a:t>
            </a:r>
            <a:r>
              <a:rPr lang="en-US" altLang="zh-CN" dirty="0"/>
              <a:t>20</a:t>
            </a:r>
            <a:r>
              <a:rPr lang="zh-CN" altLang="en-US" dirty="0"/>
              <a:t>世纪</a:t>
            </a:r>
            <a:r>
              <a:rPr lang="en-US" altLang="zh-CN" dirty="0"/>
              <a:t>50~60</a:t>
            </a:r>
            <a:r>
              <a:rPr lang="zh-CN" altLang="en-US" dirty="0"/>
              <a:t>年代随着电子技术的发展而迅速发展起来的新型流量测量仪表。 电磁流量计是应用电磁感应原理， 根据</a:t>
            </a:r>
            <a:r>
              <a:rPr lang="zh-CN" altLang="en-US" b="1" dirty="0"/>
              <a:t>导电流体</a:t>
            </a:r>
            <a:r>
              <a:rPr lang="zh-CN" altLang="en-US" dirty="0"/>
              <a:t>通过外加磁场时感生的电动势来测量导电流体流量的一种仪器。</a:t>
            </a:r>
            <a:endParaRPr lang="en-US" altLang="zh-CN" dirty="0"/>
          </a:p>
          <a:p>
            <a:r>
              <a:rPr lang="zh-CN" altLang="en-US" dirty="0"/>
              <a:t>电磁流量传感器是根据</a:t>
            </a:r>
            <a:r>
              <a:rPr lang="zh-CN" altLang="en-US" b="1" dirty="0"/>
              <a:t>法拉第电磁感应定律</a:t>
            </a:r>
            <a:r>
              <a:rPr lang="zh-CN" altLang="en-US" dirty="0"/>
              <a:t>工作的，主要用于测量导电液体的体积流量，应用领域涉及工业、农业、医学等多个领域，在市场上的占有率仅次于差压式流量传感器。</a:t>
            </a:r>
          </a:p>
          <a:p>
            <a:endParaRPr lang="zh-CN" altLang="en-US" dirty="0"/>
          </a:p>
        </p:txBody>
      </p:sp>
    </p:spTree>
    <p:extLst>
      <p:ext uri="{BB962C8B-B14F-4D97-AF65-F5344CB8AC3E}">
        <p14:creationId xmlns:p14="http://schemas.microsoft.com/office/powerpoint/2010/main" val="5423258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电磁式 </a:t>
            </a:r>
            <a:r>
              <a:rPr lang="en-US" altLang="zh-CN" dirty="0"/>
              <a:t>&gt; </a:t>
            </a:r>
            <a:r>
              <a:rPr lang="zh-CN" altLang="en-US" dirty="0"/>
              <a:t>测量原理</a:t>
            </a:r>
          </a:p>
        </p:txBody>
      </p:sp>
      <p:sp>
        <p:nvSpPr>
          <p:cNvPr id="3" name="内容占位符 2"/>
          <p:cNvSpPr>
            <a:spLocks noGrp="1"/>
          </p:cNvSpPr>
          <p:nvPr>
            <p:ph idx="1"/>
          </p:nvPr>
        </p:nvSpPr>
        <p:spPr>
          <a:xfrm>
            <a:off x="1005743" y="3587678"/>
            <a:ext cx="8596668" cy="2668837"/>
          </a:xfrm>
        </p:spPr>
        <p:txBody>
          <a:bodyPr/>
          <a:lstStyle/>
          <a:p>
            <a:pPr marL="0" indent="0">
              <a:buNone/>
            </a:pPr>
            <a:r>
              <a:rPr lang="zh-CN" altLang="en-US" dirty="0">
                <a:latin typeface="+mn-ea"/>
              </a:rPr>
              <a:t>在这里</a:t>
            </a:r>
            <a:endParaRPr lang="en-US" altLang="zh-CN" dirty="0">
              <a:latin typeface="+mn-ea"/>
            </a:endParaRPr>
          </a:p>
          <a:p>
            <a:pPr marL="0" indent="0">
              <a:buNone/>
            </a:pPr>
            <a:r>
              <a:rPr lang="en-US" altLang="zh-CN" b="1" i="1" dirty="0">
                <a:solidFill>
                  <a:srgbClr val="000000"/>
                </a:solidFill>
                <a:latin typeface="宋体" panose="02010600030101010101" pitchFamily="2" charset="-122"/>
                <a:ea typeface="宋体" panose="02010600030101010101" pitchFamily="2" charset="-122"/>
                <a:cs typeface="Calibri" panose="020F0502020204030204" pitchFamily="34" charset="0"/>
                <a:sym typeface="Calibri" panose="020F0502020204030204" pitchFamily="34" charset="0"/>
              </a:rPr>
              <a:t>e = BDV</a:t>
            </a:r>
          </a:p>
          <a:p>
            <a:endParaRPr lang="zh-CN" altLang="en-US" dirty="0">
              <a:solidFill>
                <a:srgbClr val="000000"/>
              </a:solidFill>
              <a:latin typeface="+mn-ea"/>
              <a:cs typeface="Calibri" panose="020F0502020204030204" pitchFamily="34" charset="0"/>
              <a:sym typeface="Calibri" panose="020F0502020204030204" pitchFamily="34" charset="0"/>
            </a:endParaRPr>
          </a:p>
          <a:p>
            <a:endParaRPr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743" y="1842965"/>
            <a:ext cx="2409581" cy="1529560"/>
          </a:xfrm>
          <a:prstGeom prst="rect">
            <a:avLst/>
          </a:prstGeom>
        </p:spPr>
      </p:pic>
      <p:graphicFrame>
        <p:nvGraphicFramePr>
          <p:cNvPr id="15" name="Object 3"/>
          <p:cNvGraphicFramePr>
            <a:graphicFrameLocks noChangeAspect="1"/>
          </p:cNvGraphicFramePr>
          <p:nvPr>
            <p:extLst>
              <p:ext uri="{D42A27DB-BD31-4B8C-83A1-F6EECF244321}">
                <p14:modId xmlns:p14="http://schemas.microsoft.com/office/powerpoint/2010/main" val="3273580981"/>
              </p:ext>
            </p:extLst>
          </p:nvPr>
        </p:nvGraphicFramePr>
        <p:xfrm>
          <a:off x="1439676" y="4922096"/>
          <a:ext cx="2544762" cy="857250"/>
        </p:xfrm>
        <a:graphic>
          <a:graphicData uri="http://schemas.openxmlformats.org/presentationml/2006/ole">
            <mc:AlternateContent xmlns:mc="http://schemas.openxmlformats.org/markup-compatibility/2006">
              <mc:Choice xmlns:v="urn:schemas-microsoft-com:vml" Requires="v">
                <p:oleObj spid="_x0000_s6169" r:id="rId4" imgW="29870717" imgH="10058717" progId="Equation.3">
                  <p:embed/>
                </p:oleObj>
              </mc:Choice>
              <mc:Fallback>
                <p:oleObj r:id="rId4" imgW="29870717" imgH="10058717" progId="Equation.3">
                  <p:embed/>
                  <p:pic>
                    <p:nvPicPr>
                      <p:cNvPr id="7171"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39676" y="4922096"/>
                        <a:ext cx="2544762"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2092229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电磁式 </a:t>
            </a:r>
            <a:r>
              <a:rPr lang="en-US" altLang="zh-CN" dirty="0"/>
              <a:t>&gt; </a:t>
            </a:r>
            <a:r>
              <a:rPr lang="zh-CN" altLang="en-US" dirty="0"/>
              <a:t>测量结构</a:t>
            </a:r>
          </a:p>
        </p:txBody>
      </p:sp>
      <p:sp>
        <p:nvSpPr>
          <p:cNvPr id="3" name="内容占位符 2"/>
          <p:cNvSpPr>
            <a:spLocks noGrp="1"/>
          </p:cNvSpPr>
          <p:nvPr>
            <p:ph idx="1"/>
          </p:nvPr>
        </p:nvSpPr>
        <p:spPr/>
        <p:txBody>
          <a:bodyPr/>
          <a:lstStyle/>
          <a:p>
            <a:pPr marL="0" indent="0">
              <a:buNone/>
            </a:pPr>
            <a:endParaRPr lang="zh-CN" altLang="en-US" dirty="0"/>
          </a:p>
        </p:txBody>
      </p:sp>
      <p:pic>
        <p:nvPicPr>
          <p:cNvPr id="4" name="图片 5" descr="2006081210143025923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916" y="2052244"/>
            <a:ext cx="3498821" cy="3811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7" descr="2010420948865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6166" y="2119531"/>
            <a:ext cx="3182406" cy="3744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48067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http://g.hiphotos.baidu.com/baike/c0%3Dbaike272%2C5%2C5%2C272%2C90/sign=725b058903e93901420f856c1a853f82/f11f3a292df5e0fe97a734a85e6034a85fdf72df.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75668" y="2587828"/>
            <a:ext cx="2662054" cy="3993081"/>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zh-CN" altLang="en-US" dirty="0"/>
              <a:t>涡街流量传感器</a:t>
            </a:r>
          </a:p>
        </p:txBody>
      </p:sp>
      <p:sp>
        <p:nvSpPr>
          <p:cNvPr id="3" name="内容占位符 2"/>
          <p:cNvSpPr>
            <a:spLocks noGrp="1"/>
          </p:cNvSpPr>
          <p:nvPr>
            <p:ph idx="1"/>
          </p:nvPr>
        </p:nvSpPr>
        <p:spPr/>
        <p:txBody>
          <a:bodyPr/>
          <a:lstStyle/>
          <a:p>
            <a:r>
              <a:rPr lang="zh-CN" altLang="en-US" dirty="0"/>
              <a:t>涡街流量计是根据卡门（</a:t>
            </a:r>
            <a:r>
              <a:rPr lang="en-US" altLang="zh-CN" dirty="0"/>
              <a:t>Karman</a:t>
            </a:r>
            <a:r>
              <a:rPr lang="zh-CN" altLang="en-US" dirty="0"/>
              <a:t>）涡街原理研究生产的，主要用于工业管道介质流体的流量测量，如气体、液体、蒸汽等多种介质。其特点是压力损失小，量程范围大，精度高，在测量工况体积流量时几乎不受流体密度、压力、温度、粘度等参数的影响。</a:t>
            </a:r>
          </a:p>
        </p:txBody>
      </p:sp>
    </p:spTree>
    <p:extLst>
      <p:ext uri="{BB962C8B-B14F-4D97-AF65-F5344CB8AC3E}">
        <p14:creationId xmlns:p14="http://schemas.microsoft.com/office/powerpoint/2010/main" val="30747575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涡街式 </a:t>
            </a:r>
            <a:r>
              <a:rPr lang="en-US" altLang="zh-CN" dirty="0"/>
              <a:t>&gt; </a:t>
            </a:r>
            <a:r>
              <a:rPr lang="zh-CN" altLang="en-US" dirty="0"/>
              <a:t>原理与结构</a:t>
            </a:r>
          </a:p>
        </p:txBody>
      </p:sp>
      <p:sp>
        <p:nvSpPr>
          <p:cNvPr id="3" name="内容占位符 2"/>
          <p:cNvSpPr>
            <a:spLocks noGrp="1"/>
          </p:cNvSpPr>
          <p:nvPr>
            <p:ph idx="1"/>
          </p:nvPr>
        </p:nvSpPr>
        <p:spPr/>
        <p:txBody>
          <a:bodyPr>
            <a:normAutofit/>
          </a:bodyPr>
          <a:lstStyle/>
          <a:p>
            <a:r>
              <a:rPr lang="zh-CN" altLang="en-US" sz="2400" dirty="0"/>
              <a:t>在流体中垂直放置一个有对称形状的非流线形阻流体（如圆柱体、棱柱体等），流体绕过阻流体流动时，产生附面层分离现象，从阻流体下游两侧就会交替产生两列旋转方向相反的旋涡，这种旋涡称为卡曼涡街或卡曼涡列。 </a:t>
            </a:r>
          </a:p>
        </p:txBody>
      </p:sp>
      <p:pic>
        <p:nvPicPr>
          <p:cNvPr id="5" name="Picture 6" descr="10t23.tif"/>
          <p:cNvPicPr>
            <a:picLocks noChangeAspect="1" noChangeArrowheads="1"/>
          </p:cNvPicPr>
          <p:nvPr/>
        </p:nvPicPr>
        <p:blipFill>
          <a:blip r:embed="rId2" r:link="rId3" cstate="print">
            <a:extLst>
              <a:ext uri="{28A0092B-C50C-407E-A947-70E740481C1C}">
                <a14:useLocalDpi xmlns:a14="http://schemas.microsoft.com/office/drawing/2010/main" val="0"/>
              </a:ext>
            </a:extLst>
          </a:blip>
          <a:srcRect/>
          <a:stretch>
            <a:fillRect/>
          </a:stretch>
        </p:blipFill>
        <p:spPr bwMode="auto">
          <a:xfrm>
            <a:off x="2313710" y="4100975"/>
            <a:ext cx="3733800" cy="1880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046883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涡街式 </a:t>
            </a:r>
            <a:r>
              <a:rPr lang="en-US" altLang="zh-CN" dirty="0"/>
              <a:t>&gt; </a:t>
            </a:r>
            <a:r>
              <a:rPr lang="zh-CN" altLang="en-US" dirty="0"/>
              <a:t>计算公式</a:t>
            </a:r>
          </a:p>
        </p:txBody>
      </p:sp>
      <p:sp>
        <p:nvSpPr>
          <p:cNvPr id="3" name="内容占位符 2"/>
          <p:cNvSpPr>
            <a:spLocks noGrp="1"/>
          </p:cNvSpPr>
          <p:nvPr>
            <p:ph idx="1"/>
          </p:nvPr>
        </p:nvSpPr>
        <p:spPr>
          <a:xfrm>
            <a:off x="3435723" y="1506455"/>
            <a:ext cx="5091967" cy="2249291"/>
          </a:xfrm>
        </p:spPr>
        <p:txBody>
          <a:bodyPr>
            <a:normAutofit/>
          </a:bodyPr>
          <a:lstStyle/>
          <a:p>
            <a:r>
              <a:rPr lang="zh-CN" altLang="en-US" sz="2400" dirty="0"/>
              <a:t>𝑓 为每一列漩涡产生的频率</a:t>
            </a:r>
            <a:endParaRPr lang="en-US" altLang="zh-CN" sz="2400" dirty="0"/>
          </a:p>
          <a:p>
            <a:r>
              <a:rPr lang="en-US" altLang="zh-CN" sz="2400" dirty="0"/>
              <a:t>v </a:t>
            </a:r>
            <a:r>
              <a:rPr lang="zh-CN" altLang="en-US" sz="2400" dirty="0"/>
              <a:t>为流速</a:t>
            </a:r>
            <a:endParaRPr lang="en-US" altLang="zh-CN" sz="2400" dirty="0"/>
          </a:p>
          <a:p>
            <a:r>
              <a:rPr lang="en-US" altLang="zh-CN" sz="2400" dirty="0"/>
              <a:t>d </a:t>
            </a:r>
            <a:r>
              <a:rPr lang="zh-CN" altLang="en-US" sz="2400" dirty="0"/>
              <a:t>为圆柱体的直径</a:t>
            </a:r>
            <a:endParaRPr lang="en-US" altLang="zh-CN" sz="2400" dirty="0"/>
          </a:p>
          <a:p>
            <a:r>
              <a:rPr lang="en-US" altLang="zh-CN" sz="2400" dirty="0"/>
              <a:t>St </a:t>
            </a:r>
            <a:r>
              <a:rPr lang="zh-CN" altLang="en-US" sz="2400" dirty="0"/>
              <a:t>为斯特洛哈尔系数</a:t>
            </a:r>
          </a:p>
        </p:txBody>
      </p:sp>
      <p:graphicFrame>
        <p:nvGraphicFramePr>
          <p:cNvPr id="5" name="Object 4"/>
          <p:cNvGraphicFramePr>
            <a:graphicFrameLocks noChangeAspect="1"/>
          </p:cNvGraphicFramePr>
          <p:nvPr>
            <p:extLst>
              <p:ext uri="{D42A27DB-BD31-4B8C-83A1-F6EECF244321}">
                <p14:modId xmlns:p14="http://schemas.microsoft.com/office/powerpoint/2010/main" val="2317002351"/>
              </p:ext>
            </p:extLst>
          </p:nvPr>
        </p:nvGraphicFramePr>
        <p:xfrm>
          <a:off x="992280" y="1701799"/>
          <a:ext cx="1697131" cy="1141819"/>
        </p:xfrm>
        <a:graphic>
          <a:graphicData uri="http://schemas.openxmlformats.org/presentationml/2006/ole">
            <mc:AlternateContent xmlns:mc="http://schemas.openxmlformats.org/markup-compatibility/2006">
              <mc:Choice xmlns:v="urn:schemas-microsoft-com:vml" Requires="v">
                <p:oleObj spid="_x0000_s10257" name="Equation" r:id="rId3" imgW="507780" imgH="355446" progId="Equation.3">
                  <p:embed/>
                </p:oleObj>
              </mc:Choice>
              <mc:Fallback>
                <p:oleObj name="Equation" r:id="rId3" imgW="507780" imgH="355446" progId="Equation.3">
                  <p:embed/>
                  <p:pic>
                    <p:nvPicPr>
                      <p:cNvPr id="3482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2280" y="1701799"/>
                        <a:ext cx="1697131" cy="1141819"/>
                      </a:xfrm>
                      <a:prstGeom prst="rect">
                        <a:avLst/>
                      </a:prstGeom>
                      <a:noFill/>
                      <a:ln>
                        <a:noFill/>
                      </a:ln>
                    </p:spPr>
                  </p:pic>
                </p:oleObj>
              </mc:Fallback>
            </mc:AlternateContent>
          </a:graphicData>
        </a:graphic>
      </p:graphicFrame>
      <p:pic>
        <p:nvPicPr>
          <p:cNvPr id="7" name="图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2280" y="4161201"/>
            <a:ext cx="3745042" cy="1373487"/>
          </a:xfrm>
          <a:prstGeom prst="rect">
            <a:avLst/>
          </a:prstGeom>
        </p:spPr>
      </p:pic>
    </p:spTree>
    <p:extLst>
      <p:ext uri="{BB962C8B-B14F-4D97-AF65-F5344CB8AC3E}">
        <p14:creationId xmlns:p14="http://schemas.microsoft.com/office/powerpoint/2010/main" val="26259898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涡街式 </a:t>
            </a:r>
            <a:r>
              <a:rPr lang="en-US" altLang="zh-CN" dirty="0"/>
              <a:t>&gt;</a:t>
            </a:r>
            <a:r>
              <a:rPr lang="zh-CN" altLang="en-US" dirty="0"/>
              <a:t>旋涡检测</a:t>
            </a:r>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09001" y="2207717"/>
            <a:ext cx="4933333" cy="3276190"/>
          </a:xfrm>
        </p:spPr>
      </p:pic>
    </p:spTree>
    <p:extLst>
      <p:ext uri="{BB962C8B-B14F-4D97-AF65-F5344CB8AC3E}">
        <p14:creationId xmlns:p14="http://schemas.microsoft.com/office/powerpoint/2010/main" val="19974483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涡轮流量传感器</a:t>
            </a:r>
          </a:p>
        </p:txBody>
      </p:sp>
      <p:sp>
        <p:nvSpPr>
          <p:cNvPr id="3" name="内容占位符 2"/>
          <p:cNvSpPr>
            <a:spLocks noGrp="1"/>
          </p:cNvSpPr>
          <p:nvPr>
            <p:ph idx="1"/>
          </p:nvPr>
        </p:nvSpPr>
        <p:spPr/>
        <p:txBody>
          <a:bodyPr>
            <a:normAutofit/>
          </a:bodyPr>
          <a:lstStyle/>
          <a:p>
            <a:pPr marL="0" indent="0">
              <a:buNone/>
            </a:pPr>
            <a:r>
              <a:rPr lang="zh-CN" altLang="en-US" sz="3200" dirty="0"/>
              <a:t>涡轮流量传感器是以动量矩守恒原理为基础，利用置于流体中的涡轮的旋转速度与流体速度成比例的关系来反映通过管道的体积流量的。</a:t>
            </a:r>
          </a:p>
          <a:p>
            <a:endParaRPr lang="zh-CN" altLang="en-US" sz="3200" dirty="0"/>
          </a:p>
        </p:txBody>
      </p:sp>
      <p:pic>
        <p:nvPicPr>
          <p:cNvPr id="4" name="Picture 3" descr="10t18.tif"/>
          <p:cNvPicPr>
            <a:picLocks noChangeAspect="1" noChangeArrowheads="1"/>
          </p:cNvPicPr>
          <p:nvPr/>
        </p:nvPicPr>
        <p:blipFill>
          <a:blip r:embed="rId2" r:link="rId3" cstate="print">
            <a:extLst>
              <a:ext uri="{28A0092B-C50C-407E-A947-70E740481C1C}">
                <a14:useLocalDpi xmlns:a14="http://schemas.microsoft.com/office/drawing/2010/main" val="0"/>
              </a:ext>
            </a:extLst>
          </a:blip>
          <a:srcRect/>
          <a:stretch>
            <a:fillRect/>
          </a:stretch>
        </p:blipFill>
        <p:spPr bwMode="auto">
          <a:xfrm>
            <a:off x="2578962" y="3725201"/>
            <a:ext cx="4038600" cy="254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688032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涡轮流量传感器 </a:t>
            </a:r>
            <a:r>
              <a:rPr lang="en-US" altLang="zh-CN" dirty="0"/>
              <a:t>&gt; </a:t>
            </a:r>
            <a:r>
              <a:rPr lang="zh-CN" altLang="en-US" dirty="0"/>
              <a:t>原理与结构</a:t>
            </a:r>
          </a:p>
        </p:txBody>
      </p:sp>
    </p:spTree>
    <p:controls>
      <mc:AlternateContent xmlns:mc="http://schemas.openxmlformats.org/markup-compatibility/2006">
        <mc:Choice xmlns:v="urn:schemas-microsoft-com:vml" Requires="v">
          <p:control spid="11277" name="ShockwaveFlash1" r:id="rId2" imgW="7283520" imgH="5361120"/>
        </mc:Choice>
        <mc:Fallback>
          <p:control name="ShockwaveFlash1" r:id="rId2" imgW="7283520" imgH="5361120">
            <p:pic>
              <p:nvPicPr>
                <p:cNvPr id="6" name="ShockwaveFlash1"/>
                <p:cNvPicPr>
                  <a:picLocks/>
                </p:cNvPicPr>
                <p:nvPr/>
              </p:nvPicPr>
              <p:blipFill>
                <a:blip r:embed="rId4"/>
                <a:stretch>
                  <a:fillRect/>
                </a:stretch>
              </p:blipFill>
              <p:spPr>
                <a:xfrm>
                  <a:off x="677334" y="1352062"/>
                  <a:ext cx="7283572" cy="5361354"/>
                </a:xfrm>
                <a:prstGeom prst="rect">
                  <a:avLst/>
                </a:prstGeom>
              </p:spPr>
            </p:pic>
          </p:control>
        </mc:Fallback>
      </mc:AlternateContent>
    </p:controls>
    <p:extLst>
      <p:ext uri="{BB962C8B-B14F-4D97-AF65-F5344CB8AC3E}">
        <p14:creationId xmlns:p14="http://schemas.microsoft.com/office/powerpoint/2010/main" val="710046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基本公式</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sz="2800" dirty="0">
                    <a:latin typeface="黑体" panose="02010609060101010101" pitchFamily="49" charset="-122"/>
                    <a:ea typeface="黑体" panose="02010609060101010101" pitchFamily="49" charset="-122"/>
                  </a:rPr>
                  <a:t>体积流量</a:t>
                </a:r>
                <a:r>
                  <a:rPr lang="en-US" altLang="zh-CN" sz="2800" dirty="0">
                    <a:latin typeface="黑体" panose="02010609060101010101" pitchFamily="49" charset="-122"/>
                    <a:ea typeface="黑体" panose="02010609060101010101" pitchFamily="49" charset="-122"/>
                  </a:rPr>
                  <a:t>: </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𝑞</m:t>
                        </m:r>
                      </m:e>
                      <m:sub>
                        <m:r>
                          <a:rPr lang="en-US" altLang="zh-CN" sz="2800" i="1">
                            <a:latin typeface="Cambria Math" panose="02040503050406030204" pitchFamily="18" charset="0"/>
                          </a:rPr>
                          <m:t>𝑣</m:t>
                        </m:r>
                      </m:sub>
                    </m:sSub>
                    <m:r>
                      <a:rPr lang="en-US" altLang="zh-CN" sz="2800" i="1">
                        <a:latin typeface="Cambria Math" panose="02040503050406030204" pitchFamily="18" charset="0"/>
                      </a:rPr>
                      <m:t>=</m:t>
                    </m:r>
                    <m:nary>
                      <m:naryPr>
                        <m:limLoc m:val="undOvr"/>
                        <m:grow m:val="on"/>
                        <m:supHide m:val="on"/>
                        <m:ctrlPr>
                          <a:rPr lang="en-US" altLang="zh-CN" sz="2800" i="1">
                            <a:latin typeface="Cambria Math" panose="02040503050406030204" pitchFamily="18" charset="0"/>
                          </a:rPr>
                        </m:ctrlPr>
                      </m:naryPr>
                      <m:sub>
                        <m:r>
                          <a:rPr lang="en-US" altLang="zh-CN" sz="2800" i="1">
                            <a:latin typeface="Cambria Math" panose="02040503050406030204" pitchFamily="18" charset="0"/>
                          </a:rPr>
                          <m:t>𝐴</m:t>
                        </m:r>
                      </m:sub>
                      <m:sup/>
                      <m:e>
                        <m:r>
                          <a:rPr lang="en-US" altLang="zh-CN" sz="2800" i="1">
                            <a:latin typeface="Cambria Math" panose="02040503050406030204" pitchFamily="18" charset="0"/>
                          </a:rPr>
                          <m:t>𝜈</m:t>
                        </m:r>
                        <m:r>
                          <a:rPr lang="en-US" altLang="zh-CN" sz="2800" i="1">
                            <a:latin typeface="Cambria Math" panose="02040503050406030204" pitchFamily="18" charset="0"/>
                          </a:rPr>
                          <m:t>ⅆ</m:t>
                        </m:r>
                        <m:r>
                          <a:rPr lang="en-US" altLang="zh-CN" sz="2800" i="1">
                            <a:latin typeface="Cambria Math" panose="02040503050406030204" pitchFamily="18" charset="0"/>
                          </a:rPr>
                          <m:t>𝐴</m:t>
                        </m:r>
                      </m:e>
                    </m:nary>
                  </m:oMath>
                </a14:m>
                <a:endParaRPr lang="en-US" altLang="zh-CN" sz="2800" dirty="0">
                  <a:latin typeface="黑体" panose="02010609060101010101" pitchFamily="49" charset="-122"/>
                  <a:ea typeface="黑体" panose="02010609060101010101" pitchFamily="49" charset="-122"/>
                </a:endParaRPr>
              </a:p>
              <a:p>
                <a:r>
                  <a:rPr lang="zh-CN" altLang="en-US" sz="2800" dirty="0">
                    <a:latin typeface="黑体" panose="02010609060101010101" pitchFamily="49" charset="-122"/>
                    <a:ea typeface="黑体" panose="02010609060101010101" pitchFamily="49" charset="-122"/>
                  </a:rPr>
                  <a:t>质量流量</a:t>
                </a:r>
                <a:r>
                  <a:rPr lang="en-US" altLang="zh-CN" sz="2800" dirty="0">
                    <a:latin typeface="黑体" panose="02010609060101010101" pitchFamily="49" charset="-122"/>
                    <a:ea typeface="黑体" panose="02010609060101010101" pitchFamily="49" charset="-122"/>
                  </a:rPr>
                  <a:t>: </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𝑞</m:t>
                        </m:r>
                      </m:e>
                      <m:sub>
                        <m:r>
                          <a:rPr lang="en-US" altLang="zh-CN" sz="2800" i="1">
                            <a:latin typeface="Cambria Math" panose="02040503050406030204" pitchFamily="18" charset="0"/>
                          </a:rPr>
                          <m:t>𝑣</m:t>
                        </m:r>
                      </m:sub>
                    </m:sSub>
                    <m:r>
                      <a:rPr lang="en-US" altLang="zh-CN" sz="2800" i="1">
                        <a:latin typeface="Cambria Math" panose="02040503050406030204" pitchFamily="18" charset="0"/>
                      </a:rPr>
                      <m:t>=</m:t>
                    </m:r>
                    <m:nary>
                      <m:naryPr>
                        <m:limLoc m:val="undOvr"/>
                        <m:grow m:val="on"/>
                        <m:supHide m:val="on"/>
                        <m:ctrlPr>
                          <a:rPr lang="en-US" altLang="zh-CN" sz="2800" i="1">
                            <a:latin typeface="Cambria Math" panose="02040503050406030204" pitchFamily="18" charset="0"/>
                          </a:rPr>
                        </m:ctrlPr>
                      </m:naryPr>
                      <m:sub>
                        <m:r>
                          <a:rPr lang="en-US" altLang="zh-CN" sz="2800" i="1">
                            <a:latin typeface="Cambria Math" panose="02040503050406030204" pitchFamily="18" charset="0"/>
                          </a:rPr>
                          <m:t>𝐴</m:t>
                        </m:r>
                      </m:sub>
                      <m:sup/>
                      <m:e>
                        <m:r>
                          <a:rPr lang="en-US" altLang="zh-CN" sz="2800" i="1">
                            <a:latin typeface="Cambria Math" panose="02040503050406030204" pitchFamily="18" charset="0"/>
                          </a:rPr>
                          <m:t>𝜌𝜈</m:t>
                        </m:r>
                        <m:r>
                          <a:rPr lang="en-US" altLang="zh-CN" sz="2800" i="1">
                            <a:latin typeface="Cambria Math" panose="02040503050406030204" pitchFamily="18" charset="0"/>
                          </a:rPr>
                          <m:t>ⅆ</m:t>
                        </m:r>
                        <m:r>
                          <a:rPr lang="en-US" altLang="zh-CN" sz="2800" i="1">
                            <a:latin typeface="Cambria Math" panose="02040503050406030204" pitchFamily="18" charset="0"/>
                          </a:rPr>
                          <m:t>𝐴</m:t>
                        </m:r>
                      </m:e>
                    </m:nary>
                  </m:oMath>
                </a14:m>
                <a:endParaRPr lang="zh-CN" altLang="en-US" sz="2800" dirty="0">
                  <a:latin typeface="黑体" panose="02010609060101010101" pitchFamily="49" charset="-122"/>
                  <a:ea typeface="黑体" panose="02010609060101010101" pitchFamily="49"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851" t="-188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313083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涡轮流量传感器 </a:t>
            </a:r>
            <a:r>
              <a:rPr lang="en-US" altLang="zh-CN" dirty="0"/>
              <a:t>&gt; </a:t>
            </a:r>
            <a:r>
              <a:rPr lang="zh-CN" altLang="en-US" dirty="0"/>
              <a:t>计算公式</a:t>
            </a:r>
          </a:p>
        </p:txBody>
      </p:sp>
      <p:sp>
        <p:nvSpPr>
          <p:cNvPr id="3" name="内容占位符 2"/>
          <p:cNvSpPr>
            <a:spLocks noGrp="1"/>
          </p:cNvSpPr>
          <p:nvPr>
            <p:ph idx="1"/>
          </p:nvPr>
        </p:nvSpPr>
        <p:spPr>
          <a:xfrm>
            <a:off x="677334" y="3845859"/>
            <a:ext cx="8596668" cy="1832809"/>
          </a:xfrm>
        </p:spPr>
        <p:txBody>
          <a:bodyPr>
            <a:normAutofit/>
          </a:bodyPr>
          <a:lstStyle/>
          <a:p>
            <a:pPr marL="0" indent="0">
              <a:buNone/>
            </a:pPr>
            <a:r>
              <a:rPr lang="en-US" altLang="zh-CN" sz="3200" dirty="0"/>
              <a:t>K</a:t>
            </a:r>
            <a:r>
              <a:rPr lang="zh-CN" altLang="en-US" sz="3200" dirty="0"/>
              <a:t>为涡轮流量传感器的仪表系数，与传感器的结构有关。在涡轮流量传感器的使用范围内，仪表系数应为一常数，其数值由实验得到。</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578" y="1930400"/>
            <a:ext cx="1766964" cy="1290652"/>
          </a:xfrm>
          <a:prstGeom prst="rect">
            <a:avLst/>
          </a:prstGeom>
        </p:spPr>
      </p:pic>
    </p:spTree>
    <p:extLst>
      <p:ext uri="{BB962C8B-B14F-4D97-AF65-F5344CB8AC3E}">
        <p14:creationId xmlns:p14="http://schemas.microsoft.com/office/powerpoint/2010/main" val="725800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2024860"/>
            <a:ext cx="2915973" cy="3492183"/>
          </a:xfrm>
          <a:prstGeom prst="rect">
            <a:avLst/>
          </a:prstGeom>
        </p:spPr>
      </p:pic>
      <p:sp>
        <p:nvSpPr>
          <p:cNvPr id="6" name="Content Placeholder 5"/>
          <p:cNvSpPr>
            <a:spLocks noGrp="1"/>
          </p:cNvSpPr>
          <p:nvPr>
            <p:ph idx="1"/>
          </p:nvPr>
        </p:nvSpPr>
        <p:spPr>
          <a:xfrm>
            <a:off x="4063160" y="2160589"/>
            <a:ext cx="5207839" cy="3880773"/>
          </a:xfrm>
        </p:spPr>
        <p:txBody>
          <a:bodyPr>
            <a:normAutofit/>
          </a:bodyPr>
          <a:lstStyle/>
          <a:p>
            <a:pPr marL="0" indent="0">
              <a:buNone/>
            </a:pPr>
            <a:r>
              <a:rPr lang="zh-CN" altLang="en-US" sz="2800" dirty="0"/>
              <a:t>光纤横向穿过管道。光纤输入端加连续光源 </a:t>
            </a:r>
            <a:r>
              <a:rPr lang="en-US" altLang="zh-CN" sz="2800" dirty="0"/>
              <a:t>,</a:t>
            </a:r>
            <a:r>
              <a:rPr lang="zh-CN" altLang="en-US" sz="2800" dirty="0"/>
              <a:t>在没有流体作用的情况下</a:t>
            </a:r>
            <a:r>
              <a:rPr lang="en-US" altLang="zh-CN" sz="2800" dirty="0"/>
              <a:t>, </a:t>
            </a:r>
            <a:r>
              <a:rPr lang="zh-CN" altLang="en-US" sz="2800" dirty="0"/>
              <a:t>输出端光强度不变。当有流体通过光纤时 </a:t>
            </a:r>
            <a:r>
              <a:rPr lang="en-US" altLang="zh-CN" sz="2800" dirty="0"/>
              <a:t>,</a:t>
            </a:r>
            <a:r>
              <a:rPr lang="zh-CN" altLang="en-US" sz="2800" dirty="0"/>
              <a:t>液体对光纤产生横向作用力 </a:t>
            </a:r>
            <a:r>
              <a:rPr lang="en-US" altLang="zh-CN" sz="2800" dirty="0"/>
              <a:t>,</a:t>
            </a:r>
            <a:r>
              <a:rPr lang="zh-CN" altLang="en-US" sz="2800" dirty="0"/>
              <a:t>使光纤微弯并受到周期性的振动 </a:t>
            </a:r>
            <a:r>
              <a:rPr lang="en-US" altLang="zh-CN" sz="2800" dirty="0"/>
              <a:t>,</a:t>
            </a:r>
            <a:r>
              <a:rPr lang="zh-CN" altLang="en-US" sz="2800" dirty="0"/>
              <a:t>从而引起输出光强度的变化。</a:t>
            </a:r>
            <a:endParaRPr lang="en-US" sz="2800" dirty="0"/>
          </a:p>
        </p:txBody>
      </p:sp>
      <p:sp>
        <p:nvSpPr>
          <p:cNvPr id="2" name="标题 1"/>
          <p:cNvSpPr>
            <a:spLocks noGrp="1"/>
          </p:cNvSpPr>
          <p:nvPr>
            <p:ph type="title"/>
          </p:nvPr>
        </p:nvSpPr>
        <p:spPr/>
        <p:txBody>
          <a:bodyPr anchor="t">
            <a:normAutofit/>
          </a:bodyPr>
          <a:lstStyle/>
          <a:p>
            <a:r>
              <a:rPr lang="zh-CN" altLang="en-US" dirty="0"/>
              <a:t>光纤流量传感器</a:t>
            </a:r>
          </a:p>
        </p:txBody>
      </p:sp>
    </p:spTree>
    <p:extLst>
      <p:ext uri="{BB962C8B-B14F-4D97-AF65-F5344CB8AC3E}">
        <p14:creationId xmlns:p14="http://schemas.microsoft.com/office/powerpoint/2010/main" val="24292324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质量流量传感器 </a:t>
            </a:r>
            <a:r>
              <a:rPr lang="en-US" altLang="zh-CN" dirty="0"/>
              <a:t>&gt;</a:t>
            </a:r>
            <a:r>
              <a:rPr lang="zh-CN" altLang="en-US" dirty="0"/>
              <a:t>科里奥利质量流量计</a:t>
            </a:r>
          </a:p>
        </p:txBody>
      </p:sp>
      <p:sp>
        <p:nvSpPr>
          <p:cNvPr id="3" name="内容占位符 2"/>
          <p:cNvSpPr>
            <a:spLocks noGrp="1"/>
          </p:cNvSpPr>
          <p:nvPr>
            <p:ph idx="1"/>
          </p:nvPr>
        </p:nvSpPr>
        <p:spPr/>
        <p:txBody>
          <a:bodyPr/>
          <a:lstStyle/>
          <a:p>
            <a:pPr marL="0" indent="0">
              <a:buNone/>
            </a:pPr>
            <a:endParaRPr lang="en-US" altLang="zh-CN" dirty="0"/>
          </a:p>
          <a:p>
            <a:pPr marL="0" indent="0">
              <a:buNone/>
            </a:pPr>
            <a:endParaRPr lang="zh-CN" altLang="en-US" dirty="0"/>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390" y="1731870"/>
            <a:ext cx="8764556" cy="3754530"/>
          </a:xfrm>
          <a:prstGeom prst="rect">
            <a:avLst/>
          </a:prstGeom>
        </p:spPr>
      </p:pic>
    </p:spTree>
    <p:extLst>
      <p:ext uri="{BB962C8B-B14F-4D97-AF65-F5344CB8AC3E}">
        <p14:creationId xmlns:p14="http://schemas.microsoft.com/office/powerpoint/2010/main" val="25669932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科里奥利式 </a:t>
            </a:r>
            <a:r>
              <a:rPr lang="en-US" altLang="zh-CN" dirty="0"/>
              <a:t>&gt; </a:t>
            </a:r>
            <a:r>
              <a:rPr lang="zh-CN" altLang="en-US" dirty="0"/>
              <a:t>测量原理</a:t>
            </a:r>
          </a:p>
        </p:txBody>
      </p:sp>
      <p:sp>
        <p:nvSpPr>
          <p:cNvPr id="3" name="内容占位符 2"/>
          <p:cNvSpPr>
            <a:spLocks noGrp="1"/>
          </p:cNvSpPr>
          <p:nvPr>
            <p:ph idx="1"/>
          </p:nvPr>
        </p:nvSpPr>
        <p:spPr>
          <a:xfrm>
            <a:off x="677334" y="1560795"/>
            <a:ext cx="8596668" cy="3880773"/>
          </a:xfrm>
        </p:spPr>
        <p:txBody>
          <a:bodyPr/>
          <a:lstStyle/>
          <a:p>
            <a:r>
              <a:rPr lang="zh-CN" altLang="en-US" sz="2400" dirty="0"/>
              <a:t>法向加速度：即向心加速度</a:t>
            </a:r>
            <a:r>
              <a:rPr lang="en-US" altLang="zh-CN" sz="2400" dirty="0" err="1"/>
              <a:t>ar</a:t>
            </a:r>
            <a:r>
              <a:rPr lang="zh-CN" altLang="en-US" sz="2400" dirty="0"/>
              <a:t>，其量值为</a:t>
            </a:r>
            <a:r>
              <a:rPr lang="zh-CN" altLang="en-US" sz="2400" b="1" dirty="0">
                <a:latin typeface="Times New Roman" panose="02020603050405020304" pitchFamily="18" charset="0"/>
                <a:ea typeface="宋体" panose="02010600030101010101" pitchFamily="2" charset="-122"/>
                <a:sym typeface="Symbol" panose="05050102010706020507" pitchFamily="18" charset="2"/>
              </a:rPr>
              <a:t></a:t>
            </a:r>
            <a:r>
              <a:rPr lang="en-US" altLang="zh-CN" sz="2400" baseline="30000" dirty="0"/>
              <a:t>2</a:t>
            </a:r>
            <a:r>
              <a:rPr lang="en-US" altLang="zh-CN" sz="2400" dirty="0"/>
              <a:t>r </a:t>
            </a:r>
            <a:r>
              <a:rPr lang="zh-CN" altLang="en-US" sz="2400" dirty="0"/>
              <a:t>，方向朝向</a:t>
            </a:r>
            <a:r>
              <a:rPr lang="en-US" altLang="zh-CN" sz="2400" dirty="0"/>
              <a:t>P</a:t>
            </a:r>
            <a:r>
              <a:rPr lang="zh-CN" altLang="en-US" sz="2400" dirty="0"/>
              <a:t>轴。</a:t>
            </a:r>
          </a:p>
          <a:p>
            <a:r>
              <a:rPr lang="zh-CN" altLang="en-US" sz="2400" dirty="0"/>
              <a:t>切向加速度</a:t>
            </a:r>
            <a:r>
              <a:rPr lang="en-US" altLang="zh-CN" sz="2400" dirty="0"/>
              <a:t>at</a:t>
            </a:r>
            <a:r>
              <a:rPr lang="zh-CN" altLang="en-US" sz="2400" dirty="0"/>
              <a:t>：即科里奥利加速度，其量值为</a:t>
            </a:r>
            <a:r>
              <a:rPr lang="en-US" altLang="zh-CN" sz="2400" dirty="0"/>
              <a:t>2</a:t>
            </a:r>
            <a:r>
              <a:rPr lang="zh-CN" altLang="en-US" sz="2400" b="1" dirty="0">
                <a:latin typeface="Times New Roman" panose="02020603050405020304" pitchFamily="18" charset="0"/>
                <a:ea typeface="宋体" panose="02010600030101010101" pitchFamily="2" charset="-122"/>
                <a:sym typeface="Symbol" panose="05050102010706020507" pitchFamily="18" charset="2"/>
              </a:rPr>
              <a:t></a:t>
            </a:r>
            <a:r>
              <a:rPr lang="en-US" altLang="zh-CN" sz="2400" dirty="0"/>
              <a:t>v </a:t>
            </a:r>
            <a:r>
              <a:rPr lang="zh-CN" altLang="en-US" sz="2400" dirty="0"/>
              <a:t>，方向与</a:t>
            </a:r>
            <a:r>
              <a:rPr lang="en-US" altLang="zh-CN" sz="2400" dirty="0" err="1"/>
              <a:t>ar</a:t>
            </a:r>
            <a:r>
              <a:rPr lang="zh-CN" altLang="en-US" sz="2400" dirty="0"/>
              <a:t>垂直。</a:t>
            </a:r>
          </a:p>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3185" y="2447365"/>
            <a:ext cx="5455236" cy="3267635"/>
          </a:xfrm>
          <a:prstGeom prst="rect">
            <a:avLst/>
          </a:prstGeom>
        </p:spPr>
      </p:pic>
      <p:sp>
        <p:nvSpPr>
          <p:cNvPr id="5" name="矩形 4"/>
          <p:cNvSpPr/>
          <p:nvPr/>
        </p:nvSpPr>
        <p:spPr>
          <a:xfrm>
            <a:off x="3645379" y="4989590"/>
            <a:ext cx="2070847" cy="45197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6" name="文本框 5"/>
          <p:cNvSpPr txBox="1"/>
          <p:nvPr/>
        </p:nvSpPr>
        <p:spPr>
          <a:xfrm>
            <a:off x="1425644" y="5640156"/>
            <a:ext cx="7100047" cy="461665"/>
          </a:xfrm>
          <a:prstGeom prst="rect">
            <a:avLst/>
          </a:prstGeom>
          <a:noFill/>
        </p:spPr>
        <p:txBody>
          <a:bodyPr wrap="square" rtlCol="0">
            <a:spAutoFit/>
          </a:bodyPr>
          <a:lstStyle/>
          <a:p>
            <a:r>
              <a:rPr lang="zh-CN" altLang="en-US" sz="2400" dirty="0">
                <a:latin typeface="+mn-ea"/>
              </a:rPr>
              <a:t>科里奥利力：</a:t>
            </a:r>
            <a:r>
              <a:rPr lang="en-US" altLang="zh-CN" sz="2400" dirty="0">
                <a:latin typeface="+mn-ea"/>
              </a:rPr>
              <a:t>F</a:t>
            </a:r>
            <a:r>
              <a:rPr lang="en-US" altLang="zh-CN" sz="2400" baseline="-25000" dirty="0">
                <a:latin typeface="+mn-ea"/>
              </a:rPr>
              <a:t>c</a:t>
            </a:r>
            <a:r>
              <a:rPr lang="en-US" altLang="zh-CN" sz="2400" dirty="0">
                <a:latin typeface="+mn-ea"/>
              </a:rPr>
              <a:t> = 2</a:t>
            </a:r>
            <a:r>
              <a:rPr lang="zh-CN" altLang="en-US" sz="2400" b="1" dirty="0">
                <a:latin typeface="+mn-ea"/>
                <a:sym typeface="Symbol" panose="05050102010706020507" pitchFamily="18" charset="2"/>
              </a:rPr>
              <a:t></a:t>
            </a:r>
            <a:r>
              <a:rPr lang="en-US" altLang="zh-CN" sz="2400" dirty="0" err="1">
                <a:latin typeface="+mn-ea"/>
              </a:rPr>
              <a:t>vm</a:t>
            </a:r>
            <a:endParaRPr lang="zh-CN" altLang="en-US" sz="2400" dirty="0">
              <a:latin typeface="+mn-ea"/>
            </a:endParaRPr>
          </a:p>
        </p:txBody>
      </p:sp>
    </p:spTree>
    <p:extLst>
      <p:ext uri="{BB962C8B-B14F-4D97-AF65-F5344CB8AC3E}">
        <p14:creationId xmlns:p14="http://schemas.microsoft.com/office/powerpoint/2010/main" val="2624777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科里奥利式 </a:t>
            </a:r>
            <a:r>
              <a:rPr lang="en-US" altLang="zh-CN" dirty="0"/>
              <a:t>&gt; </a:t>
            </a:r>
            <a:r>
              <a:rPr lang="zh-CN" altLang="en-US" dirty="0"/>
              <a:t>计算公式</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latin typeface="+mn-ea"/>
                  </a:rPr>
                  <a:t>科里奥利力：</a:t>
                </a:r>
                <a:r>
                  <a:rPr lang="en-US" altLang="zh-CN" dirty="0">
                    <a:latin typeface="+mn-ea"/>
                  </a:rPr>
                  <a:t>F</a:t>
                </a:r>
                <a:r>
                  <a:rPr lang="en-US" altLang="zh-CN" baseline="-25000" dirty="0">
                    <a:latin typeface="+mn-ea"/>
                  </a:rPr>
                  <a:t>c</a:t>
                </a:r>
                <a:r>
                  <a:rPr lang="en-US" altLang="zh-CN" dirty="0">
                    <a:latin typeface="+mn-ea"/>
                  </a:rPr>
                  <a:t> = 2</a:t>
                </a:r>
                <a:r>
                  <a:rPr lang="zh-CN" altLang="en-US" b="1" dirty="0">
                    <a:latin typeface="+mn-ea"/>
                    <a:sym typeface="Symbol" panose="05050102010706020507" pitchFamily="18" charset="2"/>
                  </a:rPr>
                  <a:t></a:t>
                </a:r>
                <a:r>
                  <a:rPr lang="en-US" altLang="zh-CN" dirty="0" err="1">
                    <a:latin typeface="+mn-ea"/>
                  </a:rPr>
                  <a:t>vm</a:t>
                </a:r>
                <a:endParaRPr lang="zh-CN" altLang="en-US" dirty="0">
                  <a:latin typeface="+mn-ea"/>
                </a:endParaRPr>
              </a:p>
              <a:p>
                <a:endParaRPr lang="en-US" altLang="zh-CN" i="1" dirty="0">
                  <a:latin typeface="Cambria Math" panose="02040503050406030204" pitchFamily="18" charset="0"/>
                  <a:ea typeface="Cambria Math" panose="02040503050406030204" pitchFamily="18" charset="0"/>
                </a:endParaRPr>
              </a:p>
              <a:p>
                <a14:m>
                  <m:oMath xmlns:m="http://schemas.openxmlformats.org/officeDocument/2006/math">
                    <m:r>
                      <a:rPr lang="en-US" altLang="zh-CN" i="1">
                        <a:latin typeface="Cambria Math" panose="02040503050406030204" pitchFamily="18" charset="0"/>
                        <a:ea typeface="Cambria Math" panose="02040503050406030204" pitchFamily="18" charset="0"/>
                      </a:rPr>
                      <m:t>∆</m:t>
                    </m:r>
                  </m:oMath>
                </a14:m>
                <a:r>
                  <a:rPr lang="en-US" altLang="zh-CN" dirty="0"/>
                  <a:t>F</a:t>
                </a:r>
                <a:r>
                  <a:rPr lang="en-US" altLang="zh-CN" baseline="-25000" dirty="0"/>
                  <a:t>c</a:t>
                </a:r>
                <a:r>
                  <a:rPr lang="en-US" altLang="zh-CN" dirty="0"/>
                  <a:t> = 2</a:t>
                </a:r>
                <a:r>
                  <a:rPr lang="zh-CN" altLang="en-US" b="1" dirty="0">
                    <a:latin typeface="+mn-ea"/>
                    <a:sym typeface="Symbol" panose="05050102010706020507" pitchFamily="18" charset="2"/>
                  </a:rPr>
                  <a:t></a:t>
                </a:r>
                <a:r>
                  <a:rPr lang="en-US" altLang="zh-CN" b="1" dirty="0">
                    <a:latin typeface="+mn-ea"/>
                    <a:sym typeface="Symbol" panose="05050102010706020507" pitchFamily="18" charset="2"/>
                  </a:rPr>
                  <a:t>v</a:t>
                </a:r>
                <a14:m>
                  <m:oMath xmlns:m="http://schemas.openxmlformats.org/officeDocument/2006/math">
                    <m:r>
                      <a:rPr lang="en-US" altLang="zh-CN" i="1">
                        <a:latin typeface="Cambria Math" panose="02040503050406030204" pitchFamily="18" charset="0"/>
                      </a:rPr>
                      <m:t>𝜌</m:t>
                    </m:r>
                  </m:oMath>
                </a14:m>
                <a:r>
                  <a:rPr lang="en-US" altLang="zh-CN" dirty="0"/>
                  <a:t>A</a:t>
                </a:r>
                <a14:m>
                  <m:oMath xmlns:m="http://schemas.openxmlformats.org/officeDocument/2006/math">
                    <m:r>
                      <a:rPr lang="en-US" altLang="zh-CN" i="1">
                        <a:latin typeface="Cambria Math" panose="02040503050406030204" pitchFamily="18" charset="0"/>
                        <a:ea typeface="Cambria Math" panose="02040503050406030204" pitchFamily="18" charset="0"/>
                      </a:rPr>
                      <m:t>∆</m:t>
                    </m:r>
                  </m:oMath>
                </a14:m>
                <a:r>
                  <a:rPr lang="en-US" altLang="zh-CN" dirty="0"/>
                  <a:t>x</a:t>
                </a:r>
              </a:p>
              <a:p>
                <a:r>
                  <a:rPr lang="en-US" altLang="zh-CN" dirty="0"/>
                  <a:t>q</a:t>
                </a:r>
                <a:r>
                  <a:rPr lang="en-US" altLang="zh-CN" baseline="-25000" dirty="0"/>
                  <a:t>m</a:t>
                </a:r>
                <a:r>
                  <a:rPr lang="en-US" altLang="zh-CN" dirty="0"/>
                  <a:t> =</a:t>
                </a:r>
                <a:r>
                  <a:rPr lang="en-US" altLang="zh-CN" b="1" dirty="0">
                    <a:latin typeface="+mn-ea"/>
                    <a:sym typeface="Symbol" panose="05050102010706020507" pitchFamily="18" charset="2"/>
                  </a:rPr>
                  <a:t> v</a:t>
                </a:r>
                <a14:m>
                  <m:oMath xmlns:m="http://schemas.openxmlformats.org/officeDocument/2006/math">
                    <m:r>
                      <a:rPr lang="en-US" altLang="zh-CN" i="1">
                        <a:latin typeface="Cambria Math" panose="02040503050406030204" pitchFamily="18" charset="0"/>
                      </a:rPr>
                      <m:t>𝜌</m:t>
                    </m:r>
                  </m:oMath>
                </a14:m>
                <a:r>
                  <a:rPr lang="en-US" altLang="zh-CN" dirty="0"/>
                  <a:t>A</a:t>
                </a:r>
              </a:p>
              <a:p>
                <a:endParaRPr lang="en-US" altLang="zh-CN" dirty="0"/>
              </a:p>
              <a:p>
                <a14:m>
                  <m:oMath xmlns:m="http://schemas.openxmlformats.org/officeDocument/2006/math">
                    <m:r>
                      <a:rPr lang="en-US" altLang="zh-CN" i="1">
                        <a:latin typeface="Cambria Math" panose="02040503050406030204" pitchFamily="18" charset="0"/>
                        <a:ea typeface="Cambria Math" panose="02040503050406030204" pitchFamily="18" charset="0"/>
                      </a:rPr>
                      <m:t>∆</m:t>
                    </m:r>
                  </m:oMath>
                </a14:m>
                <a:r>
                  <a:rPr lang="en-US" altLang="zh-CN" dirty="0"/>
                  <a:t>F</a:t>
                </a:r>
                <a:r>
                  <a:rPr lang="en-US" altLang="zh-CN" baseline="-25000" dirty="0"/>
                  <a:t>c</a:t>
                </a:r>
                <a:r>
                  <a:rPr lang="en-US" altLang="zh-CN" dirty="0"/>
                  <a:t> = 2</a:t>
                </a:r>
                <a:r>
                  <a:rPr lang="zh-CN" altLang="en-US" b="1" dirty="0">
                    <a:latin typeface="+mn-ea"/>
                    <a:sym typeface="Symbol" panose="05050102010706020507" pitchFamily="18" charset="2"/>
                  </a:rPr>
                  <a:t></a:t>
                </a:r>
                <a:r>
                  <a:rPr lang="en-US" altLang="zh-CN" b="1" dirty="0">
                    <a:latin typeface="+mn-ea"/>
                    <a:sym typeface="Symbol" panose="05050102010706020507" pitchFamily="18" charset="2"/>
                  </a:rPr>
                  <a:t>v</a:t>
                </a:r>
                <a14:m>
                  <m:oMath xmlns:m="http://schemas.openxmlformats.org/officeDocument/2006/math">
                    <m:r>
                      <a:rPr lang="en-US" altLang="zh-CN" i="1">
                        <a:latin typeface="Cambria Math" panose="02040503050406030204" pitchFamily="18" charset="0"/>
                      </a:rPr>
                      <m:t>𝜌</m:t>
                    </m:r>
                  </m:oMath>
                </a14:m>
                <a:r>
                  <a:rPr lang="en-US" altLang="zh-CN" dirty="0"/>
                  <a:t>A</a:t>
                </a:r>
                <a14:m>
                  <m:oMath xmlns:m="http://schemas.openxmlformats.org/officeDocument/2006/math">
                    <m:r>
                      <a:rPr lang="en-US" altLang="zh-CN" i="1">
                        <a:latin typeface="Cambria Math" panose="02040503050406030204" pitchFamily="18" charset="0"/>
                        <a:ea typeface="Cambria Math" panose="02040503050406030204" pitchFamily="18" charset="0"/>
                      </a:rPr>
                      <m:t>∆</m:t>
                    </m:r>
                  </m:oMath>
                </a14:m>
                <a:r>
                  <a:rPr lang="en-US" altLang="zh-CN" dirty="0"/>
                  <a:t>x = 2</a:t>
                </a:r>
                <a:r>
                  <a:rPr lang="zh-CN" altLang="en-US" b="1" dirty="0">
                    <a:latin typeface="+mn-ea"/>
                    <a:sym typeface="Symbol" panose="05050102010706020507" pitchFamily="18" charset="2"/>
                  </a:rPr>
                  <a:t></a:t>
                </a:r>
                <a14:m>
                  <m:oMath xmlns:m="http://schemas.openxmlformats.org/officeDocument/2006/math">
                    <m:r>
                      <a:rPr lang="en-US" altLang="zh-CN" i="1">
                        <a:latin typeface="Cambria Math" panose="02040503050406030204" pitchFamily="18" charset="0"/>
                        <a:ea typeface="Cambria Math" panose="02040503050406030204" pitchFamily="18" charset="0"/>
                      </a:rPr>
                      <m:t>∆</m:t>
                    </m:r>
                  </m:oMath>
                </a14:m>
                <a:r>
                  <a:rPr lang="en-US" altLang="zh-CN" dirty="0"/>
                  <a:t>xq</a:t>
                </a:r>
                <a:r>
                  <a:rPr lang="en-US" altLang="zh-CN" baseline="-25000" dirty="0"/>
                  <a:t>m</a:t>
                </a:r>
              </a:p>
              <a:p>
                <a:endParaRPr lang="en-US" altLang="zh-CN" baseline="-25000" dirty="0"/>
              </a:p>
              <a:p>
                <a:endParaRPr lang="en-US" altLang="zh-CN" baseline="-25000" dirty="0"/>
              </a:p>
              <a:p>
                <a:pPr marL="0" indent="0">
                  <a:buNone/>
                </a:pPr>
                <a:r>
                  <a:rPr lang="zh-CN" altLang="en-US" dirty="0">
                    <a:solidFill>
                      <a:srgbClr val="252525"/>
                    </a:solidFill>
                    <a:latin typeface="黑体" panose="02010609060101010101" pitchFamily="49" charset="-122"/>
                    <a:ea typeface="黑体" panose="02010609060101010101" pitchFamily="49" charset="-122"/>
                  </a:rPr>
                  <a:t>因此，测得科里奥利力就可得到质量流量。</a:t>
                </a:r>
              </a:p>
              <a:p>
                <a:endParaRPr lang="en-US" altLang="zh-CN" baseline="-25000"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567" t="-109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023542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靶式流量传感器</a:t>
            </a:r>
          </a:p>
        </p:txBody>
      </p:sp>
      <p:sp>
        <p:nvSpPr>
          <p:cNvPr id="3" name="内容占位符 2"/>
          <p:cNvSpPr>
            <a:spLocks noGrp="1"/>
          </p:cNvSpPr>
          <p:nvPr>
            <p:ph idx="1"/>
          </p:nvPr>
        </p:nvSpPr>
        <p:spPr/>
        <p:txBody>
          <a:bodyPr/>
          <a:lstStyle/>
          <a:p>
            <a:r>
              <a:rPr lang="zh-CN" altLang="en-US" dirty="0"/>
              <a:t>靶式流量传感器是基于力平衡原理工作的。它的测量元件是一个放置于管道中心的圆形靶，流体流过时受到靶的阻力而对靶产生一个作用力，通过杠杆将该作用力转换为与流速对应的电信号。</a:t>
            </a:r>
          </a:p>
          <a:p>
            <a:endParaRPr lang="zh-CN" altLang="en-US" dirty="0"/>
          </a:p>
        </p:txBody>
      </p:sp>
      <p:pic>
        <p:nvPicPr>
          <p:cNvPr id="5" name="Picture 4" descr="10t22.tif"/>
          <p:cNvPicPr>
            <a:picLocks noChangeAspect="1" noChangeArrowheads="1"/>
          </p:cNvPicPr>
          <p:nvPr/>
        </p:nvPicPr>
        <p:blipFill>
          <a:blip r:embed="rId2" r:link="rId3" cstate="print">
            <a:extLst>
              <a:ext uri="{28A0092B-C50C-407E-A947-70E740481C1C}">
                <a14:useLocalDpi xmlns:a14="http://schemas.microsoft.com/office/drawing/2010/main" val="0"/>
              </a:ext>
            </a:extLst>
          </a:blip>
          <a:srcRect/>
          <a:stretch>
            <a:fillRect/>
          </a:stretch>
        </p:blipFill>
        <p:spPr bwMode="auto">
          <a:xfrm>
            <a:off x="3182470" y="3497958"/>
            <a:ext cx="3886200" cy="2168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777791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超声波流量计</a:t>
            </a:r>
          </a:p>
        </p:txBody>
      </p:sp>
      <p:sp>
        <p:nvSpPr>
          <p:cNvPr id="3" name="内容占位符 2"/>
          <p:cNvSpPr>
            <a:spLocks noGrp="1"/>
          </p:cNvSpPr>
          <p:nvPr>
            <p:ph idx="1"/>
          </p:nvPr>
        </p:nvSpPr>
        <p:spPr/>
        <p:txBody>
          <a:bodyPr/>
          <a:lstStyle/>
          <a:p>
            <a:r>
              <a:rPr lang="zh-CN" altLang="en-US" sz="2800" dirty="0"/>
              <a:t>流速不同会使超声波在流体中传播的速度发生变化，通过分析计算改变的超声波信号，可以检测到流体的流速，进而可以得到流量值。</a:t>
            </a:r>
          </a:p>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0152" y="3727627"/>
            <a:ext cx="5274556" cy="2646279"/>
          </a:xfrm>
          <a:prstGeom prst="rect">
            <a:avLst/>
          </a:prstGeom>
        </p:spPr>
      </p:pic>
    </p:spTree>
    <p:extLst>
      <p:ext uri="{BB962C8B-B14F-4D97-AF65-F5344CB8AC3E}">
        <p14:creationId xmlns:p14="http://schemas.microsoft.com/office/powerpoint/2010/main" val="37582857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THANK YOU</a:t>
            </a:r>
            <a:endParaRPr lang="zh-CN" altLang="en-US" dirty="0"/>
          </a:p>
        </p:txBody>
      </p:sp>
      <p:sp>
        <p:nvSpPr>
          <p:cNvPr id="3" name="文本占位符 2"/>
          <p:cNvSpPr>
            <a:spLocks noGrp="1"/>
          </p:cNvSpPr>
          <p:nvPr>
            <p:ph type="body" sz="quarter" idx="13"/>
          </p:nvPr>
        </p:nvSpPr>
        <p:spPr/>
        <p:txBody>
          <a:bodyPr/>
          <a:lstStyle/>
          <a:p>
            <a:endParaRPr lang="zh-CN" altLang="en-US"/>
          </a:p>
        </p:txBody>
      </p:sp>
      <p:sp>
        <p:nvSpPr>
          <p:cNvPr id="4" name="文本占位符 3"/>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552498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测量方法</a:t>
            </a:r>
          </a:p>
        </p:txBody>
      </p:sp>
      <p:sp>
        <p:nvSpPr>
          <p:cNvPr id="3" name="内容占位符 2"/>
          <p:cNvSpPr>
            <a:spLocks noGrp="1"/>
          </p:cNvSpPr>
          <p:nvPr>
            <p:ph idx="1"/>
          </p:nvPr>
        </p:nvSpPr>
        <p:spPr/>
        <p:txBody>
          <a:bodyPr>
            <a:normAutofit/>
          </a:bodyPr>
          <a:lstStyle/>
          <a:p>
            <a:pPr marL="0" indent="0">
              <a:buNone/>
            </a:pPr>
            <a:r>
              <a:rPr lang="zh-CN" altLang="en-US" sz="3200" dirty="0">
                <a:latin typeface="黑体" panose="02010609060101010101" pitchFamily="49" charset="-122"/>
                <a:ea typeface="黑体" panose="02010609060101010101" pitchFamily="49" charset="-122"/>
              </a:rPr>
              <a:t>流体密度受流体的工作状态</a:t>
            </a:r>
            <a:r>
              <a:rPr lang="en-US" altLang="zh-CN" sz="3200" dirty="0">
                <a:latin typeface="黑体" panose="02010609060101010101" pitchFamily="49" charset="-122"/>
                <a:ea typeface="黑体" panose="02010609060101010101" pitchFamily="49" charset="-122"/>
              </a:rPr>
              <a:t>(</a:t>
            </a:r>
            <a:r>
              <a:rPr lang="zh-CN" altLang="en-US" sz="3200" dirty="0">
                <a:latin typeface="黑体" panose="02010609060101010101" pitchFamily="49" charset="-122"/>
                <a:ea typeface="黑体" panose="02010609060101010101" pitchFamily="49" charset="-122"/>
              </a:rPr>
              <a:t>如温度、压力</a:t>
            </a:r>
            <a:r>
              <a:rPr lang="en-US" altLang="zh-CN" sz="3200" dirty="0">
                <a:latin typeface="黑体" panose="02010609060101010101" pitchFamily="49" charset="-122"/>
                <a:ea typeface="黑体" panose="02010609060101010101" pitchFamily="49" charset="-122"/>
              </a:rPr>
              <a:t>)</a:t>
            </a:r>
            <a:r>
              <a:rPr lang="zh-CN" altLang="en-US" sz="3200" dirty="0">
                <a:latin typeface="黑体" panose="02010609060101010101" pitchFamily="49" charset="-122"/>
                <a:ea typeface="黑体" panose="02010609060101010101" pitchFamily="49" charset="-122"/>
              </a:rPr>
              <a:t>影响。对于工业生产过程，其情况复杂，测量方法分为三大类</a:t>
            </a:r>
            <a:r>
              <a:rPr lang="en-US" altLang="zh-CN" sz="3200" dirty="0">
                <a:latin typeface="黑体" panose="02010609060101010101" pitchFamily="49" charset="-122"/>
                <a:ea typeface="黑体" panose="02010609060101010101" pitchFamily="49" charset="-122"/>
              </a:rPr>
              <a:t>:</a:t>
            </a:r>
          </a:p>
          <a:p>
            <a:r>
              <a:rPr lang="zh-CN" altLang="en-US" sz="3200" dirty="0">
                <a:latin typeface="黑体" panose="02010609060101010101" pitchFamily="49" charset="-122"/>
                <a:ea typeface="黑体" panose="02010609060101010101" pitchFamily="49" charset="-122"/>
              </a:rPr>
              <a:t>速度式</a:t>
            </a:r>
            <a:endParaRPr lang="en-US" altLang="zh-CN" sz="3200" dirty="0">
              <a:latin typeface="黑体" panose="02010609060101010101" pitchFamily="49" charset="-122"/>
              <a:ea typeface="黑体" panose="02010609060101010101" pitchFamily="49" charset="-122"/>
            </a:endParaRPr>
          </a:p>
          <a:p>
            <a:r>
              <a:rPr lang="zh-CN" altLang="en-US" sz="3200" dirty="0">
                <a:latin typeface="黑体" panose="02010609060101010101" pitchFamily="49" charset="-122"/>
                <a:ea typeface="黑体" panose="02010609060101010101" pitchFamily="49" charset="-122"/>
              </a:rPr>
              <a:t>容积式</a:t>
            </a:r>
            <a:endParaRPr lang="en-US" altLang="zh-CN" sz="3200" dirty="0">
              <a:latin typeface="黑体" panose="02010609060101010101" pitchFamily="49" charset="-122"/>
              <a:ea typeface="黑体" panose="02010609060101010101" pitchFamily="49" charset="-122"/>
            </a:endParaRPr>
          </a:p>
          <a:p>
            <a:r>
              <a:rPr lang="zh-CN" altLang="en-US" sz="3200" dirty="0">
                <a:latin typeface="黑体" panose="02010609060101010101" pitchFamily="49" charset="-122"/>
                <a:ea typeface="黑体" panose="02010609060101010101" pitchFamily="49" charset="-122"/>
              </a:rPr>
              <a:t>质量式</a:t>
            </a:r>
          </a:p>
        </p:txBody>
      </p:sp>
    </p:spTree>
    <p:extLst>
      <p:ext uri="{BB962C8B-B14F-4D97-AF65-F5344CB8AC3E}">
        <p14:creationId xmlns:p14="http://schemas.microsoft.com/office/powerpoint/2010/main" val="1395233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测量方法 </a:t>
            </a:r>
            <a:r>
              <a:rPr lang="en-US" altLang="zh-CN" dirty="0"/>
              <a:t>&gt; </a:t>
            </a:r>
            <a:r>
              <a:rPr lang="zh-CN" altLang="en-US" dirty="0"/>
              <a:t>速度式</a:t>
            </a:r>
          </a:p>
        </p:txBody>
      </p:sp>
      <p:sp>
        <p:nvSpPr>
          <p:cNvPr id="3" name="内容占位符 2"/>
          <p:cNvSpPr>
            <a:spLocks noGrp="1"/>
          </p:cNvSpPr>
          <p:nvPr>
            <p:ph idx="1"/>
          </p:nvPr>
        </p:nvSpPr>
        <p:spPr>
          <a:xfrm>
            <a:off x="677334" y="1465943"/>
            <a:ext cx="8596668" cy="4575419"/>
          </a:xfrm>
        </p:spPr>
        <p:txBody>
          <a:bodyPr>
            <a:noAutofit/>
          </a:bodyPr>
          <a:lstStyle/>
          <a:p>
            <a:pPr marL="0" indent="0">
              <a:buNone/>
            </a:pPr>
            <a:r>
              <a:rPr lang="zh-CN" altLang="en-US" sz="2800" dirty="0">
                <a:latin typeface="黑体" panose="02010609060101010101" pitchFamily="49" charset="-122"/>
                <a:ea typeface="黑体" panose="02010609060101010101" pitchFamily="49" charset="-122"/>
              </a:rPr>
              <a:t>利用管道中的敏感元件</a:t>
            </a:r>
            <a:r>
              <a:rPr lang="en-US" altLang="zh-CN" sz="2800" dirty="0">
                <a:latin typeface="黑体" panose="02010609060101010101" pitchFamily="49" charset="-122"/>
                <a:ea typeface="黑体" panose="02010609060101010101" pitchFamily="49" charset="-122"/>
              </a:rPr>
              <a:t>(</a:t>
            </a:r>
            <a:r>
              <a:rPr lang="zh-CN" altLang="en-US" sz="2800" dirty="0">
                <a:latin typeface="黑体" panose="02010609060101010101" pitchFamily="49" charset="-122"/>
                <a:ea typeface="黑体" panose="02010609060101010101" pitchFamily="49" charset="-122"/>
              </a:rPr>
              <a:t>孔板、转子、涡轮、靶子、非线性物体</a:t>
            </a:r>
            <a:r>
              <a:rPr lang="en-US" altLang="zh-CN" sz="2800" dirty="0">
                <a:latin typeface="黑体" panose="02010609060101010101" pitchFamily="49" charset="-122"/>
                <a:ea typeface="黑体" panose="02010609060101010101" pitchFamily="49" charset="-122"/>
              </a:rPr>
              <a:t>)</a:t>
            </a:r>
            <a:r>
              <a:rPr lang="zh-CN" altLang="en-US" sz="2800" dirty="0">
                <a:latin typeface="黑体" panose="02010609060101010101" pitchFamily="49" charset="-122"/>
                <a:ea typeface="黑体" panose="02010609060101010101" pitchFamily="49" charset="-122"/>
              </a:rPr>
              <a:t>测量管道中截面流过的流速大小</a:t>
            </a:r>
            <a:endParaRPr lang="en-US" altLang="zh-CN" sz="2800" dirty="0">
              <a:latin typeface="黑体" panose="02010609060101010101" pitchFamily="49" charset="-122"/>
              <a:ea typeface="黑体" panose="02010609060101010101" pitchFamily="49" charset="-122"/>
            </a:endParaRPr>
          </a:p>
          <a:p>
            <a:r>
              <a:rPr lang="zh-CN" altLang="en-US" sz="2800" dirty="0">
                <a:latin typeface="黑体" panose="02010609060101010101" pitchFamily="49" charset="-122"/>
                <a:ea typeface="黑体" panose="02010609060101010101" pitchFamily="49" charset="-122"/>
              </a:rPr>
              <a:t>节流式</a:t>
            </a:r>
          </a:p>
          <a:p>
            <a:r>
              <a:rPr lang="zh-CN" altLang="en-US" sz="2800" dirty="0">
                <a:latin typeface="黑体" panose="02010609060101010101" pitchFamily="49" charset="-122"/>
                <a:ea typeface="黑体" panose="02010609060101010101" pitchFamily="49" charset="-122"/>
              </a:rPr>
              <a:t>转子式</a:t>
            </a:r>
          </a:p>
          <a:p>
            <a:r>
              <a:rPr lang="zh-CN" altLang="en-US" sz="2800" dirty="0">
                <a:latin typeface="黑体" panose="02010609060101010101" pitchFamily="49" charset="-122"/>
                <a:ea typeface="黑体" panose="02010609060101010101" pitchFamily="49" charset="-122"/>
              </a:rPr>
              <a:t>涡轮式</a:t>
            </a:r>
          </a:p>
          <a:p>
            <a:r>
              <a:rPr lang="zh-CN" altLang="en-US" sz="2800" dirty="0">
                <a:latin typeface="黑体" panose="02010609060101010101" pitchFamily="49" charset="-122"/>
                <a:ea typeface="黑体" panose="02010609060101010101" pitchFamily="49" charset="-122"/>
              </a:rPr>
              <a:t>电磁式</a:t>
            </a:r>
          </a:p>
          <a:p>
            <a:r>
              <a:rPr lang="zh-CN" altLang="en-US" sz="2800" dirty="0">
                <a:latin typeface="黑体" panose="02010609060101010101" pitchFamily="49" charset="-122"/>
                <a:ea typeface="黑体" panose="02010609060101010101" pitchFamily="49" charset="-122"/>
              </a:rPr>
              <a:t>漩涡式</a:t>
            </a:r>
          </a:p>
          <a:p>
            <a:r>
              <a:rPr lang="zh-CN" altLang="en-US" sz="2800" dirty="0">
                <a:latin typeface="黑体" panose="02010609060101010101" pitchFamily="49" charset="-122"/>
                <a:ea typeface="黑体" panose="02010609060101010101" pitchFamily="49" charset="-122"/>
              </a:rPr>
              <a:t>超声波式</a:t>
            </a:r>
          </a:p>
        </p:txBody>
      </p:sp>
    </p:spTree>
    <p:extLst>
      <p:ext uri="{BB962C8B-B14F-4D97-AF65-F5344CB8AC3E}">
        <p14:creationId xmlns:p14="http://schemas.microsoft.com/office/powerpoint/2010/main" val="1148553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测量方法 </a:t>
            </a:r>
            <a:r>
              <a:rPr lang="en-US" altLang="zh-CN" dirty="0"/>
              <a:t>&gt; </a:t>
            </a:r>
            <a:r>
              <a:rPr lang="zh-CN" altLang="en-US" dirty="0"/>
              <a:t>容积式</a:t>
            </a:r>
          </a:p>
        </p:txBody>
      </p:sp>
      <p:sp>
        <p:nvSpPr>
          <p:cNvPr id="3" name="内容占位符 2"/>
          <p:cNvSpPr>
            <a:spLocks noGrp="1"/>
          </p:cNvSpPr>
          <p:nvPr>
            <p:ph idx="1"/>
          </p:nvPr>
        </p:nvSpPr>
        <p:spPr>
          <a:xfrm>
            <a:off x="677334" y="1930400"/>
            <a:ext cx="8596668" cy="4110962"/>
          </a:xfrm>
        </p:spPr>
        <p:txBody>
          <a:bodyPr>
            <a:noAutofit/>
          </a:bodyPr>
          <a:lstStyle/>
          <a:p>
            <a:pPr marL="0" indent="0">
              <a:buNone/>
            </a:pPr>
            <a:r>
              <a:rPr lang="zh-CN" altLang="en-US" sz="4000" dirty="0">
                <a:latin typeface="黑体" panose="02010609060101010101" pitchFamily="49" charset="-122"/>
                <a:ea typeface="黑体" panose="02010609060101010101" pitchFamily="49" charset="-122"/>
              </a:rPr>
              <a:t>根据已知容积的容室在单位时间内排出流体的次数测量</a:t>
            </a:r>
          </a:p>
          <a:p>
            <a:r>
              <a:rPr lang="zh-CN" altLang="en-US" sz="4000" dirty="0">
                <a:latin typeface="黑体" panose="02010609060101010101" pitchFamily="49" charset="-122"/>
                <a:ea typeface="黑体" panose="02010609060101010101" pitchFamily="49" charset="-122"/>
              </a:rPr>
              <a:t>椭圆齿轮式</a:t>
            </a:r>
          </a:p>
          <a:p>
            <a:r>
              <a:rPr lang="zh-CN" altLang="en-US" sz="4000" dirty="0">
                <a:latin typeface="黑体" panose="02010609060101010101" pitchFamily="49" charset="-122"/>
                <a:ea typeface="黑体" panose="02010609060101010101" pitchFamily="49" charset="-122"/>
              </a:rPr>
              <a:t>旋转活塞式</a:t>
            </a:r>
          </a:p>
          <a:p>
            <a:r>
              <a:rPr lang="zh-CN" altLang="en-US" sz="4000" dirty="0">
                <a:latin typeface="黑体" panose="02010609060101010101" pitchFamily="49" charset="-122"/>
                <a:ea typeface="黑体" panose="02010609060101010101" pitchFamily="49" charset="-122"/>
              </a:rPr>
              <a:t>刮板式</a:t>
            </a:r>
          </a:p>
        </p:txBody>
      </p:sp>
    </p:spTree>
    <p:extLst>
      <p:ext uri="{BB962C8B-B14F-4D97-AF65-F5344CB8AC3E}">
        <p14:creationId xmlns:p14="http://schemas.microsoft.com/office/powerpoint/2010/main" val="3173735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测量方法 </a:t>
            </a:r>
            <a:r>
              <a:rPr lang="en-US" altLang="zh-CN" dirty="0"/>
              <a:t>&gt; </a:t>
            </a:r>
            <a:r>
              <a:rPr lang="zh-CN" altLang="en-US" dirty="0"/>
              <a:t>质量式</a:t>
            </a:r>
          </a:p>
        </p:txBody>
      </p:sp>
      <p:sp>
        <p:nvSpPr>
          <p:cNvPr id="3" name="内容占位符 2"/>
          <p:cNvSpPr>
            <a:spLocks noGrp="1"/>
          </p:cNvSpPr>
          <p:nvPr>
            <p:ph idx="1"/>
          </p:nvPr>
        </p:nvSpPr>
        <p:spPr>
          <a:xfrm>
            <a:off x="677334" y="1465943"/>
            <a:ext cx="8596668" cy="4575419"/>
          </a:xfrm>
        </p:spPr>
        <p:txBody>
          <a:bodyPr>
            <a:noAutofit/>
          </a:bodyPr>
          <a:lstStyle/>
          <a:p>
            <a:pPr marL="0" indent="0">
              <a:buNone/>
            </a:pPr>
            <a:r>
              <a:rPr lang="zh-CN" altLang="en-US" sz="2800" dirty="0">
                <a:latin typeface="黑体" panose="02010609060101010101" pitchFamily="49" charset="-122"/>
                <a:ea typeface="黑体" panose="02010609060101010101" pitchFamily="49" charset="-122"/>
              </a:rPr>
              <a:t>根据质量与体积的关系</a:t>
            </a:r>
            <a:endParaRPr lang="en-US" altLang="zh-CN" sz="2800" dirty="0">
              <a:latin typeface="黑体" panose="02010609060101010101" pitchFamily="49" charset="-122"/>
              <a:ea typeface="黑体" panose="02010609060101010101" pitchFamily="49" charset="-122"/>
            </a:endParaRPr>
          </a:p>
          <a:p>
            <a:r>
              <a:rPr lang="zh-CN" altLang="en-US" sz="2800" dirty="0">
                <a:latin typeface="黑体" panose="02010609060101010101" pitchFamily="49" charset="-122"/>
                <a:ea typeface="黑体" panose="02010609060101010101" pitchFamily="49" charset="-122"/>
              </a:rPr>
              <a:t>温度、压力自动补偿的补偿式质量流量传感器</a:t>
            </a:r>
            <a:endParaRPr lang="en-US" altLang="zh-CN" sz="2800" dirty="0">
              <a:latin typeface="黑体" panose="02010609060101010101" pitchFamily="49" charset="-122"/>
              <a:ea typeface="黑体" panose="02010609060101010101" pitchFamily="49" charset="-122"/>
            </a:endParaRPr>
          </a:p>
          <a:p>
            <a:endParaRPr lang="en-US" altLang="zh-CN" sz="2800" dirty="0">
              <a:latin typeface="黑体" panose="02010609060101010101" pitchFamily="49" charset="-122"/>
              <a:ea typeface="黑体" panose="02010609060101010101" pitchFamily="49" charset="-122"/>
            </a:endParaRPr>
          </a:p>
          <a:p>
            <a:pPr marL="0" indent="0">
              <a:buNone/>
            </a:pPr>
            <a:r>
              <a:rPr lang="zh-CN" altLang="en-US" sz="2800" dirty="0">
                <a:latin typeface="黑体" panose="02010609060101010101" pitchFamily="49" charset="-122"/>
                <a:ea typeface="黑体" panose="02010609060101010101" pitchFamily="49" charset="-122"/>
              </a:rPr>
              <a:t>直接式质量流量传感器</a:t>
            </a:r>
            <a:r>
              <a:rPr lang="en-US" altLang="zh-CN" sz="2800" dirty="0">
                <a:latin typeface="黑体" panose="02010609060101010101" pitchFamily="49" charset="-122"/>
                <a:ea typeface="黑体" panose="02010609060101010101" pitchFamily="49" charset="-122"/>
              </a:rPr>
              <a:t>(</a:t>
            </a:r>
            <a:r>
              <a:rPr lang="zh-CN" altLang="en-US" sz="2800" dirty="0">
                <a:latin typeface="黑体" panose="02010609060101010101" pitchFamily="49" charset="-122"/>
                <a:ea typeface="黑体" panose="02010609060101010101" pitchFamily="49" charset="-122"/>
              </a:rPr>
              <a:t>不受流体的压力、温度、黏度变化影响</a:t>
            </a:r>
            <a:r>
              <a:rPr lang="en-US" altLang="zh-CN" sz="2800" dirty="0">
                <a:latin typeface="黑体" panose="02010609060101010101" pitchFamily="49" charset="-122"/>
                <a:ea typeface="黑体" panose="02010609060101010101" pitchFamily="49" charset="-122"/>
              </a:rPr>
              <a:t>)</a:t>
            </a:r>
          </a:p>
          <a:p>
            <a:r>
              <a:rPr lang="zh-CN" altLang="en-US" sz="2800" dirty="0">
                <a:latin typeface="黑体" panose="02010609060101010101" pitchFamily="49" charset="-122"/>
                <a:ea typeface="黑体" panose="02010609060101010101" pitchFamily="49" charset="-122"/>
              </a:rPr>
              <a:t>热式</a:t>
            </a:r>
          </a:p>
          <a:p>
            <a:r>
              <a:rPr lang="zh-CN" altLang="en-US" sz="2800" dirty="0">
                <a:latin typeface="黑体" panose="02010609060101010101" pitchFamily="49" charset="-122"/>
                <a:ea typeface="黑体" panose="02010609060101010101" pitchFamily="49" charset="-122"/>
              </a:rPr>
              <a:t>惯性力式</a:t>
            </a:r>
          </a:p>
          <a:p>
            <a:r>
              <a:rPr lang="zh-CN" altLang="en-US" sz="2800" dirty="0">
                <a:latin typeface="黑体" panose="02010609060101010101" pitchFamily="49" charset="-122"/>
                <a:ea typeface="黑体" panose="02010609060101010101" pitchFamily="49" charset="-122"/>
              </a:rPr>
              <a:t>动量矩式</a:t>
            </a:r>
          </a:p>
        </p:txBody>
      </p:sp>
    </p:spTree>
    <p:extLst>
      <p:ext uri="{BB962C8B-B14F-4D97-AF65-F5344CB8AC3E}">
        <p14:creationId xmlns:p14="http://schemas.microsoft.com/office/powerpoint/2010/main" val="199057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6"/>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875913" y="2159331"/>
            <a:ext cx="5166411" cy="3882362"/>
          </a:xfrm>
          <a:prstGeom prst="rect">
            <a:avLst/>
          </a:prstGeom>
        </p:spPr>
      </p:pic>
      <p:sp>
        <p:nvSpPr>
          <p:cNvPr id="6" name="Content Placeholder 5"/>
          <p:cNvSpPr>
            <a:spLocks noGrp="1"/>
          </p:cNvSpPr>
          <p:nvPr>
            <p:ph idx="1"/>
          </p:nvPr>
        </p:nvSpPr>
        <p:spPr>
          <a:xfrm>
            <a:off x="6416039" y="2160589"/>
            <a:ext cx="2927185" cy="3880773"/>
          </a:xfrm>
        </p:spPr>
        <p:txBody>
          <a:bodyPr>
            <a:normAutofit lnSpcReduction="10000"/>
          </a:bodyPr>
          <a:lstStyle/>
          <a:p>
            <a:pPr marL="0" indent="0">
              <a:buNone/>
            </a:pPr>
            <a:r>
              <a:rPr lang="zh-CN" altLang="en-US" sz="2800" dirty="0">
                <a:latin typeface="黑体" panose="02010609060101010101" pitchFamily="49" charset="-122"/>
                <a:ea typeface="黑体" panose="02010609060101010101" pitchFamily="49" charset="-122"/>
              </a:rPr>
              <a:t>又称为节流式流量计、差压式流量计</a:t>
            </a:r>
            <a:r>
              <a:rPr lang="en-US" altLang="zh-CN" sz="2800" dirty="0">
                <a:latin typeface="黑体" panose="02010609060101010101" pitchFamily="49" charset="-122"/>
                <a:ea typeface="黑体" panose="02010609060101010101" pitchFamily="49" charset="-122"/>
              </a:rPr>
              <a:t>. </a:t>
            </a:r>
          </a:p>
          <a:p>
            <a:pPr marL="0" indent="0">
              <a:buNone/>
            </a:pPr>
            <a:r>
              <a:rPr lang="zh-CN" altLang="en-US" sz="2800" dirty="0">
                <a:latin typeface="黑体" panose="02010609060101010101" pitchFamily="49" charset="-122"/>
                <a:ea typeface="黑体" panose="02010609060101010101" pitchFamily="49" charset="-122"/>
              </a:rPr>
              <a:t>它是目前生产中测量流量最成熟，最常用的方法之一。它的使用量大概占全部流量仪表的</a:t>
            </a:r>
            <a:r>
              <a:rPr lang="en-US" altLang="zh-CN" sz="2800" dirty="0">
                <a:latin typeface="黑体" panose="02010609060101010101" pitchFamily="49" charset="-122"/>
                <a:ea typeface="黑体" panose="02010609060101010101" pitchFamily="49" charset="-122"/>
              </a:rPr>
              <a:t>60%</a:t>
            </a:r>
            <a:r>
              <a:rPr lang="zh-CN" altLang="en-US" sz="2800" dirty="0">
                <a:latin typeface="黑体" panose="02010609060101010101" pitchFamily="49" charset="-122"/>
                <a:ea typeface="黑体" panose="02010609060101010101" pitchFamily="49" charset="-122"/>
              </a:rPr>
              <a:t>～</a:t>
            </a:r>
            <a:r>
              <a:rPr lang="en-US" altLang="zh-CN" sz="2800" dirty="0">
                <a:latin typeface="黑体" panose="02010609060101010101" pitchFamily="49" charset="-122"/>
                <a:ea typeface="黑体" panose="02010609060101010101" pitchFamily="49" charset="-122"/>
              </a:rPr>
              <a:t>70%.</a:t>
            </a:r>
            <a:endParaRPr lang="en-US" sz="2800" dirty="0"/>
          </a:p>
        </p:txBody>
      </p:sp>
      <p:sp>
        <p:nvSpPr>
          <p:cNvPr id="2" name="标题 1"/>
          <p:cNvSpPr>
            <a:spLocks noGrp="1"/>
          </p:cNvSpPr>
          <p:nvPr>
            <p:ph type="title"/>
          </p:nvPr>
        </p:nvSpPr>
        <p:spPr/>
        <p:txBody>
          <a:bodyPr anchor="t">
            <a:normAutofit/>
          </a:bodyPr>
          <a:lstStyle/>
          <a:p>
            <a:r>
              <a:rPr lang="zh-CN" altLang="en-US" dirty="0"/>
              <a:t>节流式流量传感器</a:t>
            </a:r>
          </a:p>
        </p:txBody>
      </p:sp>
    </p:spTree>
    <p:extLst>
      <p:ext uri="{BB962C8B-B14F-4D97-AF65-F5344CB8AC3E}">
        <p14:creationId xmlns:p14="http://schemas.microsoft.com/office/powerpoint/2010/main" val="61763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节流式 </a:t>
            </a:r>
            <a:r>
              <a:rPr lang="en-US" altLang="zh-CN" dirty="0"/>
              <a:t>&gt; </a:t>
            </a:r>
            <a:r>
              <a:rPr lang="zh-CN" altLang="en-US" dirty="0"/>
              <a:t>基本原理</a:t>
            </a:r>
          </a:p>
        </p:txBody>
      </p:sp>
      <p:sp>
        <p:nvSpPr>
          <p:cNvPr id="3" name="内容占位符 2"/>
          <p:cNvSpPr>
            <a:spLocks noGrp="1"/>
          </p:cNvSpPr>
          <p:nvPr>
            <p:ph idx="1"/>
          </p:nvPr>
        </p:nvSpPr>
        <p:spPr/>
        <p:txBody>
          <a:bodyPr>
            <a:normAutofit/>
          </a:bodyPr>
          <a:lstStyle/>
          <a:p>
            <a:pPr marL="0" indent="0">
              <a:buNone/>
            </a:pPr>
            <a:r>
              <a:rPr lang="zh-CN" altLang="en-US" sz="4000" dirty="0">
                <a:latin typeface="黑体" panose="02010609060101010101" pitchFamily="49" charset="-122"/>
                <a:ea typeface="黑体" panose="02010609060101010101" pitchFamily="49" charset="-122"/>
              </a:rPr>
              <a:t>基于流体流动的节流原理，利用管路内的节流装置，将管道中流体的瞬时流量转换成节流装置前后压力差来实现流量测量</a:t>
            </a:r>
            <a:r>
              <a:rPr lang="en-US" altLang="zh-CN" sz="4000" dirty="0">
                <a:latin typeface="黑体" panose="02010609060101010101" pitchFamily="49" charset="-122"/>
                <a:ea typeface="黑体" panose="02010609060101010101" pitchFamily="49" charset="-122"/>
              </a:rPr>
              <a:t>.</a:t>
            </a:r>
            <a:endParaRPr lang="zh-CN" altLang="en-US" sz="4000" dirty="0"/>
          </a:p>
        </p:txBody>
      </p:sp>
    </p:spTree>
    <p:extLst>
      <p:ext uri="{BB962C8B-B14F-4D97-AF65-F5344CB8AC3E}">
        <p14:creationId xmlns:p14="http://schemas.microsoft.com/office/powerpoint/2010/main" val="2527704242"/>
      </p:ext>
    </p:extLst>
  </p:cSld>
  <p:clrMapOvr>
    <a:masterClrMapping/>
  </p:clrMapOvr>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自定义 1">
      <a:majorFont>
        <a:latin typeface="Trebuchet MS"/>
        <a:ea typeface="方正姚体"/>
        <a:cs typeface=""/>
      </a:majorFont>
      <a:minorFont>
        <a:latin typeface="Trebuchet MS"/>
        <a:ea typeface="黑体"/>
        <a:cs typeface=""/>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1603</TotalTime>
  <Words>1370</Words>
  <Application>Microsoft Office PowerPoint</Application>
  <PresentationFormat>宽屏</PresentationFormat>
  <Paragraphs>124</Paragraphs>
  <Slides>37</Slides>
  <Notes>3</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2</vt:i4>
      </vt:variant>
      <vt:variant>
        <vt:lpstr>幻灯片标题</vt:lpstr>
      </vt:variant>
      <vt:variant>
        <vt:i4>37</vt:i4>
      </vt:variant>
    </vt:vector>
  </HeadingPairs>
  <TitlesOfParts>
    <vt:vector size="51" baseType="lpstr">
      <vt:lpstr>等线</vt:lpstr>
      <vt:lpstr>方正姚体</vt:lpstr>
      <vt:lpstr>黑体</vt:lpstr>
      <vt:lpstr>宋体</vt:lpstr>
      <vt:lpstr>Arial</vt:lpstr>
      <vt:lpstr>Calibri</vt:lpstr>
      <vt:lpstr>Cambria Math</vt:lpstr>
      <vt:lpstr>Symbol</vt:lpstr>
      <vt:lpstr>Times New Roman</vt:lpstr>
      <vt:lpstr>Trebuchet MS</vt:lpstr>
      <vt:lpstr>Wingdings 3</vt:lpstr>
      <vt:lpstr>平面</vt:lpstr>
      <vt:lpstr>Microsoft 公式 3.0</vt:lpstr>
      <vt:lpstr>Equation</vt:lpstr>
      <vt:lpstr>流量传感器</vt:lpstr>
      <vt:lpstr>概述 </vt:lpstr>
      <vt:lpstr>基本公式</vt:lpstr>
      <vt:lpstr>测量方法</vt:lpstr>
      <vt:lpstr>测量方法 &gt; 速度式</vt:lpstr>
      <vt:lpstr>测量方法 &gt; 容积式</vt:lpstr>
      <vt:lpstr>测量方法 &gt; 质量式</vt:lpstr>
      <vt:lpstr>节流式流量传感器</vt:lpstr>
      <vt:lpstr>节流式 &gt; 基本原理</vt:lpstr>
      <vt:lpstr>节流式 &gt; 系统构成</vt:lpstr>
      <vt:lpstr>节流式 &gt; 测量原理</vt:lpstr>
      <vt:lpstr>节流式 &gt; 节流装置</vt:lpstr>
      <vt:lpstr>节流式 &gt; 节流装置 &gt; 孔板、文丘里管 </vt:lpstr>
      <vt:lpstr>节流式 &gt; 节流装置 &gt; 孔板</vt:lpstr>
      <vt:lpstr>节流式 &gt; 节流装置 &gt; 孔板</vt:lpstr>
      <vt:lpstr>节流式 &gt; 流量方程式</vt:lpstr>
      <vt:lpstr>节流式 &gt; 流量方程式 &gt; 参数意义和单位</vt:lpstr>
      <vt:lpstr>节流式 &gt; 流量方程式 &gt; 推导</vt:lpstr>
      <vt:lpstr>节流式 &gt; 取压方式</vt:lpstr>
      <vt:lpstr>节流式 &gt;差压计</vt:lpstr>
      <vt:lpstr>速度式 &gt; 电磁流量传感器</vt:lpstr>
      <vt:lpstr>电磁式 &gt; 测量原理</vt:lpstr>
      <vt:lpstr>电磁式 &gt; 测量结构</vt:lpstr>
      <vt:lpstr>涡街流量传感器</vt:lpstr>
      <vt:lpstr>涡街式 &gt; 原理与结构</vt:lpstr>
      <vt:lpstr>涡街式 &gt; 计算公式</vt:lpstr>
      <vt:lpstr>涡街式 &gt;旋涡检测</vt:lpstr>
      <vt:lpstr>涡轮流量传感器</vt:lpstr>
      <vt:lpstr>涡轮流量传感器 &gt; 原理与结构</vt:lpstr>
      <vt:lpstr>涡轮流量传感器 &gt; 计算公式</vt:lpstr>
      <vt:lpstr>光纤流量传感器</vt:lpstr>
      <vt:lpstr>质量流量传感器 &gt;科里奥利质量流量计</vt:lpstr>
      <vt:lpstr>科里奥利式 &gt; 测量原理</vt:lpstr>
      <vt:lpstr>科里奥利式 &gt; 计算公式</vt:lpstr>
      <vt:lpstr>靶式流量传感器</vt:lpstr>
      <vt:lpstr>超声波流量计</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流量传感器</dc:title>
  <dc:creator>Mindy Cong</dc:creator>
  <cp:lastModifiedBy>Mindy Cong</cp:lastModifiedBy>
  <cp:revision>51</cp:revision>
  <dcterms:created xsi:type="dcterms:W3CDTF">2016-03-29T12:53:46Z</dcterms:created>
  <dcterms:modified xsi:type="dcterms:W3CDTF">2016-03-31T05:15:46Z</dcterms:modified>
</cp:coreProperties>
</file>