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6" r:id="rId2"/>
    <p:sldId id="452" r:id="rId3"/>
    <p:sldId id="429" r:id="rId4"/>
    <p:sldId id="261" r:id="rId5"/>
    <p:sldId id="430" r:id="rId6"/>
    <p:sldId id="432" r:id="rId7"/>
    <p:sldId id="435" r:id="rId8"/>
    <p:sldId id="438" r:id="rId9"/>
    <p:sldId id="436" r:id="rId10"/>
    <p:sldId id="433" r:id="rId11"/>
    <p:sldId id="431" r:id="rId12"/>
    <p:sldId id="439" r:id="rId13"/>
    <p:sldId id="440" r:id="rId14"/>
    <p:sldId id="454" r:id="rId15"/>
    <p:sldId id="456" r:id="rId16"/>
    <p:sldId id="455" r:id="rId17"/>
    <p:sldId id="453" r:id="rId18"/>
    <p:sldId id="457" r:id="rId19"/>
    <p:sldId id="458" r:id="rId20"/>
    <p:sldId id="444" r:id="rId21"/>
    <p:sldId id="441" r:id="rId22"/>
    <p:sldId id="446" r:id="rId23"/>
    <p:sldId id="443" r:id="rId24"/>
    <p:sldId id="464" r:id="rId25"/>
    <p:sldId id="465" r:id="rId26"/>
    <p:sldId id="447" r:id="rId27"/>
    <p:sldId id="449" r:id="rId28"/>
    <p:sldId id="450" r:id="rId29"/>
    <p:sldId id="448" r:id="rId30"/>
    <p:sldId id="459" r:id="rId31"/>
    <p:sldId id="409" r:id="rId32"/>
  </p:sldIdLst>
  <p:sldSz cx="9144000" cy="6858000" type="screen4x3"/>
  <p:notesSz cx="6881813" cy="92964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32" autoAdjust="0"/>
    <p:restoredTop sz="94737" autoAdjust="0"/>
  </p:normalViewPr>
  <p:slideViewPr>
    <p:cSldViewPr>
      <p:cViewPr varScale="1">
        <p:scale>
          <a:sx n="127" d="100"/>
          <a:sy n="127" d="100"/>
        </p:scale>
        <p:origin x="20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4EF41ED7-5ECA-6345-B4CE-135246CAB838}"/>
              </a:ext>
            </a:extLst>
          </p:cNvPr>
          <p:cNvSpPr>
            <a:spLocks noGrp="1" noChangeArrowheads="1"/>
          </p:cNvSpPr>
          <p:nvPr>
            <p:ph type="hdr" sz="quarter"/>
          </p:nvPr>
        </p:nvSpPr>
        <p:spPr bwMode="auto">
          <a:xfrm>
            <a:off x="0" y="0"/>
            <a:ext cx="29813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GB" altLang="zh-CN"/>
          </a:p>
        </p:txBody>
      </p:sp>
      <p:sp>
        <p:nvSpPr>
          <p:cNvPr id="45059" name="Rectangle 3">
            <a:extLst>
              <a:ext uri="{FF2B5EF4-FFF2-40B4-BE49-F238E27FC236}">
                <a16:creationId xmlns:a16="http://schemas.microsoft.com/office/drawing/2014/main" id="{E5B86DFD-3CC9-ED49-95C0-36EAA2819D99}"/>
              </a:ext>
            </a:extLst>
          </p:cNvPr>
          <p:cNvSpPr>
            <a:spLocks noGrp="1" noChangeArrowheads="1"/>
          </p:cNvSpPr>
          <p:nvPr>
            <p:ph type="dt" sz="quarter" idx="1"/>
          </p:nvPr>
        </p:nvSpPr>
        <p:spPr bwMode="auto">
          <a:xfrm>
            <a:off x="3898900" y="0"/>
            <a:ext cx="29813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altLang="zh-CN"/>
          </a:p>
        </p:txBody>
      </p:sp>
      <p:sp>
        <p:nvSpPr>
          <p:cNvPr id="45060" name="Rectangle 4">
            <a:extLst>
              <a:ext uri="{FF2B5EF4-FFF2-40B4-BE49-F238E27FC236}">
                <a16:creationId xmlns:a16="http://schemas.microsoft.com/office/drawing/2014/main" id="{A5EB8E3F-4007-AB4A-9718-E805805AF241}"/>
              </a:ext>
            </a:extLst>
          </p:cNvPr>
          <p:cNvSpPr>
            <a:spLocks noGrp="1" noChangeArrowheads="1"/>
          </p:cNvSpPr>
          <p:nvPr>
            <p:ph type="ftr" sz="quarter" idx="2"/>
          </p:nvPr>
        </p:nvSpPr>
        <p:spPr bwMode="auto">
          <a:xfrm>
            <a:off x="0" y="8829675"/>
            <a:ext cx="29813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GB" altLang="zh-CN"/>
          </a:p>
        </p:txBody>
      </p:sp>
      <p:sp>
        <p:nvSpPr>
          <p:cNvPr id="45061" name="Rectangle 5">
            <a:extLst>
              <a:ext uri="{FF2B5EF4-FFF2-40B4-BE49-F238E27FC236}">
                <a16:creationId xmlns:a16="http://schemas.microsoft.com/office/drawing/2014/main" id="{700DCDA8-CA4A-1340-A40D-453AA1147E2D}"/>
              </a:ext>
            </a:extLst>
          </p:cNvPr>
          <p:cNvSpPr>
            <a:spLocks noGrp="1" noChangeArrowheads="1"/>
          </p:cNvSpPr>
          <p:nvPr>
            <p:ph type="sldNum" sz="quarter" idx="3"/>
          </p:nvPr>
        </p:nvSpPr>
        <p:spPr bwMode="auto">
          <a:xfrm>
            <a:off x="3898900" y="8829675"/>
            <a:ext cx="29813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09C4AE09-A543-DA49-8CA2-3DCF345E1543}" type="slidenum">
              <a:rPr lang="en-GB" altLang="zh-CN"/>
              <a:pPr>
                <a:defRPr/>
              </a:pPr>
              <a:t>‹#›</a:t>
            </a:fld>
            <a:endParaRPr lang="en-GB"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5B6929-FE7F-FB45-AAD3-F97C75B8FB3B}"/>
              </a:ext>
            </a:extLst>
          </p:cNvPr>
          <p:cNvSpPr>
            <a:spLocks noGrp="1"/>
          </p:cNvSpPr>
          <p:nvPr>
            <p:ph type="hdr" sz="quarter"/>
          </p:nvPr>
        </p:nvSpPr>
        <p:spPr>
          <a:xfrm>
            <a:off x="0" y="0"/>
            <a:ext cx="2981325" cy="465138"/>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3" name="Date Placeholder 2">
            <a:extLst>
              <a:ext uri="{FF2B5EF4-FFF2-40B4-BE49-F238E27FC236}">
                <a16:creationId xmlns:a16="http://schemas.microsoft.com/office/drawing/2014/main" id="{A11CED70-03B5-704E-B232-6D773F24EA16}"/>
              </a:ext>
            </a:extLst>
          </p:cNvPr>
          <p:cNvSpPr>
            <a:spLocks noGrp="1"/>
          </p:cNvSpPr>
          <p:nvPr>
            <p:ph type="dt" idx="1"/>
          </p:nvPr>
        </p:nvSpPr>
        <p:spPr>
          <a:xfrm>
            <a:off x="3898900" y="0"/>
            <a:ext cx="2981325" cy="46513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6273EDCD-E84A-6344-B0CF-879A78D26604}" type="datetimeFigureOut">
              <a:rPr lang="en-US" altLang="zh-CN"/>
              <a:pPr>
                <a:defRPr/>
              </a:pPr>
              <a:t>12/5/19</a:t>
            </a:fld>
            <a:endParaRPr lang="en-US" altLang="zh-CN"/>
          </a:p>
        </p:txBody>
      </p:sp>
      <p:sp>
        <p:nvSpPr>
          <p:cNvPr id="4" name="Slide Image Placeholder 3">
            <a:extLst>
              <a:ext uri="{FF2B5EF4-FFF2-40B4-BE49-F238E27FC236}">
                <a16:creationId xmlns:a16="http://schemas.microsoft.com/office/drawing/2014/main" id="{04D2FB21-EBEA-F343-ADC6-55268B24E3DC}"/>
              </a:ext>
            </a:extLst>
          </p:cNvPr>
          <p:cNvSpPr>
            <a:spLocks noGrp="1" noRot="1" noChangeAspect="1"/>
          </p:cNvSpPr>
          <p:nvPr>
            <p:ph type="sldImg" idx="2"/>
          </p:nvPr>
        </p:nvSpPr>
        <p:spPr>
          <a:xfrm>
            <a:off x="1116013" y="696913"/>
            <a:ext cx="4649787"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BA25114-76AD-144A-866C-133941142577}"/>
              </a:ext>
            </a:extLst>
          </p:cNvPr>
          <p:cNvSpPr>
            <a:spLocks noGrp="1"/>
          </p:cNvSpPr>
          <p:nvPr>
            <p:ph type="body" sz="quarter" idx="3"/>
          </p:nvPr>
        </p:nvSpPr>
        <p:spPr>
          <a:xfrm>
            <a:off x="687388" y="4414838"/>
            <a:ext cx="5507037" cy="41846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E037E76-668F-E243-AE5A-BA70BE6444A7}"/>
              </a:ext>
            </a:extLst>
          </p:cNvPr>
          <p:cNvSpPr>
            <a:spLocks noGrp="1"/>
          </p:cNvSpPr>
          <p:nvPr>
            <p:ph type="ftr" sz="quarter" idx="4"/>
          </p:nvPr>
        </p:nvSpPr>
        <p:spPr>
          <a:xfrm>
            <a:off x="0" y="8829675"/>
            <a:ext cx="2981325" cy="465138"/>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7" name="Slide Number Placeholder 6">
            <a:extLst>
              <a:ext uri="{FF2B5EF4-FFF2-40B4-BE49-F238E27FC236}">
                <a16:creationId xmlns:a16="http://schemas.microsoft.com/office/drawing/2014/main" id="{16388015-408D-DA49-A2D2-8F79C2D75BE4}"/>
              </a:ext>
            </a:extLst>
          </p:cNvPr>
          <p:cNvSpPr>
            <a:spLocks noGrp="1"/>
          </p:cNvSpPr>
          <p:nvPr>
            <p:ph type="sldNum" sz="quarter" idx="5"/>
          </p:nvPr>
        </p:nvSpPr>
        <p:spPr>
          <a:xfrm>
            <a:off x="3898900" y="8829675"/>
            <a:ext cx="2981325" cy="465138"/>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BD16EBB3-4D90-9D45-94D1-9F16D282CB1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a:extLst>
              <a:ext uri="{FF2B5EF4-FFF2-40B4-BE49-F238E27FC236}">
                <a16:creationId xmlns:a16="http://schemas.microsoft.com/office/drawing/2014/main" id="{E777A1B4-30F0-4F42-AB41-2884B4CE2225}"/>
              </a:ext>
            </a:extLst>
          </p:cNvPr>
          <p:cNvSpPr>
            <a:spLocks noChangeArrowheads="1"/>
          </p:cNvSpPr>
          <p:nvPr userDrawn="1"/>
        </p:nvSpPr>
        <p:spPr bwMode="auto">
          <a:xfrm>
            <a:off x="0" y="0"/>
            <a:ext cx="9144000" cy="6858000"/>
          </a:xfrm>
          <a:prstGeom prst="rect">
            <a:avLst/>
          </a:prstGeom>
          <a:solidFill>
            <a:srgbClr val="0032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eaLnBrk="1" hangingPunct="1">
              <a:defRPr/>
            </a:pPr>
            <a:endParaRPr lang="zh-CN" altLang="en-US" sz="1800">
              <a:ea typeface="宋体" pitchFamily="2" charset="-122"/>
            </a:endParaRPr>
          </a:p>
        </p:txBody>
      </p:sp>
      <p:pic>
        <p:nvPicPr>
          <p:cNvPr id="5" name="Picture 21" descr="Logo and Title White">
            <a:extLst>
              <a:ext uri="{FF2B5EF4-FFF2-40B4-BE49-F238E27FC236}">
                <a16:creationId xmlns:a16="http://schemas.microsoft.com/office/drawing/2014/main" id="{5F3903C4-ED91-1F48-A600-49381B2DEB5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40200" y="5445125"/>
            <a:ext cx="4205288"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6" name="Rectangle 14"/>
          <p:cNvSpPr>
            <a:spLocks noGrp="1" noChangeArrowheads="1"/>
          </p:cNvSpPr>
          <p:nvPr>
            <p:ph type="ctrTitle"/>
          </p:nvPr>
        </p:nvSpPr>
        <p:spPr>
          <a:xfrm>
            <a:off x="5562600" y="2286000"/>
            <a:ext cx="3352800" cy="1143000"/>
          </a:xfrm>
        </p:spPr>
        <p:txBody>
          <a:bodyPr/>
          <a:lstStyle>
            <a:lvl1pPr>
              <a:defRPr sz="1500">
                <a:solidFill>
                  <a:schemeClr val="bg1"/>
                </a:solidFill>
              </a:defRPr>
            </a:lvl1pPr>
          </a:lstStyle>
          <a:p>
            <a:pPr lvl="0"/>
            <a:r>
              <a:rPr lang="en-US" altLang="zh-CN" noProof="0"/>
              <a:t>Click to edit Master title style</a:t>
            </a:r>
          </a:p>
        </p:txBody>
      </p:sp>
      <p:sp>
        <p:nvSpPr>
          <p:cNvPr id="3087" name="Rectangle 15"/>
          <p:cNvSpPr>
            <a:spLocks noGrp="1" noChangeArrowheads="1"/>
          </p:cNvSpPr>
          <p:nvPr>
            <p:ph type="subTitle" idx="1"/>
          </p:nvPr>
        </p:nvSpPr>
        <p:spPr>
          <a:xfrm>
            <a:off x="5562600" y="3505200"/>
            <a:ext cx="3352800" cy="1752600"/>
          </a:xfrm>
        </p:spPr>
        <p:txBody>
          <a:bodyPr/>
          <a:lstStyle>
            <a:lvl1pPr marL="0" indent="0">
              <a:defRPr sz="1200">
                <a:solidFill>
                  <a:schemeClr val="bg1"/>
                </a:solidFill>
              </a:defRPr>
            </a:lvl1pPr>
          </a:lstStyle>
          <a:p>
            <a:pPr lvl="0"/>
            <a:r>
              <a:rPr lang="en-US" altLang="zh-CN" noProof="0"/>
              <a:t>Click to edit Master subtitle style</a:t>
            </a:r>
          </a:p>
        </p:txBody>
      </p:sp>
    </p:spTree>
    <p:extLst>
      <p:ext uri="{BB962C8B-B14F-4D97-AF65-F5344CB8AC3E}">
        <p14:creationId xmlns:p14="http://schemas.microsoft.com/office/powerpoint/2010/main" val="1212681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337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260350"/>
            <a:ext cx="1852613" cy="54006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58888" y="260350"/>
            <a:ext cx="5408612"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21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324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5274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58888" y="1844675"/>
            <a:ext cx="3595687" cy="3816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06975" y="1844675"/>
            <a:ext cx="3597275" cy="3816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7038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9632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17714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5597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60877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99802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DFDCB11-F0BA-C14C-8A0D-8033935B1349}"/>
              </a:ext>
            </a:extLst>
          </p:cNvPr>
          <p:cNvSpPr>
            <a:spLocks noGrp="1" noChangeArrowheads="1"/>
          </p:cNvSpPr>
          <p:nvPr>
            <p:ph type="title"/>
          </p:nvPr>
        </p:nvSpPr>
        <p:spPr bwMode="auto">
          <a:xfrm>
            <a:off x="1258888" y="260350"/>
            <a:ext cx="741362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7" name="Rectangle 3">
            <a:extLst>
              <a:ext uri="{FF2B5EF4-FFF2-40B4-BE49-F238E27FC236}">
                <a16:creationId xmlns:a16="http://schemas.microsoft.com/office/drawing/2014/main" id="{9A3A98CD-2B7D-B84B-9D6A-6119CCD7C09D}"/>
              </a:ext>
            </a:extLst>
          </p:cNvPr>
          <p:cNvSpPr>
            <a:spLocks noGrp="1" noChangeArrowheads="1"/>
          </p:cNvSpPr>
          <p:nvPr>
            <p:ph type="body" idx="1"/>
          </p:nvPr>
        </p:nvSpPr>
        <p:spPr bwMode="auto">
          <a:xfrm>
            <a:off x="1258888" y="1844675"/>
            <a:ext cx="7345362" cy="381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7">
            <a:extLst>
              <a:ext uri="{FF2B5EF4-FFF2-40B4-BE49-F238E27FC236}">
                <a16:creationId xmlns:a16="http://schemas.microsoft.com/office/drawing/2014/main" id="{9CA8AC5E-975C-EB47-8C70-8AD15AFE107C}"/>
              </a:ext>
            </a:extLst>
          </p:cNvPr>
          <p:cNvSpPr>
            <a:spLocks noChangeArrowheads="1"/>
          </p:cNvSpPr>
          <p:nvPr userDrawn="1"/>
        </p:nvSpPr>
        <p:spPr bwMode="auto">
          <a:xfrm>
            <a:off x="0" y="0"/>
            <a:ext cx="755650" cy="6858000"/>
          </a:xfrm>
          <a:prstGeom prst="rect">
            <a:avLst/>
          </a:prstGeom>
          <a:solidFill>
            <a:srgbClr val="0032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zh-CN" altLang="en-US"/>
          </a:p>
        </p:txBody>
      </p:sp>
      <p:sp>
        <p:nvSpPr>
          <p:cNvPr id="1029" name="Rectangle 8">
            <a:extLst>
              <a:ext uri="{FF2B5EF4-FFF2-40B4-BE49-F238E27FC236}">
                <a16:creationId xmlns:a16="http://schemas.microsoft.com/office/drawing/2014/main" id="{C21F577A-0C4A-6041-BF6C-69EDF7B9015D}"/>
              </a:ext>
            </a:extLst>
          </p:cNvPr>
          <p:cNvSpPr>
            <a:spLocks noChangeArrowheads="1"/>
          </p:cNvSpPr>
          <p:nvPr userDrawn="1"/>
        </p:nvSpPr>
        <p:spPr bwMode="auto">
          <a:xfrm>
            <a:off x="395288" y="0"/>
            <a:ext cx="215900" cy="6858000"/>
          </a:xfrm>
          <a:prstGeom prst="rect">
            <a:avLst/>
          </a:prstGeom>
          <a:gradFill rotWithShape="1">
            <a:gsLst>
              <a:gs pos="0">
                <a:srgbClr val="AED1EF">
                  <a:alpha val="70000"/>
                </a:srgbClr>
              </a:gs>
              <a:gs pos="100000">
                <a:srgbClr val="51616F">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zh-CN" altLang="en-US"/>
          </a:p>
        </p:txBody>
      </p:sp>
      <p:sp>
        <p:nvSpPr>
          <p:cNvPr id="1030" name="Rectangle 12">
            <a:extLst>
              <a:ext uri="{FF2B5EF4-FFF2-40B4-BE49-F238E27FC236}">
                <a16:creationId xmlns:a16="http://schemas.microsoft.com/office/drawing/2014/main" id="{D0AE1562-7DFD-2B47-976E-E330F0CF0E44}"/>
              </a:ext>
            </a:extLst>
          </p:cNvPr>
          <p:cNvSpPr>
            <a:spLocks noChangeArrowheads="1"/>
          </p:cNvSpPr>
          <p:nvPr userDrawn="1"/>
        </p:nvSpPr>
        <p:spPr bwMode="auto">
          <a:xfrm rot="-5400000">
            <a:off x="4464050" y="-3195637"/>
            <a:ext cx="215900" cy="9144000"/>
          </a:xfrm>
          <a:prstGeom prst="rect">
            <a:avLst/>
          </a:prstGeom>
          <a:gradFill rotWithShape="1">
            <a:gsLst>
              <a:gs pos="0">
                <a:srgbClr val="AED1EF">
                  <a:alpha val="60001"/>
                </a:srgbClr>
              </a:gs>
              <a:gs pos="100000">
                <a:srgbClr val="51616F">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zh-CN" altLang="en-US"/>
          </a:p>
        </p:txBody>
      </p:sp>
      <p:pic>
        <p:nvPicPr>
          <p:cNvPr id="1031" name="Picture 13" descr="Logo and Title">
            <a:extLst>
              <a:ext uri="{FF2B5EF4-FFF2-40B4-BE49-F238E27FC236}">
                <a16:creationId xmlns:a16="http://schemas.microsoft.com/office/drawing/2014/main" id="{C139B3AC-2E0A-C443-A1D3-D724F8FF37EB}"/>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940425" y="5876925"/>
            <a:ext cx="26590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15" r:id="rId1"/>
    <p:sldLayoutId id="2147484405" r:id="rId2"/>
    <p:sldLayoutId id="2147484406" r:id="rId3"/>
    <p:sldLayoutId id="2147484407" r:id="rId4"/>
    <p:sldLayoutId id="2147484408" r:id="rId5"/>
    <p:sldLayoutId id="2147484409" r:id="rId6"/>
    <p:sldLayoutId id="2147484410" r:id="rId7"/>
    <p:sldLayoutId id="2147484411" r:id="rId8"/>
    <p:sldLayoutId id="2147484412" r:id="rId9"/>
    <p:sldLayoutId id="2147484413" r:id="rId10"/>
    <p:sldLayoutId id="2147484414" r:id="rId11"/>
  </p:sldLayoutIdLst>
  <p:txStyles>
    <p:titleStyle>
      <a:lvl1pPr algn="l" rtl="0" eaLnBrk="0" fontAlgn="base" hangingPunct="0">
        <a:spcBef>
          <a:spcPct val="0"/>
        </a:spcBef>
        <a:spcAft>
          <a:spcPct val="0"/>
        </a:spcAft>
        <a:defRPr sz="3000">
          <a:solidFill>
            <a:schemeClr val="accent2"/>
          </a:solidFill>
          <a:latin typeface="+mj-lt"/>
          <a:ea typeface="MS PGothic" panose="020B0600070205080204" pitchFamily="34" charset="-128"/>
          <a:cs typeface="+mj-cs"/>
        </a:defRPr>
      </a:lvl1pPr>
      <a:lvl2pPr algn="l" rtl="0" eaLnBrk="0" fontAlgn="base" hangingPunct="0">
        <a:spcBef>
          <a:spcPct val="0"/>
        </a:spcBef>
        <a:spcAft>
          <a:spcPct val="0"/>
        </a:spcAft>
        <a:defRPr sz="3000">
          <a:solidFill>
            <a:schemeClr val="accent2"/>
          </a:solidFill>
          <a:latin typeface="Arial" charset="0"/>
          <a:ea typeface="MS PGothic" panose="020B0600070205080204" pitchFamily="34" charset="-128"/>
        </a:defRPr>
      </a:lvl2pPr>
      <a:lvl3pPr algn="l" rtl="0" eaLnBrk="0" fontAlgn="base" hangingPunct="0">
        <a:spcBef>
          <a:spcPct val="0"/>
        </a:spcBef>
        <a:spcAft>
          <a:spcPct val="0"/>
        </a:spcAft>
        <a:defRPr sz="3000">
          <a:solidFill>
            <a:schemeClr val="accent2"/>
          </a:solidFill>
          <a:latin typeface="Arial" charset="0"/>
          <a:ea typeface="MS PGothic" panose="020B0600070205080204" pitchFamily="34" charset="-128"/>
        </a:defRPr>
      </a:lvl3pPr>
      <a:lvl4pPr algn="l" rtl="0" eaLnBrk="0" fontAlgn="base" hangingPunct="0">
        <a:spcBef>
          <a:spcPct val="0"/>
        </a:spcBef>
        <a:spcAft>
          <a:spcPct val="0"/>
        </a:spcAft>
        <a:defRPr sz="3000">
          <a:solidFill>
            <a:schemeClr val="accent2"/>
          </a:solidFill>
          <a:latin typeface="Arial" charset="0"/>
          <a:ea typeface="MS PGothic" panose="020B0600070205080204" pitchFamily="34" charset="-128"/>
        </a:defRPr>
      </a:lvl4pPr>
      <a:lvl5pPr algn="l" rtl="0" eaLnBrk="0" fontAlgn="base" hangingPunct="0">
        <a:spcBef>
          <a:spcPct val="0"/>
        </a:spcBef>
        <a:spcAft>
          <a:spcPct val="0"/>
        </a:spcAft>
        <a:defRPr sz="3000">
          <a:solidFill>
            <a:schemeClr val="accent2"/>
          </a:solidFill>
          <a:latin typeface="Arial" charset="0"/>
          <a:ea typeface="MS PGothic" panose="020B0600070205080204" pitchFamily="34" charset="-128"/>
        </a:defRPr>
      </a:lvl5pPr>
      <a:lvl6pPr marL="457200" algn="l" rtl="0" fontAlgn="base">
        <a:spcBef>
          <a:spcPct val="0"/>
        </a:spcBef>
        <a:spcAft>
          <a:spcPct val="0"/>
        </a:spcAft>
        <a:defRPr sz="3000">
          <a:solidFill>
            <a:schemeClr val="accent2"/>
          </a:solidFill>
          <a:latin typeface="Arial" charset="0"/>
          <a:ea typeface="ＭＳ Ｐゴシック" pitchFamily="34" charset="-128"/>
        </a:defRPr>
      </a:lvl6pPr>
      <a:lvl7pPr marL="914400" algn="l" rtl="0" fontAlgn="base">
        <a:spcBef>
          <a:spcPct val="0"/>
        </a:spcBef>
        <a:spcAft>
          <a:spcPct val="0"/>
        </a:spcAft>
        <a:defRPr sz="3000">
          <a:solidFill>
            <a:schemeClr val="accent2"/>
          </a:solidFill>
          <a:latin typeface="Arial" charset="0"/>
          <a:ea typeface="ＭＳ Ｐゴシック" pitchFamily="34" charset="-128"/>
        </a:defRPr>
      </a:lvl7pPr>
      <a:lvl8pPr marL="1371600" algn="l" rtl="0" fontAlgn="base">
        <a:spcBef>
          <a:spcPct val="0"/>
        </a:spcBef>
        <a:spcAft>
          <a:spcPct val="0"/>
        </a:spcAft>
        <a:defRPr sz="3000">
          <a:solidFill>
            <a:schemeClr val="accent2"/>
          </a:solidFill>
          <a:latin typeface="Arial" charset="0"/>
          <a:ea typeface="ＭＳ Ｐゴシック" pitchFamily="34" charset="-128"/>
        </a:defRPr>
      </a:lvl8pPr>
      <a:lvl9pPr marL="1828800" algn="l" rtl="0" fontAlgn="base">
        <a:spcBef>
          <a:spcPct val="0"/>
        </a:spcBef>
        <a:spcAft>
          <a:spcPct val="0"/>
        </a:spcAft>
        <a:defRPr sz="3000">
          <a:solidFill>
            <a:schemeClr val="accent2"/>
          </a:solidFill>
          <a:latin typeface="Arial" charset="0"/>
          <a:ea typeface="ＭＳ Ｐゴシック" pitchFamily="34" charset="-128"/>
        </a:defRPr>
      </a:lvl9pPr>
    </p:titleStyle>
    <p:bodyStyle>
      <a:lvl1pPr marL="342900" indent="-342900" algn="l" rtl="0" eaLnBrk="0" fontAlgn="base" hangingPunct="0">
        <a:spcBef>
          <a:spcPct val="20000"/>
        </a:spcBef>
        <a:spcAft>
          <a:spcPct val="0"/>
        </a:spcAft>
        <a:defRPr>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defRPr sz="1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defRPr sz="1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defRPr sz="12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defRPr sz="1000">
          <a:solidFill>
            <a:schemeClr val="tx1"/>
          </a:solidFill>
          <a:latin typeface="+mn-lt"/>
          <a:ea typeface="MS PGothic" panose="020B0600070205080204" pitchFamily="34" charset="-128"/>
        </a:defRPr>
      </a:lvl5pPr>
      <a:lvl6pPr marL="2514600" indent="-228600" algn="l" rtl="0" fontAlgn="base">
        <a:spcBef>
          <a:spcPct val="20000"/>
        </a:spcBef>
        <a:spcAft>
          <a:spcPct val="0"/>
        </a:spcAft>
        <a:defRPr sz="1000">
          <a:solidFill>
            <a:schemeClr val="tx1"/>
          </a:solidFill>
          <a:latin typeface="+mn-lt"/>
          <a:ea typeface="+mn-ea"/>
        </a:defRPr>
      </a:lvl6pPr>
      <a:lvl7pPr marL="2971800" indent="-228600" algn="l" rtl="0" fontAlgn="base">
        <a:spcBef>
          <a:spcPct val="20000"/>
        </a:spcBef>
        <a:spcAft>
          <a:spcPct val="0"/>
        </a:spcAft>
        <a:defRPr sz="1000">
          <a:solidFill>
            <a:schemeClr val="tx1"/>
          </a:solidFill>
          <a:latin typeface="+mn-lt"/>
          <a:ea typeface="+mn-ea"/>
        </a:defRPr>
      </a:lvl7pPr>
      <a:lvl8pPr marL="3429000" indent="-228600" algn="l" rtl="0" fontAlgn="base">
        <a:spcBef>
          <a:spcPct val="20000"/>
        </a:spcBef>
        <a:spcAft>
          <a:spcPct val="0"/>
        </a:spcAft>
        <a:defRPr sz="1000">
          <a:solidFill>
            <a:schemeClr val="tx1"/>
          </a:solidFill>
          <a:latin typeface="+mn-lt"/>
          <a:ea typeface="+mn-ea"/>
        </a:defRPr>
      </a:lvl8pPr>
      <a:lvl9pPr marL="3886200" indent="-228600" algn="l" rtl="0" fontAlgn="base">
        <a:spcBef>
          <a:spcPct val="20000"/>
        </a:spcBef>
        <a:spcAft>
          <a:spcPct val="0"/>
        </a:spcAft>
        <a:defRPr sz="1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0">
            <a:extLst>
              <a:ext uri="{FF2B5EF4-FFF2-40B4-BE49-F238E27FC236}">
                <a16:creationId xmlns:a16="http://schemas.microsoft.com/office/drawing/2014/main" id="{E988D540-8A6E-0D48-A925-BCD405B508F0}"/>
              </a:ext>
            </a:extLst>
          </p:cNvPr>
          <p:cNvSpPr>
            <a:spLocks noChangeArrowheads="1"/>
          </p:cNvSpPr>
          <p:nvPr/>
        </p:nvSpPr>
        <p:spPr bwMode="auto">
          <a:xfrm>
            <a:off x="250825" y="260350"/>
            <a:ext cx="864235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14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20000"/>
              </a:spcBef>
              <a:defRPr sz="1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9pPr>
          </a:lstStyle>
          <a:p>
            <a:pPr algn="ctr">
              <a:spcBef>
                <a:spcPct val="0"/>
              </a:spcBef>
            </a:pPr>
            <a:endParaRPr lang="en-US" altLang="zh-CN" sz="3600" b="1" dirty="0">
              <a:solidFill>
                <a:schemeClr val="bg1"/>
              </a:solidFill>
              <a:ea typeface="宋体" panose="02010600030101010101" pitchFamily="2" charset="-122"/>
            </a:endParaRPr>
          </a:p>
          <a:p>
            <a:pPr algn="ctr"/>
            <a:endParaRPr lang="en-US" altLang="zh-CN" sz="4000" b="1" dirty="0">
              <a:solidFill>
                <a:schemeClr val="bg1"/>
              </a:solidFill>
              <a:latin typeface="Georgia" panose="02040502050405020303" pitchFamily="18" charset="0"/>
            </a:endParaRPr>
          </a:p>
          <a:p>
            <a:pPr algn="ctr"/>
            <a:r>
              <a:rPr lang="en-US" altLang="zh-CN" sz="4000" b="1" dirty="0">
                <a:solidFill>
                  <a:schemeClr val="bg1"/>
                </a:solidFill>
                <a:latin typeface="Georgia" panose="02040502050405020303" pitchFamily="18" charset="0"/>
              </a:rPr>
              <a:t>Sky-camera based Cloud Movement Prediction and Sunlight Forecast</a:t>
            </a:r>
            <a:endParaRPr lang="en-US" altLang="zh-CN" b="1" dirty="0">
              <a:solidFill>
                <a:schemeClr val="bg1"/>
              </a:solidFill>
              <a:ea typeface="宋体" panose="02010600030101010101" pitchFamily="2" charset="-122"/>
            </a:endParaRPr>
          </a:p>
          <a:p>
            <a:pPr algn="ctr">
              <a:spcBef>
                <a:spcPct val="0"/>
              </a:spcBef>
            </a:pPr>
            <a:endParaRPr lang="en-US" altLang="zh-CN" b="1" dirty="0">
              <a:solidFill>
                <a:schemeClr val="bg1"/>
              </a:solidFill>
              <a:ea typeface="宋体" panose="02010600030101010101" pitchFamily="2" charset="-122"/>
            </a:endParaRPr>
          </a:p>
          <a:p>
            <a:pPr algn="ctr">
              <a:spcBef>
                <a:spcPct val="0"/>
              </a:spcBef>
            </a:pPr>
            <a:endParaRPr lang="zh-CN" altLang="en-GB" b="1" dirty="0">
              <a:solidFill>
                <a:schemeClr val="bg1"/>
              </a:solidFill>
              <a:ea typeface="宋体" panose="02010600030101010101" pitchFamily="2" charset="-122"/>
            </a:endParaRPr>
          </a:p>
          <a:p>
            <a:pPr algn="ctr"/>
            <a:r>
              <a:rPr lang="en-US" altLang="zh-CN" sz="1800" dirty="0" err="1">
                <a:solidFill>
                  <a:schemeClr val="bg1"/>
                </a:solidFill>
                <a:latin typeface="Cambria" panose="02040503050406030204" pitchFamily="18" charset="0"/>
              </a:rPr>
              <a:t>Yuchen</a:t>
            </a:r>
            <a:r>
              <a:rPr lang="en-US" altLang="zh-CN" sz="1800" dirty="0">
                <a:solidFill>
                  <a:schemeClr val="bg1"/>
                </a:solidFill>
                <a:latin typeface="Cambria" panose="02040503050406030204" pitchFamily="18" charset="0"/>
              </a:rPr>
              <a:t> Han</a:t>
            </a:r>
            <a:r>
              <a:rPr lang="zh-CN" altLang="en-US" sz="1800" dirty="0">
                <a:solidFill>
                  <a:schemeClr val="bg1"/>
                </a:solidFill>
                <a:latin typeface="Cambria" panose="02040503050406030204" pitchFamily="18" charset="0"/>
              </a:rPr>
              <a:t> </a:t>
            </a:r>
            <a:r>
              <a:rPr lang="en-US" altLang="zh-CN" sz="1800" dirty="0">
                <a:solidFill>
                  <a:schemeClr val="bg1"/>
                </a:solidFill>
                <a:latin typeface="Cambria" panose="02040503050406030204" pitchFamily="18" charset="0"/>
              </a:rPr>
              <a:t>(1824423)</a:t>
            </a:r>
          </a:p>
          <a:p>
            <a:pPr algn="ctr"/>
            <a:endParaRPr lang="zh-CN" altLang="zh-CN" sz="1800" dirty="0">
              <a:solidFill>
                <a:schemeClr val="bg1"/>
              </a:solidFill>
              <a:latin typeface="Cambria" panose="02040503050406030204" pitchFamily="18" charset="0"/>
            </a:endParaRPr>
          </a:p>
          <a:p>
            <a:pPr algn="ctr">
              <a:spcBef>
                <a:spcPct val="0"/>
              </a:spcBef>
            </a:pPr>
            <a:endParaRPr lang="en-US" altLang="zh-CN" b="1" dirty="0">
              <a:solidFill>
                <a:schemeClr val="bg1"/>
              </a:solidFill>
              <a:ea typeface="宋体" panose="02010600030101010101" pitchFamily="2" charset="-122"/>
            </a:endParaRPr>
          </a:p>
          <a:p>
            <a:pPr algn="ctr">
              <a:spcBef>
                <a:spcPct val="0"/>
              </a:spcBef>
            </a:pPr>
            <a:br>
              <a:rPr lang="en-US" altLang="zh-CN" sz="2800" dirty="0">
                <a:solidFill>
                  <a:schemeClr val="bg1"/>
                </a:solidFill>
              </a:rPr>
            </a:br>
            <a:r>
              <a:rPr lang="en-US" altLang="zh-CN" sz="2800" dirty="0">
                <a:solidFill>
                  <a:schemeClr val="bg1"/>
                </a:solidFill>
              </a:rPr>
              <a:t> </a:t>
            </a:r>
            <a:endParaRPr lang="zh-CN" alt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828612" y="620688"/>
            <a:ext cx="49552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kumimoji="1" lang="en-US" altLang="zh-CN" sz="3600" dirty="0"/>
              <a:t>2.2 Data preprocessing</a:t>
            </a:r>
            <a:endParaRPr kumimoji="1" lang="zh-CN" altLang="en-US" sz="3600" dirty="0"/>
          </a:p>
        </p:txBody>
      </p:sp>
      <p:sp>
        <p:nvSpPr>
          <p:cNvPr id="6148" name="文本框 3">
            <a:extLst>
              <a:ext uri="{FF2B5EF4-FFF2-40B4-BE49-F238E27FC236}">
                <a16:creationId xmlns:a16="http://schemas.microsoft.com/office/drawing/2014/main" id="{304CBC39-C9B5-2C4B-82A9-E931D8D0ECE1}"/>
              </a:ext>
            </a:extLst>
          </p:cNvPr>
          <p:cNvSpPr txBox="1">
            <a:spLocks noChangeArrowheads="1"/>
          </p:cNvSpPr>
          <p:nvPr/>
        </p:nvSpPr>
        <p:spPr bwMode="auto">
          <a:xfrm>
            <a:off x="1907704" y="2564904"/>
            <a:ext cx="5832648"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kumimoji="1" lang="en-US" altLang="zh-CN" sz="1800" dirty="0"/>
              <a:t>The</a:t>
            </a:r>
            <a:r>
              <a:rPr kumimoji="1" lang="zh-CN" altLang="en-US" sz="1800" dirty="0"/>
              <a:t> </a:t>
            </a:r>
            <a:r>
              <a:rPr kumimoji="1" lang="en-US" altLang="zh-CN" sz="1800" dirty="0"/>
              <a:t>project computes the mean of all values gathered in the [t −60s, t ] interval, where t is sampled every minute. </a:t>
            </a:r>
          </a:p>
          <a:p>
            <a:endParaRPr kumimoji="1" lang="en-US" altLang="zh-CN" sz="1800" dirty="0"/>
          </a:p>
          <a:p>
            <a:r>
              <a:rPr kumimoji="1" lang="en-US" altLang="zh-CN" sz="1800" dirty="0"/>
              <a:t>The</a:t>
            </a:r>
            <a:r>
              <a:rPr kumimoji="1" lang="zh-CN" altLang="en-US" sz="1800" dirty="0"/>
              <a:t> </a:t>
            </a:r>
            <a:r>
              <a:rPr kumimoji="1" lang="en-US" altLang="zh-CN" sz="1800" dirty="0"/>
              <a:t>data where the image is invalid (too dark), or photovoltaic power output is 0 (below sensitivity threshold)</a:t>
            </a:r>
            <a:r>
              <a:rPr kumimoji="1" lang="zh-CN" altLang="en-US" sz="1800" dirty="0"/>
              <a:t> </a:t>
            </a:r>
            <a:r>
              <a:rPr kumimoji="1" lang="en-US" altLang="zh-CN" sz="1800" dirty="0"/>
              <a:t>is</a:t>
            </a:r>
            <a:r>
              <a:rPr kumimoji="1" lang="zh-CN" altLang="en-US" sz="1800" dirty="0"/>
              <a:t> </a:t>
            </a:r>
            <a:r>
              <a:rPr kumimoji="1" lang="en-US" altLang="zh-CN" sz="1800" dirty="0"/>
              <a:t>removed</a:t>
            </a:r>
            <a:endParaRPr kumimoji="1" lang="zh-CN" altLang="en-US" sz="1800" dirty="0"/>
          </a:p>
        </p:txBody>
      </p:sp>
    </p:spTree>
    <p:extLst>
      <p:ext uri="{BB962C8B-B14F-4D97-AF65-F5344CB8AC3E}">
        <p14:creationId xmlns:p14="http://schemas.microsoft.com/office/powerpoint/2010/main" val="319908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827584" y="620688"/>
            <a:ext cx="5400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kumimoji="1" lang="en-US" altLang="zh-CN" sz="2800" b="1" dirty="0">
                <a:latin typeface="Times New Roman" panose="02020603050405020304" pitchFamily="18" charset="0"/>
                <a:cs typeface="Times New Roman" panose="02020603050405020304" pitchFamily="18" charset="0"/>
              </a:rPr>
              <a:t>3</a:t>
            </a:r>
            <a:r>
              <a:rPr kumimoji="1" lang="zh-CN" altLang="en-US" sz="2800" b="1" dirty="0">
                <a:latin typeface="Times New Roman" panose="02020603050405020304" pitchFamily="18" charset="0"/>
                <a:cs typeface="Times New Roman" panose="02020603050405020304" pitchFamily="18" charset="0"/>
              </a:rPr>
              <a:t> </a:t>
            </a:r>
            <a:r>
              <a:rPr kumimoji="1" lang="en-US" altLang="zh-CN" sz="2800" b="1" dirty="0">
                <a:latin typeface="Times New Roman" panose="02020603050405020304" pitchFamily="18" charset="0"/>
                <a:cs typeface="Times New Roman" panose="02020603050405020304" pitchFamily="18" charset="0"/>
              </a:rPr>
              <a:t>DESIGN OF ALGORITHM</a:t>
            </a:r>
            <a:endParaRPr kumimoji="1" lang="zh-CN" altLang="en-US" sz="2800" b="1"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A21EFD17-9E6F-7745-9FB0-BD90091E0354}"/>
              </a:ext>
            </a:extLst>
          </p:cNvPr>
          <p:cNvSpPr txBox="1"/>
          <p:nvPr/>
        </p:nvSpPr>
        <p:spPr>
          <a:xfrm>
            <a:off x="2915816" y="2564904"/>
            <a:ext cx="3025187" cy="1938992"/>
          </a:xfrm>
          <a:prstGeom prst="rect">
            <a:avLst/>
          </a:prstGeom>
          <a:noFill/>
        </p:spPr>
        <p:txBody>
          <a:bodyPr wrap="none" rtlCol="0">
            <a:spAutoFit/>
          </a:bodyPr>
          <a:lstStyle/>
          <a:p>
            <a:r>
              <a:rPr kumimoji="1" lang="en-US" altLang="zh-CN" dirty="0"/>
              <a:t>3.1 MLP</a:t>
            </a:r>
          </a:p>
          <a:p>
            <a:endParaRPr kumimoji="1" lang="en-US" altLang="zh-CN" dirty="0"/>
          </a:p>
          <a:p>
            <a:r>
              <a:rPr kumimoji="1" lang="en-US" altLang="zh-CN" dirty="0"/>
              <a:t>3.2 CNN-MLP</a:t>
            </a:r>
          </a:p>
          <a:p>
            <a:endParaRPr kumimoji="1" lang="en-US" altLang="zh-CN" dirty="0"/>
          </a:p>
          <a:p>
            <a:r>
              <a:rPr kumimoji="1" lang="en-US" altLang="zh-CN" dirty="0"/>
              <a:t>3.3 LSTM-CNN-MLP</a:t>
            </a:r>
            <a:endParaRPr kumimoji="1" lang="zh-CN" altLang="en-US" dirty="0"/>
          </a:p>
        </p:txBody>
      </p:sp>
    </p:spTree>
    <p:extLst>
      <p:ext uri="{BB962C8B-B14F-4D97-AF65-F5344CB8AC3E}">
        <p14:creationId xmlns:p14="http://schemas.microsoft.com/office/powerpoint/2010/main" val="472311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827584" y="620688"/>
            <a:ext cx="62646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kumimoji="1" lang="en-US" altLang="zh-CN" sz="2800" b="1" dirty="0">
                <a:latin typeface="Times New Roman" panose="02020603050405020304" pitchFamily="18" charset="0"/>
                <a:cs typeface="Times New Roman" panose="02020603050405020304" pitchFamily="18" charset="0"/>
              </a:rPr>
              <a:t>3.1 MLP with past photovoltaic values</a:t>
            </a:r>
            <a:endParaRPr kumimoji="1" lang="zh-CN" altLang="en-US" sz="28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E1EFBB84-DCE3-7C43-A006-D7DF86C9800A}"/>
              </a:ext>
            </a:extLst>
          </p:cNvPr>
          <p:cNvPicPr>
            <a:picLocks noChangeAspect="1"/>
          </p:cNvPicPr>
          <p:nvPr/>
        </p:nvPicPr>
        <p:blipFill>
          <a:blip r:embed="rId2"/>
          <a:stretch>
            <a:fillRect/>
          </a:stretch>
        </p:blipFill>
        <p:spPr>
          <a:xfrm>
            <a:off x="1720850" y="2006600"/>
            <a:ext cx="5702300" cy="2844800"/>
          </a:xfrm>
          <a:prstGeom prst="rect">
            <a:avLst/>
          </a:prstGeom>
        </p:spPr>
      </p:pic>
    </p:spTree>
    <p:extLst>
      <p:ext uri="{BB962C8B-B14F-4D97-AF65-F5344CB8AC3E}">
        <p14:creationId xmlns:p14="http://schemas.microsoft.com/office/powerpoint/2010/main" val="4166532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971600" y="692696"/>
            <a:ext cx="20162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kumimoji="1" lang="en-US" altLang="zh-CN" sz="2800" b="1" dirty="0">
                <a:latin typeface="Times New Roman" panose="02020603050405020304" pitchFamily="18" charset="0"/>
                <a:cs typeface="Times New Roman" panose="02020603050405020304" pitchFamily="18" charset="0"/>
              </a:rPr>
              <a:t>3.1 MLP</a:t>
            </a:r>
            <a:endParaRPr kumimoji="1" lang="zh-CN" altLang="en-US"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004A33C5-07EA-5640-9FEA-8F9D891F2849}"/>
                  </a:ext>
                </a:extLst>
              </p:cNvPr>
              <p:cNvSpPr txBox="1"/>
              <p:nvPr/>
            </p:nvSpPr>
            <p:spPr>
              <a:xfrm>
                <a:off x="1331640" y="2132856"/>
                <a:ext cx="7488832" cy="3139321"/>
              </a:xfrm>
              <a:prstGeom prst="rect">
                <a:avLst/>
              </a:prstGeom>
              <a:noFill/>
            </p:spPr>
            <p:txBody>
              <a:bodyPr wrap="square" rtlCol="0">
                <a:spAutoFit/>
              </a:bodyPr>
              <a:lstStyle/>
              <a:p>
                <a:r>
                  <a:rPr kumimoji="1" lang="en-US" altLang="zh-CN" sz="1800" dirty="0"/>
                  <a:t>The input of this model is historical photovoltaic power values, which is referred as p to predict the </a:t>
                </a:r>
                <a14:m>
                  <m:oMath xmlns:m="http://schemas.openxmlformats.org/officeDocument/2006/math">
                    <m:sSub>
                      <m:sSubPr>
                        <m:ctrlPr>
                          <a:rPr kumimoji="1" lang="en-US" altLang="zh-CN" sz="1800" i="1" smtClean="0">
                            <a:latin typeface="Cambria Math" panose="02040503050406030204" pitchFamily="18" charset="0"/>
                          </a:rPr>
                        </m:ctrlPr>
                      </m:sSubPr>
                      <m:e>
                        <m:r>
                          <a:rPr kumimoji="1" lang="en-US" altLang="zh-CN" sz="1800" b="0" i="1" smtClean="0">
                            <a:latin typeface="Cambria Math" panose="02040503050406030204" pitchFamily="18" charset="0"/>
                          </a:rPr>
                          <m:t>𝑝</m:t>
                        </m:r>
                      </m:e>
                      <m:sub>
                        <m:r>
                          <a:rPr kumimoji="1" lang="en-US" altLang="zh-CN" sz="1800" b="0" i="1" smtClean="0">
                            <a:latin typeface="Cambria Math" panose="02040503050406030204" pitchFamily="18" charset="0"/>
                          </a:rPr>
                          <m:t>𝑡</m:t>
                        </m:r>
                        <m:r>
                          <a:rPr kumimoji="1" lang="en-US" altLang="zh-CN" sz="1800" b="0" i="1" smtClean="0">
                            <a:latin typeface="Cambria Math" panose="02040503050406030204" pitchFamily="18" charset="0"/>
                          </a:rPr>
                          <m:t>0+1</m:t>
                        </m:r>
                        <m:r>
                          <a:rPr kumimoji="1" lang="zh-CN" altLang="en-US" sz="1800" b="0" i="1" smtClean="0">
                            <a:latin typeface="Cambria Math" panose="02040503050406030204" pitchFamily="18" charset="0"/>
                          </a:rPr>
                          <m:t> </m:t>
                        </m:r>
                      </m:sub>
                    </m:sSub>
                    <m:r>
                      <a:rPr kumimoji="1" lang="en-US" altLang="zh-CN" sz="1800" b="0" i="1" smtClean="0">
                        <a:latin typeface="Cambria Math" panose="02040503050406030204" pitchFamily="18" charset="0"/>
                      </a:rPr>
                      <m:t>(</m:t>
                    </m:r>
                    <m:r>
                      <m:rPr>
                        <m:nor/>
                      </m:rPr>
                      <a:rPr kumimoji="1" lang="en-US" altLang="zh-CN" sz="1800" dirty="0"/>
                      <m:t>power</m:t>
                    </m:r>
                    <m:r>
                      <m:rPr>
                        <m:nor/>
                      </m:rPr>
                      <a:rPr kumimoji="1" lang="en-US" altLang="zh-CN" sz="1800" dirty="0"/>
                      <m:t> </m:t>
                    </m:r>
                    <m:r>
                      <m:rPr>
                        <m:nor/>
                      </m:rPr>
                      <a:rPr kumimoji="1" lang="en-US" altLang="zh-CN" sz="1800" dirty="0"/>
                      <m:t>values</m:t>
                    </m:r>
                    <m:r>
                      <a:rPr kumimoji="1" lang="zh-CN" altLang="en-US" sz="1800" b="0" i="1" dirty="0" smtClean="0">
                        <a:latin typeface="Cambria Math" panose="02040503050406030204" pitchFamily="18" charset="0"/>
                      </a:rPr>
                      <m:t> </m:t>
                    </m:r>
                    <m:r>
                      <m:rPr>
                        <m:sty m:val="p"/>
                      </m:rPr>
                      <a:rPr kumimoji="1" lang="en-US" altLang="zh-CN" sz="1800" i="1" dirty="0">
                        <a:latin typeface="Cambria Math" panose="02040503050406030204" pitchFamily="18" charset="0"/>
                      </a:rPr>
                      <m:t>after</m:t>
                    </m:r>
                    <m:r>
                      <a:rPr kumimoji="1" lang="zh-CN" altLang="en-US" sz="1800" b="0" i="1" dirty="0" smtClean="0">
                        <a:latin typeface="Cambria Math" panose="02040503050406030204" pitchFamily="18" charset="0"/>
                      </a:rPr>
                      <m:t> </m:t>
                    </m:r>
                    <m:r>
                      <a:rPr kumimoji="1" lang="en-US" altLang="zh-CN" sz="1800" b="0" i="1" dirty="0" smtClean="0">
                        <a:latin typeface="Cambria Math" panose="02040503050406030204" pitchFamily="18" charset="0"/>
                      </a:rPr>
                      <m:t>1</m:t>
                    </m:r>
                    <m:r>
                      <a:rPr kumimoji="1" lang="zh-CN" altLang="en-US" sz="1800" b="0" i="1" dirty="0" smtClean="0">
                        <a:latin typeface="Cambria Math" panose="02040503050406030204" pitchFamily="18" charset="0"/>
                      </a:rPr>
                      <m:t> </m:t>
                    </m:r>
                    <m:r>
                      <a:rPr kumimoji="1" lang="en-US" altLang="zh-CN" sz="1800" b="0" i="1" dirty="0" smtClean="0">
                        <a:latin typeface="Cambria Math" panose="02040503050406030204" pitchFamily="18" charset="0"/>
                      </a:rPr>
                      <m:t>𝑚𝑖𝑛</m:t>
                    </m:r>
                    <m:r>
                      <a:rPr kumimoji="1" lang="en-US" altLang="zh-CN" sz="1800" b="0" i="1" smtClean="0">
                        <a:latin typeface="Cambria Math" panose="02040503050406030204" pitchFamily="18" charset="0"/>
                      </a:rPr>
                      <m:t>)</m:t>
                    </m:r>
                  </m:oMath>
                </a14:m>
                <a:r>
                  <a:rPr kumimoji="1" lang="en-US" altLang="zh-CN" sz="1800" dirty="0"/>
                  <a:t>. </a:t>
                </a:r>
              </a:p>
              <a:p>
                <a:r>
                  <a:rPr kumimoji="1" lang="en-US" altLang="zh-CN" sz="1800" dirty="0"/>
                  <a:t>This m × 1 MLP network contains 2 hidden layers m and n, 1 output layer. </a:t>
                </a:r>
              </a:p>
              <a:p>
                <a:endParaRPr kumimoji="1" lang="en-US" altLang="zh-CN" sz="1800" dirty="0"/>
              </a:p>
              <a:p>
                <a:r>
                  <a:rPr kumimoji="1" lang="en-US" altLang="zh-CN" sz="1800" dirty="0"/>
                  <a:t>The value m = n = 64 performs well in this network. After these two hidden layers, normalization, the “</a:t>
                </a:r>
                <a:r>
                  <a:rPr kumimoji="1" lang="en-US" altLang="zh-CN" sz="1800" dirty="0" err="1"/>
                  <a:t>relu</a:t>
                </a:r>
                <a:r>
                  <a:rPr kumimoji="1" lang="en-US" altLang="zh-CN" sz="1800" dirty="0"/>
                  <a:t>” activation function are used.</a:t>
                </a:r>
                <a:r>
                  <a:rPr kumimoji="1" lang="zh-CN" altLang="en-US" sz="1800" dirty="0"/>
                  <a:t> </a:t>
                </a:r>
                <a:endParaRPr kumimoji="1" lang="en-US" altLang="zh-CN" sz="1800" dirty="0"/>
              </a:p>
              <a:p>
                <a:endParaRPr kumimoji="1" lang="en-US" altLang="zh-CN" sz="1800" dirty="0"/>
              </a:p>
              <a:p>
                <a:r>
                  <a:rPr kumimoji="1" lang="en-US" altLang="zh-CN" sz="1800" dirty="0"/>
                  <a:t>In the output layer, the network uses “sigmoid” activation function. </a:t>
                </a:r>
              </a:p>
              <a:p>
                <a:r>
                  <a:rPr kumimoji="1" lang="en-US" altLang="zh-CN" sz="1800" dirty="0"/>
                  <a:t>L2 distance is applied to minimize values between the estimated values and the ground truth.</a:t>
                </a:r>
                <a:endParaRPr kumimoji="1" lang="zh-CN" altLang="en-US" sz="1800" dirty="0"/>
              </a:p>
            </p:txBody>
          </p:sp>
        </mc:Choice>
        <mc:Fallback>
          <p:sp>
            <p:nvSpPr>
              <p:cNvPr id="2" name="文本框 1">
                <a:extLst>
                  <a:ext uri="{FF2B5EF4-FFF2-40B4-BE49-F238E27FC236}">
                    <a16:creationId xmlns:a16="http://schemas.microsoft.com/office/drawing/2014/main" id="{004A33C5-07EA-5640-9FEA-8F9D891F2849}"/>
                  </a:ext>
                </a:extLst>
              </p:cNvPr>
              <p:cNvSpPr txBox="1">
                <a:spLocks noRot="1" noChangeAspect="1" noMove="1" noResize="1" noEditPoints="1" noAdjustHandles="1" noChangeArrowheads="1" noChangeShapeType="1" noTextEdit="1"/>
              </p:cNvSpPr>
              <p:nvPr/>
            </p:nvSpPr>
            <p:spPr>
              <a:xfrm>
                <a:off x="1331640" y="2132856"/>
                <a:ext cx="7488832" cy="3139321"/>
              </a:xfrm>
              <a:prstGeom prst="rect">
                <a:avLst/>
              </a:prstGeom>
              <a:blipFill>
                <a:blip r:embed="rId2"/>
                <a:stretch>
                  <a:fillRect l="-677" t="-1215" r="-338" b="-2024"/>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5D092CFC-C0CE-0B47-AB11-0E8216493854}"/>
              </a:ext>
            </a:extLst>
          </p:cNvPr>
          <p:cNvPicPr>
            <a:picLocks noChangeAspect="1"/>
          </p:cNvPicPr>
          <p:nvPr/>
        </p:nvPicPr>
        <p:blipFill>
          <a:blip r:embed="rId3"/>
          <a:stretch>
            <a:fillRect/>
          </a:stretch>
        </p:blipFill>
        <p:spPr>
          <a:xfrm>
            <a:off x="1356901" y="5445224"/>
            <a:ext cx="2245866" cy="393535"/>
          </a:xfrm>
          <a:prstGeom prst="rect">
            <a:avLst/>
          </a:prstGeom>
        </p:spPr>
      </p:pic>
    </p:spTree>
    <p:extLst>
      <p:ext uri="{BB962C8B-B14F-4D97-AF65-F5344CB8AC3E}">
        <p14:creationId xmlns:p14="http://schemas.microsoft.com/office/powerpoint/2010/main" val="206182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971600" y="692696"/>
            <a:ext cx="20162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kumimoji="1" lang="en-US" altLang="zh-CN" sz="2800" b="1" dirty="0">
                <a:latin typeface="Times New Roman" panose="02020603050405020304" pitchFamily="18" charset="0"/>
                <a:cs typeface="Times New Roman" panose="02020603050405020304" pitchFamily="18" charset="0"/>
              </a:rPr>
              <a:t>3.1 MLP</a:t>
            </a:r>
            <a:endParaRPr kumimoji="1" lang="zh-CN" altLang="en-US" sz="28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F4A5B8C1-3D25-F246-BF02-75476D0DED28}"/>
              </a:ext>
            </a:extLst>
          </p:cNvPr>
          <p:cNvPicPr>
            <a:picLocks noChangeAspect="1"/>
          </p:cNvPicPr>
          <p:nvPr/>
        </p:nvPicPr>
        <p:blipFill>
          <a:blip r:embed="rId2"/>
          <a:stretch>
            <a:fillRect/>
          </a:stretch>
        </p:blipFill>
        <p:spPr>
          <a:xfrm>
            <a:off x="1317774" y="2780928"/>
            <a:ext cx="3340100" cy="1092200"/>
          </a:xfrm>
          <a:prstGeom prst="rect">
            <a:avLst/>
          </a:prstGeom>
        </p:spPr>
      </p:pic>
      <p:sp>
        <p:nvSpPr>
          <p:cNvPr id="5" name="文本框 4">
            <a:extLst>
              <a:ext uri="{FF2B5EF4-FFF2-40B4-BE49-F238E27FC236}">
                <a16:creationId xmlns:a16="http://schemas.microsoft.com/office/drawing/2014/main" id="{906E15E1-60AA-5844-AC1E-FD695431C0B7}"/>
              </a:ext>
            </a:extLst>
          </p:cNvPr>
          <p:cNvSpPr txBox="1"/>
          <p:nvPr/>
        </p:nvSpPr>
        <p:spPr>
          <a:xfrm>
            <a:off x="1317774" y="1916832"/>
            <a:ext cx="2940228" cy="461665"/>
          </a:xfrm>
          <a:prstGeom prst="rect">
            <a:avLst/>
          </a:prstGeom>
          <a:noFill/>
        </p:spPr>
        <p:txBody>
          <a:bodyPr wrap="none" rtlCol="0">
            <a:spAutoFit/>
          </a:bodyPr>
          <a:lstStyle/>
          <a:p>
            <a:r>
              <a:rPr kumimoji="1" lang="en-US" altLang="zh-CN" dirty="0"/>
              <a:t>Data</a:t>
            </a:r>
            <a:r>
              <a:rPr kumimoji="1" lang="zh-CN" altLang="en-US" dirty="0"/>
              <a:t> </a:t>
            </a:r>
            <a:r>
              <a:rPr kumimoji="1" lang="en-US" altLang="zh-CN" dirty="0"/>
              <a:t>files</a:t>
            </a:r>
            <a:r>
              <a:rPr kumimoji="1" lang="en-US" altLang="zh-CN" dirty="0">
                <a:sym typeface="Wingdings" pitchFamily="2" charset="2"/>
              </a:rPr>
              <a:t>:(raw</a:t>
            </a:r>
            <a:r>
              <a:rPr kumimoji="1" lang="zh-CN" altLang="en-US" dirty="0">
                <a:sym typeface="Wingdings" pitchFamily="2" charset="2"/>
              </a:rPr>
              <a:t> </a:t>
            </a:r>
            <a:r>
              <a:rPr kumimoji="1" lang="en-US" altLang="zh-CN" dirty="0">
                <a:sym typeface="Wingdings" pitchFamily="2" charset="2"/>
              </a:rPr>
              <a:t>data)</a:t>
            </a:r>
            <a:endParaRPr kumimoji="1" lang="zh-CN" altLang="en-US" dirty="0"/>
          </a:p>
        </p:txBody>
      </p:sp>
      <p:pic>
        <p:nvPicPr>
          <p:cNvPr id="8" name="图片 7">
            <a:extLst>
              <a:ext uri="{FF2B5EF4-FFF2-40B4-BE49-F238E27FC236}">
                <a16:creationId xmlns:a16="http://schemas.microsoft.com/office/drawing/2014/main" id="{547210FA-0223-7D42-9326-F9C76D4CDE13}"/>
              </a:ext>
            </a:extLst>
          </p:cNvPr>
          <p:cNvPicPr>
            <a:picLocks noChangeAspect="1"/>
          </p:cNvPicPr>
          <p:nvPr/>
        </p:nvPicPr>
        <p:blipFill>
          <a:blip r:embed="rId3"/>
          <a:stretch>
            <a:fillRect/>
          </a:stretch>
        </p:blipFill>
        <p:spPr>
          <a:xfrm>
            <a:off x="4572000" y="2060848"/>
            <a:ext cx="4268234" cy="3876253"/>
          </a:xfrm>
          <a:prstGeom prst="rect">
            <a:avLst/>
          </a:prstGeom>
        </p:spPr>
      </p:pic>
    </p:spTree>
    <p:extLst>
      <p:ext uri="{BB962C8B-B14F-4D97-AF65-F5344CB8AC3E}">
        <p14:creationId xmlns:p14="http://schemas.microsoft.com/office/powerpoint/2010/main" val="1683455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971600" y="692696"/>
            <a:ext cx="20162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kumimoji="1" lang="en-US" altLang="zh-CN" sz="2800" b="1" dirty="0">
                <a:latin typeface="Times New Roman" panose="02020603050405020304" pitchFamily="18" charset="0"/>
                <a:cs typeface="Times New Roman" panose="02020603050405020304" pitchFamily="18" charset="0"/>
              </a:rPr>
              <a:t>3.1 MLP</a:t>
            </a:r>
            <a:endParaRPr kumimoji="1" lang="zh-CN" altLang="en-US" sz="2800" b="1"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4766D505-B160-B341-91CA-1892A91A5FC1}"/>
              </a:ext>
            </a:extLst>
          </p:cNvPr>
          <p:cNvSpPr txBox="1"/>
          <p:nvPr/>
        </p:nvSpPr>
        <p:spPr>
          <a:xfrm>
            <a:off x="2267744" y="2636912"/>
            <a:ext cx="5551450" cy="1323439"/>
          </a:xfrm>
          <a:prstGeom prst="rect">
            <a:avLst/>
          </a:prstGeom>
          <a:noFill/>
        </p:spPr>
        <p:txBody>
          <a:bodyPr wrap="square" rtlCol="0">
            <a:spAutoFit/>
          </a:bodyPr>
          <a:lstStyle/>
          <a:p>
            <a:r>
              <a:rPr kumimoji="1" lang="en-US" altLang="zh-CN" sz="2000" dirty="0"/>
              <a:t>Since sampling a single photovoltaic value every minute can be quite noisy, we compute the </a:t>
            </a:r>
            <a:r>
              <a:rPr kumimoji="1" lang="en-US" altLang="zh-CN" sz="2000" b="1" dirty="0"/>
              <a:t>mean</a:t>
            </a:r>
            <a:r>
              <a:rPr kumimoji="1" lang="en-US" altLang="zh-CN" sz="2000" dirty="0"/>
              <a:t> of all values</a:t>
            </a:r>
            <a:r>
              <a:rPr kumimoji="1" lang="zh-CN" altLang="en-US" sz="2000" dirty="0"/>
              <a:t> </a:t>
            </a:r>
            <a:r>
              <a:rPr kumimoji="1" lang="en-US" altLang="zh-CN" sz="2000" dirty="0"/>
              <a:t>gathered</a:t>
            </a:r>
            <a:r>
              <a:rPr kumimoji="1" lang="zh-CN" altLang="en-US" sz="2000" dirty="0"/>
              <a:t> </a:t>
            </a:r>
            <a:r>
              <a:rPr kumimoji="1" lang="en-US" altLang="zh-CN" sz="2000" dirty="0"/>
              <a:t>in</a:t>
            </a:r>
            <a:r>
              <a:rPr kumimoji="1" lang="zh-CN" altLang="en-US" sz="2000" dirty="0"/>
              <a:t> </a:t>
            </a:r>
            <a:r>
              <a:rPr kumimoji="1" lang="en-US" altLang="zh-CN" sz="2000" dirty="0"/>
              <a:t>the</a:t>
            </a:r>
            <a:r>
              <a:rPr kumimoji="1" lang="zh-CN" altLang="en-US" sz="2000" dirty="0"/>
              <a:t> </a:t>
            </a:r>
            <a:r>
              <a:rPr kumimoji="1" lang="en-US" altLang="zh-CN" sz="2000" dirty="0"/>
              <a:t>[t-60s,t]</a:t>
            </a:r>
            <a:r>
              <a:rPr kumimoji="1" lang="zh-CN" altLang="en-US" sz="2000" dirty="0"/>
              <a:t> </a:t>
            </a:r>
            <a:r>
              <a:rPr kumimoji="1" lang="en-US" altLang="zh-CN" sz="2000" b="1" dirty="0"/>
              <a:t>interval</a:t>
            </a:r>
            <a:r>
              <a:rPr kumimoji="1" lang="en-US" altLang="zh-CN" sz="2000" dirty="0"/>
              <a:t>,</a:t>
            </a:r>
            <a:r>
              <a:rPr kumimoji="1" lang="zh-CN" altLang="en-US" sz="2000" dirty="0"/>
              <a:t> </a:t>
            </a:r>
            <a:r>
              <a:rPr kumimoji="1" lang="en-US" altLang="zh-CN" sz="2000" dirty="0"/>
              <a:t>where</a:t>
            </a:r>
            <a:r>
              <a:rPr kumimoji="1" lang="zh-CN" altLang="en-US" sz="2000" dirty="0"/>
              <a:t> </a:t>
            </a:r>
            <a:r>
              <a:rPr kumimoji="1" lang="en-US" altLang="zh-CN" sz="2000" dirty="0"/>
              <a:t>t</a:t>
            </a:r>
            <a:r>
              <a:rPr kumimoji="1" lang="zh-CN" altLang="en-US" sz="2000" dirty="0"/>
              <a:t> </a:t>
            </a:r>
            <a:r>
              <a:rPr kumimoji="1" lang="en-US" altLang="zh-CN" sz="2000" dirty="0"/>
              <a:t>is</a:t>
            </a:r>
            <a:r>
              <a:rPr kumimoji="1" lang="zh-CN" altLang="en-US" sz="2000" dirty="0"/>
              <a:t> </a:t>
            </a:r>
            <a:r>
              <a:rPr kumimoji="1" lang="en-US" altLang="zh-CN" sz="2000" dirty="0"/>
              <a:t>sampled</a:t>
            </a:r>
            <a:r>
              <a:rPr kumimoji="1" lang="zh-CN" altLang="en-US" sz="2000" dirty="0"/>
              <a:t> </a:t>
            </a:r>
            <a:r>
              <a:rPr kumimoji="1" lang="en-US" altLang="zh-CN" sz="2000" b="1" dirty="0"/>
              <a:t>every</a:t>
            </a:r>
            <a:r>
              <a:rPr kumimoji="1" lang="zh-CN" altLang="en-US" sz="2000" b="1" dirty="0"/>
              <a:t> </a:t>
            </a:r>
            <a:r>
              <a:rPr kumimoji="1" lang="en-US" altLang="zh-CN" sz="2000" b="1" dirty="0"/>
              <a:t>minute</a:t>
            </a:r>
            <a:r>
              <a:rPr kumimoji="1" lang="en-US" altLang="zh-CN" sz="2000" dirty="0"/>
              <a:t>.</a:t>
            </a:r>
            <a:endParaRPr kumimoji="1" lang="zh-CN" altLang="en-US" sz="2000" dirty="0"/>
          </a:p>
        </p:txBody>
      </p:sp>
    </p:spTree>
    <p:extLst>
      <p:ext uri="{BB962C8B-B14F-4D97-AF65-F5344CB8AC3E}">
        <p14:creationId xmlns:p14="http://schemas.microsoft.com/office/powerpoint/2010/main" val="832539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971600" y="692696"/>
            <a:ext cx="20162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kumimoji="1" lang="en-US" altLang="zh-CN" sz="2800" b="1" dirty="0">
                <a:latin typeface="Times New Roman" panose="02020603050405020304" pitchFamily="18" charset="0"/>
                <a:cs typeface="Times New Roman" panose="02020603050405020304" pitchFamily="18" charset="0"/>
              </a:rPr>
              <a:t>3.1 MLP</a:t>
            </a:r>
            <a:endParaRPr kumimoji="1" lang="zh-CN" altLang="en-US" sz="28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771EBD18-3ED9-B94A-9A7D-356F710C5BDF}"/>
              </a:ext>
            </a:extLst>
          </p:cNvPr>
          <p:cNvPicPr>
            <a:picLocks noChangeAspect="1"/>
          </p:cNvPicPr>
          <p:nvPr/>
        </p:nvPicPr>
        <p:blipFill>
          <a:blip r:embed="rId2"/>
          <a:stretch>
            <a:fillRect/>
          </a:stretch>
        </p:blipFill>
        <p:spPr>
          <a:xfrm>
            <a:off x="1547664" y="1988840"/>
            <a:ext cx="7092280" cy="4026069"/>
          </a:xfrm>
          <a:prstGeom prst="rect">
            <a:avLst/>
          </a:prstGeom>
        </p:spPr>
      </p:pic>
      <p:sp>
        <p:nvSpPr>
          <p:cNvPr id="6" name="文本框 5">
            <a:extLst>
              <a:ext uri="{FF2B5EF4-FFF2-40B4-BE49-F238E27FC236}">
                <a16:creationId xmlns:a16="http://schemas.microsoft.com/office/drawing/2014/main" id="{A7661E6B-D04D-3642-A425-D387BE3B6560}"/>
              </a:ext>
            </a:extLst>
          </p:cNvPr>
          <p:cNvSpPr txBox="1"/>
          <p:nvPr/>
        </p:nvSpPr>
        <p:spPr>
          <a:xfrm>
            <a:off x="1331640" y="1527175"/>
            <a:ext cx="6714915" cy="461665"/>
          </a:xfrm>
          <a:prstGeom prst="rect">
            <a:avLst/>
          </a:prstGeom>
          <a:noFill/>
        </p:spPr>
        <p:txBody>
          <a:bodyPr wrap="none" rtlCol="0">
            <a:spAutoFit/>
          </a:bodyPr>
          <a:lstStyle/>
          <a:p>
            <a:r>
              <a:rPr kumimoji="1" lang="en-US" altLang="zh-CN" dirty="0"/>
              <a:t>After</a:t>
            </a:r>
            <a:r>
              <a:rPr kumimoji="1" lang="zh-CN" altLang="en-US" dirty="0"/>
              <a:t> </a:t>
            </a:r>
            <a:r>
              <a:rPr kumimoji="1" lang="en-US" altLang="zh-CN" dirty="0"/>
              <a:t>processing</a:t>
            </a:r>
            <a:r>
              <a:rPr kumimoji="1" lang="en-US" altLang="zh-CN" dirty="0">
                <a:sym typeface="Wingdings" pitchFamily="2" charset="2"/>
              </a:rPr>
              <a:t>:</a:t>
            </a:r>
            <a:r>
              <a:rPr kumimoji="1" lang="zh-CN" altLang="en-US" dirty="0">
                <a:sym typeface="Wingdings" pitchFamily="2" charset="2"/>
              </a:rPr>
              <a:t>  </a:t>
            </a:r>
            <a:r>
              <a:rPr kumimoji="1" lang="en-US" altLang="zh-CN" dirty="0">
                <a:sym typeface="Wingdings" pitchFamily="2" charset="2"/>
              </a:rPr>
              <a:t>(use</a:t>
            </a:r>
            <a:r>
              <a:rPr kumimoji="1" lang="zh-CN" altLang="en-US" dirty="0">
                <a:sym typeface="Wingdings" pitchFamily="2" charset="2"/>
              </a:rPr>
              <a:t> </a:t>
            </a:r>
            <a:r>
              <a:rPr kumimoji="1" lang="en-US" altLang="zh-CN" dirty="0">
                <a:sym typeface="Wingdings" pitchFamily="2" charset="2"/>
              </a:rPr>
              <a:t>10</a:t>
            </a:r>
            <a:r>
              <a:rPr kumimoji="1" lang="zh-CN" altLang="en-US" dirty="0">
                <a:sym typeface="Wingdings" pitchFamily="2" charset="2"/>
              </a:rPr>
              <a:t> </a:t>
            </a:r>
            <a:r>
              <a:rPr kumimoji="1" lang="en-US" altLang="zh-CN" dirty="0">
                <a:sym typeface="Wingdings" pitchFamily="2" charset="2"/>
              </a:rPr>
              <a:t>min</a:t>
            </a:r>
            <a:r>
              <a:rPr kumimoji="1" lang="zh-CN" altLang="en-US" dirty="0">
                <a:sym typeface="Wingdings" pitchFamily="2" charset="2"/>
              </a:rPr>
              <a:t> </a:t>
            </a:r>
            <a:r>
              <a:rPr kumimoji="1" lang="en-US" altLang="zh-CN" dirty="0">
                <a:sym typeface="Wingdings" pitchFamily="2" charset="2"/>
              </a:rPr>
              <a:t>to</a:t>
            </a:r>
            <a:r>
              <a:rPr kumimoji="1" lang="zh-CN" altLang="en-US" dirty="0">
                <a:sym typeface="Wingdings" pitchFamily="2" charset="2"/>
              </a:rPr>
              <a:t> </a:t>
            </a:r>
            <a:r>
              <a:rPr kumimoji="1" lang="en-US" altLang="zh-CN" dirty="0">
                <a:sym typeface="Wingdings" pitchFamily="2" charset="2"/>
              </a:rPr>
              <a:t>predict</a:t>
            </a:r>
            <a:r>
              <a:rPr kumimoji="1" lang="zh-CN" altLang="en-US" dirty="0">
                <a:sym typeface="Wingdings" pitchFamily="2" charset="2"/>
              </a:rPr>
              <a:t> </a:t>
            </a:r>
            <a:r>
              <a:rPr kumimoji="1" lang="en-US" altLang="zh-CN" dirty="0">
                <a:sym typeface="Wingdings" pitchFamily="2" charset="2"/>
              </a:rPr>
              <a:t>11</a:t>
            </a:r>
            <a:r>
              <a:rPr kumimoji="1" lang="zh-CN" altLang="en-US" dirty="0">
                <a:sym typeface="Wingdings" pitchFamily="2" charset="2"/>
              </a:rPr>
              <a:t> </a:t>
            </a:r>
            <a:r>
              <a:rPr kumimoji="1" lang="en-US" altLang="zh-CN" dirty="0">
                <a:sym typeface="Wingdings" pitchFamily="2" charset="2"/>
              </a:rPr>
              <a:t>min)</a:t>
            </a:r>
            <a:endParaRPr kumimoji="1" lang="zh-CN" altLang="en-US" dirty="0"/>
          </a:p>
        </p:txBody>
      </p:sp>
    </p:spTree>
    <p:extLst>
      <p:ext uri="{BB962C8B-B14F-4D97-AF65-F5344CB8AC3E}">
        <p14:creationId xmlns:p14="http://schemas.microsoft.com/office/powerpoint/2010/main" val="319974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971600" y="692696"/>
            <a:ext cx="20162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kumimoji="1" lang="en-US" altLang="zh-CN" sz="2800" b="1" dirty="0">
                <a:latin typeface="Times New Roman" panose="02020603050405020304" pitchFamily="18" charset="0"/>
                <a:cs typeface="Times New Roman" panose="02020603050405020304" pitchFamily="18" charset="0"/>
              </a:rPr>
              <a:t>3.1 MLP</a:t>
            </a:r>
            <a:endParaRPr kumimoji="1" lang="zh-CN" altLang="en-US" sz="2800" b="1"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AA3B8F6E-41A4-C040-8CEC-1260AC52772E}"/>
              </a:ext>
            </a:extLst>
          </p:cNvPr>
          <p:cNvPicPr>
            <a:picLocks noChangeAspect="1"/>
          </p:cNvPicPr>
          <p:nvPr/>
        </p:nvPicPr>
        <p:blipFill>
          <a:blip r:embed="rId2"/>
          <a:stretch>
            <a:fillRect/>
          </a:stretch>
        </p:blipFill>
        <p:spPr>
          <a:xfrm>
            <a:off x="1331640" y="1772816"/>
            <a:ext cx="7391400" cy="3975100"/>
          </a:xfrm>
          <a:prstGeom prst="rect">
            <a:avLst/>
          </a:prstGeom>
        </p:spPr>
      </p:pic>
    </p:spTree>
    <p:extLst>
      <p:ext uri="{BB962C8B-B14F-4D97-AF65-F5344CB8AC3E}">
        <p14:creationId xmlns:p14="http://schemas.microsoft.com/office/powerpoint/2010/main" val="826650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971600" y="692696"/>
            <a:ext cx="20162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kumimoji="1" lang="en-US" altLang="zh-CN" sz="2800" b="1" dirty="0">
                <a:latin typeface="Times New Roman" panose="02020603050405020304" pitchFamily="18" charset="0"/>
                <a:cs typeface="Times New Roman" panose="02020603050405020304" pitchFamily="18" charset="0"/>
              </a:rPr>
              <a:t>3.1 MLP</a:t>
            </a:r>
            <a:endParaRPr kumimoji="1" lang="zh-CN" altLang="en-US" sz="2800" b="1"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BA68B925-254F-534E-B269-89E5BD1CB514}"/>
              </a:ext>
            </a:extLst>
          </p:cNvPr>
          <p:cNvPicPr>
            <a:picLocks noChangeAspect="1"/>
          </p:cNvPicPr>
          <p:nvPr/>
        </p:nvPicPr>
        <p:blipFill>
          <a:blip r:embed="rId2"/>
          <a:stretch>
            <a:fillRect/>
          </a:stretch>
        </p:blipFill>
        <p:spPr>
          <a:xfrm>
            <a:off x="1835696" y="1700808"/>
            <a:ext cx="5633442" cy="4149511"/>
          </a:xfrm>
          <a:prstGeom prst="rect">
            <a:avLst/>
          </a:prstGeom>
        </p:spPr>
      </p:pic>
    </p:spTree>
    <p:extLst>
      <p:ext uri="{BB962C8B-B14F-4D97-AF65-F5344CB8AC3E}">
        <p14:creationId xmlns:p14="http://schemas.microsoft.com/office/powerpoint/2010/main" val="2894975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971600" y="692696"/>
            <a:ext cx="20162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kumimoji="1" lang="en-US" altLang="zh-CN" sz="2800" b="1" dirty="0">
                <a:latin typeface="Times New Roman" panose="02020603050405020304" pitchFamily="18" charset="0"/>
                <a:cs typeface="Times New Roman" panose="02020603050405020304" pitchFamily="18" charset="0"/>
              </a:rPr>
              <a:t>3.1 MLP</a:t>
            </a:r>
            <a:endParaRPr kumimoji="1" lang="zh-CN" altLang="en-US" sz="2800" b="1"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352767CF-732E-D641-917D-FB10D191F4F5}"/>
              </a:ext>
            </a:extLst>
          </p:cNvPr>
          <p:cNvSpPr txBox="1"/>
          <p:nvPr/>
        </p:nvSpPr>
        <p:spPr>
          <a:xfrm>
            <a:off x="1547664" y="2132856"/>
            <a:ext cx="2084225" cy="461665"/>
          </a:xfrm>
          <a:prstGeom prst="rect">
            <a:avLst/>
          </a:prstGeom>
          <a:noFill/>
        </p:spPr>
        <p:txBody>
          <a:bodyPr wrap="none" rtlCol="0">
            <a:spAutoFit/>
          </a:bodyPr>
          <a:lstStyle/>
          <a:p>
            <a:r>
              <a:rPr kumimoji="1" lang="en-US" altLang="zh-CN" dirty="0"/>
              <a:t>Loss</a:t>
            </a:r>
            <a:r>
              <a:rPr kumimoji="1" lang="zh-CN" altLang="en-US" dirty="0"/>
              <a:t> </a:t>
            </a:r>
            <a:r>
              <a:rPr kumimoji="1" lang="en-US" altLang="zh-CN" dirty="0"/>
              <a:t>function:</a:t>
            </a:r>
            <a:endParaRPr kumimoji="1" lang="zh-CN" altLang="en-US" dirty="0"/>
          </a:p>
        </p:txBody>
      </p:sp>
      <p:sp>
        <p:nvSpPr>
          <p:cNvPr id="3" name="矩形 2">
            <a:extLst>
              <a:ext uri="{FF2B5EF4-FFF2-40B4-BE49-F238E27FC236}">
                <a16:creationId xmlns:a16="http://schemas.microsoft.com/office/drawing/2014/main" id="{EDAC23EB-FC47-6E4C-ABAD-2F1759888B32}"/>
              </a:ext>
            </a:extLst>
          </p:cNvPr>
          <p:cNvSpPr/>
          <p:nvPr/>
        </p:nvSpPr>
        <p:spPr>
          <a:xfrm>
            <a:off x="1349693" y="3068960"/>
            <a:ext cx="2480166" cy="369332"/>
          </a:xfrm>
          <a:prstGeom prst="rect">
            <a:avLst/>
          </a:prstGeom>
        </p:spPr>
        <p:txBody>
          <a:bodyPr wrap="none">
            <a:spAutoFit/>
          </a:bodyPr>
          <a:lstStyle/>
          <a:p>
            <a:r>
              <a:rPr lang="en-US" altLang="zh-CN" sz="1800" b="1" dirty="0" err="1">
                <a:solidFill>
                  <a:srgbClr val="008080"/>
                </a:solidFill>
              </a:rPr>
              <a:t>mean_squared_error</a:t>
            </a:r>
            <a:endParaRPr lang="zh-CN" altLang="en-US" sz="1800" dirty="0"/>
          </a:p>
        </p:txBody>
      </p:sp>
      <p:pic>
        <p:nvPicPr>
          <p:cNvPr id="4" name="图片 3">
            <a:extLst>
              <a:ext uri="{FF2B5EF4-FFF2-40B4-BE49-F238E27FC236}">
                <a16:creationId xmlns:a16="http://schemas.microsoft.com/office/drawing/2014/main" id="{67C9ACAF-8C4E-8347-8C21-A0162202326A}"/>
              </a:ext>
            </a:extLst>
          </p:cNvPr>
          <p:cNvPicPr>
            <a:picLocks noChangeAspect="1"/>
          </p:cNvPicPr>
          <p:nvPr/>
        </p:nvPicPr>
        <p:blipFill>
          <a:blip r:embed="rId2"/>
          <a:stretch>
            <a:fillRect/>
          </a:stretch>
        </p:blipFill>
        <p:spPr>
          <a:xfrm>
            <a:off x="2843808" y="4915815"/>
            <a:ext cx="3479800" cy="863600"/>
          </a:xfrm>
          <a:prstGeom prst="rect">
            <a:avLst/>
          </a:prstGeom>
        </p:spPr>
      </p:pic>
      <p:sp>
        <p:nvSpPr>
          <p:cNvPr id="6" name="文本框 5">
            <a:extLst>
              <a:ext uri="{FF2B5EF4-FFF2-40B4-BE49-F238E27FC236}">
                <a16:creationId xmlns:a16="http://schemas.microsoft.com/office/drawing/2014/main" id="{599F3E62-7AB8-2242-BD2C-DC1095554208}"/>
              </a:ext>
            </a:extLst>
          </p:cNvPr>
          <p:cNvSpPr txBox="1"/>
          <p:nvPr/>
        </p:nvSpPr>
        <p:spPr>
          <a:xfrm>
            <a:off x="3850437" y="2712070"/>
            <a:ext cx="5293563" cy="2031325"/>
          </a:xfrm>
          <a:prstGeom prst="rect">
            <a:avLst/>
          </a:prstGeom>
          <a:noFill/>
        </p:spPr>
        <p:txBody>
          <a:bodyPr wrap="square" rtlCol="0">
            <a:spAutoFit/>
          </a:bodyPr>
          <a:lstStyle/>
          <a:p>
            <a:r>
              <a:rPr kumimoji="1" lang="en-US" altLang="zh-CN" sz="1800" dirty="0"/>
              <a:t>Regression problems are predictions of specific values. These problems need not to be a predefined category, but an arbitrary real number. The neural network that solves the regression problem generally has only one output node, and the output value of this node is the predicted value.</a:t>
            </a:r>
            <a:endParaRPr kumimoji="1" lang="zh-CN" altLang="en-US" sz="1800" dirty="0"/>
          </a:p>
        </p:txBody>
      </p:sp>
    </p:spTree>
    <p:extLst>
      <p:ext uri="{BB962C8B-B14F-4D97-AF65-F5344CB8AC3E}">
        <p14:creationId xmlns:p14="http://schemas.microsoft.com/office/powerpoint/2010/main" val="2048888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文本框 3">
            <a:extLst>
              <a:ext uri="{FF2B5EF4-FFF2-40B4-BE49-F238E27FC236}">
                <a16:creationId xmlns:a16="http://schemas.microsoft.com/office/drawing/2014/main" id="{304CBC39-C9B5-2C4B-82A9-E931D8D0ECE1}"/>
              </a:ext>
            </a:extLst>
          </p:cNvPr>
          <p:cNvSpPr txBox="1">
            <a:spLocks noChangeArrowheads="1"/>
          </p:cNvSpPr>
          <p:nvPr/>
        </p:nvSpPr>
        <p:spPr bwMode="auto">
          <a:xfrm>
            <a:off x="1619672" y="2780928"/>
            <a:ext cx="58614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zh-CN" sz="1800" dirty="0">
              <a:latin typeface="Times New Roman" panose="02020603050405020304" pitchFamily="18" charset="0"/>
              <a:cs typeface="Times New Roman" panose="02020603050405020304" pitchFamily="18" charset="0"/>
            </a:endParaRPr>
          </a:p>
          <a:p>
            <a:endParaRPr kumimoji="1" lang="zh-CN" altLang="en-US" sz="1800" dirty="0"/>
          </a:p>
        </p:txBody>
      </p:sp>
      <p:sp>
        <p:nvSpPr>
          <p:cNvPr id="2" name="文本框 1">
            <a:extLst>
              <a:ext uri="{FF2B5EF4-FFF2-40B4-BE49-F238E27FC236}">
                <a16:creationId xmlns:a16="http://schemas.microsoft.com/office/drawing/2014/main" id="{D0A061D3-57B6-9B4C-90A5-DCCAEAA6AC9F}"/>
              </a:ext>
            </a:extLst>
          </p:cNvPr>
          <p:cNvSpPr txBox="1"/>
          <p:nvPr/>
        </p:nvSpPr>
        <p:spPr>
          <a:xfrm>
            <a:off x="3016580" y="2204864"/>
            <a:ext cx="4464496" cy="4154984"/>
          </a:xfrm>
          <a:prstGeom prst="rect">
            <a:avLst/>
          </a:prstGeom>
          <a:noFill/>
        </p:spPr>
        <p:txBody>
          <a:bodyPr wrap="square" rtlCol="0">
            <a:spAutoFit/>
          </a:bodyPr>
          <a:lstStyle/>
          <a:p>
            <a:pPr marL="457200" indent="-457200">
              <a:buAutoNum type="arabicPeriod"/>
            </a:pPr>
            <a:r>
              <a:rPr kumimoji="1" lang="en-US" altLang="zh-CN" b="1" dirty="0">
                <a:latin typeface="Times New Roman" panose="02020603050405020304" pitchFamily="18" charset="0"/>
                <a:cs typeface="Times New Roman" panose="02020603050405020304" pitchFamily="18" charset="0"/>
              </a:rPr>
              <a:t>Project speciﬁcation</a:t>
            </a:r>
          </a:p>
          <a:p>
            <a:pPr marL="457200" indent="-457200">
              <a:buAutoNum type="arabicPeriod"/>
            </a:pPr>
            <a:endParaRPr kumimoji="1" lang="en-US" altLang="zh-CN" b="1" dirty="0">
              <a:latin typeface="Times New Roman" panose="02020603050405020304" pitchFamily="18" charset="0"/>
              <a:cs typeface="Times New Roman" panose="02020603050405020304" pitchFamily="18" charset="0"/>
            </a:endParaRPr>
          </a:p>
          <a:p>
            <a:pPr marL="457200" indent="-457200">
              <a:buAutoNum type="arabicPeriod"/>
            </a:pPr>
            <a:r>
              <a:rPr kumimoji="1" lang="en-US" altLang="zh-CN" b="1" dirty="0">
                <a:latin typeface="Times New Roman" panose="02020603050405020304" pitchFamily="18" charset="0"/>
                <a:cs typeface="Times New Roman" panose="02020603050405020304" pitchFamily="18" charset="0"/>
              </a:rPr>
              <a:t>Data</a:t>
            </a:r>
            <a:r>
              <a:rPr kumimoji="1" lang="zh-CN" altLang="en-US" b="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preprocessing</a:t>
            </a:r>
          </a:p>
          <a:p>
            <a:pPr marL="457200" indent="-457200">
              <a:buAutoNum type="arabicPeriod"/>
            </a:pPr>
            <a:endParaRPr kumimoji="1" lang="en-US" altLang="zh-CN" b="1" dirty="0">
              <a:latin typeface="Times New Roman" panose="02020603050405020304" pitchFamily="18" charset="0"/>
              <a:cs typeface="Times New Roman" panose="02020603050405020304" pitchFamily="18" charset="0"/>
            </a:endParaRPr>
          </a:p>
          <a:p>
            <a:pPr marL="457200" indent="-457200">
              <a:buAutoNum type="arabicPeriod"/>
            </a:pPr>
            <a:r>
              <a:rPr kumimoji="1" lang="en-US" altLang="zh-CN" b="1" dirty="0">
                <a:latin typeface="Times New Roman" panose="02020603050405020304" pitchFamily="18" charset="0"/>
                <a:cs typeface="Times New Roman" panose="02020603050405020304" pitchFamily="18" charset="0"/>
              </a:rPr>
              <a:t>Design</a:t>
            </a:r>
            <a:r>
              <a:rPr kumimoji="1" lang="zh-CN" altLang="en-US" b="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of</a:t>
            </a:r>
            <a:r>
              <a:rPr kumimoji="1" lang="zh-CN" altLang="en-US" b="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algorithms</a:t>
            </a:r>
          </a:p>
          <a:p>
            <a:pPr marL="457200" indent="-457200">
              <a:buAutoNum type="arabicPeriod"/>
            </a:pPr>
            <a:endParaRPr kumimoji="1" lang="en-US" altLang="zh-CN" b="1" dirty="0">
              <a:latin typeface="Times New Roman" panose="02020603050405020304" pitchFamily="18" charset="0"/>
              <a:cs typeface="Times New Roman" panose="02020603050405020304" pitchFamily="18" charset="0"/>
            </a:endParaRPr>
          </a:p>
          <a:p>
            <a:pPr marL="457200" indent="-457200">
              <a:buAutoNum type="arabicPeriod"/>
            </a:pPr>
            <a:r>
              <a:rPr kumimoji="1" lang="en-US" altLang="zh-CN" b="1" dirty="0">
                <a:latin typeface="Times New Roman" panose="02020603050405020304" pitchFamily="18" charset="0"/>
                <a:cs typeface="Times New Roman" panose="02020603050405020304" pitchFamily="18" charset="0"/>
              </a:rPr>
              <a:t>Evaluation</a:t>
            </a:r>
          </a:p>
          <a:p>
            <a:pPr marL="457200" indent="-457200">
              <a:buAutoNum type="arabicPeriod"/>
            </a:pPr>
            <a:endParaRPr kumimoji="1" lang="en-US" altLang="zh-CN" b="1" dirty="0">
              <a:latin typeface="Times New Roman" panose="02020603050405020304" pitchFamily="18" charset="0"/>
              <a:cs typeface="Times New Roman" panose="02020603050405020304" pitchFamily="18" charset="0"/>
            </a:endParaRPr>
          </a:p>
          <a:p>
            <a:endParaRPr kumimoji="1" lang="en-US" altLang="zh-CN" b="1" dirty="0">
              <a:latin typeface="Times New Roman" panose="02020603050405020304" pitchFamily="18" charset="0"/>
              <a:cs typeface="Times New Roman" panose="02020603050405020304" pitchFamily="18" charset="0"/>
            </a:endParaRPr>
          </a:p>
          <a:p>
            <a:pPr marL="457200" indent="-457200">
              <a:buAutoNum type="arabicPeriod"/>
            </a:pPr>
            <a:endParaRPr kumimoji="1" lang="en-US" altLang="zh-CN" b="1" dirty="0">
              <a:latin typeface="Times New Roman" panose="02020603050405020304" pitchFamily="18" charset="0"/>
              <a:cs typeface="Times New Roman" panose="02020603050405020304" pitchFamily="18" charset="0"/>
            </a:endParaRPr>
          </a:p>
          <a:p>
            <a:pPr marL="457200" indent="-457200">
              <a:buAutoNum type="arabicPeriod"/>
            </a:pPr>
            <a:endParaRPr kumimoji="1" lang="zh-CN" altLang="en-US" dirty="0"/>
          </a:p>
        </p:txBody>
      </p:sp>
      <p:sp>
        <p:nvSpPr>
          <p:cNvPr id="3" name="文本框 2">
            <a:extLst>
              <a:ext uri="{FF2B5EF4-FFF2-40B4-BE49-F238E27FC236}">
                <a16:creationId xmlns:a16="http://schemas.microsoft.com/office/drawing/2014/main" id="{B99E84DE-0165-564B-B0BC-9D999960A843}"/>
              </a:ext>
            </a:extLst>
          </p:cNvPr>
          <p:cNvSpPr txBox="1"/>
          <p:nvPr/>
        </p:nvSpPr>
        <p:spPr>
          <a:xfrm>
            <a:off x="1259632" y="620688"/>
            <a:ext cx="1672253" cy="646331"/>
          </a:xfrm>
          <a:prstGeom prst="rect">
            <a:avLst/>
          </a:prstGeom>
          <a:noFill/>
        </p:spPr>
        <p:txBody>
          <a:bodyPr wrap="none" rtlCol="0">
            <a:spAutoFit/>
          </a:bodyPr>
          <a:lstStyle/>
          <a:p>
            <a:r>
              <a:rPr kumimoji="1" lang="en-US" altLang="zh-CN" sz="3600" b="1" dirty="0">
                <a:latin typeface="Times New Roman" panose="02020603050405020304" pitchFamily="18" charset="0"/>
                <a:cs typeface="Times New Roman" panose="02020603050405020304" pitchFamily="18" charset="0"/>
              </a:rPr>
              <a:t>Outline</a:t>
            </a:r>
            <a:endParaRPr kumimoji="1"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5563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108520" y="548680"/>
            <a:ext cx="4392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kumimoji="1" lang="en-US" altLang="zh-CN" sz="2800" b="1" dirty="0">
                <a:latin typeface="Times New Roman" panose="02020603050405020304" pitchFamily="18" charset="0"/>
                <a:cs typeface="Times New Roman" panose="02020603050405020304" pitchFamily="18" charset="0"/>
              </a:rPr>
              <a:t>3.2 CNN</a:t>
            </a:r>
            <a:endParaRPr kumimoji="1" lang="zh-CN" altLang="en-US" sz="2800" b="1"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F168B295-0E53-2645-B5F0-072EF443D8B4}"/>
              </a:ext>
            </a:extLst>
          </p:cNvPr>
          <p:cNvSpPr txBox="1"/>
          <p:nvPr/>
        </p:nvSpPr>
        <p:spPr>
          <a:xfrm>
            <a:off x="1547664" y="2276872"/>
            <a:ext cx="6516724" cy="2862322"/>
          </a:xfrm>
          <a:prstGeom prst="rect">
            <a:avLst/>
          </a:prstGeom>
          <a:noFill/>
        </p:spPr>
        <p:txBody>
          <a:bodyPr wrap="square" rtlCol="0">
            <a:spAutoFit/>
          </a:bodyPr>
          <a:lstStyle/>
          <a:p>
            <a:r>
              <a:rPr kumimoji="1" lang="en-US" altLang="zh-CN" sz="1800" dirty="0"/>
              <a:t>Although MLP network can use historical power value p as input to do prediction, it has no relevance with images. The procedure will lose many feathers. Therefore, convolutional neural network(</a:t>
            </a:r>
            <a:r>
              <a:rPr kumimoji="1" lang="en-US" altLang="zh-CN" sz="1800" dirty="0" err="1"/>
              <a:t>cnn</a:t>
            </a:r>
            <a:r>
              <a:rPr kumimoji="1" lang="en-US" altLang="zh-CN" sz="1800" dirty="0"/>
              <a:t>) will be applied in order to solve this problems.</a:t>
            </a:r>
          </a:p>
          <a:p>
            <a:endParaRPr kumimoji="1" lang="en-US" altLang="zh-CN" sz="1800" dirty="0"/>
          </a:p>
          <a:p>
            <a:r>
              <a:rPr kumimoji="1" lang="en-US" altLang="zh-CN" sz="1800" dirty="0"/>
              <a:t>CNN is an appropriate model to extract pictures’ information. Then this project uses a combination of CNN with MLP to learn information through the images and photovoltaic values. </a:t>
            </a:r>
          </a:p>
          <a:p>
            <a:endParaRPr kumimoji="1" lang="zh-CN" altLang="en-US" sz="1800" dirty="0"/>
          </a:p>
        </p:txBody>
      </p:sp>
    </p:spTree>
    <p:extLst>
      <p:ext uri="{BB962C8B-B14F-4D97-AF65-F5344CB8AC3E}">
        <p14:creationId xmlns:p14="http://schemas.microsoft.com/office/powerpoint/2010/main" val="3935963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0" y="692696"/>
            <a:ext cx="4392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kumimoji="1" lang="en-US" altLang="zh-CN" sz="2800" b="1" dirty="0">
                <a:latin typeface="Times New Roman" panose="02020603050405020304" pitchFamily="18" charset="0"/>
                <a:cs typeface="Times New Roman" panose="02020603050405020304" pitchFamily="18" charset="0"/>
              </a:rPr>
              <a:t>3.2 CNN</a:t>
            </a:r>
            <a:endParaRPr kumimoji="1" lang="zh-CN" altLang="en-US" sz="2800" b="1"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BDD54EC9-11DB-F54A-A7FE-115C05C0509E}"/>
              </a:ext>
            </a:extLst>
          </p:cNvPr>
          <p:cNvPicPr>
            <a:picLocks noChangeAspect="1"/>
          </p:cNvPicPr>
          <p:nvPr/>
        </p:nvPicPr>
        <p:blipFill>
          <a:blip r:embed="rId2"/>
          <a:stretch>
            <a:fillRect/>
          </a:stretch>
        </p:blipFill>
        <p:spPr>
          <a:xfrm>
            <a:off x="1115616" y="1628800"/>
            <a:ext cx="7610108" cy="4122142"/>
          </a:xfrm>
          <a:prstGeom prst="rect">
            <a:avLst/>
          </a:prstGeom>
        </p:spPr>
      </p:pic>
    </p:spTree>
    <p:extLst>
      <p:ext uri="{BB962C8B-B14F-4D97-AF65-F5344CB8AC3E}">
        <p14:creationId xmlns:p14="http://schemas.microsoft.com/office/powerpoint/2010/main" val="3141179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0" y="692696"/>
            <a:ext cx="4392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kumimoji="1" lang="en-US" altLang="zh-CN" sz="2800" b="1" dirty="0">
                <a:latin typeface="Times New Roman" panose="02020603050405020304" pitchFamily="18" charset="0"/>
                <a:cs typeface="Times New Roman" panose="02020603050405020304" pitchFamily="18" charset="0"/>
              </a:rPr>
              <a:t>3.2 CNN</a:t>
            </a:r>
            <a:endParaRPr kumimoji="1" lang="zh-CN" altLang="en-US"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D09D0AD8-66BE-4148-B474-F4681EB3D9BE}"/>
                  </a:ext>
                </a:extLst>
              </p:cNvPr>
              <p:cNvSpPr txBox="1"/>
              <p:nvPr/>
            </p:nvSpPr>
            <p:spPr>
              <a:xfrm>
                <a:off x="1403648" y="1988840"/>
                <a:ext cx="6912768" cy="3991734"/>
              </a:xfrm>
              <a:prstGeom prst="rect">
                <a:avLst/>
              </a:prstGeom>
              <a:noFill/>
            </p:spPr>
            <p:txBody>
              <a:bodyPr wrap="square" rtlCol="0">
                <a:spAutoFit/>
              </a:bodyPr>
              <a:lstStyle/>
              <a:p>
                <a:r>
                  <a:rPr kumimoji="1" lang="en-US" altLang="zh-CN" sz="1800" dirty="0"/>
                  <a:t>The combination architecture contains 3 parts:</a:t>
                </a:r>
              </a:p>
              <a:p>
                <a:endParaRPr kumimoji="1" lang="en-US" altLang="zh-CN" sz="1800" dirty="0"/>
              </a:p>
              <a:p>
                <a:pPr marL="285750" indent="-285750">
                  <a:buFont typeface="Arial" panose="020B0604020202020204" pitchFamily="34" charset="0"/>
                  <a:buChar char="•"/>
                </a:pPr>
                <a:r>
                  <a:rPr kumimoji="1" lang="en-US" altLang="zh-CN" sz="1800" dirty="0"/>
                  <a:t>MLP has been</a:t>
                </a:r>
                <a:r>
                  <a:rPr kumimoji="1" lang="zh-CN" altLang="en-US" sz="1800" dirty="0"/>
                  <a:t> </a:t>
                </a:r>
                <a:r>
                  <a:rPr kumimoji="1" lang="en-US" altLang="zh-CN" sz="1800" dirty="0"/>
                  <a:t>mentioned in last chapter. Power values will be transformed  into </a:t>
                </a:r>
                <a:r>
                  <a:rPr kumimoji="1" lang="zh-CN" altLang="en-US" sz="1800" dirty="0"/>
                  <a:t> </a:t>
                </a:r>
                <a14:m>
                  <m:oMath xmlns:m="http://schemas.openxmlformats.org/officeDocument/2006/math">
                    <m:sSub>
                      <m:sSubPr>
                        <m:ctrlPr>
                          <a:rPr kumimoji="1" lang="en-US" altLang="zh-CN" sz="1800" i="1">
                            <a:latin typeface="Cambria Math" panose="02040503050406030204" pitchFamily="18" charset="0"/>
                          </a:rPr>
                        </m:ctrlPr>
                      </m:sSubPr>
                      <m:e>
                        <m:r>
                          <a:rPr kumimoji="1" lang="en-US" altLang="zh-CN" sz="1800" i="1">
                            <a:latin typeface="Cambria Math" panose="02040503050406030204" pitchFamily="18" charset="0"/>
                          </a:rPr>
                          <m:t>𝑍</m:t>
                        </m:r>
                      </m:e>
                      <m:sub>
                        <m:r>
                          <a:rPr kumimoji="1" lang="en-US" altLang="zh-CN" sz="1800" i="1">
                            <a:latin typeface="Cambria Math" panose="02040503050406030204" pitchFamily="18" charset="0"/>
                          </a:rPr>
                          <m:t>𝑝</m:t>
                        </m:r>
                      </m:sub>
                    </m:sSub>
                    <m:r>
                      <a:rPr kumimoji="1" lang="zh-CN" altLang="en-US" sz="1800" i="1">
                        <a:latin typeface="Cambria Math" panose="02040503050406030204" pitchFamily="18" charset="0"/>
                      </a:rPr>
                      <m:t> </m:t>
                    </m:r>
                  </m:oMath>
                </a14:m>
                <a:r>
                  <a:rPr kumimoji="1" lang="en-US" altLang="zh-CN" sz="1800" dirty="0"/>
                  <a:t>by MLP.</a:t>
                </a:r>
                <a:r>
                  <a:rPr kumimoji="1" lang="zh-CN" altLang="en-US" sz="1800" dirty="0"/>
                  <a:t> </a:t>
                </a:r>
                <a:r>
                  <a:rPr kumimoji="1" lang="en-US" altLang="zh-CN" sz="1800" dirty="0"/>
                  <a:t>Outputs</a:t>
                </a:r>
                <a:r>
                  <a:rPr kumimoji="1" lang="zh-CN" altLang="en-US" sz="1800" dirty="0"/>
                  <a:t> </a:t>
                </a:r>
                <a:r>
                  <a:rPr kumimoji="1" lang="en-US" altLang="zh-CN" sz="1800" dirty="0"/>
                  <a:t>are fed to the predictor. </a:t>
                </a:r>
              </a:p>
              <a:p>
                <a:endParaRPr kumimoji="1" lang="en-US" altLang="zh-CN" sz="1800" dirty="0"/>
              </a:p>
              <a:p>
                <a:pPr marL="285750" indent="-285750">
                  <a:buFont typeface="Arial" panose="020B0604020202020204" pitchFamily="34" charset="0"/>
                  <a:buChar char="•"/>
                </a:pPr>
                <a:r>
                  <a:rPr kumimoji="1" lang="en-US" altLang="zh-CN" sz="1800" dirty="0"/>
                  <a:t>For CNN part, images </a:t>
                </a:r>
                <a14:m>
                  <m:oMath xmlns:m="http://schemas.openxmlformats.org/officeDocument/2006/math">
                    <m:sSub>
                      <m:sSubPr>
                        <m:ctrlPr>
                          <a:rPr kumimoji="1" lang="en-US" altLang="zh-CN" sz="1800" i="1" smtClean="0">
                            <a:latin typeface="Cambria Math" panose="02040503050406030204" pitchFamily="18" charset="0"/>
                          </a:rPr>
                        </m:ctrlPr>
                      </m:sSubPr>
                      <m:e>
                        <m:r>
                          <a:rPr kumimoji="1" lang="en-US" altLang="zh-CN" sz="1800" b="0" i="1" smtClean="0">
                            <a:latin typeface="Cambria Math" panose="02040503050406030204" pitchFamily="18" charset="0"/>
                          </a:rPr>
                          <m:t>𝐼</m:t>
                        </m:r>
                      </m:e>
                      <m:sub>
                        <m:r>
                          <a:rPr kumimoji="1" lang="en-US" altLang="zh-CN" sz="1800" b="0" i="1" smtClean="0">
                            <a:latin typeface="Cambria Math" panose="02040503050406030204" pitchFamily="18" charset="0"/>
                          </a:rPr>
                          <m:t>𝑖</m:t>
                        </m:r>
                      </m:sub>
                    </m:sSub>
                  </m:oMath>
                </a14:m>
                <a:r>
                  <a:rPr kumimoji="1" lang="zh-CN" altLang="en-US" sz="1800" dirty="0"/>
                  <a:t> </a:t>
                </a:r>
                <a:r>
                  <a:rPr kumimoji="1" lang="en-US" altLang="zh-CN" sz="1800" dirty="0"/>
                  <a:t>is taken as input, after which the input data is transformed into vector </a:t>
                </a:r>
                <a14:m>
                  <m:oMath xmlns:m="http://schemas.openxmlformats.org/officeDocument/2006/math">
                    <m:sSub>
                      <m:sSubPr>
                        <m:ctrlPr>
                          <a:rPr kumimoji="1" lang="en-US" altLang="zh-CN" sz="1800" i="1" smtClean="0">
                            <a:latin typeface="Cambria Math" panose="02040503050406030204" pitchFamily="18" charset="0"/>
                          </a:rPr>
                        </m:ctrlPr>
                      </m:sSubPr>
                      <m:e>
                        <m:r>
                          <a:rPr kumimoji="1" lang="en-US" altLang="zh-CN" sz="1800" b="0" i="1" smtClean="0">
                            <a:latin typeface="Cambria Math" panose="02040503050406030204" pitchFamily="18" charset="0"/>
                          </a:rPr>
                          <m:t>𝑍</m:t>
                        </m:r>
                      </m:e>
                      <m:sub>
                        <m:r>
                          <a:rPr kumimoji="1" lang="en-US" altLang="zh-CN" sz="1800" b="0" i="1" smtClean="0">
                            <a:latin typeface="Cambria Math" panose="02040503050406030204" pitchFamily="18" charset="0"/>
                          </a:rPr>
                          <m:t>𝑖</m:t>
                        </m:r>
                      </m:sub>
                    </m:sSub>
                  </m:oMath>
                </a14:m>
                <a:r>
                  <a:rPr kumimoji="1" lang="zh-CN" altLang="en-US" sz="1800" dirty="0"/>
                  <a:t> </a:t>
                </a:r>
                <a:r>
                  <a:rPr kumimoji="1" lang="en-US" altLang="zh-CN" sz="1800" dirty="0"/>
                  <a:t>through Image encoder. </a:t>
                </a:r>
                <a:r>
                  <a:rPr kumimoji="1" lang="zh-CN" altLang="en-US" sz="1800" dirty="0"/>
                  <a:t>                     </a:t>
                </a:r>
                <a:r>
                  <a:rPr kumimoji="1" lang="en-US" altLang="zh-CN" sz="1800" dirty="0"/>
                  <a:t>.</a:t>
                </a:r>
                <a:r>
                  <a:rPr kumimoji="1" lang="zh-CN" altLang="en-US" sz="1800" dirty="0"/>
                  <a:t>  </a:t>
                </a:r>
                <a:r>
                  <a:rPr kumimoji="1" lang="en-US" altLang="zh-CN" sz="1800" dirty="0"/>
                  <a:t>Each image will use same set of weights. </a:t>
                </a:r>
                <a:r>
                  <a:rPr kumimoji="1" lang="zh-CN" altLang="en-US" sz="1800" dirty="0"/>
                  <a:t> </a:t>
                </a:r>
                <a:r>
                  <a:rPr kumimoji="1" lang="en-US" altLang="zh-CN" sz="1800" dirty="0"/>
                  <a:t>Outputs</a:t>
                </a:r>
                <a:r>
                  <a:rPr kumimoji="1" lang="zh-CN" altLang="en-US" sz="1800" dirty="0"/>
                  <a:t> </a:t>
                </a:r>
                <a:r>
                  <a:rPr kumimoji="1" lang="en-US" altLang="zh-CN" sz="1800" dirty="0"/>
                  <a:t>are fed to the predictor. </a:t>
                </a:r>
              </a:p>
              <a:p>
                <a:pPr marL="285750" indent="-285750">
                  <a:buFont typeface="Arial" panose="020B0604020202020204" pitchFamily="34" charset="0"/>
                  <a:buChar char="•"/>
                </a:pPr>
                <a:endParaRPr kumimoji="1" lang="en-US" altLang="zh-CN" sz="1800" dirty="0"/>
              </a:p>
              <a:p>
                <a:pPr marL="285750" indent="-285750">
                  <a:buFont typeface="Arial" panose="020B0604020202020204" pitchFamily="34" charset="0"/>
                  <a:buChar char="•"/>
                </a:pPr>
                <a:r>
                  <a:rPr kumimoji="1" lang="en-US" altLang="zh-CN" sz="1800" dirty="0"/>
                  <a:t>The predictor can be seen as the other MLP network. Its structure is n ×</a:t>
                </a:r>
                <a:r>
                  <a:rPr kumimoji="1" lang="zh-CN" altLang="en-US" sz="1800" dirty="0"/>
                  <a:t> </a:t>
                </a:r>
                <a:r>
                  <a:rPr kumimoji="1" lang="en-US" altLang="zh-CN" sz="1800" dirty="0"/>
                  <a:t>n</a:t>
                </a:r>
                <a:r>
                  <a:rPr kumimoji="1" lang="zh-CN" altLang="en-US" sz="1800" dirty="0"/>
                  <a:t> </a:t>
                </a:r>
                <a:r>
                  <a:rPr kumimoji="1" lang="en-US" altLang="zh-CN" sz="1800" dirty="0"/>
                  <a:t>× 1 with 3 layers. The combined model aims to learn the spatial and temporal</a:t>
                </a:r>
                <a:r>
                  <a:rPr kumimoji="1" lang="zh-CN" altLang="en-US" sz="1800" dirty="0"/>
                  <a:t> </a:t>
                </a:r>
                <a:r>
                  <a:rPr kumimoji="1" lang="en-US" altLang="zh-CN" sz="1800" dirty="0"/>
                  <a:t>changes so as to make precise prediction variation .</a:t>
                </a:r>
                <a:r>
                  <a:rPr kumimoji="1" lang="zh-CN" altLang="en-US" sz="1800" dirty="0"/>
                  <a:t>      </a:t>
                </a:r>
              </a:p>
            </p:txBody>
          </p:sp>
        </mc:Choice>
        <mc:Fallback>
          <p:sp>
            <p:nvSpPr>
              <p:cNvPr id="3" name="文本框 2">
                <a:extLst>
                  <a:ext uri="{FF2B5EF4-FFF2-40B4-BE49-F238E27FC236}">
                    <a16:creationId xmlns:a16="http://schemas.microsoft.com/office/drawing/2014/main" id="{D09D0AD8-66BE-4148-B474-F4681EB3D9BE}"/>
                  </a:ext>
                </a:extLst>
              </p:cNvPr>
              <p:cNvSpPr txBox="1">
                <a:spLocks noRot="1" noChangeAspect="1" noMove="1" noResize="1" noEditPoints="1" noAdjustHandles="1" noChangeArrowheads="1" noChangeShapeType="1" noTextEdit="1"/>
              </p:cNvSpPr>
              <p:nvPr/>
            </p:nvSpPr>
            <p:spPr>
              <a:xfrm>
                <a:off x="1403648" y="1988840"/>
                <a:ext cx="6912768" cy="3991734"/>
              </a:xfrm>
              <a:prstGeom prst="rect">
                <a:avLst/>
              </a:prstGeom>
              <a:blipFill>
                <a:blip r:embed="rId2"/>
                <a:stretch>
                  <a:fillRect l="-734" t="-635" r="-917" b="-12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4877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108520" y="548680"/>
            <a:ext cx="4392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kumimoji="1" lang="en-US" altLang="zh-CN" sz="2800" b="1" dirty="0">
                <a:latin typeface="Times New Roman" panose="02020603050405020304" pitchFamily="18" charset="0"/>
                <a:cs typeface="Times New Roman" panose="02020603050405020304" pitchFamily="18" charset="0"/>
              </a:rPr>
              <a:t>3.2 CNN</a:t>
            </a:r>
            <a:endParaRPr kumimoji="1" lang="zh-CN" altLang="en-US" sz="2800" b="1"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F168B295-0E53-2645-B5F0-072EF443D8B4}"/>
              </a:ext>
            </a:extLst>
          </p:cNvPr>
          <p:cNvSpPr txBox="1"/>
          <p:nvPr/>
        </p:nvSpPr>
        <p:spPr>
          <a:xfrm>
            <a:off x="1331640" y="1628800"/>
            <a:ext cx="3522118" cy="461665"/>
          </a:xfrm>
          <a:prstGeom prst="rect">
            <a:avLst/>
          </a:prstGeom>
          <a:noFill/>
        </p:spPr>
        <p:txBody>
          <a:bodyPr wrap="none" rtlCol="0">
            <a:spAutoFit/>
          </a:bodyPr>
          <a:lstStyle/>
          <a:p>
            <a:r>
              <a:rPr kumimoji="1" lang="en-US" altLang="zh-CN" dirty="0"/>
              <a:t>Image encoder structure</a:t>
            </a:r>
            <a:endParaRPr kumimoji="1" lang="zh-CN" altLang="en-US" dirty="0"/>
          </a:p>
        </p:txBody>
      </p:sp>
      <p:sp>
        <p:nvSpPr>
          <p:cNvPr id="5" name="文本框 4">
            <a:extLst>
              <a:ext uri="{FF2B5EF4-FFF2-40B4-BE49-F238E27FC236}">
                <a16:creationId xmlns:a16="http://schemas.microsoft.com/office/drawing/2014/main" id="{A6771993-29BF-7449-A6CD-706C21E0B77B}"/>
              </a:ext>
            </a:extLst>
          </p:cNvPr>
          <p:cNvSpPr txBox="1"/>
          <p:nvPr/>
        </p:nvSpPr>
        <p:spPr>
          <a:xfrm>
            <a:off x="1331640" y="2210380"/>
            <a:ext cx="2101857" cy="276999"/>
          </a:xfrm>
          <a:prstGeom prst="rect">
            <a:avLst/>
          </a:prstGeom>
          <a:noFill/>
        </p:spPr>
        <p:txBody>
          <a:bodyPr wrap="none" rtlCol="0">
            <a:spAutoFit/>
          </a:bodyPr>
          <a:lstStyle/>
          <a:p>
            <a:r>
              <a:rPr kumimoji="1" lang="en-US" altLang="zh-CN" sz="1200" dirty="0"/>
              <a:t>Max</a:t>
            </a:r>
            <a:r>
              <a:rPr kumimoji="1" lang="zh-CN" altLang="en-US" sz="1200" dirty="0"/>
              <a:t> </a:t>
            </a:r>
            <a:r>
              <a:rPr kumimoji="1" lang="en-US" altLang="zh-CN" sz="1200" dirty="0"/>
              <a:t>pooling</a:t>
            </a:r>
            <a:r>
              <a:rPr kumimoji="1" lang="zh-CN" altLang="en-US" sz="1200" dirty="0"/>
              <a:t>   </a:t>
            </a:r>
            <a:r>
              <a:rPr kumimoji="1" lang="en-US" altLang="zh-CN" sz="1200" dirty="0"/>
              <a:t>same</a:t>
            </a:r>
            <a:r>
              <a:rPr kumimoji="1" lang="zh-CN" altLang="en-US" sz="1200" dirty="0"/>
              <a:t> </a:t>
            </a:r>
            <a:r>
              <a:rPr kumimoji="1" lang="en-US" altLang="zh-CN" sz="1200" dirty="0"/>
              <a:t>padding</a:t>
            </a:r>
            <a:endParaRPr kumimoji="1" lang="zh-CN" altLang="en-US" sz="1200" dirty="0"/>
          </a:p>
        </p:txBody>
      </p:sp>
      <p:pic>
        <p:nvPicPr>
          <p:cNvPr id="6" name="图片 5">
            <a:extLst>
              <a:ext uri="{FF2B5EF4-FFF2-40B4-BE49-F238E27FC236}">
                <a16:creationId xmlns:a16="http://schemas.microsoft.com/office/drawing/2014/main" id="{AF0A1A4F-4E6A-1349-98A7-9A0E5881C8F6}"/>
              </a:ext>
            </a:extLst>
          </p:cNvPr>
          <p:cNvPicPr>
            <a:picLocks noChangeAspect="1"/>
          </p:cNvPicPr>
          <p:nvPr/>
        </p:nvPicPr>
        <p:blipFill>
          <a:blip r:embed="rId2"/>
          <a:stretch>
            <a:fillRect/>
          </a:stretch>
        </p:blipFill>
        <p:spPr>
          <a:xfrm>
            <a:off x="1418767" y="2607294"/>
            <a:ext cx="6869982" cy="3853694"/>
          </a:xfrm>
          <a:prstGeom prst="rect">
            <a:avLst/>
          </a:prstGeom>
        </p:spPr>
      </p:pic>
    </p:spTree>
    <p:extLst>
      <p:ext uri="{BB962C8B-B14F-4D97-AF65-F5344CB8AC3E}">
        <p14:creationId xmlns:p14="http://schemas.microsoft.com/office/powerpoint/2010/main" val="1751195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0" y="692696"/>
            <a:ext cx="4392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kumimoji="1" lang="en-US" altLang="zh-CN" sz="2800" b="1" dirty="0">
                <a:latin typeface="Times New Roman" panose="02020603050405020304" pitchFamily="18" charset="0"/>
                <a:cs typeface="Times New Roman" panose="02020603050405020304" pitchFamily="18" charset="0"/>
              </a:rPr>
              <a:t>3.2 CNN</a:t>
            </a:r>
            <a:endParaRPr kumimoji="1" lang="zh-CN" altLang="en-US" sz="2800"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1E916DCF-9E45-3A42-BB9F-B28C2ADCE97E}"/>
              </a:ext>
            </a:extLst>
          </p:cNvPr>
          <p:cNvSpPr txBox="1"/>
          <p:nvPr/>
        </p:nvSpPr>
        <p:spPr>
          <a:xfrm>
            <a:off x="1619672" y="2636912"/>
            <a:ext cx="5976664" cy="1200329"/>
          </a:xfrm>
          <a:prstGeom prst="rect">
            <a:avLst/>
          </a:prstGeom>
          <a:noFill/>
        </p:spPr>
        <p:txBody>
          <a:bodyPr wrap="square" rtlCol="0">
            <a:spAutoFit/>
          </a:bodyPr>
          <a:lstStyle/>
          <a:p>
            <a:r>
              <a:rPr kumimoji="1" lang="en-US" altLang="zh-CN" b="1" dirty="0"/>
              <a:t>Aim:</a:t>
            </a:r>
          </a:p>
          <a:p>
            <a:r>
              <a:rPr kumimoji="1" lang="en-US" altLang="zh-CN" dirty="0"/>
              <a:t>using</a:t>
            </a:r>
            <a:r>
              <a:rPr kumimoji="1" lang="zh-CN" altLang="en-US" dirty="0"/>
              <a:t> </a:t>
            </a:r>
            <a:r>
              <a:rPr kumimoji="1" lang="en-US" altLang="zh-CN" dirty="0" err="1"/>
              <a:t>pv</a:t>
            </a:r>
            <a:r>
              <a:rPr kumimoji="1" lang="zh-CN" altLang="en-US" dirty="0"/>
              <a:t> </a:t>
            </a:r>
            <a:r>
              <a:rPr kumimoji="1" lang="en-US" altLang="zh-CN" dirty="0"/>
              <a:t>data</a:t>
            </a:r>
            <a:r>
              <a:rPr kumimoji="1" lang="zh-CN" altLang="en-US" dirty="0"/>
              <a:t> </a:t>
            </a:r>
            <a:r>
              <a:rPr kumimoji="1" lang="en-US" altLang="zh-CN" dirty="0"/>
              <a:t>and</a:t>
            </a:r>
            <a:r>
              <a:rPr kumimoji="1" lang="zh-CN" altLang="en-US" dirty="0"/>
              <a:t> </a:t>
            </a:r>
            <a:r>
              <a:rPr kumimoji="1" lang="en-US" altLang="zh-CN" dirty="0"/>
              <a:t>corresponding</a:t>
            </a:r>
            <a:r>
              <a:rPr kumimoji="1" lang="zh-CN" altLang="en-US" dirty="0"/>
              <a:t> </a:t>
            </a:r>
            <a:r>
              <a:rPr kumimoji="1" lang="en-US" altLang="zh-CN" dirty="0"/>
              <a:t>images</a:t>
            </a:r>
            <a:r>
              <a:rPr kumimoji="1" lang="zh-CN" altLang="en-US" dirty="0"/>
              <a:t> </a:t>
            </a:r>
            <a:r>
              <a:rPr kumimoji="1" lang="en-US" altLang="zh-CN" dirty="0"/>
              <a:t>in</a:t>
            </a:r>
            <a:r>
              <a:rPr kumimoji="1" lang="zh-CN" altLang="en-US" dirty="0"/>
              <a:t> </a:t>
            </a:r>
            <a:r>
              <a:rPr kumimoji="1" lang="en-US" altLang="zh-CN" dirty="0"/>
              <a:t>5</a:t>
            </a:r>
            <a:r>
              <a:rPr kumimoji="1" lang="zh-CN" altLang="en-US" dirty="0"/>
              <a:t> </a:t>
            </a:r>
            <a:r>
              <a:rPr kumimoji="1" lang="en-US" altLang="zh-CN" dirty="0"/>
              <a:t>min</a:t>
            </a:r>
            <a:r>
              <a:rPr kumimoji="1" lang="zh-CN" altLang="en-US" dirty="0"/>
              <a:t> </a:t>
            </a:r>
            <a:r>
              <a:rPr kumimoji="1" lang="en-US" altLang="zh-CN" dirty="0"/>
              <a:t>to</a:t>
            </a:r>
            <a:r>
              <a:rPr kumimoji="1" lang="zh-CN" altLang="en-US" dirty="0"/>
              <a:t> </a:t>
            </a:r>
            <a:r>
              <a:rPr kumimoji="1" lang="en-US" altLang="zh-CN" dirty="0"/>
              <a:t>predict</a:t>
            </a:r>
            <a:r>
              <a:rPr kumimoji="1" lang="zh-CN" altLang="en-US" dirty="0"/>
              <a:t> </a:t>
            </a:r>
            <a:r>
              <a:rPr kumimoji="1" lang="en-US" altLang="zh-CN" dirty="0" err="1"/>
              <a:t>pv</a:t>
            </a:r>
            <a:r>
              <a:rPr kumimoji="1" lang="zh-CN" altLang="en-US" dirty="0"/>
              <a:t> </a:t>
            </a:r>
            <a:r>
              <a:rPr kumimoji="1" lang="en-US" altLang="zh-CN" dirty="0"/>
              <a:t>for</a:t>
            </a:r>
            <a:r>
              <a:rPr kumimoji="1" lang="zh-CN" altLang="en-US" dirty="0"/>
              <a:t> </a:t>
            </a:r>
            <a:r>
              <a:rPr kumimoji="1" lang="en-US" altLang="zh-CN" dirty="0"/>
              <a:t>next min.</a:t>
            </a:r>
          </a:p>
        </p:txBody>
      </p:sp>
    </p:spTree>
    <p:extLst>
      <p:ext uri="{BB962C8B-B14F-4D97-AF65-F5344CB8AC3E}">
        <p14:creationId xmlns:p14="http://schemas.microsoft.com/office/powerpoint/2010/main" val="1228865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0" y="692696"/>
            <a:ext cx="4392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kumimoji="1" lang="en-US" altLang="zh-CN" sz="2800" b="1" dirty="0">
                <a:latin typeface="Times New Roman" panose="02020603050405020304" pitchFamily="18" charset="0"/>
                <a:cs typeface="Times New Roman" panose="02020603050405020304" pitchFamily="18" charset="0"/>
              </a:rPr>
              <a:t>3.2 CNN</a:t>
            </a:r>
            <a:endParaRPr kumimoji="1" lang="zh-CN" altLang="en-US" sz="2800" b="1"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8216AC26-E3F8-174B-AAF1-8A1DDD80CCEE}"/>
              </a:ext>
            </a:extLst>
          </p:cNvPr>
          <p:cNvSpPr txBox="1"/>
          <p:nvPr/>
        </p:nvSpPr>
        <p:spPr>
          <a:xfrm>
            <a:off x="1331640" y="1700808"/>
            <a:ext cx="7416824" cy="4524315"/>
          </a:xfrm>
          <a:prstGeom prst="rect">
            <a:avLst/>
          </a:prstGeom>
          <a:noFill/>
        </p:spPr>
        <p:txBody>
          <a:bodyPr wrap="square" rtlCol="0">
            <a:spAutoFit/>
          </a:bodyPr>
          <a:lstStyle/>
          <a:p>
            <a:r>
              <a:rPr kumimoji="1" lang="en-US" altLang="zh-CN" dirty="0"/>
              <a:t>Procedure:</a:t>
            </a:r>
          </a:p>
          <a:p>
            <a:r>
              <a:rPr kumimoji="1" lang="en-US" altLang="zh-CN" dirty="0"/>
              <a:t>	1.get</a:t>
            </a:r>
            <a:r>
              <a:rPr kumimoji="1" lang="zh-CN" altLang="en-US" dirty="0"/>
              <a:t> </a:t>
            </a:r>
            <a:r>
              <a:rPr kumimoji="1" lang="en-US" altLang="zh-CN" dirty="0"/>
              <a:t>the</a:t>
            </a:r>
            <a:r>
              <a:rPr kumimoji="1" lang="zh-CN" altLang="en-US" dirty="0"/>
              <a:t> </a:t>
            </a:r>
            <a:r>
              <a:rPr kumimoji="1" lang="en-US" altLang="zh-CN" dirty="0"/>
              <a:t>first</a:t>
            </a:r>
            <a:r>
              <a:rPr kumimoji="1" lang="zh-CN" altLang="en-US" dirty="0"/>
              <a:t> </a:t>
            </a:r>
            <a:r>
              <a:rPr kumimoji="1" lang="en-US" altLang="zh-CN" dirty="0"/>
              <a:t>image</a:t>
            </a:r>
            <a:r>
              <a:rPr kumimoji="1" lang="zh-CN" altLang="en-US" dirty="0"/>
              <a:t> </a:t>
            </a:r>
            <a:r>
              <a:rPr kumimoji="1" lang="en-US" altLang="zh-CN" dirty="0"/>
              <a:t>names</a:t>
            </a:r>
          </a:p>
          <a:p>
            <a:r>
              <a:rPr kumimoji="1" lang="en-US" altLang="zh-CN" dirty="0"/>
              <a:t>	2.build</a:t>
            </a:r>
            <a:r>
              <a:rPr kumimoji="1" lang="zh-CN" altLang="en-US" dirty="0"/>
              <a:t> </a:t>
            </a:r>
            <a:r>
              <a:rPr kumimoji="1" lang="en-US" altLang="zh-CN" dirty="0"/>
              <a:t>the</a:t>
            </a:r>
            <a:r>
              <a:rPr kumimoji="1" lang="zh-CN" altLang="en-US" dirty="0"/>
              <a:t> </a:t>
            </a:r>
            <a:r>
              <a:rPr kumimoji="1" lang="en-US" altLang="zh-CN" dirty="0"/>
              <a:t>relationship</a:t>
            </a:r>
            <a:r>
              <a:rPr kumimoji="1" lang="zh-CN" altLang="en-US" dirty="0"/>
              <a:t> </a:t>
            </a:r>
            <a:r>
              <a:rPr kumimoji="1" lang="en-US" altLang="zh-CN" dirty="0"/>
              <a:t>between</a:t>
            </a:r>
            <a:r>
              <a:rPr kumimoji="1" lang="zh-CN" altLang="en-US" dirty="0"/>
              <a:t> </a:t>
            </a:r>
            <a:r>
              <a:rPr kumimoji="1" lang="en-US" altLang="zh-CN" dirty="0"/>
              <a:t>image</a:t>
            </a:r>
            <a:r>
              <a:rPr kumimoji="1" lang="zh-CN" altLang="en-US" dirty="0"/>
              <a:t> </a:t>
            </a:r>
            <a:r>
              <a:rPr kumimoji="1" lang="en-US" altLang="zh-CN" dirty="0"/>
              <a:t>and</a:t>
            </a:r>
            <a:r>
              <a:rPr kumimoji="1" lang="zh-CN" altLang="en-US" dirty="0"/>
              <a:t> </a:t>
            </a:r>
            <a:r>
              <a:rPr kumimoji="1" lang="en-US" altLang="zh-CN" dirty="0" err="1"/>
              <a:t>pv</a:t>
            </a:r>
            <a:r>
              <a:rPr kumimoji="1" lang="en-US" altLang="zh-CN" dirty="0"/>
              <a:t>.</a:t>
            </a:r>
          </a:p>
          <a:p>
            <a:r>
              <a:rPr kumimoji="1" lang="en-US" altLang="zh-CN" dirty="0"/>
              <a:t>	get</a:t>
            </a:r>
            <a:r>
              <a:rPr kumimoji="1" lang="zh-CN" altLang="en-US" dirty="0"/>
              <a:t> </a:t>
            </a:r>
            <a:r>
              <a:rPr kumimoji="1" lang="en-US" altLang="zh-CN" dirty="0"/>
              <a:t>the</a:t>
            </a:r>
            <a:r>
              <a:rPr kumimoji="1" lang="zh-CN" altLang="en-US" dirty="0"/>
              <a:t> </a:t>
            </a:r>
            <a:r>
              <a:rPr kumimoji="1" lang="en-US" altLang="zh-CN" dirty="0" err="1"/>
              <a:t>pv</a:t>
            </a:r>
            <a:r>
              <a:rPr kumimoji="1" lang="en-US" altLang="zh-CN" dirty="0"/>
              <a:t>,</a:t>
            </a:r>
            <a:r>
              <a:rPr kumimoji="1" lang="zh-CN" altLang="en-US" dirty="0"/>
              <a:t> </a:t>
            </a:r>
            <a:r>
              <a:rPr kumimoji="1" lang="en-US" altLang="zh-CN" dirty="0"/>
              <a:t>compute</a:t>
            </a:r>
            <a:r>
              <a:rPr kumimoji="1" lang="zh-CN" altLang="en-US" dirty="0"/>
              <a:t> </a:t>
            </a:r>
            <a:r>
              <a:rPr kumimoji="1" lang="en-US" altLang="zh-CN" dirty="0"/>
              <a:t>the</a:t>
            </a:r>
            <a:r>
              <a:rPr kumimoji="1" lang="zh-CN" altLang="en-US" dirty="0"/>
              <a:t> </a:t>
            </a:r>
            <a:r>
              <a:rPr kumimoji="1" lang="en-US" altLang="zh-CN" dirty="0"/>
              <a:t>mean</a:t>
            </a:r>
            <a:r>
              <a:rPr kumimoji="1" lang="zh-CN" altLang="en-US" dirty="0"/>
              <a:t> </a:t>
            </a:r>
            <a:r>
              <a:rPr kumimoji="1" lang="en-US" altLang="zh-CN" dirty="0"/>
              <a:t>of</a:t>
            </a:r>
            <a:r>
              <a:rPr kumimoji="1" lang="zh-CN" altLang="en-US" dirty="0"/>
              <a:t>  </a:t>
            </a:r>
            <a:r>
              <a:rPr kumimoji="1" lang="en-US" altLang="zh-CN" dirty="0"/>
              <a:t>values and</a:t>
            </a:r>
            <a:r>
              <a:rPr kumimoji="1" lang="zh-CN" altLang="en-US" dirty="0"/>
              <a:t> </a:t>
            </a:r>
            <a:r>
              <a:rPr kumimoji="1" lang="en-US" altLang="zh-CN" dirty="0"/>
              <a:t>store</a:t>
            </a:r>
            <a:r>
              <a:rPr kumimoji="1" lang="zh-CN" altLang="en-US" dirty="0"/>
              <a:t> </a:t>
            </a:r>
            <a:r>
              <a:rPr kumimoji="1" lang="en-US" altLang="zh-CN" dirty="0"/>
              <a:t>the</a:t>
            </a:r>
            <a:r>
              <a:rPr kumimoji="1" lang="zh-CN" altLang="en-US" dirty="0"/>
              <a:t> </a:t>
            </a:r>
            <a:r>
              <a:rPr kumimoji="1" lang="en-US" altLang="zh-CN" dirty="0"/>
              <a:t>values</a:t>
            </a:r>
            <a:r>
              <a:rPr kumimoji="1" lang="zh-CN" altLang="en-US" dirty="0"/>
              <a:t> </a:t>
            </a:r>
            <a:r>
              <a:rPr kumimoji="1" lang="en-US" altLang="zh-CN" dirty="0"/>
              <a:t>into</a:t>
            </a:r>
            <a:r>
              <a:rPr kumimoji="1" lang="zh-CN" altLang="en-US" dirty="0"/>
              <a:t> </a:t>
            </a:r>
            <a:r>
              <a:rPr kumimoji="1" lang="en-US" altLang="zh-CN" dirty="0"/>
              <a:t>list.(6</a:t>
            </a:r>
            <a:r>
              <a:rPr kumimoji="1" lang="zh-CN" altLang="en-US" dirty="0"/>
              <a:t> </a:t>
            </a:r>
            <a:r>
              <a:rPr kumimoji="1" lang="en-US" altLang="zh-CN" dirty="0"/>
              <a:t>values)</a:t>
            </a:r>
          </a:p>
          <a:p>
            <a:r>
              <a:rPr kumimoji="1" lang="en-US" altLang="zh-CN" dirty="0"/>
              <a:t>	3.according</a:t>
            </a:r>
            <a:r>
              <a:rPr kumimoji="1" lang="zh-CN" altLang="en-US" dirty="0"/>
              <a:t> </a:t>
            </a:r>
            <a:r>
              <a:rPr kumimoji="1" lang="en-US" altLang="zh-CN" dirty="0"/>
              <a:t>to</a:t>
            </a:r>
            <a:r>
              <a:rPr kumimoji="1" lang="zh-CN" altLang="en-US" dirty="0"/>
              <a:t> </a:t>
            </a:r>
            <a:r>
              <a:rPr kumimoji="1" lang="en-US" altLang="zh-CN" dirty="0"/>
              <a:t>the</a:t>
            </a:r>
            <a:r>
              <a:rPr kumimoji="1" lang="zh-CN" altLang="en-US" dirty="0"/>
              <a:t> </a:t>
            </a:r>
            <a:r>
              <a:rPr kumimoji="1" lang="en-US" altLang="zh-CN" dirty="0"/>
              <a:t>index</a:t>
            </a:r>
            <a:r>
              <a:rPr kumimoji="1" lang="zh-CN" altLang="en-US" dirty="0"/>
              <a:t> </a:t>
            </a:r>
            <a:r>
              <a:rPr kumimoji="1" lang="en-US" altLang="zh-CN" dirty="0"/>
              <a:t>of</a:t>
            </a:r>
            <a:r>
              <a:rPr kumimoji="1" lang="zh-CN" altLang="en-US" dirty="0"/>
              <a:t> </a:t>
            </a:r>
            <a:r>
              <a:rPr kumimoji="1" lang="en-US" altLang="zh-CN" dirty="0" err="1"/>
              <a:t>pv</a:t>
            </a:r>
            <a:r>
              <a:rPr kumimoji="1" lang="en-US" altLang="zh-CN" dirty="0"/>
              <a:t>,</a:t>
            </a:r>
            <a:r>
              <a:rPr kumimoji="1" lang="zh-CN" altLang="en-US" dirty="0"/>
              <a:t> </a:t>
            </a:r>
            <a:r>
              <a:rPr kumimoji="1" lang="en-US" altLang="zh-CN" dirty="0"/>
              <a:t>images</a:t>
            </a:r>
            <a:r>
              <a:rPr kumimoji="1" lang="zh-CN" altLang="en-US" dirty="0"/>
              <a:t> </a:t>
            </a:r>
            <a:r>
              <a:rPr kumimoji="1" lang="en-US" altLang="zh-CN" dirty="0"/>
              <a:t>can</a:t>
            </a:r>
            <a:r>
              <a:rPr kumimoji="1" lang="zh-CN" altLang="en-US" dirty="0"/>
              <a:t> </a:t>
            </a:r>
            <a:r>
              <a:rPr kumimoji="1" lang="en-US" altLang="zh-CN" dirty="0"/>
              <a:t>be</a:t>
            </a:r>
            <a:r>
              <a:rPr kumimoji="1" lang="zh-CN" altLang="en-US" dirty="0"/>
              <a:t> </a:t>
            </a:r>
            <a:r>
              <a:rPr kumimoji="1" lang="en-US" altLang="zh-CN" dirty="0"/>
              <a:t>obtained.</a:t>
            </a:r>
            <a:r>
              <a:rPr kumimoji="1" lang="zh-CN" altLang="en-US" dirty="0"/>
              <a:t>  </a:t>
            </a:r>
            <a:r>
              <a:rPr kumimoji="1" lang="en-US" altLang="zh-CN" dirty="0"/>
              <a:t>3</a:t>
            </a:r>
            <a:r>
              <a:rPr kumimoji="1" lang="zh-CN" altLang="en-US" dirty="0"/>
              <a:t> </a:t>
            </a:r>
            <a:r>
              <a:rPr kumimoji="1" lang="en-US" altLang="zh-CN" dirty="0"/>
              <a:t>images</a:t>
            </a:r>
            <a:r>
              <a:rPr kumimoji="1" lang="zh-CN" altLang="en-US" dirty="0"/>
              <a:t> </a:t>
            </a:r>
            <a:r>
              <a:rPr kumimoji="1" lang="en-US" altLang="zh-CN" dirty="0"/>
              <a:t>are</a:t>
            </a:r>
            <a:r>
              <a:rPr kumimoji="1" lang="zh-CN" altLang="en-US" dirty="0"/>
              <a:t> </a:t>
            </a:r>
            <a:r>
              <a:rPr kumimoji="1" lang="en-US" altLang="zh-CN" dirty="0"/>
              <a:t>used</a:t>
            </a:r>
            <a:r>
              <a:rPr kumimoji="1" lang="zh-CN" altLang="en-US" dirty="0"/>
              <a:t> </a:t>
            </a:r>
            <a:r>
              <a:rPr kumimoji="1" lang="en-US" altLang="zh-CN" dirty="0"/>
              <a:t>in</a:t>
            </a:r>
            <a:r>
              <a:rPr kumimoji="1" lang="zh-CN" altLang="en-US" dirty="0"/>
              <a:t> </a:t>
            </a:r>
            <a:r>
              <a:rPr kumimoji="1" lang="en-US" altLang="zh-CN" dirty="0"/>
              <a:t>15s.(12</a:t>
            </a:r>
            <a:r>
              <a:rPr kumimoji="1" lang="zh-CN" altLang="en-US" dirty="0"/>
              <a:t> </a:t>
            </a:r>
            <a:r>
              <a:rPr kumimoji="1" lang="en-US" altLang="zh-CN" dirty="0"/>
              <a:t>images</a:t>
            </a:r>
            <a:r>
              <a:rPr kumimoji="1" lang="zh-CN" altLang="en-US" dirty="0"/>
              <a:t> </a:t>
            </a:r>
            <a:r>
              <a:rPr kumimoji="1" lang="en-US" altLang="zh-CN" dirty="0"/>
              <a:t>in</a:t>
            </a:r>
            <a:r>
              <a:rPr kumimoji="1" lang="zh-CN" altLang="en-US" dirty="0"/>
              <a:t> </a:t>
            </a:r>
            <a:r>
              <a:rPr kumimoji="1" lang="en-US" altLang="zh-CN" dirty="0"/>
              <a:t>1</a:t>
            </a:r>
            <a:r>
              <a:rPr kumimoji="1" lang="zh-CN" altLang="en-US" dirty="0"/>
              <a:t> </a:t>
            </a:r>
            <a:r>
              <a:rPr kumimoji="1" lang="en-US" altLang="zh-CN" dirty="0"/>
              <a:t>min)</a:t>
            </a:r>
          </a:p>
          <a:p>
            <a:r>
              <a:rPr kumimoji="1" lang="en-US" altLang="zh-CN" dirty="0"/>
              <a:t>	4.</a:t>
            </a:r>
            <a:r>
              <a:rPr kumimoji="1" lang="zh-CN" altLang="en-US" dirty="0"/>
              <a:t> </a:t>
            </a:r>
            <a:r>
              <a:rPr kumimoji="1" lang="en-US" altLang="zh-CN" dirty="0"/>
              <a:t>images</a:t>
            </a:r>
            <a:r>
              <a:rPr kumimoji="1" lang="zh-CN" altLang="en-US" dirty="0"/>
              <a:t> </a:t>
            </a:r>
            <a:r>
              <a:rPr kumimoji="1" lang="en-US" altLang="zh-CN" dirty="0"/>
              <a:t>are</a:t>
            </a:r>
            <a:r>
              <a:rPr kumimoji="1" lang="zh-CN" altLang="en-US" dirty="0"/>
              <a:t> </a:t>
            </a:r>
            <a:r>
              <a:rPr kumimoji="1" lang="en-US" altLang="zh-CN" dirty="0"/>
              <a:t>transformed</a:t>
            </a:r>
            <a:r>
              <a:rPr kumimoji="1" lang="zh-CN" altLang="en-US" dirty="0"/>
              <a:t> </a:t>
            </a:r>
            <a:r>
              <a:rPr kumimoji="1" lang="en-US" altLang="zh-CN" dirty="0"/>
              <a:t>to</a:t>
            </a:r>
            <a:r>
              <a:rPr kumimoji="1" lang="zh-CN" altLang="en-US" dirty="0"/>
              <a:t> </a:t>
            </a:r>
            <a:r>
              <a:rPr kumimoji="1" lang="en-US" altLang="zh-CN" dirty="0"/>
              <a:t>grey</a:t>
            </a:r>
            <a:r>
              <a:rPr kumimoji="1" lang="zh-CN" altLang="en-US" dirty="0"/>
              <a:t> </a:t>
            </a:r>
            <a:r>
              <a:rPr kumimoji="1" lang="en-US" altLang="zh-CN" dirty="0"/>
              <a:t>while</a:t>
            </a:r>
            <a:r>
              <a:rPr kumimoji="1" lang="zh-CN" altLang="en-US" dirty="0"/>
              <a:t> </a:t>
            </a:r>
            <a:r>
              <a:rPr kumimoji="1" lang="en-US" altLang="zh-CN" dirty="0"/>
              <a:t>channels</a:t>
            </a:r>
            <a:r>
              <a:rPr kumimoji="1" lang="zh-CN" altLang="en-US" dirty="0"/>
              <a:t> </a:t>
            </a:r>
            <a:r>
              <a:rPr kumimoji="1" lang="en-US" altLang="zh-CN" dirty="0"/>
              <a:t>are</a:t>
            </a:r>
            <a:r>
              <a:rPr kumimoji="1" lang="zh-CN" altLang="en-US" dirty="0"/>
              <a:t> </a:t>
            </a:r>
            <a:r>
              <a:rPr kumimoji="1" lang="en-US" altLang="zh-CN" dirty="0"/>
              <a:t>added</a:t>
            </a:r>
            <a:r>
              <a:rPr kumimoji="1" lang="zh-CN" altLang="en-US" dirty="0"/>
              <a:t> </a:t>
            </a:r>
            <a:r>
              <a:rPr kumimoji="1" lang="en-US" altLang="zh-CN" dirty="0"/>
              <a:t>as</a:t>
            </a:r>
            <a:r>
              <a:rPr kumimoji="1" lang="zh-CN" altLang="en-US" dirty="0"/>
              <a:t> </a:t>
            </a:r>
            <a:r>
              <a:rPr kumimoji="1" lang="en-US" altLang="zh-CN" dirty="0"/>
              <a:t>12</a:t>
            </a:r>
            <a:r>
              <a:rPr kumimoji="1" lang="zh-CN" altLang="en-US" dirty="0"/>
              <a:t> </a:t>
            </a:r>
            <a:r>
              <a:rPr kumimoji="1" lang="en-US" altLang="zh-CN" dirty="0"/>
              <a:t>images</a:t>
            </a:r>
            <a:r>
              <a:rPr kumimoji="1" lang="zh-CN" altLang="en-US" dirty="0"/>
              <a:t> </a:t>
            </a:r>
            <a:r>
              <a:rPr kumimoji="1" lang="en-US" altLang="zh-CN" dirty="0"/>
              <a:t>are</a:t>
            </a:r>
            <a:r>
              <a:rPr kumimoji="1" lang="zh-CN" altLang="en-US" dirty="0"/>
              <a:t> </a:t>
            </a:r>
            <a:r>
              <a:rPr kumimoji="1" lang="en-US" altLang="zh-CN" dirty="0"/>
              <a:t>processed</a:t>
            </a:r>
            <a:r>
              <a:rPr kumimoji="1" lang="zh-CN" altLang="en-US" dirty="0"/>
              <a:t> </a:t>
            </a:r>
            <a:r>
              <a:rPr kumimoji="1" lang="en-US" altLang="zh-CN" dirty="0"/>
              <a:t>together.</a:t>
            </a:r>
            <a:r>
              <a:rPr kumimoji="1" lang="zh-CN" altLang="en-US" dirty="0"/>
              <a:t> </a:t>
            </a:r>
            <a:r>
              <a:rPr kumimoji="1" lang="en-US" altLang="zh-CN" dirty="0"/>
              <a:t>(128,128,12)</a:t>
            </a:r>
            <a:r>
              <a:rPr kumimoji="1" lang="zh-CN" altLang="en-US" dirty="0"/>
              <a:t> </a:t>
            </a:r>
            <a:r>
              <a:rPr kumimoji="1" lang="en-US" altLang="zh-CN" dirty="0"/>
              <a:t>5</a:t>
            </a:r>
            <a:r>
              <a:rPr kumimoji="1" lang="zh-CN" altLang="en-US" dirty="0"/>
              <a:t> </a:t>
            </a:r>
            <a:r>
              <a:rPr kumimoji="1" lang="en-US" altLang="zh-CN" dirty="0"/>
              <a:t>new</a:t>
            </a:r>
            <a:r>
              <a:rPr kumimoji="1" lang="zh-CN" altLang="en-US" dirty="0"/>
              <a:t> </a:t>
            </a:r>
            <a:r>
              <a:rPr kumimoji="1" lang="en-US" altLang="zh-CN" dirty="0"/>
              <a:t>images</a:t>
            </a:r>
            <a:r>
              <a:rPr kumimoji="1" lang="zh-CN" altLang="en-US" dirty="0"/>
              <a:t> </a:t>
            </a:r>
            <a:r>
              <a:rPr kumimoji="1" lang="en-US" altLang="zh-CN" dirty="0"/>
              <a:t>are</a:t>
            </a:r>
            <a:r>
              <a:rPr kumimoji="1" lang="zh-CN" altLang="en-US" dirty="0"/>
              <a:t> </a:t>
            </a:r>
            <a:r>
              <a:rPr kumimoji="1" lang="en-US" altLang="zh-CN" dirty="0"/>
              <a:t>stored</a:t>
            </a:r>
            <a:r>
              <a:rPr kumimoji="1" lang="zh-CN" altLang="en-US" dirty="0"/>
              <a:t> </a:t>
            </a:r>
            <a:r>
              <a:rPr kumimoji="1" lang="en-US" altLang="zh-CN" dirty="0"/>
              <a:t>into</a:t>
            </a:r>
            <a:r>
              <a:rPr kumimoji="1" lang="zh-CN" altLang="en-US" dirty="0"/>
              <a:t> </a:t>
            </a:r>
            <a:r>
              <a:rPr kumimoji="1" lang="en-US" altLang="zh-CN" dirty="0"/>
              <a:t>a</a:t>
            </a:r>
            <a:r>
              <a:rPr kumimoji="1" lang="zh-CN" altLang="en-US" dirty="0"/>
              <a:t> </a:t>
            </a:r>
            <a:r>
              <a:rPr kumimoji="1" lang="en-US" altLang="zh-CN" dirty="0"/>
              <a:t>list.</a:t>
            </a:r>
          </a:p>
        </p:txBody>
      </p:sp>
    </p:spTree>
    <p:extLst>
      <p:ext uri="{BB962C8B-B14F-4D97-AF65-F5344CB8AC3E}">
        <p14:creationId xmlns:p14="http://schemas.microsoft.com/office/powerpoint/2010/main" val="194374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0" y="548680"/>
            <a:ext cx="4392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kumimoji="1" lang="en-US" altLang="zh-CN" sz="2800" b="1" dirty="0">
                <a:latin typeface="Times New Roman" panose="02020603050405020304" pitchFamily="18" charset="0"/>
                <a:cs typeface="Times New Roman" panose="02020603050405020304" pitchFamily="18" charset="0"/>
              </a:rPr>
              <a:t>3.3 LSTM</a:t>
            </a:r>
            <a:endParaRPr kumimoji="1" lang="zh-CN" altLang="en-US"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168B295-0E53-2645-B5F0-072EF443D8B4}"/>
                  </a:ext>
                </a:extLst>
              </p:cNvPr>
              <p:cNvSpPr txBox="1"/>
              <p:nvPr/>
            </p:nvSpPr>
            <p:spPr>
              <a:xfrm>
                <a:off x="1475656" y="2420888"/>
                <a:ext cx="7128792" cy="2343206"/>
              </a:xfrm>
              <a:prstGeom prst="rect">
                <a:avLst/>
              </a:prstGeom>
              <a:noFill/>
            </p:spPr>
            <p:txBody>
              <a:bodyPr wrap="square" rtlCol="0">
                <a:spAutoFit/>
              </a:bodyPr>
              <a:lstStyle/>
              <a:p>
                <a:r>
                  <a:rPr kumimoji="1" lang="en-US" altLang="zh-CN" sz="1800" dirty="0"/>
                  <a:t>The CNN models consider the image information and power values, however, temporal information does not take into consideration. In this part, temporal information will be used as another feather to feed the model.</a:t>
                </a:r>
              </a:p>
              <a:p>
                <a:endParaRPr kumimoji="1" lang="en-US" altLang="zh-CN" sz="1800" dirty="0"/>
              </a:p>
              <a:p>
                <a:r>
                  <a:rPr kumimoji="1" lang="en-US" altLang="zh-CN" sz="1800" dirty="0"/>
                  <a:t>For LSTM network, </a:t>
                </a:r>
                <a14:m>
                  <m:oMath xmlns:m="http://schemas.openxmlformats.org/officeDocument/2006/math">
                    <m:sSub>
                      <m:sSubPr>
                        <m:ctrlPr>
                          <a:rPr kumimoji="1" lang="en-US" altLang="zh-CN" sz="1800" i="1" smtClean="0">
                            <a:latin typeface="Cambria Math" panose="02040503050406030204" pitchFamily="18" charset="0"/>
                          </a:rPr>
                        </m:ctrlPr>
                      </m:sSubPr>
                      <m:e>
                        <m:r>
                          <a:rPr kumimoji="1" lang="en-US" altLang="zh-CN" sz="1800" b="0" i="1" smtClean="0">
                            <a:latin typeface="Cambria Math" panose="02040503050406030204" pitchFamily="18" charset="0"/>
                          </a:rPr>
                          <m:t>𝑍</m:t>
                        </m:r>
                      </m:e>
                      <m:sub>
                        <m:sSub>
                          <m:sSubPr>
                            <m:ctrlPr>
                              <a:rPr kumimoji="1" lang="en-US" altLang="zh-CN" sz="1800" i="1" smtClean="0">
                                <a:latin typeface="Cambria Math" panose="02040503050406030204" pitchFamily="18" charset="0"/>
                              </a:rPr>
                            </m:ctrlPr>
                          </m:sSubPr>
                          <m:e>
                            <m:r>
                              <a:rPr kumimoji="1" lang="en-US" altLang="zh-CN" sz="1800" b="0" i="1" smtClean="0">
                                <a:latin typeface="Cambria Math" panose="02040503050406030204" pitchFamily="18" charset="0"/>
                              </a:rPr>
                              <m:t>𝑡</m:t>
                            </m:r>
                          </m:e>
                          <m:sub>
                            <m:r>
                              <a:rPr kumimoji="1" lang="en-US" altLang="zh-CN" sz="1800" b="0" i="1" smtClean="0">
                                <a:latin typeface="Cambria Math" panose="02040503050406030204" pitchFamily="18" charset="0"/>
                              </a:rPr>
                              <m:t>𝑖</m:t>
                            </m:r>
                          </m:sub>
                        </m:sSub>
                      </m:sub>
                    </m:sSub>
                  </m:oMath>
                </a14:m>
                <a:r>
                  <a:rPr kumimoji="1" lang="zh-CN" altLang="en-US" sz="1800" dirty="0"/>
                  <a:t> </a:t>
                </a:r>
                <a:r>
                  <a:rPr kumimoji="1" lang="en-US" altLang="zh-CN" sz="1800" dirty="0"/>
                  <a:t>are no longer the vectors used into feed the model. Instead, the 2-layer LSTM network is applied in the algorithm architecture. </a:t>
                </a:r>
                <a:endParaRPr kumimoji="1" lang="zh-CN" altLang="en-US" sz="1800" dirty="0"/>
              </a:p>
            </p:txBody>
          </p:sp>
        </mc:Choice>
        <mc:Fallback xmlns="">
          <p:sp>
            <p:nvSpPr>
              <p:cNvPr id="3" name="文本框 2">
                <a:extLst>
                  <a:ext uri="{FF2B5EF4-FFF2-40B4-BE49-F238E27FC236}">
                    <a16:creationId xmlns:a16="http://schemas.microsoft.com/office/drawing/2014/main" id="{F168B295-0E53-2645-B5F0-072EF443D8B4}"/>
                  </a:ext>
                </a:extLst>
              </p:cNvPr>
              <p:cNvSpPr txBox="1">
                <a:spLocks noRot="1" noChangeAspect="1" noMove="1" noResize="1" noEditPoints="1" noAdjustHandles="1" noChangeArrowheads="1" noChangeShapeType="1" noTextEdit="1"/>
              </p:cNvSpPr>
              <p:nvPr/>
            </p:nvSpPr>
            <p:spPr>
              <a:xfrm>
                <a:off x="1475656" y="2420888"/>
                <a:ext cx="7128792" cy="2343206"/>
              </a:xfrm>
              <a:prstGeom prst="rect">
                <a:avLst/>
              </a:prstGeom>
              <a:blipFill>
                <a:blip r:embed="rId2"/>
                <a:stretch>
                  <a:fillRect l="-533" t="-1081" r="-710" b="-27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66926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0" y="548680"/>
            <a:ext cx="4392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kumimoji="1" lang="en-US" altLang="zh-CN" sz="2800" b="1" dirty="0">
                <a:latin typeface="Times New Roman" panose="02020603050405020304" pitchFamily="18" charset="0"/>
                <a:cs typeface="Times New Roman" panose="02020603050405020304" pitchFamily="18" charset="0"/>
              </a:rPr>
              <a:t>3.3 LSTM</a:t>
            </a:r>
            <a:endParaRPr kumimoji="1" lang="zh-CN" altLang="en-US" sz="2800" b="1"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CECBE5B0-5061-1A49-8E15-5D94EEDEB08F}"/>
              </a:ext>
            </a:extLst>
          </p:cNvPr>
          <p:cNvPicPr>
            <a:picLocks noChangeAspect="1"/>
          </p:cNvPicPr>
          <p:nvPr/>
        </p:nvPicPr>
        <p:blipFill>
          <a:blip r:embed="rId2"/>
          <a:stretch>
            <a:fillRect/>
          </a:stretch>
        </p:blipFill>
        <p:spPr>
          <a:xfrm>
            <a:off x="1547664" y="1988840"/>
            <a:ext cx="6727677" cy="3544044"/>
          </a:xfrm>
          <a:prstGeom prst="rect">
            <a:avLst/>
          </a:prstGeom>
        </p:spPr>
      </p:pic>
    </p:spTree>
    <p:extLst>
      <p:ext uri="{BB962C8B-B14F-4D97-AF65-F5344CB8AC3E}">
        <p14:creationId xmlns:p14="http://schemas.microsoft.com/office/powerpoint/2010/main" val="2528476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0" y="548680"/>
            <a:ext cx="4392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kumimoji="1" lang="en-US" altLang="zh-CN" sz="2800" b="1" dirty="0">
                <a:latin typeface="Times New Roman" panose="02020603050405020304" pitchFamily="18" charset="0"/>
                <a:cs typeface="Times New Roman" panose="02020603050405020304" pitchFamily="18" charset="0"/>
              </a:rPr>
              <a:t>3.3 LSTM</a:t>
            </a:r>
            <a:endParaRPr kumimoji="1" lang="zh-CN" altLang="en-US" sz="2800" b="1"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DFF06A2F-CE41-5044-82D6-0CDFB6BA3984}"/>
              </a:ext>
            </a:extLst>
          </p:cNvPr>
          <p:cNvSpPr txBox="1"/>
          <p:nvPr/>
        </p:nvSpPr>
        <p:spPr>
          <a:xfrm>
            <a:off x="1907704" y="2276872"/>
            <a:ext cx="6336704" cy="1938992"/>
          </a:xfrm>
          <a:prstGeom prst="rect">
            <a:avLst/>
          </a:prstGeom>
          <a:noFill/>
        </p:spPr>
        <p:txBody>
          <a:bodyPr wrap="square" rtlCol="0">
            <a:spAutoFit/>
          </a:bodyPr>
          <a:lstStyle/>
          <a:p>
            <a:r>
              <a:rPr kumimoji="1" lang="en-US" altLang="zh-CN" sz="2000" dirty="0"/>
              <a:t>LSTM is good at getting the e structure of sequences. After the data being processed, z t I has all the past</a:t>
            </a:r>
            <a:r>
              <a:rPr kumimoji="1" lang="zh-CN" altLang="en-US" sz="2000" dirty="0"/>
              <a:t> </a:t>
            </a:r>
            <a:r>
              <a:rPr kumimoji="1" lang="en-US" altLang="zh-CN" sz="2000" dirty="0"/>
              <a:t>latent temporal information. Then z t I and z t p are concatenated to train the ﬁnal network through a predictor to predict</a:t>
            </a:r>
            <a:r>
              <a:rPr kumimoji="1" lang="zh-CN" altLang="en-US" sz="2000" dirty="0"/>
              <a:t>    </a:t>
            </a:r>
            <a:r>
              <a:rPr kumimoji="1" lang="en-US" altLang="zh-CN" sz="2000" dirty="0"/>
              <a:t>. </a:t>
            </a:r>
            <a:r>
              <a:rPr kumimoji="1" lang="zh-CN" altLang="en-US" sz="2000" dirty="0"/>
              <a:t> </a:t>
            </a:r>
            <a:r>
              <a:rPr kumimoji="1" lang="en-US" altLang="zh-CN" sz="2000" dirty="0"/>
              <a:t>.</a:t>
            </a:r>
            <a:r>
              <a:rPr kumimoji="1" lang="zh-CN" altLang="en-US" sz="2000" dirty="0"/>
              <a:t> </a:t>
            </a:r>
            <a:r>
              <a:rPr kumimoji="1" lang="en-US" altLang="zh-CN" sz="2000" dirty="0"/>
              <a:t>The loss function remains the same as</a:t>
            </a:r>
            <a:endParaRPr kumimoji="1" lang="zh-CN" altLang="en-US" sz="2000" dirty="0"/>
          </a:p>
        </p:txBody>
      </p:sp>
      <p:pic>
        <p:nvPicPr>
          <p:cNvPr id="4" name="图片 3">
            <a:extLst>
              <a:ext uri="{FF2B5EF4-FFF2-40B4-BE49-F238E27FC236}">
                <a16:creationId xmlns:a16="http://schemas.microsoft.com/office/drawing/2014/main" id="{5D6B05BB-A2A8-2E4E-BF25-CCF2CF92046E}"/>
              </a:ext>
            </a:extLst>
          </p:cNvPr>
          <p:cNvPicPr>
            <a:picLocks noChangeAspect="1"/>
          </p:cNvPicPr>
          <p:nvPr/>
        </p:nvPicPr>
        <p:blipFill>
          <a:blip r:embed="rId2"/>
          <a:stretch>
            <a:fillRect/>
          </a:stretch>
        </p:blipFill>
        <p:spPr>
          <a:xfrm>
            <a:off x="3052638" y="3812632"/>
            <a:ext cx="2260600" cy="419100"/>
          </a:xfrm>
          <a:prstGeom prst="rect">
            <a:avLst/>
          </a:prstGeom>
        </p:spPr>
      </p:pic>
      <p:pic>
        <p:nvPicPr>
          <p:cNvPr id="5" name="图片 4">
            <a:extLst>
              <a:ext uri="{FF2B5EF4-FFF2-40B4-BE49-F238E27FC236}">
                <a16:creationId xmlns:a16="http://schemas.microsoft.com/office/drawing/2014/main" id="{1D769B99-72F9-2548-A69F-06D9815A182C}"/>
              </a:ext>
            </a:extLst>
          </p:cNvPr>
          <p:cNvPicPr>
            <a:picLocks noChangeAspect="1"/>
          </p:cNvPicPr>
          <p:nvPr/>
        </p:nvPicPr>
        <p:blipFill>
          <a:blip r:embed="rId3"/>
          <a:stretch>
            <a:fillRect/>
          </a:stretch>
        </p:blipFill>
        <p:spPr>
          <a:xfrm>
            <a:off x="4182938" y="3501008"/>
            <a:ext cx="419100" cy="406400"/>
          </a:xfrm>
          <a:prstGeom prst="rect">
            <a:avLst/>
          </a:prstGeom>
        </p:spPr>
      </p:pic>
    </p:spTree>
    <p:extLst>
      <p:ext uri="{BB962C8B-B14F-4D97-AF65-F5344CB8AC3E}">
        <p14:creationId xmlns:p14="http://schemas.microsoft.com/office/powerpoint/2010/main" val="4248571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16602" y="548680"/>
            <a:ext cx="4392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kumimoji="1" lang="en-US" altLang="zh-CN" sz="2800" b="1" dirty="0">
                <a:latin typeface="Times New Roman" panose="02020603050405020304" pitchFamily="18" charset="0"/>
                <a:cs typeface="Times New Roman" panose="02020603050405020304" pitchFamily="18" charset="0"/>
              </a:rPr>
              <a:t>4</a:t>
            </a:r>
            <a:r>
              <a:rPr kumimoji="1" lang="zh-CN" altLang="en-US" sz="2800" b="1" dirty="0">
                <a:latin typeface="Times New Roman" panose="02020603050405020304" pitchFamily="18" charset="0"/>
                <a:cs typeface="Times New Roman" panose="02020603050405020304" pitchFamily="18" charset="0"/>
              </a:rPr>
              <a:t> </a:t>
            </a:r>
            <a:r>
              <a:rPr kumimoji="1" lang="en-US" altLang="zh-CN" sz="2800" b="1" dirty="0">
                <a:latin typeface="Times New Roman" panose="02020603050405020304" pitchFamily="18" charset="0"/>
                <a:cs typeface="Times New Roman" panose="02020603050405020304" pitchFamily="18" charset="0"/>
              </a:rPr>
              <a:t>Evaluation</a:t>
            </a:r>
            <a:endParaRPr kumimoji="1" lang="zh-CN" altLang="en-US" sz="2800" b="1"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8165477E-05EB-D742-ABEE-F2AA744F76A7}"/>
              </a:ext>
            </a:extLst>
          </p:cNvPr>
          <p:cNvSpPr txBox="1"/>
          <p:nvPr/>
        </p:nvSpPr>
        <p:spPr>
          <a:xfrm>
            <a:off x="1763688" y="2708920"/>
            <a:ext cx="1074333" cy="461665"/>
          </a:xfrm>
          <a:prstGeom prst="rect">
            <a:avLst/>
          </a:prstGeom>
          <a:noFill/>
        </p:spPr>
        <p:txBody>
          <a:bodyPr wrap="none" rtlCol="0">
            <a:spAutoFit/>
          </a:bodyPr>
          <a:lstStyle/>
          <a:p>
            <a:r>
              <a:rPr kumimoji="1" lang="en-US" altLang="zh-CN" dirty="0"/>
              <a:t>RMSE</a:t>
            </a:r>
            <a:endParaRPr kumimoji="1" lang="zh-CN" altLang="en-US" dirty="0"/>
          </a:p>
        </p:txBody>
      </p:sp>
      <p:sp>
        <p:nvSpPr>
          <p:cNvPr id="7" name="文本框 6">
            <a:extLst>
              <a:ext uri="{FF2B5EF4-FFF2-40B4-BE49-F238E27FC236}">
                <a16:creationId xmlns:a16="http://schemas.microsoft.com/office/drawing/2014/main" id="{92304E0F-EAD5-A147-A772-15411393D26D}"/>
              </a:ext>
            </a:extLst>
          </p:cNvPr>
          <p:cNvSpPr txBox="1"/>
          <p:nvPr/>
        </p:nvSpPr>
        <p:spPr>
          <a:xfrm>
            <a:off x="1874219" y="3137427"/>
            <a:ext cx="6383793" cy="646331"/>
          </a:xfrm>
          <a:prstGeom prst="rect">
            <a:avLst/>
          </a:prstGeom>
          <a:noFill/>
        </p:spPr>
        <p:txBody>
          <a:bodyPr wrap="square" rtlCol="0">
            <a:spAutoFit/>
          </a:bodyPr>
          <a:lstStyle/>
          <a:p>
            <a:r>
              <a:rPr kumimoji="1" lang="en-US" altLang="zh-CN" sz="1800" dirty="0"/>
              <a:t>It is used to measure the deviation between the observed value and the truth value.</a:t>
            </a:r>
            <a:endParaRPr kumimoji="1" lang="zh-CN" altLang="en-US" sz="1800" dirty="0"/>
          </a:p>
        </p:txBody>
      </p:sp>
      <p:pic>
        <p:nvPicPr>
          <p:cNvPr id="8" name="图片 7">
            <a:extLst>
              <a:ext uri="{FF2B5EF4-FFF2-40B4-BE49-F238E27FC236}">
                <a16:creationId xmlns:a16="http://schemas.microsoft.com/office/drawing/2014/main" id="{38800D6B-AB02-B546-8225-06E6ED4880DB}"/>
              </a:ext>
            </a:extLst>
          </p:cNvPr>
          <p:cNvPicPr>
            <a:picLocks noChangeAspect="1"/>
          </p:cNvPicPr>
          <p:nvPr/>
        </p:nvPicPr>
        <p:blipFill>
          <a:blip r:embed="rId2"/>
          <a:stretch>
            <a:fillRect/>
          </a:stretch>
        </p:blipFill>
        <p:spPr>
          <a:xfrm>
            <a:off x="1993317" y="3749447"/>
            <a:ext cx="3340100" cy="812800"/>
          </a:xfrm>
          <a:prstGeom prst="rect">
            <a:avLst/>
          </a:prstGeom>
        </p:spPr>
      </p:pic>
    </p:spTree>
    <p:extLst>
      <p:ext uri="{BB962C8B-B14F-4D97-AF65-F5344CB8AC3E}">
        <p14:creationId xmlns:p14="http://schemas.microsoft.com/office/powerpoint/2010/main" val="1819566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1115616" y="548680"/>
            <a:ext cx="458779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kumimoji="1" lang="en-US" altLang="zh-CN" sz="3600" b="1" dirty="0">
                <a:latin typeface="Times New Roman" panose="02020603050405020304" pitchFamily="18" charset="0"/>
                <a:cs typeface="Times New Roman" panose="02020603050405020304" pitchFamily="18" charset="0"/>
              </a:rPr>
              <a:t>1.Project Speciﬁcation</a:t>
            </a:r>
            <a:endParaRPr kumimoji="1" lang="zh-CN" altLang="en-US" sz="3600" b="1" dirty="0">
              <a:latin typeface="Times New Roman" panose="02020603050405020304" pitchFamily="18" charset="0"/>
              <a:cs typeface="Times New Roman" panose="02020603050405020304" pitchFamily="18" charset="0"/>
            </a:endParaRPr>
          </a:p>
        </p:txBody>
      </p:sp>
      <p:sp>
        <p:nvSpPr>
          <p:cNvPr id="6148" name="文本框 3">
            <a:extLst>
              <a:ext uri="{FF2B5EF4-FFF2-40B4-BE49-F238E27FC236}">
                <a16:creationId xmlns:a16="http://schemas.microsoft.com/office/drawing/2014/main" id="{304CBC39-C9B5-2C4B-82A9-E931D8D0ECE1}"/>
              </a:ext>
            </a:extLst>
          </p:cNvPr>
          <p:cNvSpPr txBox="1">
            <a:spLocks noChangeArrowheads="1"/>
          </p:cNvSpPr>
          <p:nvPr/>
        </p:nvSpPr>
        <p:spPr bwMode="auto">
          <a:xfrm>
            <a:off x="1619672" y="2780928"/>
            <a:ext cx="586140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b="1" dirty="0">
                <a:latin typeface="Times New Roman" panose="02020603050405020304" pitchFamily="18" charset="0"/>
                <a:cs typeface="Times New Roman" panose="02020603050405020304" pitchFamily="18" charset="0"/>
              </a:rPr>
              <a:t>Aim</a:t>
            </a:r>
            <a:r>
              <a:rPr lang="en-US" altLang="zh-CN" sz="1800" dirty="0">
                <a:latin typeface="Times New Roman" panose="02020603050405020304" pitchFamily="18" charset="0"/>
                <a:cs typeface="Times New Roman" panose="02020603050405020304" pitchFamily="18" charset="0"/>
              </a:rPr>
              <a:t>: Find</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the</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relationship between sky images and the future photovoltaic power output.</a:t>
            </a:r>
          </a:p>
          <a:p>
            <a:endParaRPr lang="en-US" altLang="zh-CN" sz="1800" dirty="0">
              <a:latin typeface="Times New Roman" panose="02020603050405020304" pitchFamily="18" charset="0"/>
              <a:cs typeface="Times New Roman" panose="02020603050405020304" pitchFamily="18" charset="0"/>
            </a:endParaRPr>
          </a:p>
          <a:p>
            <a:r>
              <a:rPr lang="en-US" altLang="zh-CN" sz="1800" b="1" dirty="0">
                <a:latin typeface="Times New Roman" panose="02020603050405020304" pitchFamily="18" charset="0"/>
                <a:cs typeface="Times New Roman" panose="02020603050405020304" pitchFamily="18" charset="0"/>
              </a:rPr>
              <a:t>Challenge</a:t>
            </a:r>
            <a:r>
              <a:rPr lang="en-US" altLang="zh-CN" sz="1800" dirty="0">
                <a:latin typeface="Times New Roman" panose="02020603050405020304" pitchFamily="18" charset="0"/>
                <a:cs typeface="Times New Roman" panose="02020603050405020304" pitchFamily="18" charset="0"/>
              </a:rPr>
              <a:t>: Estimating PV based on the relative position of sun and cloud, however, is quite challenging because of the changing weather patterns.</a:t>
            </a:r>
          </a:p>
          <a:p>
            <a:endParaRPr lang="en-US" altLang="zh-CN" sz="1800" dirty="0">
              <a:latin typeface="Times New Roman" panose="02020603050405020304" pitchFamily="18" charset="0"/>
              <a:cs typeface="Times New Roman" panose="02020603050405020304" pitchFamily="18" charset="0"/>
            </a:endParaRPr>
          </a:p>
          <a:p>
            <a:endParaRPr kumimoji="1" lang="zh-CN" altLang="en-US" sz="1800" dirty="0"/>
          </a:p>
        </p:txBody>
      </p:sp>
    </p:spTree>
    <p:extLst>
      <p:ext uri="{BB962C8B-B14F-4D97-AF65-F5344CB8AC3E}">
        <p14:creationId xmlns:p14="http://schemas.microsoft.com/office/powerpoint/2010/main" val="34509230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16602" y="548680"/>
            <a:ext cx="4392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kumimoji="1" lang="en-US" altLang="zh-CN" sz="2800" b="1" dirty="0">
                <a:latin typeface="Times New Roman" panose="02020603050405020304" pitchFamily="18" charset="0"/>
                <a:cs typeface="Times New Roman" panose="02020603050405020304" pitchFamily="18" charset="0"/>
              </a:rPr>
              <a:t>4</a:t>
            </a:r>
            <a:r>
              <a:rPr kumimoji="1" lang="zh-CN" altLang="en-US" sz="2800" b="1" dirty="0">
                <a:latin typeface="Times New Roman" panose="02020603050405020304" pitchFamily="18" charset="0"/>
                <a:cs typeface="Times New Roman" panose="02020603050405020304" pitchFamily="18" charset="0"/>
              </a:rPr>
              <a:t> </a:t>
            </a:r>
            <a:r>
              <a:rPr kumimoji="1" lang="en-US" altLang="zh-CN" sz="2800" b="1" dirty="0">
                <a:latin typeface="Times New Roman" panose="02020603050405020304" pitchFamily="18" charset="0"/>
                <a:cs typeface="Times New Roman" panose="02020603050405020304" pitchFamily="18" charset="0"/>
              </a:rPr>
              <a:t>Evaluation</a:t>
            </a:r>
            <a:endParaRPr kumimoji="1" lang="zh-CN" altLang="en-US" sz="2800" b="1"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8165477E-05EB-D742-ABEE-F2AA744F76A7}"/>
              </a:ext>
            </a:extLst>
          </p:cNvPr>
          <p:cNvSpPr txBox="1"/>
          <p:nvPr/>
        </p:nvSpPr>
        <p:spPr>
          <a:xfrm>
            <a:off x="1874593" y="2204864"/>
            <a:ext cx="2321469" cy="461665"/>
          </a:xfrm>
          <a:prstGeom prst="rect">
            <a:avLst/>
          </a:prstGeom>
          <a:noFill/>
        </p:spPr>
        <p:txBody>
          <a:bodyPr wrap="none" rtlCol="0">
            <a:spAutoFit/>
          </a:bodyPr>
          <a:lstStyle/>
          <a:p>
            <a:r>
              <a:rPr kumimoji="1" lang="en-US" altLang="zh-CN" dirty="0"/>
              <a:t>RMSE</a:t>
            </a:r>
            <a:r>
              <a:rPr kumimoji="1" lang="zh-CN" altLang="en-US" dirty="0"/>
              <a:t> </a:t>
            </a:r>
            <a:r>
              <a:rPr kumimoji="1" lang="en-US" altLang="zh-CN" dirty="0"/>
              <a:t>for</a:t>
            </a:r>
            <a:r>
              <a:rPr kumimoji="1" lang="zh-CN" altLang="en-US" dirty="0"/>
              <a:t> </a:t>
            </a:r>
            <a:r>
              <a:rPr kumimoji="1" lang="en-US" altLang="zh-CN" dirty="0"/>
              <a:t>MLP:</a:t>
            </a:r>
            <a:endParaRPr kumimoji="1" lang="zh-CN" altLang="en-US" dirty="0"/>
          </a:p>
        </p:txBody>
      </p:sp>
      <p:pic>
        <p:nvPicPr>
          <p:cNvPr id="3" name="图片 2">
            <a:extLst>
              <a:ext uri="{FF2B5EF4-FFF2-40B4-BE49-F238E27FC236}">
                <a16:creationId xmlns:a16="http://schemas.microsoft.com/office/drawing/2014/main" id="{8D4D361B-4C00-DB47-800D-1FA0A56F247E}"/>
              </a:ext>
            </a:extLst>
          </p:cNvPr>
          <p:cNvPicPr>
            <a:picLocks noChangeAspect="1"/>
          </p:cNvPicPr>
          <p:nvPr/>
        </p:nvPicPr>
        <p:blipFill>
          <a:blip r:embed="rId2"/>
          <a:stretch>
            <a:fillRect/>
          </a:stretch>
        </p:blipFill>
        <p:spPr>
          <a:xfrm>
            <a:off x="2411759" y="3068960"/>
            <a:ext cx="5194300" cy="1816100"/>
          </a:xfrm>
          <a:prstGeom prst="rect">
            <a:avLst/>
          </a:prstGeom>
        </p:spPr>
      </p:pic>
    </p:spTree>
    <p:extLst>
      <p:ext uri="{BB962C8B-B14F-4D97-AF65-F5344CB8AC3E}">
        <p14:creationId xmlns:p14="http://schemas.microsoft.com/office/powerpoint/2010/main" val="3703167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文本框 1">
            <a:extLst>
              <a:ext uri="{FF2B5EF4-FFF2-40B4-BE49-F238E27FC236}">
                <a16:creationId xmlns:a16="http://schemas.microsoft.com/office/drawing/2014/main" id="{FC0292D8-BC98-F64D-ABEE-1FFC1601D4B9}"/>
              </a:ext>
            </a:extLst>
          </p:cNvPr>
          <p:cNvSpPr txBox="1">
            <a:spLocks noChangeArrowheads="1"/>
          </p:cNvSpPr>
          <p:nvPr/>
        </p:nvSpPr>
        <p:spPr bwMode="auto">
          <a:xfrm>
            <a:off x="2411760" y="3212976"/>
            <a:ext cx="525658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defRPr>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14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20000"/>
              </a:spcBef>
              <a:defRPr sz="1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9pPr>
          </a:lstStyle>
          <a:p>
            <a:pPr algn="ctr">
              <a:spcBef>
                <a:spcPct val="0"/>
              </a:spcBef>
            </a:pPr>
            <a:r>
              <a:rPr kumimoji="1" lang="en-US" altLang="zh-CN" sz="3200" b="1" dirty="0">
                <a:latin typeface="Vijaya" panose="02020604020202020204" pitchFamily="18" charset="0"/>
                <a:cs typeface="Vijaya" panose="02020604020202020204" pitchFamily="18" charset="0"/>
              </a:rPr>
              <a:t>Thank you for Listening!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1201924" y="548680"/>
            <a:ext cx="47032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kumimoji="1" lang="en-US" altLang="zh-CN" sz="3600" b="1" dirty="0">
                <a:latin typeface="Times New Roman" panose="02020603050405020304" pitchFamily="18" charset="0"/>
                <a:cs typeface="Times New Roman" panose="02020603050405020304" pitchFamily="18" charset="0"/>
              </a:rPr>
              <a:t>1. Project Speciﬁcation</a:t>
            </a:r>
            <a:endParaRPr kumimoji="1" lang="zh-CN" altLang="en-US" sz="3600" b="1" dirty="0">
              <a:latin typeface="Times New Roman" panose="02020603050405020304" pitchFamily="18" charset="0"/>
              <a:cs typeface="Times New Roman" panose="02020603050405020304" pitchFamily="18" charset="0"/>
            </a:endParaRPr>
          </a:p>
        </p:txBody>
      </p:sp>
      <p:sp>
        <p:nvSpPr>
          <p:cNvPr id="6148" name="文本框 3">
            <a:extLst>
              <a:ext uri="{FF2B5EF4-FFF2-40B4-BE49-F238E27FC236}">
                <a16:creationId xmlns:a16="http://schemas.microsoft.com/office/drawing/2014/main" id="{304CBC39-C9B5-2C4B-82A9-E931D8D0ECE1}"/>
              </a:ext>
            </a:extLst>
          </p:cNvPr>
          <p:cNvSpPr txBox="1">
            <a:spLocks noChangeArrowheads="1"/>
          </p:cNvSpPr>
          <p:nvPr/>
        </p:nvSpPr>
        <p:spPr bwMode="auto">
          <a:xfrm>
            <a:off x="1475656" y="2204864"/>
            <a:ext cx="6984776"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dirty="0">
                <a:latin typeface="Times New Roman" panose="02020603050405020304" pitchFamily="18" charset="0"/>
                <a:cs typeface="Times New Roman" panose="02020603050405020304" pitchFamily="18" charset="0"/>
              </a:rPr>
              <a:t>This</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project</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uses</a:t>
            </a:r>
            <a:r>
              <a:rPr lang="zh-CN" altLang="en-US" sz="1800" dirty="0">
                <a:latin typeface="Times New Roman" panose="02020603050405020304" pitchFamily="18" charset="0"/>
                <a:cs typeface="Times New Roman" panose="02020603050405020304" pitchFamily="18" charset="0"/>
              </a:rPr>
              <a:t> </a:t>
            </a:r>
            <a:r>
              <a:rPr lang="en-US" altLang="zh-CN" sz="1800" b="1" dirty="0">
                <a:latin typeface="Times New Roman" panose="02020603050405020304" pitchFamily="18" charset="0"/>
                <a:cs typeface="Times New Roman" panose="02020603050405020304" pitchFamily="18" charset="0"/>
              </a:rPr>
              <a:t>3</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neural networks to</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do</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comparation.</a:t>
            </a:r>
          </a:p>
          <a:p>
            <a:r>
              <a:rPr lang="en-US" altLang="zh-CN" sz="1800" dirty="0">
                <a:latin typeface="Times New Roman" panose="02020603050405020304" pitchFamily="18" charset="0"/>
                <a:cs typeface="Times New Roman" panose="02020603050405020304" pitchFamily="18" charset="0"/>
              </a:rPr>
              <a:t>	MLP,</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CNN-MLP,</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LSTM-CNN-MLP</a:t>
            </a:r>
          </a:p>
          <a:p>
            <a:endParaRPr lang="en-US" altLang="zh-CN" sz="1800" dirty="0">
              <a:latin typeface="Times New Roman" panose="02020603050405020304" pitchFamily="18" charset="0"/>
              <a:cs typeface="Times New Roman" panose="02020603050405020304" pitchFamily="18" charset="0"/>
            </a:endParaRPr>
          </a:p>
          <a:p>
            <a:r>
              <a:rPr lang="en-US" altLang="zh-CN" sz="1800" dirty="0">
                <a:latin typeface="Times New Roman" panose="02020603050405020304" pitchFamily="18" charset="0"/>
                <a:cs typeface="Times New Roman" panose="02020603050405020304" pitchFamily="18" charset="0"/>
              </a:rPr>
              <a:t>The </a:t>
            </a:r>
            <a:r>
              <a:rPr lang="en-US" altLang="zh-CN" sz="1800" b="1" dirty="0">
                <a:latin typeface="Times New Roman" panose="02020603050405020304" pitchFamily="18" charset="0"/>
                <a:cs typeface="Times New Roman" panose="02020603050405020304" pitchFamily="18" charset="0"/>
              </a:rPr>
              <a:t>input</a:t>
            </a:r>
            <a:r>
              <a:rPr lang="en-US" altLang="zh-CN" sz="1800" dirty="0">
                <a:latin typeface="Times New Roman" panose="02020603050405020304" pitchFamily="18" charset="0"/>
                <a:cs typeface="Times New Roman" panose="02020603050405020304" pitchFamily="18" charset="0"/>
              </a:rPr>
              <a:t> of neural networks is the sky pictures and corresponding photovoltaic power values. </a:t>
            </a:r>
          </a:p>
          <a:p>
            <a:endParaRPr kumimoji="1" lang="en-US" altLang="zh-CN" sz="1800" dirty="0">
              <a:latin typeface="Times New Roman" panose="02020603050405020304" pitchFamily="18" charset="0"/>
              <a:cs typeface="Times New Roman" panose="02020603050405020304" pitchFamily="18" charset="0"/>
            </a:endParaRPr>
          </a:p>
          <a:p>
            <a:r>
              <a:rPr kumimoji="1" lang="en-US" altLang="zh-CN" sz="1800" dirty="0">
                <a:latin typeface="Times New Roman" panose="02020603050405020304" pitchFamily="18" charset="0"/>
                <a:cs typeface="Times New Roman" panose="02020603050405020304" pitchFamily="18" charset="0"/>
              </a:rPr>
              <a:t>Tools:</a:t>
            </a:r>
          </a:p>
          <a:p>
            <a:r>
              <a:rPr lang="en-US" altLang="zh-CN" sz="1800" dirty="0">
                <a:latin typeface="Times New Roman" panose="02020603050405020304" pitchFamily="18" charset="0"/>
                <a:cs typeface="Times New Roman" panose="02020603050405020304" pitchFamily="18" charset="0"/>
              </a:rPr>
              <a:t>The implementation of this project is</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mainly in python.</a:t>
            </a:r>
          </a:p>
          <a:p>
            <a:r>
              <a:rPr lang="en-US" altLang="zh-CN" sz="1800" dirty="0">
                <a:latin typeface="Times New Roman" panose="02020603050405020304" pitchFamily="18" charset="0"/>
                <a:cs typeface="Times New Roman" panose="02020603050405020304" pitchFamily="18" charset="0"/>
              </a:rPr>
              <a:t>Python is</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used to do data pre-processing, images processing and result evaluation.</a:t>
            </a:r>
            <a:endParaRPr lang="en-US" altLang="zh-CN" sz="1800" b="1" dirty="0">
              <a:latin typeface="Times New Roman" panose="02020603050405020304" pitchFamily="18" charset="0"/>
              <a:cs typeface="Times New Roman" panose="02020603050405020304" pitchFamily="18" charset="0"/>
            </a:endParaRPr>
          </a:p>
          <a:p>
            <a:r>
              <a:rPr lang="en-US" altLang="zh-CN" sz="1800" dirty="0" err="1">
                <a:latin typeface="Times New Roman" panose="02020603050405020304" pitchFamily="18" charset="0"/>
                <a:cs typeface="Times New Roman" panose="02020603050405020304" pitchFamily="18" charset="0"/>
              </a:rPr>
              <a:t>Keras</a:t>
            </a:r>
            <a:r>
              <a:rPr lang="en-US" altLang="zh-CN" sz="1800" dirty="0">
                <a:latin typeface="Times New Roman" panose="02020603050405020304" pitchFamily="18" charset="0"/>
                <a:cs typeface="Times New Roman" panose="02020603050405020304" pitchFamily="18" charset="0"/>
              </a:rPr>
              <a:t> will be used to implement MLP, CNN, LSTM. Several libraries such as matplotlib, </a:t>
            </a:r>
            <a:r>
              <a:rPr lang="en-US" altLang="zh-CN" sz="1800" dirty="0" err="1">
                <a:latin typeface="Times New Roman" panose="02020603050405020304" pitchFamily="18" charset="0"/>
                <a:cs typeface="Times New Roman" panose="02020603050405020304" pitchFamily="18" charset="0"/>
              </a:rPr>
              <a:t>sklearn</a:t>
            </a:r>
            <a:r>
              <a:rPr lang="en-US" altLang="zh-CN" sz="1800" dirty="0">
                <a:latin typeface="Times New Roman" panose="02020603050405020304" pitchFamily="18" charset="0"/>
                <a:cs typeface="Times New Roman" panose="02020603050405020304" pitchFamily="18" charset="0"/>
              </a:rPr>
              <a:t> and </a:t>
            </a:r>
            <a:r>
              <a:rPr lang="en-US" altLang="zh-CN" sz="1800" dirty="0" err="1">
                <a:latin typeface="Times New Roman" panose="02020603050405020304" pitchFamily="18" charset="0"/>
                <a:cs typeface="Times New Roman" panose="02020603050405020304" pitchFamily="18" charset="0"/>
              </a:rPr>
              <a:t>numpy</a:t>
            </a:r>
            <a:r>
              <a:rPr lang="en-US" altLang="zh-CN" sz="1800" dirty="0">
                <a:latin typeface="Times New Roman" panose="02020603050405020304" pitchFamily="18" charset="0"/>
                <a:cs typeface="Times New Roman" panose="02020603050405020304" pitchFamily="18" charset="0"/>
              </a:rPr>
              <a:t> will also be used to transform vectors and do visualization. </a:t>
            </a:r>
            <a:endParaRPr lang="zh-CN" alt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1282561" y="548680"/>
            <a:ext cx="14798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kumimoji="1" lang="en-US" altLang="zh-CN" sz="3600" b="1" dirty="0">
                <a:latin typeface="Times New Roman" panose="02020603050405020304" pitchFamily="18" charset="0"/>
                <a:cs typeface="Times New Roman" panose="02020603050405020304" pitchFamily="18" charset="0"/>
              </a:rPr>
              <a:t>2.Data</a:t>
            </a:r>
            <a:endParaRPr kumimoji="1" lang="zh-CN" altLang="en-US" sz="3600" b="1" dirty="0">
              <a:latin typeface="Times New Roman" panose="02020603050405020304" pitchFamily="18" charset="0"/>
              <a:cs typeface="Times New Roman" panose="02020603050405020304" pitchFamily="18" charset="0"/>
            </a:endParaRPr>
          </a:p>
        </p:txBody>
      </p:sp>
      <p:sp>
        <p:nvSpPr>
          <p:cNvPr id="6148" name="文本框 3">
            <a:extLst>
              <a:ext uri="{FF2B5EF4-FFF2-40B4-BE49-F238E27FC236}">
                <a16:creationId xmlns:a16="http://schemas.microsoft.com/office/drawing/2014/main" id="{304CBC39-C9B5-2C4B-82A9-E931D8D0ECE1}"/>
              </a:ext>
            </a:extLst>
          </p:cNvPr>
          <p:cNvSpPr txBox="1">
            <a:spLocks noChangeArrowheads="1"/>
          </p:cNvSpPr>
          <p:nvPr/>
        </p:nvSpPr>
        <p:spPr bwMode="auto">
          <a:xfrm>
            <a:off x="3131840" y="2708920"/>
            <a:ext cx="5861404"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kumimoji="1" lang="en-US" altLang="zh-CN" sz="1800" dirty="0"/>
              <a:t>2.1 Data source</a:t>
            </a:r>
          </a:p>
          <a:p>
            <a:endParaRPr kumimoji="1" lang="en-US" altLang="zh-CN" sz="1800" dirty="0"/>
          </a:p>
          <a:p>
            <a:endParaRPr kumimoji="1" lang="en-US" altLang="zh-CN" sz="1800" dirty="0"/>
          </a:p>
          <a:p>
            <a:endParaRPr kumimoji="1" lang="en-US" altLang="zh-CN" sz="1800" dirty="0"/>
          </a:p>
          <a:p>
            <a:r>
              <a:rPr kumimoji="1" lang="en-US" altLang="zh-CN" sz="1800" dirty="0"/>
              <a:t>2.2 Data preprocessing</a:t>
            </a:r>
            <a:endParaRPr kumimoji="1" lang="zh-CN" altLang="en-US" sz="1800" dirty="0"/>
          </a:p>
        </p:txBody>
      </p:sp>
    </p:spTree>
    <p:extLst>
      <p:ext uri="{BB962C8B-B14F-4D97-AF65-F5344CB8AC3E}">
        <p14:creationId xmlns:p14="http://schemas.microsoft.com/office/powerpoint/2010/main" val="3466029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1282561" y="548680"/>
            <a:ext cx="34419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kumimoji="1" lang="en-US" altLang="zh-CN" sz="3600" dirty="0">
                <a:latin typeface="+mj-lt"/>
              </a:rPr>
              <a:t>2.1 </a:t>
            </a:r>
            <a:r>
              <a:rPr kumimoji="1" lang="en-US" altLang="zh-CN" sz="3600" dirty="0">
                <a:latin typeface="+mj-lt"/>
                <a:cs typeface="Times New Roman" panose="02020603050405020304" pitchFamily="18" charset="0"/>
              </a:rPr>
              <a:t>Data</a:t>
            </a:r>
            <a:r>
              <a:rPr kumimoji="1" lang="en-US" altLang="zh-CN" sz="3600" dirty="0">
                <a:latin typeface="+mj-lt"/>
              </a:rPr>
              <a:t> source</a:t>
            </a:r>
          </a:p>
        </p:txBody>
      </p:sp>
      <p:sp>
        <p:nvSpPr>
          <p:cNvPr id="2" name="文本框 1">
            <a:extLst>
              <a:ext uri="{FF2B5EF4-FFF2-40B4-BE49-F238E27FC236}">
                <a16:creationId xmlns:a16="http://schemas.microsoft.com/office/drawing/2014/main" id="{BAF62385-4851-D343-851C-F437E53E850C}"/>
              </a:ext>
            </a:extLst>
          </p:cNvPr>
          <p:cNvSpPr txBox="1"/>
          <p:nvPr/>
        </p:nvSpPr>
        <p:spPr>
          <a:xfrm>
            <a:off x="1475656" y="1628800"/>
            <a:ext cx="6768752" cy="3785652"/>
          </a:xfrm>
          <a:prstGeom prst="rect">
            <a:avLst/>
          </a:prstGeom>
          <a:noFill/>
        </p:spPr>
        <p:txBody>
          <a:bodyPr wrap="square" rtlCol="0">
            <a:spAutoFit/>
          </a:bodyPr>
          <a:lstStyle/>
          <a:p>
            <a:r>
              <a:rPr kumimoji="1" lang="en-US" altLang="zh-CN" dirty="0"/>
              <a:t>A photovoltaic panel was installed on the roof of EE building in Xi’an </a:t>
            </a:r>
            <a:r>
              <a:rPr kumimoji="1" lang="en-US" altLang="zh-CN" dirty="0" err="1"/>
              <a:t>Jiaotong</a:t>
            </a:r>
            <a:r>
              <a:rPr kumimoji="1" lang="en-US" altLang="zh-CN" dirty="0"/>
              <a:t> University. The sky camera was installed near the solar panel. 5 images can be captured every 5 seconds at diﬀerent exposures(34,100,500,1000,2800) </a:t>
            </a:r>
            <a:r>
              <a:rPr kumimoji="1" lang="en-US" altLang="zh-CN" dirty="0" err="1"/>
              <a:t>ms</a:t>
            </a:r>
            <a:r>
              <a:rPr kumimoji="1" lang="en-US" altLang="zh-CN" dirty="0"/>
              <a:t>, which can</a:t>
            </a:r>
            <a:r>
              <a:rPr kumimoji="1" lang="zh-CN" altLang="en-US" dirty="0"/>
              <a:t> </a:t>
            </a:r>
            <a:r>
              <a:rPr kumimoji="1" lang="en-US" altLang="zh-CN" dirty="0"/>
              <a:t>obtain more detail information than single one.</a:t>
            </a:r>
          </a:p>
          <a:p>
            <a:endParaRPr kumimoji="1" lang="en-US" altLang="zh-CN" dirty="0"/>
          </a:p>
          <a:p>
            <a:r>
              <a:rPr kumimoji="1" lang="en-US" altLang="zh-CN" dirty="0"/>
              <a:t>In the meantime, solar panel also records the corresponding photovoltaic values into a text ﬁle.</a:t>
            </a:r>
            <a:r>
              <a:rPr kumimoji="1" lang="zh-CN" altLang="en-US" dirty="0"/>
              <a:t> </a:t>
            </a:r>
          </a:p>
        </p:txBody>
      </p:sp>
    </p:spTree>
    <p:extLst>
      <p:ext uri="{BB962C8B-B14F-4D97-AF65-F5344CB8AC3E}">
        <p14:creationId xmlns:p14="http://schemas.microsoft.com/office/powerpoint/2010/main" val="1852685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1282561" y="548680"/>
            <a:ext cx="34419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kumimoji="1" lang="en-US" altLang="zh-CN" sz="3600" dirty="0"/>
              <a:t>2.1 Data source</a:t>
            </a:r>
          </a:p>
        </p:txBody>
      </p:sp>
      <p:sp>
        <p:nvSpPr>
          <p:cNvPr id="3" name="文本框 2">
            <a:extLst>
              <a:ext uri="{FF2B5EF4-FFF2-40B4-BE49-F238E27FC236}">
                <a16:creationId xmlns:a16="http://schemas.microsoft.com/office/drawing/2014/main" id="{542CFC4E-4641-7347-9F42-BB9F65D33C65}"/>
              </a:ext>
            </a:extLst>
          </p:cNvPr>
          <p:cNvSpPr txBox="1"/>
          <p:nvPr/>
        </p:nvSpPr>
        <p:spPr>
          <a:xfrm>
            <a:off x="2368352" y="2132856"/>
            <a:ext cx="3470822" cy="461665"/>
          </a:xfrm>
          <a:prstGeom prst="rect">
            <a:avLst/>
          </a:prstGeom>
          <a:noFill/>
        </p:spPr>
        <p:txBody>
          <a:bodyPr wrap="none" rtlCol="0">
            <a:spAutoFit/>
          </a:bodyPr>
          <a:lstStyle/>
          <a:p>
            <a:r>
              <a:rPr kumimoji="1" lang="en-US" altLang="zh-CN" dirty="0"/>
              <a:t>Sky</a:t>
            </a:r>
            <a:r>
              <a:rPr kumimoji="1" lang="zh-CN" altLang="en-US" dirty="0"/>
              <a:t> </a:t>
            </a:r>
            <a:r>
              <a:rPr kumimoji="1" lang="en-US" altLang="zh-CN" dirty="0"/>
              <a:t>images</a:t>
            </a:r>
            <a:r>
              <a:rPr kumimoji="1" lang="zh-CN" altLang="en-US" dirty="0"/>
              <a:t> </a:t>
            </a:r>
            <a:r>
              <a:rPr kumimoji="1" lang="en-US" altLang="zh-CN" dirty="0"/>
              <a:t>in</a:t>
            </a:r>
            <a:r>
              <a:rPr kumimoji="1" lang="zh-CN" altLang="en-US" dirty="0"/>
              <a:t> </a:t>
            </a:r>
            <a:r>
              <a:rPr kumimoji="1" lang="en-US" altLang="zh-CN" dirty="0"/>
              <a:t>computer</a:t>
            </a:r>
          </a:p>
        </p:txBody>
      </p:sp>
      <p:pic>
        <p:nvPicPr>
          <p:cNvPr id="4" name="图片 3">
            <a:extLst>
              <a:ext uri="{FF2B5EF4-FFF2-40B4-BE49-F238E27FC236}">
                <a16:creationId xmlns:a16="http://schemas.microsoft.com/office/drawing/2014/main" id="{B13C05BD-53F3-7446-B81A-DF26B396DFEA}"/>
              </a:ext>
            </a:extLst>
          </p:cNvPr>
          <p:cNvPicPr>
            <a:picLocks noChangeAspect="1"/>
          </p:cNvPicPr>
          <p:nvPr/>
        </p:nvPicPr>
        <p:blipFill>
          <a:blip r:embed="rId2"/>
          <a:stretch>
            <a:fillRect/>
          </a:stretch>
        </p:blipFill>
        <p:spPr>
          <a:xfrm>
            <a:off x="2339752" y="2924944"/>
            <a:ext cx="5524500" cy="3022600"/>
          </a:xfrm>
          <a:prstGeom prst="rect">
            <a:avLst/>
          </a:prstGeom>
        </p:spPr>
      </p:pic>
    </p:spTree>
    <p:extLst>
      <p:ext uri="{BB962C8B-B14F-4D97-AF65-F5344CB8AC3E}">
        <p14:creationId xmlns:p14="http://schemas.microsoft.com/office/powerpoint/2010/main" val="1547794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1282561" y="548680"/>
            <a:ext cx="34419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kumimoji="1" lang="en-US" altLang="zh-CN" sz="3600" dirty="0"/>
              <a:t>2.1 Data source</a:t>
            </a:r>
          </a:p>
        </p:txBody>
      </p:sp>
      <p:sp>
        <p:nvSpPr>
          <p:cNvPr id="3" name="文本框 2">
            <a:extLst>
              <a:ext uri="{FF2B5EF4-FFF2-40B4-BE49-F238E27FC236}">
                <a16:creationId xmlns:a16="http://schemas.microsoft.com/office/drawing/2014/main" id="{542CFC4E-4641-7347-9F42-BB9F65D33C65}"/>
              </a:ext>
            </a:extLst>
          </p:cNvPr>
          <p:cNvSpPr txBox="1"/>
          <p:nvPr/>
        </p:nvSpPr>
        <p:spPr>
          <a:xfrm>
            <a:off x="1187624" y="2348880"/>
            <a:ext cx="1776448" cy="461665"/>
          </a:xfrm>
          <a:prstGeom prst="rect">
            <a:avLst/>
          </a:prstGeom>
          <a:noFill/>
        </p:spPr>
        <p:txBody>
          <a:bodyPr wrap="none" rtlCol="0">
            <a:spAutoFit/>
          </a:bodyPr>
          <a:lstStyle/>
          <a:p>
            <a:r>
              <a:rPr kumimoji="1" lang="en-US" altLang="zh-CN" dirty="0"/>
              <a:t>Sky</a:t>
            </a:r>
            <a:r>
              <a:rPr kumimoji="1" lang="zh-CN" altLang="en-US" dirty="0"/>
              <a:t> </a:t>
            </a:r>
            <a:r>
              <a:rPr kumimoji="1" lang="en-US" altLang="zh-CN" dirty="0"/>
              <a:t>images</a:t>
            </a:r>
            <a:endParaRPr kumimoji="1" lang="zh-CN" altLang="en-US" dirty="0"/>
          </a:p>
        </p:txBody>
      </p:sp>
      <p:pic>
        <p:nvPicPr>
          <p:cNvPr id="4" name="图片 3">
            <a:extLst>
              <a:ext uri="{FF2B5EF4-FFF2-40B4-BE49-F238E27FC236}">
                <a16:creationId xmlns:a16="http://schemas.microsoft.com/office/drawing/2014/main" id="{645FE034-09CC-6D49-9298-8400A357F68D}"/>
              </a:ext>
            </a:extLst>
          </p:cNvPr>
          <p:cNvPicPr>
            <a:picLocks noChangeAspect="1"/>
          </p:cNvPicPr>
          <p:nvPr/>
        </p:nvPicPr>
        <p:blipFill>
          <a:blip r:embed="rId2"/>
          <a:stretch>
            <a:fillRect/>
          </a:stretch>
        </p:blipFill>
        <p:spPr>
          <a:xfrm>
            <a:off x="1187624" y="3136314"/>
            <a:ext cx="7600718" cy="976754"/>
          </a:xfrm>
          <a:prstGeom prst="rect">
            <a:avLst/>
          </a:prstGeom>
        </p:spPr>
      </p:pic>
      <p:sp>
        <p:nvSpPr>
          <p:cNvPr id="5" name="文本框 4">
            <a:extLst>
              <a:ext uri="{FF2B5EF4-FFF2-40B4-BE49-F238E27FC236}">
                <a16:creationId xmlns:a16="http://schemas.microsoft.com/office/drawing/2014/main" id="{270D93F7-E869-8440-A924-5093BB66DD20}"/>
              </a:ext>
            </a:extLst>
          </p:cNvPr>
          <p:cNvSpPr txBox="1"/>
          <p:nvPr/>
        </p:nvSpPr>
        <p:spPr>
          <a:xfrm>
            <a:off x="2421652" y="4682532"/>
            <a:ext cx="4886651" cy="830997"/>
          </a:xfrm>
          <a:prstGeom prst="rect">
            <a:avLst/>
          </a:prstGeom>
          <a:noFill/>
        </p:spPr>
        <p:txBody>
          <a:bodyPr wrap="square" rtlCol="0">
            <a:spAutoFit/>
          </a:bodyPr>
          <a:lstStyle/>
          <a:p>
            <a:r>
              <a:rPr kumimoji="1" lang="en-US" altLang="zh-CN" dirty="0"/>
              <a:t>Image</a:t>
            </a:r>
            <a:r>
              <a:rPr kumimoji="1" lang="zh-CN" altLang="en-US" dirty="0"/>
              <a:t> </a:t>
            </a:r>
            <a:r>
              <a:rPr kumimoji="1" lang="en-US" altLang="zh-CN" dirty="0"/>
              <a:t>resolution </a:t>
            </a:r>
            <a:r>
              <a:rPr lang="en-US" altLang="zh-CN" b="1" dirty="0"/>
              <a:t>:</a:t>
            </a:r>
            <a:r>
              <a:rPr kumimoji="1" lang="en-US" altLang="zh-CN" dirty="0"/>
              <a:t> 1928</a:t>
            </a:r>
            <a:r>
              <a:rPr kumimoji="1" lang="zh-CN" altLang="en-US" dirty="0"/>
              <a:t> </a:t>
            </a:r>
            <a:r>
              <a:rPr kumimoji="1" lang="en-US" altLang="zh-CN" dirty="0"/>
              <a:t>×</a:t>
            </a:r>
            <a:r>
              <a:rPr kumimoji="1" lang="zh-CN" altLang="en-US" dirty="0"/>
              <a:t> </a:t>
            </a:r>
            <a:r>
              <a:rPr kumimoji="1" lang="en-US" altLang="zh-CN" dirty="0"/>
              <a:t>1208 </a:t>
            </a:r>
            <a:endParaRPr kumimoji="1" lang="zh-CN" altLang="en-US" dirty="0"/>
          </a:p>
          <a:p>
            <a:endParaRPr kumimoji="1" lang="zh-CN" altLang="en-US" dirty="0"/>
          </a:p>
        </p:txBody>
      </p:sp>
      <p:pic>
        <p:nvPicPr>
          <p:cNvPr id="6" name="图片 5">
            <a:extLst>
              <a:ext uri="{FF2B5EF4-FFF2-40B4-BE49-F238E27FC236}">
                <a16:creationId xmlns:a16="http://schemas.microsoft.com/office/drawing/2014/main" id="{38445D74-90BE-A34F-81DD-BF16F0B556B4}"/>
              </a:ext>
            </a:extLst>
          </p:cNvPr>
          <p:cNvPicPr>
            <a:picLocks noChangeAspect="1"/>
          </p:cNvPicPr>
          <p:nvPr/>
        </p:nvPicPr>
        <p:blipFill>
          <a:blip r:embed="rId3"/>
          <a:stretch>
            <a:fillRect/>
          </a:stretch>
        </p:blipFill>
        <p:spPr>
          <a:xfrm>
            <a:off x="5569122" y="1818137"/>
            <a:ext cx="2570309" cy="1061485"/>
          </a:xfrm>
          <a:prstGeom prst="rect">
            <a:avLst/>
          </a:prstGeom>
        </p:spPr>
      </p:pic>
    </p:spTree>
    <p:extLst>
      <p:ext uri="{BB962C8B-B14F-4D97-AF65-F5344CB8AC3E}">
        <p14:creationId xmlns:p14="http://schemas.microsoft.com/office/powerpoint/2010/main" val="3286778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1282561" y="548680"/>
            <a:ext cx="34419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kumimoji="1" lang="en-US" altLang="zh-CN" sz="3600" dirty="0"/>
              <a:t>2.1 Data source</a:t>
            </a:r>
          </a:p>
        </p:txBody>
      </p:sp>
      <p:sp>
        <p:nvSpPr>
          <p:cNvPr id="3" name="文本框 2">
            <a:extLst>
              <a:ext uri="{FF2B5EF4-FFF2-40B4-BE49-F238E27FC236}">
                <a16:creationId xmlns:a16="http://schemas.microsoft.com/office/drawing/2014/main" id="{542CFC4E-4641-7347-9F42-BB9F65D33C65}"/>
              </a:ext>
            </a:extLst>
          </p:cNvPr>
          <p:cNvSpPr txBox="1"/>
          <p:nvPr/>
        </p:nvSpPr>
        <p:spPr>
          <a:xfrm>
            <a:off x="2020830" y="2060848"/>
            <a:ext cx="2513830" cy="461665"/>
          </a:xfrm>
          <a:prstGeom prst="rect">
            <a:avLst/>
          </a:prstGeom>
          <a:noFill/>
        </p:spPr>
        <p:txBody>
          <a:bodyPr wrap="none" rtlCol="0">
            <a:spAutoFit/>
          </a:bodyPr>
          <a:lstStyle/>
          <a:p>
            <a:r>
              <a:rPr kumimoji="1" lang="en-US" altLang="zh-CN" dirty="0"/>
              <a:t>photovoltaic data</a:t>
            </a:r>
            <a:endParaRPr kumimoji="1" lang="zh-CN" altLang="en-US" dirty="0"/>
          </a:p>
        </p:txBody>
      </p:sp>
      <p:pic>
        <p:nvPicPr>
          <p:cNvPr id="2" name="图片 1">
            <a:extLst>
              <a:ext uri="{FF2B5EF4-FFF2-40B4-BE49-F238E27FC236}">
                <a16:creationId xmlns:a16="http://schemas.microsoft.com/office/drawing/2014/main" id="{48ABAE71-FA5F-EA43-B56F-414639A2F03D}"/>
              </a:ext>
            </a:extLst>
          </p:cNvPr>
          <p:cNvPicPr>
            <a:picLocks noChangeAspect="1"/>
          </p:cNvPicPr>
          <p:nvPr/>
        </p:nvPicPr>
        <p:blipFill>
          <a:blip r:embed="rId2"/>
          <a:stretch>
            <a:fillRect/>
          </a:stretch>
        </p:blipFill>
        <p:spPr>
          <a:xfrm>
            <a:off x="1993900" y="3003550"/>
            <a:ext cx="5156200" cy="850900"/>
          </a:xfrm>
          <a:prstGeom prst="rect">
            <a:avLst/>
          </a:prstGeom>
        </p:spPr>
      </p:pic>
      <p:pic>
        <p:nvPicPr>
          <p:cNvPr id="5" name="图片 4">
            <a:extLst>
              <a:ext uri="{FF2B5EF4-FFF2-40B4-BE49-F238E27FC236}">
                <a16:creationId xmlns:a16="http://schemas.microsoft.com/office/drawing/2014/main" id="{FC9C0E83-B41E-BE4C-9E1D-A0248C643F71}"/>
              </a:ext>
            </a:extLst>
          </p:cNvPr>
          <p:cNvPicPr>
            <a:picLocks noChangeAspect="1"/>
          </p:cNvPicPr>
          <p:nvPr/>
        </p:nvPicPr>
        <p:blipFill>
          <a:blip r:embed="rId3"/>
          <a:stretch>
            <a:fillRect/>
          </a:stretch>
        </p:blipFill>
        <p:spPr>
          <a:xfrm>
            <a:off x="5975821" y="1793126"/>
            <a:ext cx="2348558" cy="969906"/>
          </a:xfrm>
          <a:prstGeom prst="rect">
            <a:avLst/>
          </a:prstGeom>
        </p:spPr>
      </p:pic>
    </p:spTree>
    <p:extLst>
      <p:ext uri="{BB962C8B-B14F-4D97-AF65-F5344CB8AC3E}">
        <p14:creationId xmlns:p14="http://schemas.microsoft.com/office/powerpoint/2010/main" val="1374042613"/>
      </p:ext>
    </p:extLst>
  </p:cSld>
  <p:clrMapOvr>
    <a:masterClrMapping/>
  </p:clrMapOvr>
</p:sld>
</file>

<file path=ppt/theme/theme1.xml><?xml version="1.0" encoding="utf-8"?>
<a:theme xmlns:a="http://schemas.openxmlformats.org/drawingml/2006/main" name="Blank Presentation">
  <a:themeElements>
    <a:clrScheme name="Blank Presentation 13">
      <a:dk1>
        <a:srgbClr val="000000"/>
      </a:dk1>
      <a:lt1>
        <a:srgbClr val="FFFFFF"/>
      </a:lt1>
      <a:dk2>
        <a:srgbClr val="9567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000000"/>
        </a:dk1>
        <a:lt1>
          <a:srgbClr val="FFFFFF"/>
        </a:lt1>
        <a:dk2>
          <a:srgbClr val="9567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7794</TotalTime>
  <Words>878</Words>
  <Application>Microsoft Macintosh PowerPoint</Application>
  <PresentationFormat>全屏显示(4:3)</PresentationFormat>
  <Paragraphs>120</Paragraphs>
  <Slides>31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31</vt:i4>
      </vt:variant>
    </vt:vector>
  </HeadingPairs>
  <TitlesOfParts>
    <vt:vector size="43" baseType="lpstr">
      <vt:lpstr>宋体</vt:lpstr>
      <vt:lpstr>ＭＳ Ｐゴシック</vt:lpstr>
      <vt:lpstr>ＭＳ Ｐゴシック</vt:lpstr>
      <vt:lpstr>Vijaya</vt:lpstr>
      <vt:lpstr>Arial</vt:lpstr>
      <vt:lpstr>Calibri</vt:lpstr>
      <vt:lpstr>Cambria</vt:lpstr>
      <vt:lpstr>Cambria Math</vt:lpstr>
      <vt:lpstr>Georgia</vt:lpstr>
      <vt:lpstr>Times New Roman</vt:lpstr>
      <vt:lpstr>Wingdings</vt:lpstr>
      <vt:lpstr>Blank Presentation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Krusty Morris</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Krusty Morris</dc:creator>
  <cp:lastModifiedBy>HYC</cp:lastModifiedBy>
  <cp:revision>409</cp:revision>
  <cp:lastPrinted>2014-04-18T00:59:09Z</cp:lastPrinted>
  <dcterms:created xsi:type="dcterms:W3CDTF">2007-01-16T13:11:17Z</dcterms:created>
  <dcterms:modified xsi:type="dcterms:W3CDTF">2019-12-05T07:14:03Z</dcterms:modified>
</cp:coreProperties>
</file>