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313" r:id="rId4"/>
    <p:sldId id="262" r:id="rId5"/>
    <p:sldId id="257" r:id="rId6"/>
    <p:sldId id="258" r:id="rId7"/>
    <p:sldId id="259" r:id="rId8"/>
    <p:sldId id="260" r:id="rId9"/>
    <p:sldId id="261" r:id="rId10"/>
    <p:sldId id="265" r:id="rId11"/>
    <p:sldId id="266" r:id="rId12"/>
    <p:sldId id="267" r:id="rId13"/>
    <p:sldId id="268" r:id="rId14"/>
    <p:sldId id="272" r:id="rId15"/>
    <p:sldId id="275" r:id="rId16"/>
    <p:sldId id="276" r:id="rId17"/>
    <p:sldId id="277" r:id="rId18"/>
    <p:sldId id="279" r:id="rId19"/>
    <p:sldId id="280" r:id="rId20"/>
    <p:sldId id="278" r:id="rId21"/>
    <p:sldId id="305" r:id="rId22"/>
    <p:sldId id="273" r:id="rId23"/>
    <p:sldId id="274" r:id="rId24"/>
    <p:sldId id="290" r:id="rId25"/>
    <p:sldId id="291" r:id="rId26"/>
    <p:sldId id="303" r:id="rId27"/>
    <p:sldId id="292" r:id="rId28"/>
    <p:sldId id="293" r:id="rId29"/>
    <p:sldId id="294" r:id="rId30"/>
    <p:sldId id="295" r:id="rId31"/>
    <p:sldId id="296" r:id="rId32"/>
    <p:sldId id="297" r:id="rId33"/>
    <p:sldId id="281" r:id="rId34"/>
    <p:sldId id="289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99" r:id="rId43"/>
    <p:sldId id="298" r:id="rId44"/>
    <p:sldId id="304" r:id="rId45"/>
    <p:sldId id="312" r:id="rId46"/>
    <p:sldId id="306" r:id="rId47"/>
    <p:sldId id="307" r:id="rId48"/>
    <p:sldId id="310" r:id="rId49"/>
    <p:sldId id="311" r:id="rId50"/>
    <p:sldId id="308" r:id="rId51"/>
    <p:sldId id="309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5084" initials="3" lastIdx="1" clrIdx="0">
    <p:extLst>
      <p:ext uri="{19B8F6BF-5375-455C-9EA6-DF929625EA0E}">
        <p15:presenceInfo xmlns:p15="http://schemas.microsoft.com/office/powerpoint/2012/main" userId="3508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0B4B1-E466-4198-BA0B-DC0FF351A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B1CEAD-D1C6-48DC-BFFF-EA0103F65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2999E0-EA1F-434A-8F2B-7199BE79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01FC0-0F59-43B4-843A-6FED8004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30F57-9D36-425F-9F70-5B1D167F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0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2A699-BA1D-44EC-8891-D02CAC34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E76CCC-41DA-4177-8FEF-C1007B1AB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2D1BE-8DF5-4F57-BA46-C1FB77F8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9E10B-9589-48A9-8092-3BA39B39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90C1A-DC7F-4BC1-8CCE-DB699306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8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90F146-2B06-4EDE-870B-4275B8443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D3F4C-7519-47C1-AEDD-097C8F3AA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824DF-DE51-4BBA-BB27-5B7049D5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191DC-426F-432A-B11D-14789646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17A3F-A57C-4307-BC64-D37EF466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8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0B77F-BEDB-4C69-9BAB-A2CB5915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4D65C-363A-4E0E-9215-F89399F23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B0381-A8A8-44F8-8E60-29639919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691DF-7A27-4290-BAF3-DC07878C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F2A96-9100-44B6-ADB5-1C64DAC6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5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7F98F-F6B4-4FC5-8DCD-2ADB0701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ED059-9AE2-45DA-8CAD-5CF0F60E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A9E2F-49C0-490E-83DA-3AC702DC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70495-CB1A-48A6-8C25-EF9A14AE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15F71-CC5C-4DF8-992D-A454E458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0AFDF-556F-4240-8205-2EF5FA60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589F0-EFE0-4E81-AC20-F712D1120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5E13FA-5AD0-4558-8DDD-CC6325D9E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51F55C-9E3B-4D71-A055-770B2378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F545DC-0A4B-4D5F-92B7-D3E23034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4F185E-6BE3-4351-A7C5-4C4B5FA4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2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ED41A-AACB-475E-9E6F-C434C1AF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011835-FC7C-488B-861B-19302967E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A269CC-0A87-4141-B548-17458CB1F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3D88EA-1966-4EAD-BF9B-CB9D658E1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11D923-2AAE-4137-A0D0-A74BC2BB4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20510E-5B7A-46E1-9D9A-DDF2BDC7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E4F028-9B99-47D0-967F-50C0B8D0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9B6010-4416-4840-8A30-EEAEFB14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0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3BC5-D499-4FA3-82C0-3C3FE2DF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D08D5E-ABBC-47C9-9793-ABCF6C06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0A94E5-F06F-47FB-B6C6-C711031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52BC8A-BAD6-4F13-A5EE-99181013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94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013895-6196-4942-B0E0-9621DDD3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32C6D3-C3A1-49ED-912C-034C2BF0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347BDC-3169-4102-AE57-DE294601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59599-3562-40E3-84E6-F2483BFB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427B7-A502-4554-9C56-9913F422D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F1CE84-8830-4D45-AD6C-7D9F203EC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4CEBA7-4EC7-4492-AFD7-5814046F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27140-4F28-4E3F-8F78-41B5C5AC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74299B-8D65-435F-B813-E6A9B987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34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86FF9-443A-4614-8B90-71C377EF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CDEBCF-28F7-4812-B553-D45064859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F34C24-B4D8-4EF2-B8F9-6AF10B61C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2D7730-98AE-4E0F-B2A6-363AC8B2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775674-1E81-48BA-877C-283B1C46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EDA349-7A19-435C-BC91-141AA15F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1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F97611-E4DF-4094-A5D5-2FE6C3D2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B977E2-A3DB-468B-B78F-0BDD3FDD4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BF492-6F5A-49BE-90C3-47812C533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14A8-13CE-47E7-BD5A-5572C6224BC1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11A93-D81F-4DB6-B55C-AFCC6565F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73E06-B918-4FAB-B67A-AD2CCB6AA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kiwand.com/zh/%E6%99%82%E9%96%93%E5%BA%8F%E5%88%9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practices/namin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opentsdb.net/docs/build/html/user_guide/writing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prometheus/latest/querying/functions/#histogram_quanti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docs/prometheus/latest/querying/functions/#histogram_quantile" TargetMode="External"/><Relationship Id="rId2" Type="http://schemas.openxmlformats.org/officeDocument/2006/relationships/hyperlink" Target="https://baike.baidu.com/item/%E5%88%86%E4%BD%8D%E6%95%B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metheus.io/docs/practices/histograms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prometheus/latest/querying/api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ometheus.io/docs/prometheus/latest/storag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rometheus.io/docs/operating/integrations/#remote-endpoints-and-storag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docs/alerting/configuration/" TargetMode="External"/><Relationship Id="rId2" Type="http://schemas.openxmlformats.org/officeDocument/2006/relationships/hyperlink" Target="https://prometheus.io/docs/alerting/alertmanag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metheus.io/docs/prometheus/latest/configuration/alerting_rules/" TargetMode="External"/><Relationship Id="rId4" Type="http://schemas.openxmlformats.org/officeDocument/2006/relationships/hyperlink" Target="https://prometheus.io/docs/prometheus/latest/configuration/configuration/#alertmanager_config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prometheus/alertmanager/blob/master/doc/examples/simple.y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127.0.0.1:9090/graph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metheus/prometheus/tree/master/config/testdata" TargetMode="External"/><Relationship Id="rId2" Type="http://schemas.openxmlformats.org/officeDocument/2006/relationships/hyperlink" Target="https://prometheus.io/docs/prometheus/latest/configuration/configur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rcona/mongodb_exporter" TargetMode="External"/><Relationship Id="rId2" Type="http://schemas.openxmlformats.org/officeDocument/2006/relationships/hyperlink" Target="https://prometheus.io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yq.aliyun.com/articles/664669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tworkworld.com/article/3272465/defining-network-performance-with-googles-4-golden-signals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undcloud.com/" TargetMode="External"/><Relationship Id="rId2" Type="http://schemas.openxmlformats.org/officeDocument/2006/relationships/hyperlink" Target="https://github.com/prometheu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kubernetes.io/" TargetMode="External"/><Relationship Id="rId4" Type="http://schemas.openxmlformats.org/officeDocument/2006/relationships/hyperlink" Target="https://cncf.io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/time+series+dbms" TargetMode="External"/><Relationship Id="rId7" Type="http://schemas.openxmlformats.org/officeDocument/2006/relationships/hyperlink" Target="https://github.com/prometheus/alertmanager" TargetMode="External"/><Relationship Id="rId2" Type="http://schemas.openxmlformats.org/officeDocument/2006/relationships/hyperlink" Target="https://github.com/prometheus/promethe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metheus.io/docs/instrumenting/exporters/" TargetMode="External"/><Relationship Id="rId5" Type="http://schemas.openxmlformats.org/officeDocument/2006/relationships/hyperlink" Target="https://github.com/prometheus/pushgateway" TargetMode="External"/><Relationship Id="rId4" Type="http://schemas.openxmlformats.org/officeDocument/2006/relationships/hyperlink" Target="https://prometheus.io/docs/instrumenting/clientlib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3ebbde9601be" TargetMode="External"/><Relationship Id="rId2" Type="http://schemas.openxmlformats.org/officeDocument/2006/relationships/hyperlink" Target="https://grafan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01907B-8331-42BB-8AF8-212655D8C63C}"/>
              </a:ext>
            </a:extLst>
          </p:cNvPr>
          <p:cNvSpPr/>
          <p:nvPr/>
        </p:nvSpPr>
        <p:spPr>
          <a:xfrm>
            <a:off x="4317212" y="714198"/>
            <a:ext cx="2598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b="1" dirty="0">
                <a:solidFill>
                  <a:srgbClr val="AB1942"/>
                </a:solidFill>
                <a:latin typeface="-apple-system-font"/>
              </a:rPr>
              <a:t>什么是「 监控系统 」？</a:t>
            </a:r>
            <a:endParaRPr lang="zh-CN" altLang="en-US" b="0" i="0" dirty="0">
              <a:solidFill>
                <a:srgbClr val="333333"/>
              </a:solidFill>
              <a:effectLst/>
              <a:latin typeface="-apple-system-fon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54E5FD-43B9-446A-BD41-B61B0287BD74}"/>
              </a:ext>
            </a:extLst>
          </p:cNvPr>
          <p:cNvSpPr/>
          <p:nvPr/>
        </p:nvSpPr>
        <p:spPr>
          <a:xfrm>
            <a:off x="932155" y="2040475"/>
            <a:ext cx="104578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在微服务架构中，监控系统按照原理和作用大致可以分为三类（并非严格分类，仅从日常使用角度来看）：</a:t>
            </a:r>
          </a:p>
          <a:p>
            <a:pPr algn="just"/>
            <a:br>
              <a:rPr lang="zh-CN" altLang="en-US" dirty="0">
                <a:solidFill>
                  <a:srgbClr val="333333"/>
                </a:solidFill>
                <a:latin typeface="-apple-system-font"/>
              </a:rPr>
            </a:br>
            <a:endParaRPr lang="zh-CN" altLang="en-US" dirty="0">
              <a:solidFill>
                <a:srgbClr val="333333"/>
              </a:solidFill>
              <a:latin typeface="-apple-system-font"/>
            </a:endParaRP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日志类（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Logging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）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度量类（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Metrics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）</a:t>
            </a:r>
            <a:endParaRPr lang="en-US" altLang="zh-CN" dirty="0">
              <a:solidFill>
                <a:srgbClr val="333333"/>
              </a:solidFill>
              <a:latin typeface="-apple-system-font"/>
            </a:endParaRP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调用链类（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Tracing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）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-apple-system-fon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 algn="just"/>
            <a:r>
              <a:rPr lang="en-US" altLang="zh-CN" dirty="0"/>
              <a:t>Logging</a:t>
            </a:r>
            <a:r>
              <a:rPr lang="zh-CN" altLang="en-US" dirty="0"/>
              <a:t>，</a:t>
            </a:r>
            <a:r>
              <a:rPr lang="en-US" altLang="zh-CN" dirty="0"/>
              <a:t>Metrics </a:t>
            </a:r>
            <a:r>
              <a:rPr lang="zh-CN" altLang="en-US" dirty="0"/>
              <a:t>和 </a:t>
            </a:r>
            <a:r>
              <a:rPr lang="en-US" altLang="zh-CN" dirty="0"/>
              <a:t>Tracing </a:t>
            </a:r>
            <a:r>
              <a:rPr lang="zh-CN" altLang="en-US" dirty="0"/>
              <a:t>有各自专注的部分。</a:t>
            </a:r>
            <a:endParaRPr lang="zh-CN" altLang="en-US" b="0" i="0" dirty="0">
              <a:solidFill>
                <a:srgbClr val="333333"/>
              </a:solidFill>
              <a:effectLst/>
              <a:latin typeface="-apple-system-font"/>
            </a:endParaRPr>
          </a:p>
        </p:txBody>
      </p:sp>
    </p:spTree>
    <p:extLst>
      <p:ext uri="{BB962C8B-B14F-4D97-AF65-F5344CB8AC3E}">
        <p14:creationId xmlns:p14="http://schemas.microsoft.com/office/powerpoint/2010/main" val="156044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AAC06-0144-44AC-9832-363CE541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/>
              <a:t>数据模型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94BB4-4C17-4B43-A534-792434A75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Prometheus </a:t>
            </a:r>
            <a:r>
              <a:rPr lang="zh-CN" altLang="en-US" dirty="0"/>
              <a:t>所有采集的监控数据均以指标（</a:t>
            </a:r>
            <a:r>
              <a:rPr lang="en-US" altLang="zh-CN" dirty="0"/>
              <a:t>metric</a:t>
            </a:r>
            <a:r>
              <a:rPr lang="zh-CN" altLang="en-US" dirty="0"/>
              <a:t>）的形式保存在内置的</a:t>
            </a:r>
            <a:r>
              <a:rPr lang="zh-CN" altLang="en-US" dirty="0">
                <a:hlinkClick r:id="rId2"/>
              </a:rPr>
              <a:t>时间序列</a:t>
            </a:r>
            <a:r>
              <a:rPr lang="zh-CN" altLang="en-US" dirty="0"/>
              <a:t>数据库当中（</a:t>
            </a:r>
            <a:r>
              <a:rPr lang="en-US" altLang="zh-CN" dirty="0"/>
              <a:t>TSDB</a:t>
            </a:r>
            <a:r>
              <a:rPr lang="zh-CN" altLang="en-US" dirty="0"/>
              <a:t>）：属于同一指标名称，同一标签集合的、有时间戳标记的数据流。除了存储的时间序列，</a:t>
            </a:r>
            <a:r>
              <a:rPr lang="en-US" altLang="zh-CN" dirty="0"/>
              <a:t>Prometheus </a:t>
            </a:r>
            <a:r>
              <a:rPr lang="zh-CN" altLang="en-US" dirty="0"/>
              <a:t>还可以根据查询请求产生临时的、衍生的时间序列作为返回结果。</a:t>
            </a:r>
          </a:p>
        </p:txBody>
      </p:sp>
    </p:spTree>
    <p:extLst>
      <p:ext uri="{BB962C8B-B14F-4D97-AF65-F5344CB8AC3E}">
        <p14:creationId xmlns:p14="http://schemas.microsoft.com/office/powerpoint/2010/main" val="5526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8D7D1-F948-45FC-B0B4-1911FBFC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指标名称和标签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3828AB-DEC9-416C-BDEE-1E44543F1C6A}"/>
              </a:ext>
            </a:extLst>
          </p:cNvPr>
          <p:cNvSpPr/>
          <p:nvPr/>
        </p:nvSpPr>
        <p:spPr>
          <a:xfrm>
            <a:off x="935114" y="1610804"/>
            <a:ext cx="10515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每一条时间序列由指标名称（Metrics Name）以及一组标签（键值对）唯一标识。其中指标的名称（metric name）可以反映被监控样本的含义（例如，http_requests_total — 表示当前系统接收到的 HTTP 请求总量），指标名称只能由 ASCII 字符、数字、下划线以及冒号组成，同时必须匹配正则表达式 [a-zA-Z_:][a-zA-Z0-9_:]*。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通过使用标签，</a:t>
            </a:r>
            <a:r>
              <a:rPr lang="en-US" altLang="zh-CN" dirty="0"/>
              <a:t>Prometheus </a:t>
            </a:r>
            <a:r>
              <a:rPr lang="zh-CN" altLang="en-US" dirty="0"/>
              <a:t>开启了强大的多维数据模型：对于相同的指标名称，通过不同标签列表的集合，会形成特定的度量维度实例（例如：所有包含度量名称为 </a:t>
            </a:r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/tracks </a:t>
            </a:r>
            <a:r>
              <a:rPr lang="zh-CN" altLang="en-US" dirty="0"/>
              <a:t>的 </a:t>
            </a:r>
            <a:r>
              <a:rPr lang="en-US" altLang="zh-CN" dirty="0"/>
              <a:t>http </a:t>
            </a:r>
            <a:r>
              <a:rPr lang="zh-CN" altLang="en-US" dirty="0"/>
              <a:t>请求，打上 </a:t>
            </a:r>
            <a:r>
              <a:rPr lang="en-US" altLang="zh-CN" dirty="0"/>
              <a:t>method=POST </a:t>
            </a:r>
            <a:r>
              <a:rPr lang="zh-CN" altLang="en-US" dirty="0"/>
              <a:t>的标签，就会形成具体的 </a:t>
            </a:r>
            <a:r>
              <a:rPr lang="en-US" altLang="zh-CN" dirty="0"/>
              <a:t>http </a:t>
            </a:r>
            <a:r>
              <a:rPr lang="zh-CN" altLang="en-US" dirty="0"/>
              <a:t>请求）。该查询语言在这些指标和标签列表的基础上进行过滤和聚合。改变任何度量指标上的任何标签值（包括添加或删除指标），都会创建新的时间序列。</a:t>
            </a:r>
          </a:p>
          <a:p>
            <a:endParaRPr lang="zh-CN" altLang="en-US" dirty="0"/>
          </a:p>
          <a:p>
            <a:r>
              <a:rPr lang="zh-CN" altLang="en-US" dirty="0"/>
              <a:t>标签的名称只能由 </a:t>
            </a:r>
            <a:r>
              <a:rPr lang="en-US" altLang="zh-CN" dirty="0"/>
              <a:t>ASCII </a:t>
            </a:r>
            <a:r>
              <a:rPr lang="zh-CN" altLang="en-US" dirty="0"/>
              <a:t>字符、数字以及下划线组成并满足正则表达式 </a:t>
            </a:r>
            <a:r>
              <a:rPr lang="en-US" altLang="zh-CN" dirty="0"/>
              <a:t>[a-</a:t>
            </a:r>
            <a:r>
              <a:rPr lang="en-US" altLang="zh-CN" dirty="0" err="1"/>
              <a:t>zA</a:t>
            </a:r>
            <a:r>
              <a:rPr lang="en-US" altLang="zh-CN" dirty="0"/>
              <a:t>-Z_][a-zA-Z0-9_]*</a:t>
            </a:r>
            <a:r>
              <a:rPr lang="zh-CN" altLang="en-US" dirty="0"/>
              <a:t>。其中以 </a:t>
            </a:r>
            <a:r>
              <a:rPr lang="en-US" altLang="zh-CN" dirty="0"/>
              <a:t>__ </a:t>
            </a:r>
            <a:r>
              <a:rPr lang="zh-CN" altLang="en-US" dirty="0"/>
              <a:t>作为前缀的标签，是系统保留的关键字，只能在系统内部使用。标签的值则可以包含任何 </a:t>
            </a:r>
            <a:r>
              <a:rPr lang="en-US" altLang="zh-CN" dirty="0"/>
              <a:t>Unicode </a:t>
            </a:r>
            <a:r>
              <a:rPr lang="zh-CN" altLang="en-US" dirty="0"/>
              <a:t>编码的字符。</a:t>
            </a:r>
          </a:p>
          <a:p>
            <a:endParaRPr lang="zh-CN" altLang="en-US" dirty="0"/>
          </a:p>
          <a:p>
            <a:r>
              <a:rPr lang="zh-CN" altLang="en-US" dirty="0"/>
              <a:t>更多详细内容请参考 </a:t>
            </a:r>
            <a:r>
              <a:rPr lang="zh-CN" altLang="en-US" dirty="0">
                <a:hlinkClick r:id="rId2"/>
              </a:rPr>
              <a:t>指标和标签命名最佳实践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8295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6391-E0E7-494E-91D6-6249C78D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样本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DA5AC-A58F-4964-BDF0-0E4654687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在时间序列中的每一个点称为一个样本（</a:t>
            </a:r>
            <a:r>
              <a:rPr lang="en-US" altLang="zh-CN" dirty="0"/>
              <a:t>sample</a:t>
            </a:r>
            <a:r>
              <a:rPr lang="zh-CN" altLang="en-US" dirty="0"/>
              <a:t>），样本由以下三部分组成：</a:t>
            </a:r>
          </a:p>
          <a:p>
            <a:r>
              <a:rPr lang="zh-CN" altLang="en-US" dirty="0"/>
              <a:t>指标（</a:t>
            </a:r>
            <a:r>
              <a:rPr lang="en-US" altLang="zh-CN" dirty="0"/>
              <a:t>metric</a:t>
            </a:r>
            <a:r>
              <a:rPr lang="zh-CN" altLang="en-US" dirty="0"/>
              <a:t>）：指标名称和描述当前样本特征的 </a:t>
            </a:r>
            <a:r>
              <a:rPr lang="en-US" altLang="zh-CN" dirty="0" err="1"/>
              <a:t>labelsets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时间戳（</a:t>
            </a:r>
            <a:r>
              <a:rPr lang="en-US" altLang="zh-CN" dirty="0"/>
              <a:t>timestamp</a:t>
            </a:r>
            <a:r>
              <a:rPr lang="zh-CN" altLang="en-US" dirty="0"/>
              <a:t>）：一个精确到毫秒的时间戳；</a:t>
            </a:r>
          </a:p>
          <a:p>
            <a:r>
              <a:rPr lang="zh-CN" altLang="en-US" dirty="0"/>
              <a:t>样本值（</a:t>
            </a:r>
            <a:r>
              <a:rPr lang="en-US" altLang="zh-CN" dirty="0"/>
              <a:t>value</a:t>
            </a:r>
            <a:r>
              <a:rPr lang="zh-CN" altLang="en-US" dirty="0"/>
              <a:t>）： 一个 </a:t>
            </a:r>
            <a:r>
              <a:rPr lang="en-US" altLang="zh-CN" dirty="0"/>
              <a:t>folat64 </a:t>
            </a:r>
            <a:r>
              <a:rPr lang="zh-CN" altLang="en-US" dirty="0"/>
              <a:t>的浮点型数据表示当前样本的值。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60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73F07-D124-43E2-A84F-9956BEE2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 b="1" dirty="0"/>
            </a:br>
            <a:r>
              <a:rPr lang="en-US" altLang="zh-CN" b="1" dirty="0"/>
              <a:t>3. </a:t>
            </a:r>
            <a:r>
              <a:rPr lang="zh-CN" altLang="en-US" b="1" dirty="0"/>
              <a:t>表示方式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07B8F-D558-404B-9F71-BE229420D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通过如下表达方式表示指定指标名称和指定标签集合的时间序列：</a:t>
            </a:r>
          </a:p>
          <a:p>
            <a:pPr marL="0" indent="0">
              <a:buNone/>
            </a:pPr>
            <a:r>
              <a:rPr lang="en-US" altLang="zh-CN" dirty="0"/>
              <a:t>&lt;metric name&gt;{&lt;label name&gt;=&lt;label value&gt;, ...}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例如，指标名称为 </a:t>
            </a:r>
            <a:r>
              <a:rPr lang="en-US" altLang="zh-CN" dirty="0" err="1"/>
              <a:t>api_http_requests_total</a:t>
            </a:r>
            <a:r>
              <a:rPr lang="zh-CN" altLang="en-US" dirty="0"/>
              <a:t>，标签为 </a:t>
            </a:r>
            <a:r>
              <a:rPr lang="en-US" altLang="zh-CN" dirty="0"/>
              <a:t>method="POST" </a:t>
            </a:r>
            <a:r>
              <a:rPr lang="zh-CN" altLang="en-US" dirty="0"/>
              <a:t>和 </a:t>
            </a:r>
            <a:r>
              <a:rPr lang="en-US" altLang="zh-CN" dirty="0"/>
              <a:t>handler="/messages" </a:t>
            </a:r>
            <a:r>
              <a:rPr lang="zh-CN" altLang="en-US" dirty="0"/>
              <a:t>的时间序列可以表示为：</a:t>
            </a:r>
          </a:p>
          <a:p>
            <a:pPr marL="0" indent="0">
              <a:buNone/>
            </a:pPr>
            <a:r>
              <a:rPr lang="en-US" altLang="zh-CN" dirty="0" err="1"/>
              <a:t>api_http_requests_total</a:t>
            </a:r>
            <a:r>
              <a:rPr lang="en-US" altLang="zh-CN" dirty="0"/>
              <a:t>{method="POST", handler="/messages"}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这与 </a:t>
            </a:r>
            <a:r>
              <a:rPr lang="en-US" altLang="zh-CN" dirty="0" err="1">
                <a:hlinkClick r:id="rId2"/>
              </a:rPr>
              <a:t>OpenTSDB</a:t>
            </a:r>
            <a:r>
              <a:rPr lang="en-US" altLang="zh-CN" dirty="0"/>
              <a:t> </a:t>
            </a:r>
            <a:r>
              <a:rPr lang="zh-CN" altLang="en-US" dirty="0"/>
              <a:t>中使用的标记法相同。</a:t>
            </a:r>
          </a:p>
        </p:txBody>
      </p:sp>
    </p:spTree>
    <p:extLst>
      <p:ext uri="{BB962C8B-B14F-4D97-AF65-F5344CB8AC3E}">
        <p14:creationId xmlns:p14="http://schemas.microsoft.com/office/powerpoint/2010/main" val="1589442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337AA-2562-4285-8074-F3D3FA48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指标类型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7BE85-91F1-4756-BB73-3DF6C54E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Prometheus </a:t>
            </a:r>
            <a:r>
              <a:rPr lang="zh-CN" altLang="en-US" dirty="0"/>
              <a:t>的客户端库中提供了四种核心的指标类型。但这些类型只是在客户端库（客户端可以根据不同的数据类型调用不同的 </a:t>
            </a:r>
            <a:r>
              <a:rPr lang="en-US" altLang="zh-CN" dirty="0"/>
              <a:t>API </a:t>
            </a:r>
            <a:r>
              <a:rPr lang="zh-CN" altLang="en-US" dirty="0"/>
              <a:t>接口）和在线协议中，实际在 </a:t>
            </a:r>
            <a:r>
              <a:rPr lang="en-US" altLang="zh-CN" dirty="0"/>
              <a:t>Prometheus server </a:t>
            </a:r>
            <a:r>
              <a:rPr lang="zh-CN" altLang="en-US" dirty="0"/>
              <a:t>中并不对指标类型进行区分，而是简单地把这些指标统一视为无类型的时间序列。不过，将来我们会努力改变这一现状的。</a:t>
            </a:r>
          </a:p>
        </p:txBody>
      </p:sp>
    </p:spTree>
    <p:extLst>
      <p:ext uri="{BB962C8B-B14F-4D97-AF65-F5344CB8AC3E}">
        <p14:creationId xmlns:p14="http://schemas.microsoft.com/office/powerpoint/2010/main" val="167909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D5D8D-990B-48EB-BE2D-C48263E5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Counter</a:t>
            </a:r>
            <a:r>
              <a:rPr lang="zh-CN" altLang="en-US" b="1" dirty="0"/>
              <a:t>（计数器）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4778C-9647-4C88-8BAB-C7F1C4867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Counter </a:t>
            </a:r>
            <a:r>
              <a:rPr lang="zh-CN" altLang="en-US" dirty="0"/>
              <a:t>类型代表一种样本数据单调递增的指标，即只增不减，除非监控系统发生了重置。例如，你可以使用 </a:t>
            </a:r>
            <a:r>
              <a:rPr lang="en-US" altLang="zh-CN" dirty="0"/>
              <a:t>counter </a:t>
            </a:r>
            <a:r>
              <a:rPr lang="zh-CN" altLang="en-US" dirty="0"/>
              <a:t>类型的指标来表示服务的请求数、已完成的任务数、错误发生的次数等。</a:t>
            </a:r>
            <a:r>
              <a:rPr lang="en-US" altLang="zh-CN" dirty="0"/>
              <a:t>counter </a:t>
            </a:r>
            <a:r>
              <a:rPr lang="zh-CN" altLang="en-US" dirty="0"/>
              <a:t>主要有两个方法：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Inc() //</a:t>
            </a:r>
            <a:r>
              <a:rPr lang="zh-CN" altLang="en-US" dirty="0"/>
              <a:t>将</a:t>
            </a:r>
            <a:r>
              <a:rPr lang="en-US" altLang="zh-CN" dirty="0"/>
              <a:t>counter</a:t>
            </a:r>
            <a:r>
              <a:rPr lang="zh-CN" altLang="en-US" dirty="0"/>
              <a:t>值加</a:t>
            </a:r>
            <a:r>
              <a:rPr lang="en-US" altLang="zh-CN" dirty="0"/>
              <a:t>1.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Add(float64) // </a:t>
            </a:r>
            <a:r>
              <a:rPr lang="zh-CN" altLang="en-US" dirty="0"/>
              <a:t>将指定值加到</a:t>
            </a:r>
            <a:r>
              <a:rPr lang="en-US" altLang="zh-CN" dirty="0"/>
              <a:t>counter</a:t>
            </a:r>
            <a:r>
              <a:rPr lang="zh-CN" altLang="en-US" dirty="0"/>
              <a:t>值上，如果指定值</a:t>
            </a:r>
            <a:r>
              <a:rPr lang="en-US" altLang="zh-CN" dirty="0"/>
              <a:t>&lt;0 </a:t>
            </a:r>
            <a:r>
              <a:rPr lang="zh-CN" altLang="en-US" dirty="0"/>
              <a:t>会</a:t>
            </a:r>
            <a:r>
              <a:rPr lang="en-US" altLang="zh-CN" dirty="0"/>
              <a:t>panic.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Counter </a:t>
            </a:r>
            <a:r>
              <a:rPr lang="zh-CN" altLang="en-US" dirty="0"/>
              <a:t>类型数据可以让用户方便的了解事件产生的速率的变化，在 </a:t>
            </a:r>
            <a:r>
              <a:rPr lang="en-US" altLang="zh-CN" dirty="0" err="1"/>
              <a:t>PromQL</a:t>
            </a:r>
            <a:r>
              <a:rPr lang="en-US" altLang="zh-CN" dirty="0"/>
              <a:t> </a:t>
            </a:r>
            <a:r>
              <a:rPr lang="zh-CN" altLang="en-US" dirty="0"/>
              <a:t>内置的相关操作函数可以提供相应的分析，比如以 </a:t>
            </a:r>
            <a:r>
              <a:rPr lang="en-US" altLang="zh-CN" dirty="0"/>
              <a:t>HTTP </a:t>
            </a:r>
            <a:r>
              <a:rPr lang="zh-CN" altLang="en-US" dirty="0"/>
              <a:t>应用请求量来进行说明：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rate(</a:t>
            </a:r>
            <a:r>
              <a:rPr lang="en-US" altLang="zh-CN" dirty="0" err="1"/>
              <a:t>http_requests_total</a:t>
            </a:r>
            <a:r>
              <a:rPr lang="en-US" altLang="zh-CN" dirty="0"/>
              <a:t>[5m]) //</a:t>
            </a:r>
            <a:r>
              <a:rPr lang="zh-CN" altLang="en-US" dirty="0"/>
              <a:t>通过</a:t>
            </a:r>
            <a:r>
              <a:rPr lang="en-US" altLang="zh-CN" dirty="0"/>
              <a:t>rate()</a:t>
            </a:r>
            <a:r>
              <a:rPr lang="zh-CN" altLang="en-US" dirty="0"/>
              <a:t>函数获取</a:t>
            </a:r>
            <a:r>
              <a:rPr lang="en-US" altLang="zh-CN" dirty="0"/>
              <a:t>HTTP</a:t>
            </a:r>
            <a:r>
              <a:rPr lang="zh-CN" altLang="en-US" dirty="0"/>
              <a:t>请求量的增长率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err="1"/>
              <a:t>topk</a:t>
            </a:r>
            <a:r>
              <a:rPr lang="en-US" altLang="zh-CN" dirty="0"/>
              <a:t>(10, </a:t>
            </a:r>
            <a:r>
              <a:rPr lang="en-US" altLang="zh-CN" dirty="0" err="1"/>
              <a:t>http_requests_total</a:t>
            </a:r>
            <a:r>
              <a:rPr lang="en-US" altLang="zh-CN" dirty="0"/>
              <a:t>) //</a:t>
            </a:r>
            <a:r>
              <a:rPr lang="zh-CN" altLang="en-US" dirty="0"/>
              <a:t>查询当前系统中，访问量前</a:t>
            </a:r>
            <a:r>
              <a:rPr lang="en-US" altLang="zh-CN" dirty="0"/>
              <a:t>10</a:t>
            </a:r>
            <a:r>
              <a:rPr lang="zh-CN" altLang="en-US" dirty="0"/>
              <a:t>的</a:t>
            </a:r>
            <a:r>
              <a:rPr lang="en-US" altLang="zh-CN" dirty="0"/>
              <a:t>HTTP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不要将 </a:t>
            </a:r>
            <a:r>
              <a:rPr lang="en-US" altLang="zh-CN" dirty="0"/>
              <a:t>counter </a:t>
            </a:r>
            <a:r>
              <a:rPr lang="zh-CN" altLang="en-US" dirty="0"/>
              <a:t>类型应用于样本数据非单调递增的指标，例如：当前运行的线程数量（应该用 </a:t>
            </a:r>
            <a:r>
              <a:rPr lang="en-US" altLang="zh-CN" dirty="0" err="1"/>
              <a:t>Guage</a:t>
            </a:r>
            <a:r>
              <a:rPr lang="en-US" altLang="zh-CN" dirty="0"/>
              <a:t> </a:t>
            </a:r>
            <a:r>
              <a:rPr lang="zh-CN" altLang="en-US" dirty="0"/>
              <a:t>类型）。</a:t>
            </a:r>
          </a:p>
        </p:txBody>
      </p:sp>
    </p:spTree>
    <p:extLst>
      <p:ext uri="{BB962C8B-B14F-4D97-AF65-F5344CB8AC3E}">
        <p14:creationId xmlns:p14="http://schemas.microsoft.com/office/powerpoint/2010/main" val="1705621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FC638-A0EA-4EB3-BBDC-FC3B0EB1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en-US" altLang="zh-CN" b="1" dirty="0" err="1"/>
              <a:t>Guage</a:t>
            </a:r>
            <a:r>
              <a:rPr lang="zh-CN" altLang="en-US" b="1" dirty="0"/>
              <a:t>（仪表盘）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4EFE5-68F9-4CBA-A3BF-F13F62EEF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Guage</a:t>
            </a:r>
            <a:r>
              <a:rPr lang="en-US" altLang="zh-CN" dirty="0"/>
              <a:t> </a:t>
            </a:r>
            <a:r>
              <a:rPr lang="zh-CN" altLang="en-US" dirty="0"/>
              <a:t>类型代表一种样本数据可以任意变化的指标，即可增可减。</a:t>
            </a:r>
            <a:r>
              <a:rPr lang="en-US" altLang="zh-CN" dirty="0" err="1"/>
              <a:t>guage</a:t>
            </a:r>
            <a:r>
              <a:rPr lang="en-US" altLang="zh-CN" dirty="0"/>
              <a:t> </a:t>
            </a:r>
            <a:r>
              <a:rPr lang="zh-CN" altLang="en-US" dirty="0"/>
              <a:t>通常用于像温度或者内存使用率这种指标数据，也可以表示能随时增加或减少的“总数”，例如：当前并发请求的数量。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对于 </a:t>
            </a:r>
            <a:r>
              <a:rPr lang="en-US" altLang="zh-CN" dirty="0"/>
              <a:t>Gauge </a:t>
            </a:r>
            <a:r>
              <a:rPr lang="zh-CN" altLang="en-US" dirty="0"/>
              <a:t>类型的监控指标，通过 </a:t>
            </a:r>
            <a:r>
              <a:rPr lang="en-US" altLang="zh-CN" dirty="0" err="1"/>
              <a:t>PromQL</a:t>
            </a:r>
            <a:r>
              <a:rPr lang="en-US" altLang="zh-CN" dirty="0"/>
              <a:t> </a:t>
            </a:r>
            <a:r>
              <a:rPr lang="zh-CN" altLang="en-US" dirty="0"/>
              <a:t>内置函数 </a:t>
            </a:r>
            <a:r>
              <a:rPr lang="en-US" altLang="zh-CN" dirty="0"/>
              <a:t>delta() </a:t>
            </a:r>
            <a:r>
              <a:rPr lang="zh-CN" altLang="en-US" dirty="0"/>
              <a:t>可以获取样本在一段时间内的变化情况，例如，计算 </a:t>
            </a:r>
            <a:r>
              <a:rPr lang="en-US" altLang="zh-CN" dirty="0"/>
              <a:t>CPU </a:t>
            </a:r>
            <a:r>
              <a:rPr lang="zh-CN" altLang="en-US" dirty="0"/>
              <a:t>温度在两小时内的差异：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dalta</a:t>
            </a:r>
            <a:r>
              <a:rPr lang="en-US" altLang="zh-CN" dirty="0"/>
              <a:t>(</a:t>
            </a:r>
            <a:r>
              <a:rPr lang="en-US" altLang="zh-CN" dirty="0" err="1"/>
              <a:t>cpu_temp_celsius</a:t>
            </a:r>
            <a:r>
              <a:rPr lang="en-US" altLang="zh-CN" dirty="0"/>
              <a:t>{host="</a:t>
            </a:r>
            <a:r>
              <a:rPr lang="en-US" altLang="zh-CN" dirty="0" err="1"/>
              <a:t>zeus</a:t>
            </a:r>
            <a:r>
              <a:rPr lang="en-US" altLang="zh-CN" dirty="0"/>
              <a:t>"}[2h])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你还可以通过</a:t>
            </a:r>
            <a:r>
              <a:rPr lang="en-US" altLang="zh-CN" dirty="0" err="1"/>
              <a:t>PromQL</a:t>
            </a:r>
            <a:r>
              <a:rPr lang="en-US" altLang="zh-CN" dirty="0"/>
              <a:t> </a:t>
            </a:r>
            <a:r>
              <a:rPr lang="zh-CN" altLang="en-US" dirty="0"/>
              <a:t>内置函数 </a:t>
            </a:r>
            <a:r>
              <a:rPr lang="en-US" altLang="zh-CN" dirty="0" err="1"/>
              <a:t>predict_linear</a:t>
            </a:r>
            <a:r>
              <a:rPr lang="en-US" altLang="zh-CN" dirty="0"/>
              <a:t>() </a:t>
            </a:r>
            <a:r>
              <a:rPr lang="zh-CN" altLang="en-US" dirty="0"/>
              <a:t>基于简单线性回归的方式，对样本数据的变化趋势做出预测。例如，基于 </a:t>
            </a:r>
            <a:r>
              <a:rPr lang="en-US" altLang="zh-CN" dirty="0"/>
              <a:t>2 </a:t>
            </a:r>
            <a:r>
              <a:rPr lang="zh-CN" altLang="en-US" dirty="0"/>
              <a:t>小时的样本数据，来预测主机可用磁盘空间在 </a:t>
            </a:r>
            <a:r>
              <a:rPr lang="en-US" altLang="zh-CN" dirty="0"/>
              <a:t>4 </a:t>
            </a:r>
            <a:r>
              <a:rPr lang="zh-CN" altLang="en-US" dirty="0"/>
              <a:t>个小时之后的剩余情况：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predict_linear</a:t>
            </a:r>
            <a:r>
              <a:rPr lang="en-US" altLang="zh-CN" dirty="0"/>
              <a:t>(</a:t>
            </a:r>
            <a:r>
              <a:rPr lang="en-US" altLang="zh-CN" dirty="0" err="1"/>
              <a:t>node_filesystem_free</a:t>
            </a:r>
            <a:r>
              <a:rPr lang="en-US" altLang="zh-CN" dirty="0"/>
              <a:t>{job="node"}[2h], 4 * 3600) &lt;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025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07CE4-D6B6-4558-896B-F205AC5B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3. Histogram</a:t>
            </a:r>
            <a:r>
              <a:rPr lang="zh-CN" altLang="en-US" b="1" dirty="0"/>
              <a:t>（直方图）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7A71E-CD75-4062-814F-3BDD8C27E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在大多数情况下人们都倾向于使用某些量化指标的平均值，例如 </a:t>
            </a:r>
            <a:r>
              <a:rPr lang="en-US" altLang="zh-CN" dirty="0"/>
              <a:t>CPU </a:t>
            </a:r>
            <a:r>
              <a:rPr lang="zh-CN" altLang="en-US" dirty="0"/>
              <a:t>的平均使用率、页面的平均响应时间。这种方式的问题很明显，以系统 </a:t>
            </a:r>
            <a:r>
              <a:rPr lang="en-US" altLang="zh-CN" dirty="0"/>
              <a:t>API </a:t>
            </a:r>
            <a:r>
              <a:rPr lang="zh-CN" altLang="en-US" dirty="0"/>
              <a:t>调用的平均响应时间为例：如果大多数 </a:t>
            </a:r>
            <a:r>
              <a:rPr lang="en-US" altLang="zh-CN" dirty="0"/>
              <a:t>API </a:t>
            </a:r>
            <a:r>
              <a:rPr lang="zh-CN" altLang="en-US" dirty="0"/>
              <a:t>请求都维持在 </a:t>
            </a:r>
            <a:r>
              <a:rPr lang="en-US" altLang="zh-CN" dirty="0"/>
              <a:t>100ms </a:t>
            </a:r>
            <a:r>
              <a:rPr lang="zh-CN" altLang="en-US" dirty="0"/>
              <a:t>的响应时间范围内，而个别请求的响应时间需要 </a:t>
            </a:r>
            <a:r>
              <a:rPr lang="en-US" altLang="zh-CN" dirty="0"/>
              <a:t>5s</a:t>
            </a:r>
            <a:r>
              <a:rPr lang="zh-CN" altLang="en-US" dirty="0"/>
              <a:t>，那么就会导致某些 </a:t>
            </a:r>
            <a:r>
              <a:rPr lang="en-US" altLang="zh-CN" dirty="0"/>
              <a:t>WEB </a:t>
            </a:r>
            <a:r>
              <a:rPr lang="zh-CN" altLang="en-US" dirty="0"/>
              <a:t>页面的响应时间落到中位数的情况，而这种现象被称为</a:t>
            </a:r>
            <a:r>
              <a:rPr lang="zh-CN" altLang="en-US" b="1" dirty="0"/>
              <a:t>长尾问题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为了区分是平均的慢还是长尾的慢，最简单的方式就是按照请求延迟的范围进行分组。例如，统计延迟在 </a:t>
            </a:r>
            <a:r>
              <a:rPr lang="en-US" altLang="zh-CN" dirty="0"/>
              <a:t>0~10ms </a:t>
            </a:r>
            <a:r>
              <a:rPr lang="zh-CN" altLang="en-US" dirty="0"/>
              <a:t>之间的请求数有多少而 </a:t>
            </a:r>
            <a:r>
              <a:rPr lang="en-US" altLang="zh-CN" dirty="0"/>
              <a:t>10~20ms </a:t>
            </a:r>
            <a:r>
              <a:rPr lang="zh-CN" altLang="en-US" dirty="0"/>
              <a:t>之间的请求数又有多少。通过这种方式可以快速分析系统慢的原因。</a:t>
            </a:r>
            <a:r>
              <a:rPr lang="en-US" altLang="zh-CN" dirty="0"/>
              <a:t>Histogram </a:t>
            </a:r>
            <a:r>
              <a:rPr lang="zh-CN" altLang="en-US" dirty="0"/>
              <a:t>和 </a:t>
            </a:r>
            <a:r>
              <a:rPr lang="en-US" altLang="zh-CN" dirty="0"/>
              <a:t>Summary </a:t>
            </a:r>
            <a:r>
              <a:rPr lang="zh-CN" altLang="en-US" dirty="0"/>
              <a:t>都是为了能够解决这样问题的存在，通过 </a:t>
            </a:r>
            <a:r>
              <a:rPr lang="en-US" altLang="zh-CN" dirty="0"/>
              <a:t>Histogram </a:t>
            </a:r>
            <a:r>
              <a:rPr lang="zh-CN" altLang="en-US" dirty="0"/>
              <a:t>和 </a:t>
            </a:r>
            <a:r>
              <a:rPr lang="en-US" altLang="zh-CN" dirty="0"/>
              <a:t>Summary </a:t>
            </a:r>
            <a:r>
              <a:rPr lang="zh-CN" altLang="en-US" dirty="0"/>
              <a:t>类型的监控指标，我们可以快速了解监控样本的分布情况。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Histogram </a:t>
            </a:r>
            <a:r>
              <a:rPr lang="zh-CN" altLang="en-US" dirty="0"/>
              <a:t>在一段时间范围内对数据进行采样（通常是请求持续时间或响应大小等），并将其计入可配置的存储桶（</a:t>
            </a:r>
            <a:r>
              <a:rPr lang="en-US" altLang="zh-CN" dirty="0"/>
              <a:t>bucket</a:t>
            </a:r>
            <a:r>
              <a:rPr lang="zh-CN" altLang="en-US" dirty="0"/>
              <a:t>）中，后续可通过指定区间筛选样本，也可以统计样本总数，最后一般将数据展示为直方图。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123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44D91-D779-43B9-8DDA-43E5F728C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115410"/>
            <a:ext cx="11807301" cy="654284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8000" dirty="0"/>
              <a:t>Histogram </a:t>
            </a:r>
            <a:r>
              <a:rPr lang="zh-CN" altLang="en-US" sz="8000" dirty="0"/>
              <a:t>类型的样本会提供三种指标（假设指标名称为 </a:t>
            </a:r>
            <a:r>
              <a:rPr lang="en-US" altLang="zh-CN" sz="8000" dirty="0"/>
              <a:t>&lt;</a:t>
            </a:r>
            <a:r>
              <a:rPr lang="en-US" altLang="zh-CN" sz="8000" dirty="0" err="1"/>
              <a:t>basename</a:t>
            </a:r>
            <a:r>
              <a:rPr lang="en-US" altLang="zh-CN" sz="8000" dirty="0"/>
              <a:t>&gt;</a:t>
            </a:r>
            <a:r>
              <a:rPr lang="zh-CN" altLang="en-US" sz="8000" dirty="0"/>
              <a:t>）：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b="1" dirty="0"/>
              <a:t>1. </a:t>
            </a:r>
            <a:r>
              <a:rPr lang="zh-CN" altLang="en-US" sz="4800" dirty="0"/>
              <a:t>样本的值分布在 </a:t>
            </a:r>
            <a:r>
              <a:rPr lang="en-US" altLang="zh-CN" sz="4800" dirty="0"/>
              <a:t>bucket </a:t>
            </a:r>
            <a:r>
              <a:rPr lang="zh-CN" altLang="en-US" sz="4800" dirty="0"/>
              <a:t>中的数量，命名为 </a:t>
            </a:r>
            <a:r>
              <a:rPr lang="en-US" altLang="zh-CN" sz="4800" dirty="0"/>
              <a:t>&lt;</a:t>
            </a:r>
            <a:r>
              <a:rPr lang="en-US" altLang="zh-CN" sz="4800" dirty="0" err="1"/>
              <a:t>basename</a:t>
            </a:r>
            <a:r>
              <a:rPr lang="en-US" altLang="zh-CN" sz="4800" dirty="0"/>
              <a:t>&gt;_bucket{le="&lt;</a:t>
            </a:r>
            <a:r>
              <a:rPr lang="zh-CN" altLang="en-US" sz="4800" dirty="0"/>
              <a:t>上边界</a:t>
            </a:r>
            <a:r>
              <a:rPr lang="en-US" altLang="zh-CN" sz="4800" dirty="0"/>
              <a:t>&gt;"}</a:t>
            </a:r>
            <a:r>
              <a:rPr lang="zh-CN" altLang="en-US" sz="4800" dirty="0"/>
              <a:t>。解释的更通俗易懂一点，这个值表示指标值小于等于上边界的所有样本数量。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800" dirty="0"/>
              <a:t>  </a:t>
            </a:r>
            <a:r>
              <a:rPr lang="en-US" altLang="zh-CN" sz="4800" dirty="0"/>
              <a:t>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&lt;=0.005 </a:t>
            </a:r>
            <a:r>
              <a:rPr lang="zh-CN" altLang="en-US" sz="4800" dirty="0"/>
              <a:t>秒 的请求次数为</a:t>
            </a:r>
            <a:r>
              <a:rPr lang="en-US" altLang="zh-CN" sz="4800" dirty="0"/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="200",le="0.005",}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&lt;=0.01 </a:t>
            </a:r>
            <a:r>
              <a:rPr lang="zh-CN" altLang="en-US" sz="4800" dirty="0"/>
              <a:t>秒 的请求次数为</a:t>
            </a:r>
            <a:r>
              <a:rPr lang="en-US" altLang="zh-CN" sz="4800" dirty="0"/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="200",le="0.01",}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&lt;=0.025 </a:t>
            </a:r>
            <a:r>
              <a:rPr lang="zh-CN" altLang="en-US" sz="4800" dirty="0"/>
              <a:t>秒 的请求次数为</a:t>
            </a:r>
            <a:r>
              <a:rPr lang="en-US" altLang="zh-CN" sz="4800" dirty="0"/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="200",le="0.025",}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="200",le="0.075",}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="200",le="0.1",}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="200",le="0.25",}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="200",le="0.75",}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="200",le="1.0",}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="200",le="2.5",}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="200",le="5.0",}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="200",le="7.5",} 2.0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&lt;=10 </a:t>
            </a:r>
            <a:r>
              <a:rPr lang="zh-CN" altLang="en-US" sz="4800" dirty="0"/>
              <a:t>秒 的请求次数为 </a:t>
            </a:r>
            <a:r>
              <a:rPr lang="en-US" altLang="zh-CN" sz="4800" dirty="0"/>
              <a:t>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="200",le="10.0",} 2.0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="200",le="+Inf",} 2.0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24481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0CA19-0464-4299-8FA7-C39064EF0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10515600" cy="58396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z="1800" b="1" dirty="0"/>
              <a:t>2. </a:t>
            </a:r>
            <a:r>
              <a:rPr lang="zh-CN" altLang="en-US" sz="1800" dirty="0"/>
              <a:t>所有样本值的大小总和，命名为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basename</a:t>
            </a:r>
            <a:r>
              <a:rPr lang="en-US" altLang="zh-CN" sz="1800" dirty="0"/>
              <a:t>&gt;_sum</a:t>
            </a:r>
            <a:r>
              <a:rPr lang="zh-CN" altLang="en-US" sz="1800" dirty="0"/>
              <a:t>。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// </a:t>
            </a:r>
            <a:r>
              <a:rPr lang="zh-CN" altLang="en-US" sz="1800" dirty="0"/>
              <a:t>实际含义： 发生的</a:t>
            </a:r>
            <a:r>
              <a:rPr lang="en-US" altLang="zh-CN" sz="1800" dirty="0"/>
              <a:t>2</a:t>
            </a:r>
            <a:r>
              <a:rPr lang="zh-CN" altLang="en-US" sz="1800" dirty="0"/>
              <a:t>次 </a:t>
            </a:r>
            <a:r>
              <a:rPr lang="en-US" altLang="zh-CN" sz="1800" dirty="0"/>
              <a:t>http </a:t>
            </a:r>
            <a:r>
              <a:rPr lang="zh-CN" altLang="en-US" sz="1800" dirty="0"/>
              <a:t>请求总的响应时间为 </a:t>
            </a:r>
            <a:r>
              <a:rPr lang="en-US" altLang="zh-CN" sz="1800" dirty="0"/>
              <a:t>13.10767 </a:t>
            </a:r>
            <a:r>
              <a:rPr lang="zh-CN" altLang="en-US" sz="1800" dirty="0"/>
              <a:t>秒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 err="1"/>
              <a:t>io_namespace_http_requests_latency_seconds_histogram_sum</a:t>
            </a:r>
            <a:r>
              <a:rPr lang="en-US" altLang="zh-CN" sz="1800" dirty="0"/>
              <a:t>{path="/",method="</a:t>
            </a:r>
            <a:r>
              <a:rPr lang="en-US" altLang="zh-CN" sz="1800" dirty="0" err="1"/>
              <a:t>GET",code</a:t>
            </a:r>
            <a:r>
              <a:rPr lang="en-US" altLang="zh-CN" sz="1800" dirty="0"/>
              <a:t>="200",} 13.10767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3. </a:t>
            </a:r>
            <a:r>
              <a:rPr lang="zh-CN" altLang="en-US" sz="1800" dirty="0"/>
              <a:t>样本总数，命名为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basename</a:t>
            </a:r>
            <a:r>
              <a:rPr lang="en-US" altLang="zh-CN" sz="1800" dirty="0"/>
              <a:t>&gt;_count</a:t>
            </a:r>
            <a:r>
              <a:rPr lang="zh-CN" altLang="en-US" sz="1800" dirty="0"/>
              <a:t>。值和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basename</a:t>
            </a:r>
            <a:r>
              <a:rPr lang="en-US" altLang="zh-CN" sz="1800" dirty="0"/>
              <a:t>&gt;_bucket{le="+Inf"} </a:t>
            </a:r>
            <a:r>
              <a:rPr lang="zh-CN" altLang="en-US" sz="1800" dirty="0"/>
              <a:t>相同。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// </a:t>
            </a:r>
            <a:r>
              <a:rPr lang="zh-CN" altLang="en-US" sz="1800" dirty="0"/>
              <a:t>实际含义： 当前一共发生了 </a:t>
            </a:r>
            <a:r>
              <a:rPr lang="en-US" altLang="zh-CN" sz="1800" dirty="0"/>
              <a:t>2 </a:t>
            </a:r>
            <a:r>
              <a:rPr lang="zh-CN" altLang="en-US" sz="1800" dirty="0"/>
              <a:t>次 </a:t>
            </a:r>
            <a:r>
              <a:rPr lang="en-US" altLang="zh-CN" sz="1800" dirty="0"/>
              <a:t>http </a:t>
            </a:r>
            <a:r>
              <a:rPr lang="zh-CN" altLang="en-US" sz="1800" dirty="0"/>
              <a:t>请求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 err="1"/>
              <a:t>io_namespace_http_requests_latency_seconds_histogram_count</a:t>
            </a:r>
            <a:r>
              <a:rPr lang="en-US" altLang="zh-CN" sz="1800" dirty="0"/>
              <a:t>{path="/",method="</a:t>
            </a:r>
            <a:r>
              <a:rPr lang="en-US" altLang="zh-CN" sz="1800" dirty="0" err="1"/>
              <a:t>GET",code</a:t>
            </a:r>
            <a:r>
              <a:rPr lang="en-US" altLang="zh-CN" sz="1800" dirty="0"/>
              <a:t>="200",} 2.0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 注意：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bucket </a:t>
            </a:r>
            <a:r>
              <a:rPr lang="zh-CN" altLang="en-US" sz="1800" dirty="0"/>
              <a:t>可以理解为是对数据指标值域的一个划分，划分的依据应该基于数据值的分布。注意后面的采样点是包含前面的采样点的，假设 </a:t>
            </a:r>
            <a:r>
              <a:rPr lang="en-US" altLang="zh-CN" sz="1800" dirty="0" err="1"/>
              <a:t>xxx_bucket</a:t>
            </a:r>
            <a:r>
              <a:rPr lang="en-US" altLang="zh-CN" sz="1800" dirty="0"/>
              <a:t>{...,le="0.01"} </a:t>
            </a:r>
            <a:r>
              <a:rPr lang="zh-CN" altLang="en-US" sz="1800" dirty="0"/>
              <a:t>的值为 </a:t>
            </a:r>
            <a:r>
              <a:rPr lang="en-US" altLang="zh-CN" sz="1800" dirty="0"/>
              <a:t>10</a:t>
            </a:r>
            <a:r>
              <a:rPr lang="zh-CN" altLang="en-US" sz="1800" dirty="0"/>
              <a:t>，而 </a:t>
            </a:r>
            <a:r>
              <a:rPr lang="en-US" altLang="zh-CN" sz="1800" dirty="0" err="1"/>
              <a:t>xxx_bucket</a:t>
            </a:r>
            <a:r>
              <a:rPr lang="en-US" altLang="zh-CN" sz="1800" dirty="0"/>
              <a:t>{...,le="0.05"} </a:t>
            </a:r>
            <a:r>
              <a:rPr lang="zh-CN" altLang="en-US" sz="1800" dirty="0"/>
              <a:t>的值为 </a:t>
            </a:r>
            <a:r>
              <a:rPr lang="en-US" altLang="zh-CN" sz="1800" dirty="0"/>
              <a:t>30</a:t>
            </a:r>
            <a:r>
              <a:rPr lang="zh-CN" altLang="en-US" sz="1800" dirty="0"/>
              <a:t>，那么意味着这 </a:t>
            </a:r>
            <a:r>
              <a:rPr lang="en-US" altLang="zh-CN" sz="1800" dirty="0"/>
              <a:t>30 </a:t>
            </a:r>
            <a:r>
              <a:rPr lang="zh-CN" altLang="en-US" sz="1800" dirty="0"/>
              <a:t>个采样点中，有 </a:t>
            </a:r>
            <a:r>
              <a:rPr lang="en-US" altLang="zh-CN" sz="1800" dirty="0"/>
              <a:t>10 </a:t>
            </a:r>
            <a:r>
              <a:rPr lang="zh-CN" altLang="en-US" sz="1800" dirty="0"/>
              <a:t>个是小于 </a:t>
            </a:r>
            <a:r>
              <a:rPr lang="en-US" altLang="zh-CN" sz="1800" dirty="0"/>
              <a:t>10 </a:t>
            </a:r>
            <a:r>
              <a:rPr lang="en-US" altLang="zh-CN" sz="1800" dirty="0" err="1"/>
              <a:t>ms</a:t>
            </a:r>
            <a:r>
              <a:rPr lang="en-US" altLang="zh-CN" sz="1800" dirty="0"/>
              <a:t> </a:t>
            </a:r>
            <a:r>
              <a:rPr lang="zh-CN" altLang="en-US" sz="1800" dirty="0"/>
              <a:t>的，其余 </a:t>
            </a:r>
            <a:r>
              <a:rPr lang="en-US" altLang="zh-CN" sz="1800" dirty="0"/>
              <a:t>20 </a:t>
            </a:r>
            <a:r>
              <a:rPr lang="zh-CN" altLang="en-US" sz="1800" dirty="0"/>
              <a:t>个采样点的响应时间是介于 </a:t>
            </a:r>
            <a:r>
              <a:rPr lang="en-US" altLang="zh-CN" sz="1800" dirty="0"/>
              <a:t>10 </a:t>
            </a:r>
            <a:r>
              <a:rPr lang="en-US" altLang="zh-CN" sz="1800" dirty="0" err="1"/>
              <a:t>ms</a:t>
            </a:r>
            <a:r>
              <a:rPr lang="en-US" altLang="zh-CN" sz="1800" dirty="0"/>
              <a:t> </a:t>
            </a:r>
            <a:r>
              <a:rPr lang="zh-CN" altLang="en-US" sz="1800" dirty="0"/>
              <a:t>和 </a:t>
            </a:r>
            <a:r>
              <a:rPr lang="en-US" altLang="zh-CN" sz="1800" dirty="0"/>
              <a:t>50 </a:t>
            </a:r>
            <a:r>
              <a:rPr lang="en-US" altLang="zh-CN" sz="1800" dirty="0" err="1"/>
              <a:t>ms</a:t>
            </a:r>
            <a:r>
              <a:rPr lang="en-US" altLang="zh-CN" sz="1800" dirty="0"/>
              <a:t> </a:t>
            </a:r>
            <a:r>
              <a:rPr lang="zh-CN" altLang="en-US" sz="1800" dirty="0"/>
              <a:t>之间的。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可以使用使用</a:t>
            </a:r>
            <a:r>
              <a:rPr lang="en-US" altLang="zh-CN" sz="1800" dirty="0" err="1">
                <a:hlinkClick r:id="rId2"/>
              </a:rPr>
              <a:t>histogram_quantile</a:t>
            </a:r>
            <a:r>
              <a:rPr lang="en-US" altLang="zh-CN" sz="1800" dirty="0">
                <a:hlinkClick r:id="rId2"/>
              </a:rPr>
              <a:t>()</a:t>
            </a:r>
            <a:r>
              <a:rPr lang="zh-CN" altLang="en-US" sz="1800" dirty="0"/>
              <a:t>函数得到分位数（不精确的），设置的</a:t>
            </a:r>
            <a:r>
              <a:rPr lang="en-US" altLang="zh-CN" sz="1800" dirty="0"/>
              <a:t>bucket</a:t>
            </a:r>
            <a:r>
              <a:rPr lang="zh-CN" altLang="en-US" sz="1800" dirty="0"/>
              <a:t>不合理的话，误差会非常大。会消耗服务端的计算资源。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如果需要聚合（</a:t>
            </a:r>
            <a:r>
              <a:rPr lang="en-US" altLang="zh-CN" sz="1800" dirty="0"/>
              <a:t>aggregate</a:t>
            </a:r>
            <a:r>
              <a:rPr lang="zh-CN" altLang="en-US" sz="1800" dirty="0"/>
              <a:t>），选择</a:t>
            </a:r>
            <a:r>
              <a:rPr lang="en-US" altLang="zh-CN" sz="1800" dirty="0"/>
              <a:t>histograms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果比较清楚要观测的指标的范围和分布情况，选择</a:t>
            </a:r>
            <a:r>
              <a:rPr lang="en-US" altLang="zh-CN" sz="1800" dirty="0"/>
              <a:t>histograms</a:t>
            </a:r>
            <a:r>
              <a:rPr lang="zh-CN" altLang="en-US" sz="1800" dirty="0"/>
              <a:t>。如果需要精确的分为数选择</a:t>
            </a:r>
            <a:r>
              <a:rPr lang="en-US" altLang="zh-CN" sz="1800" dirty="0"/>
              <a:t>summary</a:t>
            </a:r>
            <a:r>
              <a:rPr lang="zh-CN" altLang="en-US" sz="1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8248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D3D58D-494D-40A5-B2B7-384997247D1B}"/>
              </a:ext>
            </a:extLst>
          </p:cNvPr>
          <p:cNvSpPr/>
          <p:nvPr/>
        </p:nvSpPr>
        <p:spPr>
          <a:xfrm>
            <a:off x="84337" y="31327"/>
            <a:ext cx="119315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1.Logging -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用于记录离散的事件。例如，应用程序的调试信息或错误信息。它是我们诊断问题的依据。</a:t>
            </a:r>
            <a:endParaRPr lang="en-US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2.Metrics -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用于记录可聚合的数据。例如，队列的当前深度可被定义为一个度量值，在元素入队或出队时被更新；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请求个数可被定义为一个计数器，新请求到来时进行累加。</a:t>
            </a:r>
            <a:endParaRPr lang="en-US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3.Tracing -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用于记录请求范围内的信息。例如，一次远程方法调用的执行过程和耗时。它是我们排查系统性能问题的利器。</a:t>
            </a:r>
            <a:endParaRPr lang="zh-CN" altLang="en-US" sz="14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680A44-AA09-4F88-BC44-1B61D86F97DB}"/>
              </a:ext>
            </a:extLst>
          </p:cNvPr>
          <p:cNvSpPr/>
          <p:nvPr/>
        </p:nvSpPr>
        <p:spPr>
          <a:xfrm>
            <a:off x="2887481" y="1416322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这三者也有相互重叠的部分，如下图所示。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7D71B8-1E74-4E43-B094-00A9B657D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050" y="1771056"/>
            <a:ext cx="5831428" cy="350924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DED3FA4-6214-46C6-8187-2A20828EC710}"/>
              </a:ext>
            </a:extLst>
          </p:cNvPr>
          <p:cNvSpPr/>
          <p:nvPr/>
        </p:nvSpPr>
        <p:spPr>
          <a:xfrm>
            <a:off x="84337" y="5221147"/>
            <a:ext cx="11603114" cy="1670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通过上述信息，我们可以对已有系统进行分类。例如，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Jaeger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专注于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tracing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领域；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Prometheus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开始专注于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，随着时间推移可能会集成更多的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tracing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功能，但不太可能深入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领域；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，阿里云日志服务这样的系统开始专注于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领域，但同时也不断地集成其他领域的特性到系统中来，正向上图中的圆心靠近。在这三个功能域中，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倾向于更节省资源，因为他会“天然的”压缩数据。相反，日志倾向于无限增加的，会频繁的超出预期的容量。所以，我们可以在图上，绘制出容量的需求趋势，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低到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高， 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可能处于他们两的中间位置</a:t>
            </a:r>
          </a:p>
        </p:txBody>
      </p:sp>
    </p:spTree>
    <p:extLst>
      <p:ext uri="{BB962C8B-B14F-4D97-AF65-F5344CB8AC3E}">
        <p14:creationId xmlns:p14="http://schemas.microsoft.com/office/powerpoint/2010/main" val="1949346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7621F-FCA5-44A6-AE6A-887D77AD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134307"/>
            <a:ext cx="10515600" cy="886626"/>
          </a:xfrm>
        </p:spPr>
        <p:txBody>
          <a:bodyPr/>
          <a:lstStyle/>
          <a:p>
            <a:r>
              <a:rPr lang="en-US" altLang="zh-CN" b="1" dirty="0"/>
              <a:t>4. Summary</a:t>
            </a:r>
            <a:r>
              <a:rPr lang="zh-CN" altLang="en-US" b="1" dirty="0"/>
              <a:t>（摘要）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E693A-EE7E-481F-A52E-319D40C3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9" y="1020932"/>
            <a:ext cx="11567604" cy="5530787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与 </a:t>
            </a:r>
            <a:r>
              <a:rPr lang="en-US" altLang="zh-CN" dirty="0"/>
              <a:t>Histogram </a:t>
            </a:r>
            <a:r>
              <a:rPr lang="zh-CN" altLang="en-US" dirty="0"/>
              <a:t>类型类似，用于表示一段时间内的数据采样结果（通常是请求持续时间或响应大小等），但它直接存储了</a:t>
            </a:r>
            <a:r>
              <a:rPr lang="zh-CN" altLang="en-US" dirty="0">
                <a:hlinkClick r:id="rId2"/>
              </a:rPr>
              <a:t>分位数</a:t>
            </a:r>
            <a:r>
              <a:rPr lang="zh-CN" altLang="en-US" dirty="0"/>
              <a:t>（通过客户端计算，然后展示出来），而不是通过区间来计算。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Summary </a:t>
            </a:r>
            <a:r>
              <a:rPr lang="zh-CN" altLang="en-US" dirty="0"/>
              <a:t>类型的样本也会提供三种指标（假设指标名称为 ）：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1. </a:t>
            </a:r>
            <a:r>
              <a:rPr lang="zh-CN" altLang="en-US" dirty="0"/>
              <a:t>样本值的分位数分布情况，命名为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&gt;{quantile="&lt;</a:t>
            </a:r>
            <a:r>
              <a:rPr lang="el-GR" altLang="zh-CN" dirty="0"/>
              <a:t>φ&gt;"}</a:t>
            </a:r>
            <a:r>
              <a:rPr lang="zh-CN" altLang="el-GR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l-GR" dirty="0"/>
              <a:t>  </a:t>
            </a:r>
            <a:r>
              <a:rPr lang="el-GR" altLang="zh-CN" dirty="0"/>
              <a:t>// </a:t>
            </a:r>
            <a:r>
              <a:rPr lang="zh-CN" altLang="en-US" dirty="0"/>
              <a:t>含义：这 </a:t>
            </a:r>
            <a:r>
              <a:rPr lang="en-US" altLang="zh-CN" dirty="0"/>
              <a:t>12 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请求中有 </a:t>
            </a:r>
            <a:r>
              <a:rPr lang="en-US" altLang="zh-CN" dirty="0"/>
              <a:t>50% </a:t>
            </a:r>
            <a:r>
              <a:rPr lang="zh-CN" altLang="en-US" dirty="0"/>
              <a:t>的请求响应时间是 </a:t>
            </a:r>
            <a:r>
              <a:rPr lang="en-US" altLang="zh-CN" dirty="0"/>
              <a:t>3.052404983s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io_namespace_http_requests_latency_seconds_summary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="200",quantile="0.5",} 3.052404983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// </a:t>
            </a:r>
            <a:r>
              <a:rPr lang="zh-CN" altLang="en-US" dirty="0"/>
              <a:t>含义：这 </a:t>
            </a:r>
            <a:r>
              <a:rPr lang="en-US" altLang="zh-CN" dirty="0"/>
              <a:t>12 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请求中有 </a:t>
            </a:r>
            <a:r>
              <a:rPr lang="en-US" altLang="zh-CN" dirty="0"/>
              <a:t>90% </a:t>
            </a:r>
            <a:r>
              <a:rPr lang="zh-CN" altLang="en-US" dirty="0"/>
              <a:t>的请求响应时间是 </a:t>
            </a:r>
            <a:r>
              <a:rPr lang="en-US" altLang="zh-CN" dirty="0"/>
              <a:t>8.003261666s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io_namespace_http_requests_latency_seconds_summary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="200",quantile="0.9",} 8.003261666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2. </a:t>
            </a:r>
            <a:r>
              <a:rPr lang="zh-CN" altLang="en-US" dirty="0"/>
              <a:t>所有样本值的大小总和，命名为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&gt;_sum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io_namespace_http_requests_latency_seconds_summary_sum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="200",} 51.029 // </a:t>
            </a:r>
            <a:r>
              <a:rPr lang="zh-CN" altLang="en-US" dirty="0"/>
              <a:t>含义：这</a:t>
            </a:r>
            <a:r>
              <a:rPr lang="en-US" altLang="zh-CN" dirty="0"/>
              <a:t>12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请求的总响应时间为 </a:t>
            </a:r>
            <a:r>
              <a:rPr lang="en-US" altLang="zh-CN" dirty="0"/>
              <a:t>51.029s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3. </a:t>
            </a:r>
            <a:r>
              <a:rPr lang="zh-CN" altLang="en-US" dirty="0"/>
              <a:t>样本总数，命名为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&gt;_count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io_namespace_http_requests_latency_seconds_summary_count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="200",} 12.0 </a:t>
            </a:r>
            <a:r>
              <a:rPr lang="zh-CN" altLang="en-US" dirty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含义：当前一共发生了 </a:t>
            </a:r>
            <a:r>
              <a:rPr lang="en-US" altLang="zh-CN" dirty="0"/>
              <a:t>12 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现在可以总结一下 </a:t>
            </a:r>
            <a:r>
              <a:rPr lang="en-US" altLang="zh-CN" dirty="0"/>
              <a:t>Histogram </a:t>
            </a:r>
            <a:r>
              <a:rPr lang="zh-CN" altLang="en-US" dirty="0"/>
              <a:t>与 </a:t>
            </a:r>
            <a:r>
              <a:rPr lang="en-US" altLang="zh-CN" dirty="0"/>
              <a:t>Summary </a:t>
            </a:r>
            <a:r>
              <a:rPr lang="zh-CN" altLang="en-US" dirty="0"/>
              <a:t>的异同：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它们都包含了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&gt;_sum </a:t>
            </a:r>
            <a:r>
              <a:rPr lang="zh-CN" altLang="en-US" dirty="0"/>
              <a:t>和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&gt;_count </a:t>
            </a:r>
            <a:r>
              <a:rPr lang="zh-CN" altLang="en-US" dirty="0"/>
              <a:t>指标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Histogram </a:t>
            </a:r>
            <a:r>
              <a:rPr lang="zh-CN" altLang="en-US" dirty="0"/>
              <a:t>需要通过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&gt;_bucket </a:t>
            </a:r>
            <a:r>
              <a:rPr lang="zh-CN" altLang="en-US" dirty="0"/>
              <a:t>来计算分位数</a:t>
            </a:r>
            <a:r>
              <a:rPr lang="en-US" altLang="zh-CN" dirty="0"/>
              <a:t>(</a:t>
            </a:r>
            <a:r>
              <a:rPr lang="en-US" altLang="zh-CN" dirty="0" err="1">
                <a:hlinkClick r:id="rId3"/>
              </a:rPr>
              <a:t>histogram_quantile</a:t>
            </a:r>
            <a:r>
              <a:rPr lang="zh-CN" altLang="en-US" dirty="0">
                <a:hlinkClick r:id="rId3"/>
              </a:rPr>
              <a:t>函数</a:t>
            </a:r>
            <a:r>
              <a:rPr lang="en-US" altLang="zh-CN" dirty="0"/>
              <a:t>)</a:t>
            </a:r>
            <a:r>
              <a:rPr lang="zh-CN" altLang="en-US" dirty="0"/>
              <a:t>，而 </a:t>
            </a:r>
            <a:r>
              <a:rPr lang="en-US" altLang="zh-CN" dirty="0"/>
              <a:t>Summary </a:t>
            </a:r>
            <a:r>
              <a:rPr lang="zh-CN" altLang="en-US" dirty="0"/>
              <a:t>则直接存储了分位数的值。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关于 </a:t>
            </a:r>
            <a:r>
              <a:rPr lang="en-US" altLang="zh-CN" dirty="0"/>
              <a:t>Summary </a:t>
            </a:r>
            <a:r>
              <a:rPr lang="zh-CN" altLang="en-US" dirty="0"/>
              <a:t>与 </a:t>
            </a:r>
            <a:r>
              <a:rPr lang="en-US" altLang="zh-CN" dirty="0"/>
              <a:t>Histogram </a:t>
            </a:r>
            <a:r>
              <a:rPr lang="zh-CN" altLang="en-US" dirty="0"/>
              <a:t>的详细用法，请参考 </a:t>
            </a:r>
            <a:r>
              <a:rPr lang="en-US" altLang="zh-CN" dirty="0">
                <a:hlinkClick r:id="rId4"/>
              </a:rPr>
              <a:t>histograms and summaries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27012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4E2350-5D72-450C-A890-1B0C2A08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26" y="667850"/>
            <a:ext cx="6571429" cy="131428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74A50AF-6180-4E41-9429-4C4138C86DD4}"/>
              </a:ext>
            </a:extLst>
          </p:cNvPr>
          <p:cNvSpPr/>
          <p:nvPr/>
        </p:nvSpPr>
        <p:spPr>
          <a:xfrm>
            <a:off x="368926" y="110516"/>
            <a:ext cx="173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summary</a:t>
            </a:r>
            <a:r>
              <a:rPr lang="zh-CN" altLang="en-US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  <a:endParaRPr lang="zh-CN" altLang="en-US" b="1" i="0" dirty="0">
              <a:solidFill>
                <a:srgbClr val="4F4F4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5E5676-9AD5-489C-BDAD-15C8A3775830}"/>
              </a:ext>
            </a:extLst>
          </p:cNvPr>
          <p:cNvSpPr/>
          <p:nvPr/>
        </p:nvSpPr>
        <p:spPr>
          <a:xfrm>
            <a:off x="368925" y="2170138"/>
            <a:ext cx="809149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假设设置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quantile(</a:t>
            </a:r>
            <a:r>
              <a:rPr lang="el-GR" altLang="zh-CN" dirty="0"/>
              <a:t>Φ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)={0: 0.01, 0.25: 0.05, 0.5: 0.05 , 0.75: 0.05 , 1: 0.05}</a:t>
            </a:r>
          </a:p>
          <a:p>
            <a:r>
              <a:rPr lang="zh-CN" altLang="en-US" dirty="0"/>
              <a:t>那么：</a:t>
            </a:r>
            <a:r>
              <a:rPr lang="en-US" altLang="zh-CN" dirty="0"/>
              <a:t>GC</a:t>
            </a:r>
            <a:r>
              <a:rPr lang="zh-CN" altLang="en-US" dirty="0"/>
              <a:t>总次数</a:t>
            </a:r>
            <a:r>
              <a:rPr lang="en-US" altLang="zh-CN" dirty="0"/>
              <a:t>1410  </a:t>
            </a:r>
            <a:r>
              <a:rPr lang="zh-CN" altLang="en-US" dirty="0"/>
              <a:t>总秒数</a:t>
            </a:r>
            <a:r>
              <a:rPr lang="en-US" altLang="zh-CN" dirty="0"/>
              <a:t>0.0532</a:t>
            </a:r>
          </a:p>
          <a:p>
            <a:r>
              <a:rPr lang="el-GR" altLang="zh-CN" dirty="0"/>
              <a:t>Φ</a:t>
            </a:r>
            <a:r>
              <a:rPr lang="en-US" altLang="zh-CN" dirty="0"/>
              <a:t>=0 </a:t>
            </a:r>
            <a:r>
              <a:rPr lang="zh-CN" altLang="en-US" dirty="0"/>
              <a:t>（</a:t>
            </a:r>
            <a:r>
              <a:rPr lang="en-US" altLang="zh-CN" dirty="0"/>
              <a:t>0.01</a:t>
            </a:r>
            <a:r>
              <a:rPr lang="zh-CN" altLang="en-US" dirty="0"/>
              <a:t>）代表</a:t>
            </a:r>
            <a:r>
              <a:rPr lang="en-US" altLang="zh-CN" dirty="0"/>
              <a:t> %0(</a:t>
            </a:r>
            <a:r>
              <a:rPr lang="zh-CN" altLang="en-US" dirty="0"/>
              <a:t>误差</a:t>
            </a:r>
            <a:r>
              <a:rPr lang="en-US" altLang="zh-CN" dirty="0"/>
              <a:t>0.01</a:t>
            </a:r>
            <a:r>
              <a:rPr lang="zh-CN" altLang="en-US" dirty="0"/>
              <a:t>，实际</a:t>
            </a:r>
            <a:r>
              <a:rPr lang="en-US" altLang="zh-CN" dirty="0"/>
              <a:t>%1)</a:t>
            </a:r>
            <a:r>
              <a:rPr lang="zh-CN" altLang="en-US" dirty="0"/>
              <a:t>的</a:t>
            </a:r>
            <a:r>
              <a:rPr lang="en-US" altLang="zh-CN" dirty="0"/>
              <a:t>GC</a:t>
            </a:r>
            <a:r>
              <a:rPr lang="zh-CN" altLang="en-US" dirty="0"/>
              <a:t>时间少于</a:t>
            </a:r>
            <a:r>
              <a:rPr lang="en-US" altLang="zh-CN" dirty="0"/>
              <a:t>1.1068e-05</a:t>
            </a:r>
          </a:p>
          <a:p>
            <a:r>
              <a:rPr lang="el-GR" altLang="zh-CN" dirty="0"/>
              <a:t>Φ</a:t>
            </a:r>
            <a:r>
              <a:rPr lang="en-US" altLang="zh-CN" dirty="0"/>
              <a:t>=0.25 </a:t>
            </a:r>
            <a:r>
              <a:rPr lang="zh-CN" altLang="en-US" dirty="0"/>
              <a:t>（</a:t>
            </a:r>
            <a:r>
              <a:rPr lang="en-US" altLang="zh-CN" dirty="0"/>
              <a:t>0.05</a:t>
            </a:r>
            <a:r>
              <a:rPr lang="zh-CN" altLang="en-US" dirty="0"/>
              <a:t>）代表</a:t>
            </a:r>
            <a:r>
              <a:rPr lang="en-US" altLang="zh-CN" dirty="0"/>
              <a:t> %25(</a:t>
            </a:r>
            <a:r>
              <a:rPr lang="zh-CN" altLang="en-US" dirty="0"/>
              <a:t>误差</a:t>
            </a:r>
            <a:r>
              <a:rPr lang="en-US" altLang="zh-CN" dirty="0"/>
              <a:t>0.05</a:t>
            </a:r>
            <a:r>
              <a:rPr lang="zh-CN" altLang="en-US" dirty="0"/>
              <a:t>，实际</a:t>
            </a:r>
            <a:r>
              <a:rPr lang="en-US" altLang="zh-CN" dirty="0"/>
              <a:t>%20-%30)</a:t>
            </a:r>
            <a:r>
              <a:rPr lang="zh-CN" altLang="en-US" dirty="0"/>
              <a:t>的</a:t>
            </a:r>
            <a:r>
              <a:rPr lang="en-US" altLang="zh-CN" dirty="0"/>
              <a:t>GC</a:t>
            </a:r>
            <a:r>
              <a:rPr lang="zh-CN" altLang="en-US" dirty="0"/>
              <a:t>时间少于</a:t>
            </a:r>
            <a:r>
              <a:rPr lang="en-US" altLang="zh-CN" dirty="0"/>
              <a:t>1.9601e-05</a:t>
            </a:r>
          </a:p>
          <a:p>
            <a:r>
              <a:rPr lang="en-US" altLang="zh-CN" dirty="0"/>
              <a:t>…</a:t>
            </a:r>
            <a:r>
              <a:rPr lang="zh-CN" altLang="en-US" dirty="0"/>
              <a:t>依次类推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之所以要设置误差，原因很简单，就是用一定的误差换取内存空间和</a:t>
            </a:r>
            <a:r>
              <a:rPr lang="en-US" altLang="zh-CN" dirty="0"/>
              <a:t>CPU</a:t>
            </a:r>
            <a:r>
              <a:rPr lang="zh-CN" altLang="en-US" dirty="0"/>
              <a:t>计算能力。换句话说，如果不允许有误差，</a:t>
            </a:r>
            <a:r>
              <a:rPr lang="en-US" altLang="zh-CN" dirty="0"/>
              <a:t>Prometheus</a:t>
            </a:r>
            <a:r>
              <a:rPr lang="zh-CN" altLang="en-US" dirty="0"/>
              <a:t>为了计算精确的百分位数，需要缓存并处理所有的采样值，从而可能要消耗大量的内存和计算资源，而设置一定了误差，则可以减缓内存和</a:t>
            </a:r>
            <a:r>
              <a:rPr lang="en-US" altLang="zh-CN" dirty="0"/>
              <a:t>CPU</a:t>
            </a:r>
            <a:r>
              <a:rPr lang="zh-CN" altLang="en-US" dirty="0"/>
              <a:t>的消耗。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Summary </a:t>
            </a:r>
            <a:r>
              <a:rPr lang="zh-CN" altLang="en-US" dirty="0"/>
              <a:t>结构有频繁的全局锁操作，对高并发程序性能存在一定影响。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不能对</a:t>
            </a:r>
            <a:r>
              <a:rPr lang="en-US" altLang="zh-CN" dirty="0"/>
              <a:t>Summary</a:t>
            </a:r>
            <a:r>
              <a:rPr lang="zh-CN" altLang="en-US" dirty="0"/>
              <a:t>产生的</a:t>
            </a:r>
            <a:r>
              <a:rPr lang="en-US" altLang="zh-CN" dirty="0"/>
              <a:t>quantile</a:t>
            </a:r>
            <a:r>
              <a:rPr lang="zh-CN" altLang="en-US" dirty="0"/>
              <a:t>值进行</a:t>
            </a:r>
            <a:r>
              <a:rPr lang="en-US" altLang="zh-CN" dirty="0"/>
              <a:t>aggregation(</a:t>
            </a:r>
            <a:r>
              <a:rPr lang="zh-CN" altLang="en-US" dirty="0"/>
              <a:t>聚合</a:t>
            </a:r>
            <a:r>
              <a:rPr lang="en-US" altLang="zh-CN" dirty="0"/>
              <a:t>)</a:t>
            </a:r>
            <a:r>
              <a:rPr lang="zh-CN" altLang="en-US" dirty="0"/>
              <a:t>运算（例如</a:t>
            </a:r>
            <a:r>
              <a:rPr lang="en-US" altLang="zh-CN" dirty="0"/>
              <a:t>sum, avg</a:t>
            </a:r>
            <a:r>
              <a:rPr lang="zh-CN" altLang="en-US" dirty="0"/>
              <a:t>等）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077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F91E9-FD47-4970-AD9A-245BC471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查询</a:t>
            </a:r>
            <a:br>
              <a:rPr lang="en-US" altLang="zh-CN" b="1" dirty="0">
                <a:latin typeface="helvetica neue"/>
              </a:rPr>
            </a:br>
            <a:r>
              <a:rPr lang="en-US" altLang="zh-CN" sz="2000" dirty="0">
                <a:latin typeface="helvetica neue"/>
              </a:rPr>
              <a:t>https://prometheus.io/docs/prometheus/latest/querying/basics/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4727F-AE11-462B-82F6-E5297BE1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300" dirty="0"/>
              <a:t>Prometheus</a:t>
            </a:r>
            <a:r>
              <a:rPr lang="zh-CN" altLang="en-US" sz="2300" dirty="0"/>
              <a:t>提供一个函数式的表达式语言</a:t>
            </a:r>
            <a:r>
              <a:rPr lang="en-US" altLang="zh-CN" sz="2300" dirty="0" err="1"/>
              <a:t>PromQL</a:t>
            </a:r>
            <a:r>
              <a:rPr lang="en-US" altLang="zh-CN" sz="2300" dirty="0"/>
              <a:t> (Prometheus Query Language)</a:t>
            </a:r>
            <a:r>
              <a:rPr lang="zh-CN" altLang="en-US" sz="2300" dirty="0"/>
              <a:t>，可以使用户实时地查找和聚合时间序列数据。表达式计算结果可以在图表中展示，也可以在</a:t>
            </a:r>
            <a:r>
              <a:rPr lang="en-US" altLang="zh-CN" sz="2300" dirty="0"/>
              <a:t>Prometheus</a:t>
            </a:r>
            <a:r>
              <a:rPr lang="zh-CN" altLang="en-US" sz="2300" dirty="0"/>
              <a:t>表达式浏览器中以表格形式展示，或者作为数据源</a:t>
            </a:r>
            <a:r>
              <a:rPr lang="en-US" altLang="zh-CN" sz="2300" dirty="0"/>
              <a:t>, </a:t>
            </a:r>
            <a:r>
              <a:rPr lang="zh-CN" altLang="en-US" sz="2300" dirty="0"/>
              <a:t>以</a:t>
            </a:r>
            <a:r>
              <a:rPr lang="en-US" altLang="zh-CN" sz="2300" dirty="0">
                <a:hlinkClick r:id="rId2"/>
              </a:rPr>
              <a:t>HTTP API</a:t>
            </a:r>
            <a:r>
              <a:rPr lang="zh-CN" altLang="en-US" sz="2300" dirty="0"/>
              <a:t>的方式提供给外部系统使用。</a:t>
            </a: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300" dirty="0"/>
              <a:t>表达式语言数据类型</a:t>
            </a: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300" dirty="0"/>
              <a:t>在</a:t>
            </a:r>
            <a:r>
              <a:rPr lang="en-US" altLang="zh-CN" sz="2300" dirty="0"/>
              <a:t>Prometheus</a:t>
            </a:r>
            <a:r>
              <a:rPr lang="zh-CN" altLang="en-US" sz="2300" dirty="0"/>
              <a:t>的表达式语言中，任何表达式或者子表达式都可以归为四种类型：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instant vector </a:t>
            </a:r>
            <a:r>
              <a:rPr lang="zh-CN" altLang="en-US" sz="2300" dirty="0"/>
              <a:t>瞬时向量 </a:t>
            </a:r>
            <a:r>
              <a:rPr lang="en-US" altLang="zh-CN" sz="2300" dirty="0"/>
              <a:t>- </a:t>
            </a:r>
            <a:r>
              <a:rPr lang="zh-CN" altLang="en-US" sz="2300" dirty="0"/>
              <a:t>一组时间序列，包含每个时间序列的单个样本，所有时间序列都共享相同的时间戳。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range vector </a:t>
            </a:r>
            <a:r>
              <a:rPr lang="zh-CN" altLang="en-US" sz="2300" dirty="0"/>
              <a:t>范围向量 </a:t>
            </a:r>
            <a:r>
              <a:rPr lang="en-US" altLang="zh-CN" sz="2300" dirty="0"/>
              <a:t>- </a:t>
            </a:r>
            <a:r>
              <a:rPr lang="zh-CN" altLang="en-US" sz="2300" dirty="0"/>
              <a:t>一组时间序列，包含每个时间序列随时间变化的一系列数据点。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scalar </a:t>
            </a:r>
            <a:r>
              <a:rPr lang="zh-CN" altLang="en-US" sz="2300" dirty="0"/>
              <a:t>标量 </a:t>
            </a:r>
            <a:r>
              <a:rPr lang="en-US" altLang="zh-CN" sz="2300" dirty="0"/>
              <a:t>- </a:t>
            </a:r>
            <a:r>
              <a:rPr lang="zh-CN" altLang="en-US" sz="2300" dirty="0"/>
              <a:t>一个简单的浮点值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string </a:t>
            </a:r>
            <a:r>
              <a:rPr lang="zh-CN" altLang="en-US" sz="2300" dirty="0"/>
              <a:t>字符串 </a:t>
            </a:r>
            <a:r>
              <a:rPr lang="en-US" altLang="zh-CN" sz="2300" dirty="0"/>
              <a:t>- </a:t>
            </a:r>
            <a:r>
              <a:rPr lang="zh-CN" altLang="en-US" sz="2300" dirty="0"/>
              <a:t>一个当前没有被使用的简单字符串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300" dirty="0"/>
              <a:t>依赖于使用场景（例如：图表 </a:t>
            </a:r>
            <a:r>
              <a:rPr lang="en-US" altLang="zh-CN" sz="2300" dirty="0"/>
              <a:t>vs. </a:t>
            </a:r>
            <a:r>
              <a:rPr lang="zh-CN" altLang="en-US" sz="2300" dirty="0"/>
              <a:t>表格），根据用户所写的表达式，仅仅只有一部分类型才适用这种表达式。例如：瞬时向量类型是唯一可以直接在图表中使用的。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756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D5E46-472A-4B3B-B712-256B1784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存储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8032B-D485-41F3-8700-03774A57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Prometheus 2.x </a:t>
            </a:r>
            <a:r>
              <a:rPr lang="zh-CN" altLang="en-US" dirty="0"/>
              <a:t>默认将时间序列数据库保存在本地磁盘中，同时也可以将数据保存到任意第三方的存储服务中。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hlinkClick r:id="rId2"/>
              </a:rPr>
              <a:t>https://prometheus.io/docs/prometheus/latest/storage/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b="1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/>
              <a:t>远程存储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Prometheus</a:t>
            </a:r>
            <a:r>
              <a:rPr lang="zh-CN" altLang="en-US" dirty="0"/>
              <a:t>可以以标准格式将其提取的样本写入远程</a:t>
            </a:r>
            <a:r>
              <a:rPr lang="en-US" altLang="zh-CN" dirty="0"/>
              <a:t>URL</a:t>
            </a:r>
            <a:r>
              <a:rPr lang="zh-CN" altLang="en-US" dirty="0"/>
              <a:t>。 </a:t>
            </a:r>
            <a:r>
              <a:rPr lang="en-US" altLang="zh-CN" dirty="0"/>
              <a:t>Prometheus</a:t>
            </a:r>
            <a:r>
              <a:rPr lang="zh-CN" altLang="en-US" dirty="0"/>
              <a:t>可以以标准格式从远程</a:t>
            </a:r>
            <a:r>
              <a:rPr lang="en-US" altLang="zh-CN" dirty="0"/>
              <a:t>URL</a:t>
            </a:r>
            <a:r>
              <a:rPr lang="zh-CN" altLang="en-US" dirty="0"/>
              <a:t>读取（返回）样本数据。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708C76-29EC-40D2-81C6-8DAD81D82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00" y="5404285"/>
            <a:ext cx="6619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39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0E1E1-59DA-47E5-8626-3031D99D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https://prometheus.io/docs/operating/integrations/#remote-endpoints-and-storage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E16363B-B36C-44BE-922A-AD636598E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6487" y="1825625"/>
            <a:ext cx="63990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34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F91E9-FD47-4970-AD9A-245BC471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报警</a:t>
            </a:r>
            <a:br>
              <a:rPr lang="en-US" altLang="zh-CN" b="1" dirty="0">
                <a:latin typeface="helvetica neue"/>
              </a:rPr>
            </a:b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4727F-AE11-462B-82F6-E5297BE1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Prometheus</a:t>
            </a:r>
            <a:r>
              <a:rPr lang="zh-CN" altLang="en-US" dirty="0"/>
              <a:t>的警报分为两个部分：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zh-CN" dirty="0"/>
              <a:t>Prometheus</a:t>
            </a:r>
            <a:r>
              <a:rPr lang="zh-CN" altLang="en-US" dirty="0"/>
              <a:t>服务器中的警报规则将警报发送到</a:t>
            </a:r>
            <a:r>
              <a:rPr lang="en-US" altLang="zh-CN" dirty="0" err="1"/>
              <a:t>Alertmanager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zh-CN" altLang="en-US" dirty="0"/>
              <a:t>然后，</a:t>
            </a:r>
            <a:r>
              <a:rPr lang="en-US" altLang="zh-CN" dirty="0" err="1">
                <a:hlinkClick r:id="rId2"/>
              </a:rPr>
              <a:t>Alertmanager</a:t>
            </a:r>
            <a:r>
              <a:rPr lang="zh-CN" altLang="en-US" dirty="0"/>
              <a:t>管理这些警报，通过</a:t>
            </a:r>
            <a:r>
              <a:rPr lang="en-US" altLang="zh-CN" dirty="0"/>
              <a:t>email</a:t>
            </a:r>
            <a:r>
              <a:rPr lang="zh-CN" altLang="en-US" dirty="0"/>
              <a:t>、微信等方法通知。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设置警报和通知的主要步骤是：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>
                <a:hlinkClick r:id="rId3"/>
              </a:rPr>
              <a:t>配置</a:t>
            </a:r>
            <a:r>
              <a:rPr lang="en-US" altLang="zh-CN" dirty="0" err="1">
                <a:hlinkClick r:id="rId3"/>
              </a:rPr>
              <a:t>Alertmanager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2.  </a:t>
            </a:r>
            <a:r>
              <a:rPr lang="zh-CN" altLang="en-US" dirty="0"/>
              <a:t>配置</a:t>
            </a:r>
            <a:r>
              <a:rPr lang="en-US" altLang="zh-CN" dirty="0">
                <a:hlinkClick r:id="rId4"/>
              </a:rPr>
              <a:t>Prometheus</a:t>
            </a:r>
            <a:r>
              <a:rPr lang="zh-CN" altLang="en-US" dirty="0">
                <a:hlinkClick r:id="rId4"/>
              </a:rPr>
              <a:t>与</a:t>
            </a:r>
            <a:r>
              <a:rPr lang="en-US" altLang="zh-CN" dirty="0" err="1">
                <a:hlinkClick r:id="rId4"/>
              </a:rPr>
              <a:t>Alertmanager</a:t>
            </a:r>
            <a:r>
              <a:rPr lang="zh-CN" altLang="en-US" dirty="0">
                <a:hlinkClick r:id="rId4"/>
              </a:rPr>
              <a:t>连接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在</a:t>
            </a:r>
            <a:r>
              <a:rPr lang="en-US" altLang="zh-CN" dirty="0"/>
              <a:t>Prometheus</a:t>
            </a:r>
            <a:r>
              <a:rPr lang="zh-CN" altLang="en-US" dirty="0"/>
              <a:t>中创建</a:t>
            </a:r>
            <a:r>
              <a:rPr lang="zh-CN" altLang="en-US" dirty="0">
                <a:hlinkClick r:id="rId5"/>
              </a:rPr>
              <a:t>报警规则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665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75C634A-936E-4F91-B0FD-509F0D46C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987" y="1078129"/>
            <a:ext cx="53483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35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A7EAA-8444-43FB-ABAA-6E4BB196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4" y="88034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配置</a:t>
            </a:r>
            <a:r>
              <a:rPr lang="en-US" altLang="zh-CN" dirty="0" err="1"/>
              <a:t>Alertmanager</a:t>
            </a:r>
            <a:r>
              <a:rPr lang="en-US" altLang="zh-CN" dirty="0"/>
              <a:t>(</a:t>
            </a:r>
            <a:r>
              <a:rPr lang="en-US" altLang="zh-CN" dirty="0" err="1">
                <a:hlinkClick r:id="rId2"/>
              </a:rPr>
              <a:t>simple.yml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EA76B10-A716-4311-932B-17D7D5C55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03988DF-1DCB-40D1-9736-87253B05A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634" y="2267960"/>
            <a:ext cx="7190476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0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9E826-8B07-4C37-9D63-3D3724AD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6" y="152690"/>
            <a:ext cx="10515600" cy="891020"/>
          </a:xfrm>
        </p:spPr>
        <p:txBody>
          <a:bodyPr/>
          <a:lstStyle/>
          <a:p>
            <a:r>
              <a:rPr lang="en-US" altLang="zh-CN" dirty="0"/>
              <a:t>2.  </a:t>
            </a:r>
            <a:r>
              <a:rPr lang="zh-CN" altLang="en-US" dirty="0"/>
              <a:t>配置</a:t>
            </a:r>
            <a:r>
              <a:rPr lang="en-US" altLang="zh-CN" dirty="0"/>
              <a:t>Prometheus</a:t>
            </a:r>
            <a:r>
              <a:rPr lang="zh-CN" altLang="en-US" dirty="0"/>
              <a:t>与</a:t>
            </a:r>
            <a:r>
              <a:rPr lang="en-US" altLang="zh-CN" dirty="0" err="1"/>
              <a:t>Alertmanager</a:t>
            </a:r>
            <a:r>
              <a:rPr lang="zh-CN" altLang="en-US" dirty="0"/>
              <a:t>连接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51FB49-CCBE-48EB-8EF1-353C75BA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8A92FC-FF6C-4188-9AAD-D73E7161F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66" y="1431636"/>
            <a:ext cx="9066667" cy="536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03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8AB28-1BAB-452A-AEB7-CB5E4D12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148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在</a:t>
            </a:r>
            <a:r>
              <a:rPr lang="en-US" altLang="zh-CN" dirty="0"/>
              <a:t>Prometheus</a:t>
            </a:r>
            <a:r>
              <a:rPr lang="zh-CN" altLang="en-US" dirty="0"/>
              <a:t>中创建报警规则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0DEB6C8-1A81-47E6-B111-F4DAC503B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809" y="2648913"/>
            <a:ext cx="9152381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73D92-74A3-477A-8A67-210EBA42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APM(Application Performance Management)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F80BD-3CD8-4F76-B2E8-5442BC3B7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APM</a:t>
            </a:r>
            <a:r>
              <a:rPr lang="zh-CN" altLang="en-US" dirty="0"/>
              <a:t>致力于监控和管理应用软件性能和可用性。通过监测和诊断复杂应用程序的性能问题，来保证软件应用程序的良好运行</a:t>
            </a:r>
            <a:r>
              <a:rPr lang="en-US" altLang="zh-CN" dirty="0"/>
              <a:t>(</a:t>
            </a:r>
            <a:r>
              <a:rPr lang="zh-CN" altLang="en-US" dirty="0"/>
              <a:t>预期的服务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听云</a:t>
            </a:r>
            <a:endParaRPr lang="en-US" altLang="zh-CN" dirty="0"/>
          </a:p>
          <a:p>
            <a:r>
              <a:rPr lang="en-US" altLang="zh-CN" dirty="0"/>
              <a:t>Datadog</a:t>
            </a:r>
          </a:p>
          <a:p>
            <a:r>
              <a:rPr lang="en-US" altLang="zh-CN" dirty="0"/>
              <a:t>Elastic</a:t>
            </a:r>
          </a:p>
          <a:p>
            <a:r>
              <a:rPr lang="en-US" altLang="zh-CN" dirty="0"/>
              <a:t>Pinpoint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467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EBDBD-B8FF-4839-A3D6-57D899E9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1F229A-BDE1-4D5C-BAED-ECF0B7D42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4214"/>
            <a:ext cx="10515600" cy="419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40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A75D9-3688-46D3-A70C-E8AF6E19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2C4745-BF53-42E8-BB56-8C5D3B70E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6772"/>
            <a:ext cx="10515600" cy="43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16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F82488-5698-4277-9336-85144D95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77346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846EAFD-65D7-444C-A2AD-82CC93E6F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672" y="2977346"/>
            <a:ext cx="10515600" cy="332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54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DD9A1-F058-4794-B169-A4226139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Demo</a:t>
            </a:r>
            <a:br>
              <a:rPr lang="en-US" altLang="zh-CN" dirty="0"/>
            </a:br>
            <a:r>
              <a:rPr lang="en-US" altLang="zh-CN" sz="2000" dirty="0"/>
              <a:t>./</a:t>
            </a:r>
            <a:r>
              <a:rPr lang="en-US" altLang="zh-CN" sz="2000" dirty="0" err="1"/>
              <a:t>alertmanager</a:t>
            </a:r>
            <a:r>
              <a:rPr lang="en-US" altLang="zh-CN" sz="2000" dirty="0"/>
              <a:t> --</a:t>
            </a:r>
            <a:r>
              <a:rPr lang="en-US" altLang="zh-CN" sz="2000" dirty="0" err="1"/>
              <a:t>config.file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alertmanager.yml</a:t>
            </a:r>
            <a:br>
              <a:rPr lang="en-US" altLang="zh-CN" sz="2000" dirty="0"/>
            </a:br>
            <a:r>
              <a:rPr lang="en-US" altLang="zh-CN" sz="2000" dirty="0"/>
              <a:t>./</a:t>
            </a:r>
            <a:r>
              <a:rPr lang="en-US" altLang="zh-CN" sz="2000" dirty="0" err="1"/>
              <a:t>prometheus</a:t>
            </a:r>
            <a:r>
              <a:rPr lang="en-US" altLang="zh-CN" sz="2000" dirty="0"/>
              <a:t> --</a:t>
            </a:r>
            <a:r>
              <a:rPr lang="en-US" altLang="zh-CN" sz="2000" dirty="0" err="1"/>
              <a:t>config.file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prometheus.yml</a:t>
            </a:r>
            <a:br>
              <a:rPr lang="en-US" altLang="zh-CN" dirty="0"/>
            </a:br>
            <a:r>
              <a:rPr lang="en-US" altLang="zh-CN" sz="2000" dirty="0">
                <a:hlinkClick r:id="rId2"/>
              </a:rPr>
              <a:t>http://127.0.0.1:9090/graph</a:t>
            </a:r>
            <a:endParaRPr lang="zh-CN" altLang="en-US" sz="20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45D9358-C346-4E23-95E0-9511820F2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16242"/>
            <a:ext cx="9628600" cy="435133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6D200-A2E1-44EE-9150-A4C074A414C4}"/>
              </a:ext>
            </a:extLst>
          </p:cNvPr>
          <p:cNvSpPr/>
          <p:nvPr/>
        </p:nvSpPr>
        <p:spPr>
          <a:xfrm>
            <a:off x="3544390" y="1768799"/>
            <a:ext cx="4216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sum (db_pool_wait_count) by (job,mode)</a:t>
            </a:r>
          </a:p>
        </p:txBody>
      </p:sp>
    </p:spTree>
    <p:extLst>
      <p:ext uri="{BB962C8B-B14F-4D97-AF65-F5344CB8AC3E}">
        <p14:creationId xmlns:p14="http://schemas.microsoft.com/office/powerpoint/2010/main" val="2298155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BD4A6-B6B2-4B06-8BD6-18C2AA92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配置文件</a:t>
            </a:r>
            <a:br>
              <a:rPr lang="en-US" altLang="zh-CN" dirty="0"/>
            </a:br>
            <a:r>
              <a:rPr lang="zh-CN" altLang="en-US" sz="1200" dirty="0"/>
              <a:t>服务发现支持的类型丰富：</a:t>
            </a:r>
            <a:r>
              <a:rPr lang="en-US" altLang="zh-CN" sz="1200" dirty="0"/>
              <a:t>consul</a:t>
            </a:r>
            <a:r>
              <a:rPr lang="zh-CN" altLang="en-US" sz="1200" dirty="0"/>
              <a:t>，</a:t>
            </a:r>
            <a:r>
              <a:rPr lang="en-US" altLang="zh-CN" sz="1200" dirty="0"/>
              <a:t>k8s</a:t>
            </a:r>
            <a:r>
              <a:rPr lang="zh-CN" altLang="en-US" sz="1200" dirty="0"/>
              <a:t>等</a:t>
            </a:r>
            <a:r>
              <a:rPr lang="en-US" altLang="zh-CN" sz="1200" dirty="0">
                <a:hlinkClick r:id="rId2"/>
              </a:rPr>
              <a:t>https://prometheus.io/docs/prometheus/latest/configuration/configuration/</a:t>
            </a:r>
            <a:br>
              <a:rPr lang="en-US" altLang="zh-CN" sz="1200" dirty="0"/>
            </a:br>
            <a:r>
              <a:rPr lang="zh-CN" altLang="en-US" sz="1200" dirty="0"/>
              <a:t>例子：</a:t>
            </a:r>
            <a:r>
              <a:rPr lang="en-US" altLang="zh-CN" sz="1200" dirty="0">
                <a:hlinkClick r:id="rId3"/>
              </a:rPr>
              <a:t>https://github.com/prometheus/prometheus/tree/master/config/testdata</a:t>
            </a:r>
            <a:endParaRPr lang="zh-CN" altLang="en-US" sz="12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3296D9F-5139-4BC0-8002-37363B9E2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39854" y="2141537"/>
            <a:ext cx="65973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44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0AE359-B29B-406F-B25A-12DCC48B5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172"/>
            <a:ext cx="12192000" cy="56117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3CA75D4-3F94-444D-A7B5-566200FA257A}"/>
              </a:ext>
            </a:extLst>
          </p:cNvPr>
          <p:cNvSpPr/>
          <p:nvPr/>
        </p:nvSpPr>
        <p:spPr>
          <a:xfrm>
            <a:off x="341650" y="146026"/>
            <a:ext cx="4993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Helvetica Neue"/>
              </a:rPr>
              <a:t>分析下数据库连接池等待数量</a:t>
            </a:r>
            <a:endParaRPr lang="en-US" altLang="zh-CN" b="1" i="0" u="none" strike="noStrike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62539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640E8E0-9A3B-45B3-BD33-E326AD991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45" y="0"/>
            <a:ext cx="11466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59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18BCA-6B21-42E0-9EA7-9C3DD5B2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792"/>
          </a:xfrm>
        </p:spPr>
        <p:txBody>
          <a:bodyPr/>
          <a:lstStyle/>
          <a:p>
            <a:r>
              <a:rPr lang="zh-CN" altLang="en-US" dirty="0"/>
              <a:t>查看具体的请求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F49ED1C-797B-43D8-97BA-646938730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3777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417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FFC277-DE01-4C3D-8C12-D34D2F047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181"/>
            <a:ext cx="12192000" cy="545481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0463C3B-A196-4180-A377-3012C5941CA3}"/>
              </a:ext>
            </a:extLst>
          </p:cNvPr>
          <p:cNvSpPr/>
          <p:nvPr/>
        </p:nvSpPr>
        <p:spPr>
          <a:xfrm>
            <a:off x="341650" y="146026"/>
            <a:ext cx="4993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Helvetica Neue"/>
              </a:rPr>
              <a:t>发现问题</a:t>
            </a:r>
            <a:endParaRPr lang="en-US" altLang="zh-CN" b="1" i="0" u="none" strike="noStrike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83263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D2398-8886-4D06-ADF1-0593BA48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查看堆栈分配情况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69C04BE-E5A5-476E-87A3-2017BBE33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4269"/>
            <a:ext cx="10515600" cy="389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0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2436FC7-1CD0-4032-A53A-8410A3A016C1}"/>
              </a:ext>
            </a:extLst>
          </p:cNvPr>
          <p:cNvSpPr/>
          <p:nvPr/>
        </p:nvSpPr>
        <p:spPr>
          <a:xfrm>
            <a:off x="5247482" y="751344"/>
            <a:ext cx="2733544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简介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数据模型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指标类型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查询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存储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报警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zh-CN" altLang="en-US" b="1" dirty="0">
              <a:latin typeface="helvetica neue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b="1" dirty="0"/>
          </a:p>
          <a:p>
            <a:endParaRPr lang="zh-CN" altLang="en-US" b="1" i="0" dirty="0">
              <a:solidFill>
                <a:srgbClr val="2674BA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7303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8D184-9CFB-4AEE-989D-789EF20B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查看内存分配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2A456D7-9EA2-4F91-8052-A9BCC4DDA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9366"/>
            <a:ext cx="10515600" cy="364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994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787FB-5800-4F34-89B2-F0280A67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查看方法调用次数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C56967-535B-4EEF-AB75-274E74496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388" y="1825625"/>
            <a:ext cx="97372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99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2DD8F-F708-4F79-9AA3-2D5B318C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Exporter</a:t>
            </a:r>
            <a:br>
              <a:rPr lang="en-US" altLang="zh-CN" dirty="0"/>
            </a:br>
            <a:r>
              <a:rPr lang="en-US" altLang="zh-CN" dirty="0">
                <a:hlinkClick r:id="rId2"/>
              </a:rPr>
              <a:t>https://prometheus.io/download/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40AC0-AFE4-4E5F-8BCA-DCE51001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consul_exporter</a:t>
            </a:r>
            <a:endParaRPr lang="en-US" altLang="zh-CN" dirty="0"/>
          </a:p>
          <a:p>
            <a:r>
              <a:rPr lang="en-US" altLang="zh-CN" dirty="0" err="1"/>
              <a:t>haproxy_exporter</a:t>
            </a:r>
            <a:endParaRPr lang="en-US" altLang="zh-CN" dirty="0"/>
          </a:p>
          <a:p>
            <a:r>
              <a:rPr lang="en-US" altLang="zh-CN" dirty="0" err="1"/>
              <a:t>memcached_exporter</a:t>
            </a:r>
            <a:endParaRPr lang="en-US" altLang="zh-CN" dirty="0"/>
          </a:p>
          <a:p>
            <a:r>
              <a:rPr lang="en-US" altLang="zh-CN" dirty="0" err="1"/>
              <a:t>mysqld_exporter</a:t>
            </a:r>
            <a:endParaRPr lang="en-US" altLang="zh-CN" dirty="0"/>
          </a:p>
          <a:p>
            <a:r>
              <a:rPr lang="en-US" altLang="zh-CN" dirty="0" err="1"/>
              <a:t>node_exporter</a:t>
            </a:r>
            <a:endParaRPr lang="en-US" altLang="zh-CN" dirty="0"/>
          </a:p>
          <a:p>
            <a:r>
              <a:rPr lang="en-US" altLang="zh-CN" b="1" dirty="0" err="1">
                <a:hlinkClick r:id="rId3"/>
              </a:rPr>
              <a:t>mongodb_exporter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2378AC-41C3-407A-AC7D-1EF068F24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980" y="1690688"/>
            <a:ext cx="5647619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268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1048D-90E9-4AAF-9C85-45A8232A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Grafana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04BA9DE-7F22-491D-9732-A4C4C610F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0277" y="116550"/>
            <a:ext cx="3851758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213D7E-670E-4506-9F9A-4AAB4EDAC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09" y="3554527"/>
            <a:ext cx="12192000" cy="330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767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1601B-E87F-4E12-8DC6-9166216C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Prometheus </a:t>
            </a:r>
            <a:r>
              <a:rPr lang="zh-CN" altLang="en-US" b="1" dirty="0">
                <a:hlinkClick r:id="rId2"/>
              </a:rPr>
              <a:t>对比 </a:t>
            </a:r>
            <a:r>
              <a:rPr lang="en-US" altLang="zh-CN" b="1" dirty="0">
                <a:hlinkClick r:id="rId2"/>
              </a:rPr>
              <a:t>Zabbix</a:t>
            </a:r>
            <a:endParaRPr lang="en-US" altLang="zh-CN" b="1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3EF9C99-6416-4353-9134-B0D686A27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8490" y="1825625"/>
            <a:ext cx="50550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870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C85AC-23C9-461C-8B15-97264031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2BC05E4-C397-4E54-BFD5-6DA0CAA70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6" y="965762"/>
            <a:ext cx="9219590" cy="4351338"/>
          </a:xfrm>
        </p:spPr>
      </p:pic>
    </p:spTree>
    <p:extLst>
      <p:ext uri="{BB962C8B-B14F-4D97-AF65-F5344CB8AC3E}">
        <p14:creationId xmlns:p14="http://schemas.microsoft.com/office/powerpoint/2010/main" val="35552172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FECF-D96D-4F80-8141-A766645A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Horizo</a:t>
            </a:r>
            <a:r>
              <a:rPr lang="en-US" altLang="zh-CN" dirty="0"/>
              <a:t>​​</a:t>
            </a:r>
            <a:r>
              <a:rPr lang="en-US" altLang="zh-CN" dirty="0" err="1"/>
              <a:t>ntal</a:t>
            </a:r>
            <a:r>
              <a:rPr lang="en-US" altLang="zh-CN" dirty="0"/>
              <a:t> Pod </a:t>
            </a:r>
            <a:r>
              <a:rPr lang="en-US" altLang="zh-CN" dirty="0" err="1"/>
              <a:t>Autoscaler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82FF-80F3-44C6-B7E0-B345440E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HPA</a:t>
            </a:r>
            <a:r>
              <a:rPr lang="zh-CN" altLang="en-US" sz="1800" dirty="0"/>
              <a:t>实现为一个控制循环，定期查询</a:t>
            </a:r>
            <a:r>
              <a:rPr lang="en-US" altLang="zh-CN" sz="1800" dirty="0"/>
              <a:t>Resource Metrics API</a:t>
            </a:r>
            <a:r>
              <a:rPr lang="zh-CN" altLang="en-US" sz="1800" dirty="0"/>
              <a:t>以获取</a:t>
            </a:r>
            <a:r>
              <a:rPr lang="en-US" altLang="zh-CN" sz="1800" dirty="0"/>
              <a:t>CPU /</a:t>
            </a:r>
            <a:r>
              <a:rPr lang="zh-CN" altLang="en-US" sz="1800" dirty="0"/>
              <a:t>内存等核心指标和针对特定应用程序指标的</a:t>
            </a:r>
            <a:r>
              <a:rPr lang="en-US" altLang="zh-CN" sz="1800" dirty="0"/>
              <a:t>Custom Metrics API</a:t>
            </a:r>
            <a:r>
              <a:rPr lang="zh-CN" altLang="en-US" sz="1800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7E2A7D-D2AF-4F3A-8465-1D64B738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182" y="2394086"/>
            <a:ext cx="6114286" cy="4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08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E78B2-0C28-43B0-BEAD-E1809C90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160940"/>
            <a:ext cx="10515600" cy="664684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业务监控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个黄金指标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hlinkClick r:id="rId2"/>
              </a:rPr>
              <a:t>Four Golden Signals</a:t>
            </a:r>
            <a:r>
              <a:rPr lang="en-US" altLang="zh-CN" sz="2800" b="1" dirty="0"/>
              <a:t>)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16D9B-11B0-4E03-A111-B64C6EB2B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95" y="825624"/>
            <a:ext cx="11540971" cy="5667250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Four Golden Signals</a:t>
            </a:r>
            <a:r>
              <a:rPr lang="zh-CN" altLang="en-US" dirty="0"/>
              <a:t>是</a:t>
            </a:r>
            <a:r>
              <a:rPr lang="en-US" altLang="zh-CN" dirty="0"/>
              <a:t>Google</a:t>
            </a:r>
            <a:r>
              <a:rPr lang="zh-CN" altLang="en-US" dirty="0"/>
              <a:t>针对大量分布式监控的经验总结，</a:t>
            </a:r>
            <a:r>
              <a:rPr lang="en-US" altLang="zh-CN" dirty="0"/>
              <a:t>4</a:t>
            </a:r>
            <a:r>
              <a:rPr lang="zh-CN" altLang="en-US" dirty="0"/>
              <a:t>个黄金指标可以在服务级别帮助衡量终端用户体验、服务中断、业务影响等层面的问题。主要关注与以下四种类型的指标：延迟，通讯量，错误以及饱和度：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1. </a:t>
            </a:r>
            <a:r>
              <a:rPr lang="en-US" altLang="zh-CN" b="1" dirty="0"/>
              <a:t>Latency </a:t>
            </a:r>
            <a:r>
              <a:rPr lang="zh-CN" altLang="en-US" b="1" dirty="0"/>
              <a:t>延迟</a:t>
            </a:r>
            <a:r>
              <a:rPr lang="zh-CN" altLang="en-US" dirty="0"/>
              <a:t>：服务请求所需时间。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记录用户所有请求所需的时间，重点是要区分成功请求的延迟时间和失败请求的延迟时间。 例如在数据库或者其他关键祸端服务异常触发</a:t>
            </a:r>
            <a:r>
              <a:rPr lang="en-US" altLang="zh-CN" dirty="0"/>
              <a:t>HTTP 500</a:t>
            </a:r>
            <a:r>
              <a:rPr lang="zh-CN" altLang="en-US" dirty="0"/>
              <a:t>的情况下，用户也可能会很快得到请求失败的响应内容，如果不加区分计算这些请求的延迟，可能导致计算结果与实际结果产生巨大的差异。除此以外，在微服务中通常提倡“快速失败”，开发人员需要特别注意这些延迟较大的错误，因为这些缓慢的错误会明显影响系统的性能，因此追踪这些错误的延迟也是非常重要的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2. </a:t>
            </a:r>
            <a:r>
              <a:rPr lang="en-US" altLang="zh-CN" b="1" dirty="0"/>
              <a:t>Traffic </a:t>
            </a:r>
            <a:r>
              <a:rPr lang="zh-CN" altLang="en-US" b="1" dirty="0"/>
              <a:t>流量</a:t>
            </a:r>
            <a:r>
              <a:rPr lang="zh-CN" altLang="en-US" dirty="0"/>
              <a:t>：监控当前系统的流量，用于衡量服务的容量需求。</a:t>
            </a:r>
            <a:endParaRPr lang="en-US" altLang="zh-CN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流量对于不同类型的系统而言可能代表不同的含义。例如，在</a:t>
            </a:r>
            <a:r>
              <a:rPr lang="en-US" altLang="zh-CN" dirty="0"/>
              <a:t>HTTP REST API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流量通常是每秒</a:t>
            </a:r>
            <a:r>
              <a:rPr lang="en-US" altLang="zh-CN" dirty="0"/>
              <a:t>HTTP</a:t>
            </a:r>
            <a:r>
              <a:rPr lang="zh-CN" altLang="en-US" dirty="0"/>
              <a:t>请求数；数据库系统的事务。 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3. </a:t>
            </a:r>
            <a:r>
              <a:rPr lang="en-US" altLang="zh-CN" b="1" dirty="0"/>
              <a:t>Error </a:t>
            </a:r>
            <a:r>
              <a:rPr lang="zh-CN" altLang="en-US" b="1" dirty="0"/>
              <a:t>错误</a:t>
            </a:r>
            <a:r>
              <a:rPr lang="zh-CN" altLang="en-US" dirty="0"/>
              <a:t>：监控当前系统所有发生的错误请求，衡量当前系统错误发生的速率。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对于失败而言有些是显式的</a:t>
            </a:r>
            <a:r>
              <a:rPr lang="en-US" altLang="zh-CN" dirty="0"/>
              <a:t>(</a:t>
            </a:r>
            <a:r>
              <a:rPr lang="zh-CN" altLang="en-US" dirty="0"/>
              <a:t>比如</a:t>
            </a:r>
            <a:r>
              <a:rPr lang="en-US" altLang="zh-CN" dirty="0"/>
              <a:t>, HTTP 500</a:t>
            </a:r>
            <a:r>
              <a:rPr lang="zh-CN" altLang="en-US" dirty="0"/>
              <a:t>错误</a:t>
            </a:r>
            <a:r>
              <a:rPr lang="en-US" altLang="zh-CN" dirty="0"/>
              <a:t>)</a:t>
            </a:r>
            <a:r>
              <a:rPr lang="zh-CN" altLang="en-US" dirty="0"/>
              <a:t>，而有些是隐式</a:t>
            </a:r>
            <a:r>
              <a:rPr lang="en-US" altLang="zh-CN" dirty="0"/>
              <a:t>(</a:t>
            </a:r>
            <a:r>
              <a:rPr lang="zh-CN" altLang="en-US" dirty="0"/>
              <a:t>比如，</a:t>
            </a:r>
            <a:r>
              <a:rPr lang="en-US" altLang="zh-CN" dirty="0"/>
              <a:t>HTTP</a:t>
            </a:r>
            <a:r>
              <a:rPr lang="zh-CN" altLang="en-US" dirty="0"/>
              <a:t>响应</a:t>
            </a:r>
            <a:r>
              <a:rPr lang="en-US" altLang="zh-CN" dirty="0"/>
              <a:t>200</a:t>
            </a:r>
            <a:r>
              <a:rPr lang="zh-CN" altLang="en-US" dirty="0"/>
              <a:t>，单实际业务流程依然是失败的</a:t>
            </a:r>
            <a:r>
              <a:rPr lang="en-US" altLang="zh-CN" dirty="0"/>
              <a:t>)</a:t>
            </a:r>
            <a:r>
              <a:rPr lang="zh-CN" altLang="en-US" dirty="0"/>
              <a:t>，有些是基于策略原因导致的失败</a:t>
            </a:r>
            <a:r>
              <a:rPr lang="en-US" altLang="zh-CN" dirty="0"/>
              <a:t>——</a:t>
            </a:r>
            <a:r>
              <a:rPr lang="zh-CN" altLang="en-US" dirty="0"/>
              <a:t>例如，强制要求响应时间超过</a:t>
            </a:r>
            <a:r>
              <a:rPr lang="en-US" altLang="zh-CN" dirty="0"/>
              <a:t>30ms</a:t>
            </a:r>
            <a:r>
              <a:rPr lang="zh-CN" altLang="en-US" dirty="0"/>
              <a:t>的请求视为错误。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对于一些显式的错误如</a:t>
            </a:r>
            <a:r>
              <a:rPr lang="en-US" altLang="zh-CN" dirty="0"/>
              <a:t>HTTP 500</a:t>
            </a:r>
            <a:r>
              <a:rPr lang="zh-CN" altLang="en-US" dirty="0"/>
              <a:t>可以通过在负载均衡器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Nginx)</a:t>
            </a:r>
            <a:r>
              <a:rPr lang="zh-CN" altLang="en-US" dirty="0"/>
              <a:t>上进行捕获，而对于一些系统内部的异常，则可能需要直接从服务中添加钩子统计并进行获取。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4. </a:t>
            </a:r>
            <a:r>
              <a:rPr lang="en-US" altLang="zh-CN" b="1" dirty="0"/>
              <a:t>Saturation </a:t>
            </a:r>
            <a:r>
              <a:rPr lang="zh-CN" altLang="en-US" b="1" dirty="0"/>
              <a:t>饱和</a:t>
            </a:r>
            <a:r>
              <a:rPr lang="zh-CN" altLang="en-US" dirty="0"/>
              <a:t>：衡量当前服务的饱和度。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主要强调最能影响服务状态的受限制的资源。 例如，如果系统主要受内存影响，那就主要关注系统的内存状态，如果系统主要受限与磁盘</a:t>
            </a:r>
            <a:r>
              <a:rPr lang="en-US" altLang="zh-CN" dirty="0"/>
              <a:t>I/O</a:t>
            </a:r>
            <a:r>
              <a:rPr lang="zh-CN" altLang="en-US" dirty="0"/>
              <a:t>，那就主要观测磁盘</a:t>
            </a:r>
            <a:r>
              <a:rPr lang="en-US" altLang="zh-CN" dirty="0"/>
              <a:t>I/O</a:t>
            </a:r>
            <a:r>
              <a:rPr lang="zh-CN" altLang="en-US" dirty="0"/>
              <a:t>的状态。因为通常情况下，当这些资源达到饱和后，服务的性能会明显下降。同时还可以利用饱和度对系统做出预测，比如，“磁盘是否可能在</a:t>
            </a:r>
            <a:r>
              <a:rPr lang="en-US" altLang="zh-CN" dirty="0"/>
              <a:t>4</a:t>
            </a:r>
            <a:r>
              <a:rPr lang="zh-CN" altLang="en-US" dirty="0"/>
              <a:t>个小时候就满了”。</a:t>
            </a:r>
          </a:p>
        </p:txBody>
      </p:sp>
    </p:spTree>
    <p:extLst>
      <p:ext uri="{BB962C8B-B14F-4D97-AF65-F5344CB8AC3E}">
        <p14:creationId xmlns:p14="http://schemas.microsoft.com/office/powerpoint/2010/main" val="15597332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77062-C4E4-4AE7-9F03-56E3EB689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64" y="3792244"/>
            <a:ext cx="5740153" cy="2959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/>
              <a:t>对于内存，信号可能有如下所示：</a:t>
            </a:r>
            <a:endParaRPr lang="en-US" altLang="zh-CN" sz="2200" dirty="0"/>
          </a:p>
          <a:p>
            <a:r>
              <a:rPr lang="zh-CN" altLang="en-US" sz="2200" dirty="0"/>
              <a:t>延迟 </a:t>
            </a:r>
            <a:r>
              <a:rPr lang="en-US" altLang="zh-CN" sz="2200" dirty="0"/>
              <a:t>:(</a:t>
            </a:r>
            <a:r>
              <a:rPr lang="zh-CN" altLang="en-US" sz="2200" dirty="0"/>
              <a:t>没有 </a:t>
            </a:r>
            <a:r>
              <a:rPr lang="en-US" altLang="zh-CN" sz="2200" dirty="0"/>
              <a:t>- </a:t>
            </a:r>
            <a:r>
              <a:rPr lang="zh-CN" altLang="en-US" sz="2200" dirty="0"/>
              <a:t>很难找到一个好的测量方法而且不可操作）</a:t>
            </a:r>
          </a:p>
          <a:p>
            <a:r>
              <a:rPr lang="zh-CN" altLang="en-US" sz="2200" dirty="0"/>
              <a:t>流量：正在使用的内存量</a:t>
            </a:r>
          </a:p>
          <a:p>
            <a:r>
              <a:rPr lang="zh-CN" altLang="en-US" sz="2200" dirty="0"/>
              <a:t>错误：内存不足错误</a:t>
            </a:r>
          </a:p>
          <a:p>
            <a:r>
              <a:rPr lang="zh-CN" altLang="en-US" sz="2200" dirty="0"/>
              <a:t>饱和度：</a:t>
            </a:r>
            <a:r>
              <a:rPr lang="en-US" altLang="zh-CN" sz="2200" dirty="0"/>
              <a:t>OOM</a:t>
            </a:r>
            <a:r>
              <a:rPr lang="zh-CN" altLang="en-US" sz="2200" dirty="0"/>
              <a:t>杀手事件，交换使用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696D0A1-B188-4C70-824A-3352E0658E0A}"/>
              </a:ext>
            </a:extLst>
          </p:cNvPr>
          <p:cNvSpPr txBox="1">
            <a:spLocks/>
          </p:cNvSpPr>
          <p:nvPr/>
        </p:nvSpPr>
        <p:spPr>
          <a:xfrm>
            <a:off x="247465" y="106317"/>
            <a:ext cx="5460878" cy="2959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/>
              <a:t>要测量</a:t>
            </a:r>
            <a:r>
              <a:rPr lang="en-US" altLang="zh-CN" sz="2200" dirty="0"/>
              <a:t>CPU</a:t>
            </a:r>
            <a:r>
              <a:rPr lang="zh-CN" altLang="en-US" sz="2200" dirty="0"/>
              <a:t>，以下测量可能是合适的：</a:t>
            </a:r>
            <a:endParaRPr lang="en-US" altLang="zh-CN" sz="2200" dirty="0"/>
          </a:p>
          <a:p>
            <a:r>
              <a:rPr lang="zh-CN" altLang="en-US" sz="2200" dirty="0"/>
              <a:t>延迟：</a:t>
            </a:r>
            <a:r>
              <a:rPr lang="en-US" altLang="zh-CN" sz="2200" dirty="0"/>
              <a:t>CPU</a:t>
            </a:r>
            <a:r>
              <a:rPr lang="zh-CN" altLang="en-US" sz="2200" dirty="0"/>
              <a:t>调度程序的平均或最大延迟</a:t>
            </a:r>
          </a:p>
          <a:p>
            <a:r>
              <a:rPr lang="zh-CN" altLang="en-US" sz="2200" dirty="0"/>
              <a:t>流量：</a:t>
            </a:r>
            <a:r>
              <a:rPr lang="en-US" altLang="zh-CN" sz="2200" dirty="0"/>
              <a:t>CPU</a:t>
            </a:r>
            <a:r>
              <a:rPr lang="zh-CN" altLang="en-US" sz="2200" dirty="0"/>
              <a:t>利用率</a:t>
            </a:r>
          </a:p>
          <a:p>
            <a:r>
              <a:rPr lang="zh-CN" altLang="en-US" sz="2200" dirty="0"/>
              <a:t>错误：处理器特定的错误事件，出现故障的</a:t>
            </a:r>
            <a:r>
              <a:rPr lang="en-US" altLang="zh-CN" sz="2200" dirty="0"/>
              <a:t>CPU</a:t>
            </a:r>
          </a:p>
          <a:p>
            <a:r>
              <a:rPr lang="zh-CN" altLang="en-US" sz="2200" dirty="0"/>
              <a:t>饱和度：运行队列长度</a:t>
            </a:r>
          </a:p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AC7D192-3628-4F70-BF8A-E9B4B991D2DA}"/>
              </a:ext>
            </a:extLst>
          </p:cNvPr>
          <p:cNvSpPr txBox="1">
            <a:spLocks/>
          </p:cNvSpPr>
          <p:nvPr/>
        </p:nvSpPr>
        <p:spPr>
          <a:xfrm>
            <a:off x="6314985" y="106316"/>
            <a:ext cx="5740153" cy="2959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/>
              <a:t>对于存储设备：</a:t>
            </a:r>
            <a:endParaRPr lang="en-US" altLang="zh-CN" sz="2200" dirty="0"/>
          </a:p>
          <a:p>
            <a:r>
              <a:rPr lang="zh-CN" altLang="en-US" sz="2200" dirty="0"/>
              <a:t>延迟：读取和写入的平均等待时间（</a:t>
            </a:r>
            <a:r>
              <a:rPr lang="en-US" altLang="zh-CN" sz="2200" dirty="0"/>
              <a:t>await</a:t>
            </a:r>
            <a:r>
              <a:rPr lang="zh-CN" altLang="en-US" sz="2200" dirty="0"/>
              <a:t>）</a:t>
            </a:r>
          </a:p>
          <a:p>
            <a:r>
              <a:rPr lang="zh-CN" altLang="en-US" sz="2200" dirty="0"/>
              <a:t>流量：读写</a:t>
            </a:r>
            <a:r>
              <a:rPr lang="en-US" altLang="zh-CN" sz="2200" dirty="0"/>
              <a:t>I / O</a:t>
            </a:r>
            <a:r>
              <a:rPr lang="zh-CN" altLang="en-US" sz="2200" dirty="0"/>
              <a:t>级别</a:t>
            </a:r>
          </a:p>
          <a:p>
            <a:r>
              <a:rPr lang="zh-CN" altLang="en-US" sz="2200" dirty="0"/>
              <a:t>错误：文件系统错误，磁盘错误 </a:t>
            </a:r>
            <a:r>
              <a:rPr lang="en-US" altLang="zh-CN" sz="2200" dirty="0"/>
              <a:t>/sys/devices</a:t>
            </a:r>
          </a:p>
          <a:p>
            <a:r>
              <a:rPr lang="zh-CN" altLang="en-US" sz="2200" dirty="0"/>
              <a:t>饱和度：</a:t>
            </a:r>
            <a:r>
              <a:rPr lang="en-US" altLang="zh-CN" sz="2200" dirty="0"/>
              <a:t>I / O</a:t>
            </a:r>
            <a:r>
              <a:rPr lang="zh-CN" altLang="en-US" sz="2200" dirty="0"/>
              <a:t>队列深度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1D14766-7A1D-42F4-8663-C07C0E5544A5}"/>
              </a:ext>
            </a:extLst>
          </p:cNvPr>
          <p:cNvSpPr txBox="1">
            <a:spLocks/>
          </p:cNvSpPr>
          <p:nvPr/>
        </p:nvSpPr>
        <p:spPr>
          <a:xfrm>
            <a:off x="6387486" y="3767830"/>
            <a:ext cx="5740153" cy="2959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/>
              <a:t>对于网络信号可以是这样的：</a:t>
            </a:r>
            <a:endParaRPr lang="en-US" altLang="zh-CN" sz="2200" dirty="0"/>
          </a:p>
          <a:p>
            <a:r>
              <a:rPr lang="zh-CN" altLang="en-US" sz="2200" dirty="0"/>
              <a:t>延迟：网络驱动程序队列</a:t>
            </a:r>
          </a:p>
          <a:p>
            <a:r>
              <a:rPr lang="zh-CN" altLang="en-US" sz="2200" dirty="0"/>
              <a:t>流量：每秒传入和传出的字节或数据包</a:t>
            </a:r>
          </a:p>
          <a:p>
            <a:r>
              <a:rPr lang="zh-CN" altLang="en-US" sz="2200" dirty="0"/>
              <a:t>错误：网络设备错误，丢包</a:t>
            </a:r>
          </a:p>
          <a:p>
            <a:r>
              <a:rPr lang="zh-CN" altLang="en-US" sz="2200" dirty="0"/>
              <a:t>饱和度：溢出，丢弃数据包，重新传输的段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386B3-D743-46A5-A870-E7E223118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对于为客户提供服务的应用程序，四个黄金信号通常可以很容易地选择</a:t>
            </a:r>
            <a:endParaRPr lang="en-US" altLang="zh-CN" dirty="0"/>
          </a:p>
          <a:p>
            <a:r>
              <a:rPr lang="en-US" altLang="zh-CN" dirty="0"/>
              <a:t>Latency </a:t>
            </a:r>
            <a:r>
              <a:rPr lang="zh-CN" altLang="en-US" dirty="0"/>
              <a:t>延迟：完成请求的时间</a:t>
            </a:r>
          </a:p>
          <a:p>
            <a:r>
              <a:rPr lang="en-US" altLang="zh-CN" dirty="0"/>
              <a:t>Traffic</a:t>
            </a:r>
            <a:r>
              <a:rPr lang="zh-CN" altLang="en-US" dirty="0"/>
              <a:t> 流量：每秒服务请求数</a:t>
            </a:r>
          </a:p>
          <a:p>
            <a:r>
              <a:rPr lang="en-US" altLang="zh-CN" dirty="0"/>
              <a:t>Errors </a:t>
            </a:r>
            <a:r>
              <a:rPr lang="zh-CN" altLang="en-US" dirty="0"/>
              <a:t>错误：处理客户端请求或访问资源时发生的应用程序错误</a:t>
            </a:r>
          </a:p>
          <a:p>
            <a:r>
              <a:rPr lang="en-US" altLang="zh-CN" dirty="0"/>
              <a:t>Saturation </a:t>
            </a:r>
            <a:r>
              <a:rPr lang="zh-CN" altLang="en-US" dirty="0"/>
              <a:t>饱和度：当前使用的资源的百分比或数量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25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98164-98BE-48B0-A434-6A559E24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简介</a:t>
            </a:r>
            <a:br>
              <a:rPr lang="en-US" altLang="zh-CN" b="1" dirty="0"/>
            </a:br>
            <a:r>
              <a:rPr lang="zh-CN" altLang="en-US" sz="3100" dirty="0"/>
              <a:t>中文</a:t>
            </a:r>
            <a:r>
              <a:rPr lang="en-US" altLang="zh-CN" sz="3100" dirty="0"/>
              <a:t>:</a:t>
            </a:r>
            <a:r>
              <a:rPr lang="zh-CN" altLang="en-US" sz="2800" dirty="0"/>
              <a:t>普罗米修斯</a:t>
            </a:r>
            <a:br>
              <a:rPr lang="en-US" altLang="zh-CN" sz="2800" dirty="0"/>
            </a:br>
            <a:r>
              <a:rPr lang="en-US" altLang="zh-CN" sz="2800" dirty="0"/>
              <a:t>https://prometheus.io/docs/introduction/overview/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8DBF41-9299-4E68-BD1D-07C52D623E11}"/>
              </a:ext>
            </a:extLst>
          </p:cNvPr>
          <p:cNvSpPr/>
          <p:nvPr/>
        </p:nvSpPr>
        <p:spPr>
          <a:xfrm>
            <a:off x="477078" y="2054087"/>
            <a:ext cx="11224592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Prometheus</a:t>
            </a:r>
            <a:r>
              <a:rPr lang="zh-CN" altLang="en-US" sz="2000" dirty="0"/>
              <a:t> 是由前 </a:t>
            </a:r>
            <a:r>
              <a:rPr lang="en-US" altLang="zh-CN" sz="2000" dirty="0"/>
              <a:t>Google </a:t>
            </a:r>
            <a:r>
              <a:rPr lang="zh-CN" altLang="en-US" sz="2000" dirty="0"/>
              <a:t>工程师从 </a:t>
            </a:r>
            <a:r>
              <a:rPr lang="en-US" altLang="zh-CN" sz="2000" dirty="0"/>
              <a:t>2012 </a:t>
            </a:r>
            <a:r>
              <a:rPr lang="zh-CN" altLang="en-US" sz="2000" dirty="0"/>
              <a:t>年开始在 </a:t>
            </a:r>
            <a:r>
              <a:rPr lang="en-US" altLang="zh-CN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Soundcloud</a:t>
            </a:r>
            <a:r>
              <a:rPr lang="zh-CN" altLang="en-US" sz="2000" dirty="0"/>
              <a:t> 以开源软件的形式进行研发的系统监控和告警工具包，自此以后，许多公司和组织都采用了 </a:t>
            </a:r>
            <a:r>
              <a:rPr lang="en-US" altLang="zh-CN" sz="2000" dirty="0"/>
              <a:t>Prometheus </a:t>
            </a:r>
            <a:r>
              <a:rPr lang="zh-CN" altLang="en-US" sz="2000" dirty="0"/>
              <a:t>作为监控告警工具。</a:t>
            </a:r>
            <a:r>
              <a:rPr lang="en-US" altLang="zh-CN" sz="2000" dirty="0"/>
              <a:t>Prometheus </a:t>
            </a:r>
            <a:r>
              <a:rPr lang="zh-CN" altLang="en-US" sz="2000" dirty="0"/>
              <a:t>的开发者和用户社区非常活跃，它现在是一个独立的开源项目，可以独立于任何公司进行维护。为了证明这一点，</a:t>
            </a:r>
            <a:r>
              <a:rPr lang="en-US" altLang="zh-CN" sz="2000" dirty="0"/>
              <a:t>Prometheus </a:t>
            </a:r>
            <a:r>
              <a:rPr lang="zh-CN" altLang="en-US" sz="2000" dirty="0"/>
              <a:t>于 </a:t>
            </a:r>
            <a:r>
              <a:rPr lang="en-US" altLang="zh-CN" sz="2000" dirty="0"/>
              <a:t>2016 </a:t>
            </a:r>
            <a:r>
              <a:rPr lang="zh-CN" altLang="en-US" sz="2000" dirty="0"/>
              <a:t>年 </a:t>
            </a:r>
            <a:r>
              <a:rPr lang="en-US" altLang="zh-CN" sz="2000" dirty="0"/>
              <a:t>5 </a:t>
            </a:r>
            <a:r>
              <a:rPr lang="zh-CN" altLang="en-US" sz="2000" dirty="0"/>
              <a:t>月加入 </a:t>
            </a:r>
            <a:r>
              <a:rPr lang="en-US" altLang="zh-CN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CNCF</a:t>
            </a:r>
            <a:r>
              <a:rPr lang="zh-CN" altLang="en-US" sz="2000" dirty="0"/>
              <a:t> 基金会，成为继 </a:t>
            </a:r>
            <a:r>
              <a:rPr lang="en-US" altLang="zh-CN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Kubernetes</a:t>
            </a:r>
            <a:r>
              <a:rPr lang="zh-CN" altLang="en-US" sz="2000" dirty="0"/>
              <a:t> 之后的第二个 </a:t>
            </a:r>
            <a:r>
              <a:rPr lang="en-US" altLang="zh-CN" sz="2000" dirty="0"/>
              <a:t>CNCF </a:t>
            </a:r>
            <a:r>
              <a:rPr lang="zh-CN" altLang="en-US" sz="2000" dirty="0"/>
              <a:t>托管项目。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9</a:t>
            </a:r>
            <a:r>
              <a:rPr lang="zh-CN" altLang="en-US" dirty="0"/>
              <a:t>日从</a:t>
            </a:r>
            <a:r>
              <a:rPr lang="en-US" altLang="zh-CN" dirty="0"/>
              <a:t>CNCF</a:t>
            </a:r>
            <a:r>
              <a:rPr lang="zh-CN" altLang="en-US" dirty="0"/>
              <a:t>毕业，成为继 </a:t>
            </a:r>
            <a:r>
              <a:rPr lang="en-US" altLang="zh-C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Kubernetes</a:t>
            </a:r>
            <a:r>
              <a:rPr lang="zh-CN" altLang="en-US" dirty="0"/>
              <a:t> 之后的第二个</a:t>
            </a:r>
            <a:r>
              <a:rPr lang="zh-CN" altLang="en-US"/>
              <a:t>毕业项目。</a:t>
            </a:r>
            <a:endParaRPr lang="zh-CN" altLang="en-US" dirty="0"/>
          </a:p>
          <a:p>
            <a:pPr>
              <a:spcBef>
                <a:spcPts val="1000"/>
              </a:spcBef>
            </a:pP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91A795-E737-4EE2-830F-FF74226D4C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048702"/>
            <a:ext cx="9847619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467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F394B-AC5A-476F-9A90-A13CFA8F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2A343-11D5-418A-89CF-B2E95B40B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Rate – </a:t>
            </a:r>
            <a:r>
              <a:rPr lang="zh-CN" altLang="en-US" dirty="0"/>
              <a:t>服务所服务的每秒的请求数</a:t>
            </a:r>
            <a:endParaRPr lang="en-US" altLang="zh-CN" dirty="0"/>
          </a:p>
          <a:p>
            <a:r>
              <a:rPr lang="en-US" altLang="zh-CN" dirty="0"/>
              <a:t>Errors – </a:t>
            </a:r>
            <a:r>
              <a:rPr lang="zh-CN" altLang="en-US" dirty="0"/>
              <a:t>每秒失败的请求数</a:t>
            </a:r>
            <a:endParaRPr lang="en-US" altLang="zh-CN" dirty="0"/>
          </a:p>
          <a:p>
            <a:r>
              <a:rPr lang="en-US" altLang="zh-CN" dirty="0"/>
              <a:t>Duration – </a:t>
            </a:r>
            <a:r>
              <a:rPr lang="zh-CN" altLang="en-US" dirty="0"/>
              <a:t>每个请求所花费的时间，用时间间隔表示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Rate</a:t>
            </a:r>
            <a:r>
              <a:rPr lang="zh-CN" altLang="en-US" dirty="0"/>
              <a:t>、</a:t>
            </a:r>
            <a:r>
              <a:rPr lang="en-US" altLang="zh-CN" dirty="0"/>
              <a:t>Errors</a:t>
            </a:r>
            <a:r>
              <a:rPr lang="zh-CN" altLang="en-US" dirty="0"/>
              <a:t>、</a:t>
            </a:r>
            <a:r>
              <a:rPr lang="en-US" altLang="zh-CN" dirty="0"/>
              <a:t>Duration</a:t>
            </a:r>
            <a:r>
              <a:rPr lang="zh-CN" altLang="en-US" dirty="0"/>
              <a:t>三项指标涵盖最典型的</a:t>
            </a:r>
            <a:r>
              <a:rPr lang="en-US" altLang="zh-CN" dirty="0"/>
              <a:t>Web</a:t>
            </a:r>
            <a:r>
              <a:rPr lang="zh-CN" altLang="en-US" dirty="0"/>
              <a:t>服务问题。同时这些指标还能够反映出请求的错误率。通过这三项指标，我们就能监测到通常情况下会影响客户体验的问题。如果想要获得更细节的信息，还需要用到</a:t>
            </a:r>
            <a:r>
              <a:rPr lang="en-US" altLang="zh-CN" dirty="0"/>
              <a:t>Saturation</a:t>
            </a:r>
            <a:r>
              <a:rPr lang="zh-CN" altLang="en-US" dirty="0"/>
              <a:t>指标。在理想状态下，我们可以在监控应用程序时同时使用</a:t>
            </a:r>
            <a:r>
              <a:rPr lang="en-US" altLang="zh-CN" dirty="0"/>
              <a:t>USE</a:t>
            </a:r>
            <a:r>
              <a:rPr lang="zh-CN" altLang="en-US" dirty="0"/>
              <a:t>和</a:t>
            </a:r>
            <a:r>
              <a:rPr lang="en-US" altLang="zh-CN" dirty="0"/>
              <a:t>RED</a:t>
            </a:r>
            <a:r>
              <a:rPr lang="zh-CN" altLang="en-US" dirty="0"/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17095691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54F70-AA4A-41E2-BE15-DC3061A8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B7013-D6C1-4016-BB93-8846F4097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Utilization – </a:t>
            </a:r>
            <a:r>
              <a:rPr lang="zh-CN" altLang="en-US" dirty="0"/>
              <a:t>使用率</a:t>
            </a:r>
            <a:endParaRPr lang="en-US" altLang="zh-CN" dirty="0"/>
          </a:p>
          <a:p>
            <a:r>
              <a:rPr lang="en-US" altLang="zh-CN" dirty="0"/>
              <a:t>Saturation – </a:t>
            </a:r>
            <a:r>
              <a:rPr lang="zh-CN" altLang="en-US" dirty="0"/>
              <a:t>饱和度</a:t>
            </a:r>
            <a:endParaRPr lang="en-US" altLang="zh-CN" dirty="0"/>
          </a:p>
          <a:p>
            <a:r>
              <a:rPr lang="en-US" altLang="zh-CN" dirty="0"/>
              <a:t>Errors – </a:t>
            </a:r>
            <a:r>
              <a:rPr lang="zh-CN" altLang="en-US" dirty="0"/>
              <a:t>错误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当需要监控主机</a:t>
            </a:r>
            <a:r>
              <a:rPr lang="en-US" altLang="zh-CN" dirty="0"/>
              <a:t>CPU&amp;</a:t>
            </a:r>
            <a:r>
              <a:rPr lang="zh-CN" altLang="en-US" dirty="0"/>
              <a:t>内存或者缓存资源时，</a:t>
            </a:r>
            <a:r>
              <a:rPr lang="en-US" altLang="zh-CN" dirty="0"/>
              <a:t>USE</a:t>
            </a:r>
            <a:r>
              <a:rPr lang="zh-CN" altLang="en-US" dirty="0"/>
              <a:t>方法表现的更好</a:t>
            </a:r>
          </a:p>
        </p:txBody>
      </p:sp>
    </p:spTree>
    <p:extLst>
      <p:ext uri="{BB962C8B-B14F-4D97-AF65-F5344CB8AC3E}">
        <p14:creationId xmlns:p14="http://schemas.microsoft.com/office/powerpoint/2010/main" val="278079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C44AC-6D99-4373-939E-7788352E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1.Prometheus </a:t>
            </a:r>
            <a:r>
              <a:rPr lang="zh-CN" altLang="en-US" b="1" dirty="0"/>
              <a:t>的特征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5480B-273A-416B-9192-1F9FC7F8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由指标名称和和键</a:t>
            </a:r>
            <a:r>
              <a:rPr lang="en-US" altLang="zh-CN" dirty="0"/>
              <a:t>/</a:t>
            </a:r>
            <a:r>
              <a:rPr lang="zh-CN" altLang="en-US" dirty="0"/>
              <a:t>值对标签标识的时间序列数据组成的多维数据模型。</a:t>
            </a:r>
          </a:p>
          <a:p>
            <a:r>
              <a:rPr lang="zh-CN" altLang="en-US" dirty="0"/>
              <a:t>强大的查询语言 </a:t>
            </a:r>
            <a:r>
              <a:rPr lang="en-US" altLang="zh-CN" dirty="0" err="1"/>
              <a:t>PromQL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不依赖分布式存储；单个服务节点具有自治能力。</a:t>
            </a:r>
          </a:p>
          <a:p>
            <a:r>
              <a:rPr lang="zh-CN" altLang="en-US" dirty="0"/>
              <a:t>时间序列数据是服务端通过 </a:t>
            </a:r>
            <a:r>
              <a:rPr lang="en-US" altLang="zh-CN" dirty="0"/>
              <a:t>HTTP </a:t>
            </a:r>
            <a:r>
              <a:rPr lang="zh-CN" altLang="en-US" dirty="0"/>
              <a:t>协议主动拉取获得的。</a:t>
            </a:r>
          </a:p>
          <a:p>
            <a:r>
              <a:rPr lang="zh-CN" altLang="en-US" dirty="0"/>
              <a:t>也可以通过中间网关来推送时间序列数据。</a:t>
            </a:r>
          </a:p>
          <a:p>
            <a:r>
              <a:rPr lang="zh-CN" altLang="en-US" dirty="0"/>
              <a:t>可以通过静态配置文件或服务发现来获取监控目标。</a:t>
            </a:r>
          </a:p>
          <a:p>
            <a:r>
              <a:rPr lang="zh-CN" altLang="en-US" dirty="0"/>
              <a:t>支持多种类型的图表和仪表盘。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79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538A1-9F98-454A-88BC-6FE31897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2.Prometheus </a:t>
            </a:r>
            <a:r>
              <a:rPr lang="zh-CN" altLang="en-US" b="1" dirty="0"/>
              <a:t>的组件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A190E-116C-4819-8E0A-B41387E7B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Prometheus </a:t>
            </a:r>
            <a:r>
              <a:rPr lang="zh-CN" altLang="en-US" dirty="0"/>
              <a:t>生态系统由多个组件组成，其中有许多组件是可选的：</a:t>
            </a:r>
          </a:p>
          <a:p>
            <a:r>
              <a:rPr lang="en-US" altLang="zh-CN" dirty="0">
                <a:hlinkClick r:id="rId2"/>
              </a:rPr>
              <a:t>Prometheus Server</a:t>
            </a:r>
            <a:r>
              <a:rPr lang="zh-CN" altLang="en-US" dirty="0"/>
              <a:t> 作为服务端，用来存储</a:t>
            </a:r>
            <a:r>
              <a:rPr lang="zh-CN" altLang="en-US" dirty="0">
                <a:hlinkClick r:id="rId3"/>
              </a:rPr>
              <a:t>时间序列数据</a:t>
            </a:r>
            <a:r>
              <a:rPr lang="zh-CN" altLang="en-US" dirty="0"/>
              <a:t>。</a:t>
            </a:r>
          </a:p>
          <a:p>
            <a:r>
              <a:rPr lang="zh-CN" altLang="en-US" dirty="0">
                <a:hlinkClick r:id="rId4"/>
              </a:rPr>
              <a:t>客户端库</a:t>
            </a:r>
            <a:r>
              <a:rPr lang="zh-CN" altLang="en-US" dirty="0"/>
              <a:t>用来检测应用程序代码。</a:t>
            </a:r>
          </a:p>
          <a:p>
            <a:r>
              <a:rPr lang="zh-CN" altLang="en-US" dirty="0"/>
              <a:t>用于支持临时任务的</a:t>
            </a:r>
            <a:r>
              <a:rPr lang="zh-CN" altLang="en-US" dirty="0">
                <a:hlinkClick r:id="rId5"/>
              </a:rPr>
              <a:t>推送网关</a:t>
            </a:r>
            <a:r>
              <a:rPr lang="zh-CN" altLang="en-US" dirty="0"/>
              <a:t>。</a:t>
            </a:r>
          </a:p>
          <a:p>
            <a:r>
              <a:rPr lang="en-US" altLang="zh-CN" dirty="0">
                <a:hlinkClick r:id="rId6"/>
              </a:rPr>
              <a:t>Exporter</a:t>
            </a:r>
            <a:r>
              <a:rPr lang="zh-CN" altLang="en-US" dirty="0"/>
              <a:t> 用来监控 </a:t>
            </a:r>
            <a:r>
              <a:rPr lang="en-US" altLang="zh-CN" dirty="0" err="1"/>
              <a:t>HAProxy</a:t>
            </a:r>
            <a:r>
              <a:rPr lang="zh-CN" altLang="en-US" dirty="0"/>
              <a:t>，</a:t>
            </a:r>
            <a:r>
              <a:rPr lang="en-US" altLang="zh-CN" dirty="0" err="1"/>
              <a:t>StatsD</a:t>
            </a:r>
            <a:r>
              <a:rPr lang="zh-CN" altLang="en-US" dirty="0"/>
              <a:t>，</a:t>
            </a:r>
            <a:r>
              <a:rPr lang="en-US" altLang="zh-CN" dirty="0"/>
              <a:t>Graphite </a:t>
            </a:r>
            <a:r>
              <a:rPr lang="zh-CN" altLang="en-US" dirty="0"/>
              <a:t>等特殊的监控目标，并向 </a:t>
            </a:r>
            <a:r>
              <a:rPr lang="en-US" altLang="zh-CN" dirty="0"/>
              <a:t>Prometheus </a:t>
            </a:r>
            <a:r>
              <a:rPr lang="zh-CN" altLang="en-US" dirty="0"/>
              <a:t>提供标准格式的监控样本数据。</a:t>
            </a:r>
          </a:p>
          <a:p>
            <a:r>
              <a:rPr lang="en-US" altLang="zh-CN" dirty="0" err="1">
                <a:hlinkClick r:id="rId7"/>
              </a:rPr>
              <a:t>Alartmanager</a:t>
            </a:r>
            <a:r>
              <a:rPr lang="zh-CN" altLang="en-US" dirty="0"/>
              <a:t> 用来处理告警。</a:t>
            </a:r>
          </a:p>
          <a:p>
            <a:r>
              <a:rPr lang="zh-CN" altLang="en-US" dirty="0"/>
              <a:t>其他各种周边工具。</a:t>
            </a:r>
          </a:p>
          <a:p>
            <a:pPr marL="0" indent="0">
              <a:buNone/>
            </a:pPr>
            <a:r>
              <a:rPr lang="zh-CN" altLang="en-US" dirty="0"/>
              <a:t>其中大多数组件都是用 </a:t>
            </a:r>
            <a:r>
              <a:rPr lang="en-US" altLang="zh-CN" dirty="0"/>
              <a:t>Go</a:t>
            </a:r>
            <a:r>
              <a:rPr lang="zh-CN" altLang="en-US" dirty="0"/>
              <a:t> 编写的，因此很容易构建和部署为静态二进制文件。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74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72728-C5A8-4198-9ECF-9D8AA41B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3.Prometheus </a:t>
            </a:r>
            <a:r>
              <a:rPr lang="zh-CN" altLang="en-US" b="1" dirty="0"/>
              <a:t>的架构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7E6E3-5D40-4387-AA50-E23A9E723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6"/>
            <a:ext cx="10515600" cy="52822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1200" dirty="0"/>
              <a:t>Prometheus </a:t>
            </a:r>
            <a:r>
              <a:rPr lang="zh-CN" altLang="en-US" sz="1200" dirty="0"/>
              <a:t>的整体架构以及生态系统组件如下图所示：</a:t>
            </a: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300" dirty="0"/>
              <a:t>Prometheus Server </a:t>
            </a:r>
            <a:r>
              <a:rPr lang="zh-CN" altLang="en-US" sz="1300" dirty="0"/>
              <a:t>直接从监控目标中或者间接通过推送网关来拉取监控指标，它在本地存储所有抓取到的样本数据，并对此数据执行一系列规则，以汇总和记录现有数据的新时间序列或生成告警。可以通过 </a:t>
            </a:r>
            <a:r>
              <a:rPr lang="en-US" altLang="zh-CN" sz="1300" dirty="0">
                <a:hlinkClick r:id="rId2"/>
              </a:rPr>
              <a:t>Grafana</a:t>
            </a:r>
            <a:r>
              <a:rPr lang="zh-CN" altLang="en-US" sz="1300" dirty="0"/>
              <a:t> 或者其他工具来实现监控数据的可视化。</a:t>
            </a:r>
            <a:r>
              <a:rPr lang="en-US" altLang="zh-CN" sz="1300" dirty="0"/>
              <a:t>(</a:t>
            </a:r>
            <a:r>
              <a:rPr lang="zh-CN" altLang="en-US" sz="1300" dirty="0"/>
              <a:t>注</a:t>
            </a:r>
            <a:r>
              <a:rPr lang="en-US" altLang="zh-CN" sz="1300" dirty="0"/>
              <a:t>:</a:t>
            </a:r>
            <a:r>
              <a:rPr lang="en-US" altLang="zh-CN" sz="1300" b="1" dirty="0"/>
              <a:t> </a:t>
            </a:r>
            <a:r>
              <a:rPr lang="en-US" altLang="zh-CN" sz="1300" dirty="0">
                <a:hlinkClick r:id="rId3"/>
              </a:rPr>
              <a:t>Grafana</a:t>
            </a:r>
            <a:r>
              <a:rPr lang="zh-CN" altLang="en-US" sz="1300" dirty="0">
                <a:hlinkClick r:id="rId3"/>
              </a:rPr>
              <a:t>与</a:t>
            </a:r>
            <a:r>
              <a:rPr lang="en-US" altLang="zh-CN" sz="1300" dirty="0">
                <a:hlinkClick r:id="rId3"/>
              </a:rPr>
              <a:t>Kibana</a:t>
            </a:r>
            <a:r>
              <a:rPr lang="zh-CN" altLang="en-US" sz="1300" dirty="0">
                <a:hlinkClick r:id="rId3"/>
              </a:rPr>
              <a:t>之间的比较</a:t>
            </a:r>
            <a:r>
              <a:rPr lang="en-US" altLang="zh-CN" sz="1300" dirty="0"/>
              <a:t>)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6FFE8A-A639-4E44-9049-1ACC61567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79" y="1723236"/>
            <a:ext cx="6702641" cy="402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F962A-EED1-464F-8962-302743D4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00930" cy="984281"/>
          </a:xfrm>
        </p:spPr>
        <p:txBody>
          <a:bodyPr>
            <a:normAutofit/>
          </a:bodyPr>
          <a:lstStyle/>
          <a:p>
            <a:r>
              <a:rPr lang="en-US" altLang="zh-CN" b="1" dirty="0"/>
              <a:t>4.Prometheus </a:t>
            </a:r>
            <a:r>
              <a:rPr lang="zh-CN" altLang="en-US" b="1" dirty="0"/>
              <a:t>的内部架构</a:t>
            </a:r>
            <a:br>
              <a:rPr lang="en-US" altLang="zh-CN" b="1" dirty="0"/>
            </a:br>
            <a:r>
              <a:rPr lang="en-US" altLang="zh-CN" sz="1300" dirty="0"/>
              <a:t>https://github.com/prometheus/prometheus/blob/master/documentation/internal_architecture.md</a:t>
            </a:r>
            <a:endParaRPr lang="zh-CN" altLang="en-US" sz="13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A4F1D30-3F8D-426F-9965-994A16B5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710" y="1425610"/>
            <a:ext cx="8339201" cy="53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2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4917</Words>
  <Application>Microsoft Office PowerPoint</Application>
  <PresentationFormat>宽屏</PresentationFormat>
  <Paragraphs>284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1" baseType="lpstr">
      <vt:lpstr>-apple-system-font</vt:lpstr>
      <vt:lpstr>helvetica neue</vt:lpstr>
      <vt:lpstr>helvetica neue</vt:lpstr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APM(Application Performance Management)</vt:lpstr>
      <vt:lpstr>PowerPoint 演示文稿</vt:lpstr>
      <vt:lpstr>简介 中文:普罗米修斯 https://prometheus.io/docs/introduction/overview/</vt:lpstr>
      <vt:lpstr>1.Prometheus 的特征</vt:lpstr>
      <vt:lpstr>2.Prometheus 的组件</vt:lpstr>
      <vt:lpstr>3.Prometheus 的架构</vt:lpstr>
      <vt:lpstr>4.Prometheus 的内部架构 https://github.com/prometheus/prometheus/blob/master/documentation/internal_architecture.md</vt:lpstr>
      <vt:lpstr>数据模型</vt:lpstr>
      <vt:lpstr>1. 指标名称和标签</vt:lpstr>
      <vt:lpstr>2. 样本</vt:lpstr>
      <vt:lpstr> 3. 表示方式 </vt:lpstr>
      <vt:lpstr>指标类型</vt:lpstr>
      <vt:lpstr>1. Counter（计数器）</vt:lpstr>
      <vt:lpstr>2. Guage（仪表盘）</vt:lpstr>
      <vt:lpstr>3. Histogram（直方图）</vt:lpstr>
      <vt:lpstr>PowerPoint 演示文稿</vt:lpstr>
      <vt:lpstr>PowerPoint 演示文稿</vt:lpstr>
      <vt:lpstr>4. Summary（摘要）</vt:lpstr>
      <vt:lpstr>PowerPoint 演示文稿</vt:lpstr>
      <vt:lpstr>查询 https://prometheus.io/docs/prometheus/latest/querying/basics/</vt:lpstr>
      <vt:lpstr>存储</vt:lpstr>
      <vt:lpstr>https://prometheus.io/docs/operating/integrations/#remote-endpoints-and-storage</vt:lpstr>
      <vt:lpstr>报警 </vt:lpstr>
      <vt:lpstr>PowerPoint 演示文稿</vt:lpstr>
      <vt:lpstr>1. 配置Alertmanager(simple.yml)</vt:lpstr>
      <vt:lpstr>2.  配置Prometheus与Alertmanager连接</vt:lpstr>
      <vt:lpstr>3. 在Prometheus中创建报警规则</vt:lpstr>
      <vt:lpstr>PowerPoint 演示文稿</vt:lpstr>
      <vt:lpstr>PowerPoint 演示文稿</vt:lpstr>
      <vt:lpstr>PowerPoint 演示文稿</vt:lpstr>
      <vt:lpstr>Demo ./alertmanager --config.file=alertmanager.yml ./prometheus --config.file=prometheus.yml http://127.0.0.1:9090/graph</vt:lpstr>
      <vt:lpstr>配置文件 服务发现支持的类型丰富：consul，k8s等https://prometheus.io/docs/prometheus/latest/configuration/configuration/ 例子：https://github.com/prometheus/prometheus/tree/master/config/testdata</vt:lpstr>
      <vt:lpstr>PowerPoint 演示文稿</vt:lpstr>
      <vt:lpstr>PowerPoint 演示文稿</vt:lpstr>
      <vt:lpstr>查看具体的请求</vt:lpstr>
      <vt:lpstr>PowerPoint 演示文稿</vt:lpstr>
      <vt:lpstr>查看堆栈分配情况</vt:lpstr>
      <vt:lpstr>查看内存分配</vt:lpstr>
      <vt:lpstr>查看方法调用次数</vt:lpstr>
      <vt:lpstr>Exporter https://prometheus.io/download/</vt:lpstr>
      <vt:lpstr>Grafana</vt:lpstr>
      <vt:lpstr>Prometheus 对比 Zabbix</vt:lpstr>
      <vt:lpstr>PowerPoint 演示文稿</vt:lpstr>
      <vt:lpstr>Horizo​​ntal Pod Autoscaler</vt:lpstr>
      <vt:lpstr>业务监控4个黄金指标(Four Golden Signals)</vt:lpstr>
      <vt:lpstr>PowerPoint 演示文稿</vt:lpstr>
      <vt:lpstr>PowerPoint 演示文稿</vt:lpstr>
      <vt:lpstr>RED方法</vt:lpstr>
      <vt:lpstr>USE方法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Enter</dc:creator>
  <cp:lastModifiedBy>35084</cp:lastModifiedBy>
  <cp:revision>90</cp:revision>
  <dcterms:created xsi:type="dcterms:W3CDTF">2019-08-06T08:38:08Z</dcterms:created>
  <dcterms:modified xsi:type="dcterms:W3CDTF">2019-11-28T07:33:39Z</dcterms:modified>
</cp:coreProperties>
</file>