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48"/>
  </p:notesMasterIdLst>
  <p:handoutMasterIdLst>
    <p:handoutMasterId r:id="rId49"/>
  </p:handoutMasterIdLst>
  <p:sldIdLst>
    <p:sldId id="257" r:id="rId2"/>
    <p:sldId id="258" r:id="rId3"/>
    <p:sldId id="260" r:id="rId4"/>
    <p:sldId id="261" r:id="rId5"/>
    <p:sldId id="263" r:id="rId6"/>
    <p:sldId id="262" r:id="rId7"/>
    <p:sldId id="264" r:id="rId8"/>
    <p:sldId id="259" r:id="rId9"/>
    <p:sldId id="266" r:id="rId10"/>
    <p:sldId id="267" r:id="rId11"/>
    <p:sldId id="281" r:id="rId12"/>
    <p:sldId id="282" r:id="rId13"/>
    <p:sldId id="283" r:id="rId14"/>
    <p:sldId id="284" r:id="rId15"/>
    <p:sldId id="291" r:id="rId16"/>
    <p:sldId id="285" r:id="rId17"/>
    <p:sldId id="292" r:id="rId18"/>
    <p:sldId id="293" r:id="rId19"/>
    <p:sldId id="294" r:id="rId20"/>
    <p:sldId id="295" r:id="rId21"/>
    <p:sldId id="296" r:id="rId22"/>
    <p:sldId id="297" r:id="rId23"/>
    <p:sldId id="298" r:id="rId24"/>
    <p:sldId id="299" r:id="rId25"/>
    <p:sldId id="286" r:id="rId26"/>
    <p:sldId id="288" r:id="rId27"/>
    <p:sldId id="289" r:id="rId28"/>
    <p:sldId id="287" r:id="rId29"/>
    <p:sldId id="290" r:id="rId30"/>
    <p:sldId id="268" r:id="rId31"/>
    <p:sldId id="301" r:id="rId32"/>
    <p:sldId id="302" r:id="rId33"/>
    <p:sldId id="300" r:id="rId34"/>
    <p:sldId id="265" r:id="rId35"/>
    <p:sldId id="269" r:id="rId36"/>
    <p:sldId id="270" r:id="rId37"/>
    <p:sldId id="271" r:id="rId38"/>
    <p:sldId id="272" r:id="rId39"/>
    <p:sldId id="273" r:id="rId40"/>
    <p:sldId id="274" r:id="rId41"/>
    <p:sldId id="275" r:id="rId42"/>
    <p:sldId id="276" r:id="rId43"/>
    <p:sldId id="277" r:id="rId44"/>
    <p:sldId id="278" r:id="rId45"/>
    <p:sldId id="280" r:id="rId46"/>
    <p:sldId id="279" r:id="rId4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66"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2020/5/4</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2020/5/4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2020/5/4</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2020/5/4</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2020/5/4</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2020/5/4</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2020/5/4</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2020/5/4</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2020/5/4</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2020/5/4</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2020/5/4</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2020/5/4</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2020/5/4</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2020/5/4</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kubernetes.io/blog/2018/11/07/grpc-load-balancing-on-kubernetes-without-tea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nkerd.io/2/features/protocol-dete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ervicemesher.com/blog/service-mesh-and-api-gateway/" TargetMode="External"/><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istio.io/about/feature-stag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craiggwilson.com/2013/12/10/mongodb-drivers-wire-protocol-1/" TargetMode="External"/><Relationship Id="rId2" Type="http://schemas.openxmlformats.org/officeDocument/2006/relationships/hyperlink" Target="https://docs.mongodb.com/manual/reference/mongodb-wire-protocol/" TargetMode="External"/><Relationship Id="rId1" Type="http://schemas.openxmlformats.org/officeDocument/2006/relationships/slideLayout" Target="../slideLayouts/slideLayout2.xml"/><Relationship Id="rId5" Type="http://schemas.openxmlformats.org/officeDocument/2006/relationships/hyperlink" Target="https://istio.io/docs/reference/config/networking/sidecar/" TargetMode="External"/><Relationship Id="rId4" Type="http://schemas.openxmlformats.org/officeDocument/2006/relationships/hyperlink" Target="http://craiggwilson.com/2014/01/21/mongodb-drivers-wire-protocol-2/"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istio/istio/releases/download/1.5.1/istio-1.5.1-linux.tar.gz"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raw.githubusercontent.com/istio/istio/release-1.5/samples/sleep/sleep.ya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hyperlink" Target="https://linkerd.io/2019/05/18/linkerd-benchmar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LCB </a:t>
            </a:r>
            <a:r>
              <a:rPr lang="en-US" altLang="zh-CN" dirty="0" err="1"/>
              <a:t>Jinwei</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C89B5-E084-452C-A66F-6059B3974710}"/>
              </a:ext>
            </a:extLst>
          </p:cNvPr>
          <p:cNvSpPr>
            <a:spLocks noGrp="1"/>
          </p:cNvSpPr>
          <p:nvPr>
            <p:ph type="title"/>
          </p:nvPr>
        </p:nvSpPr>
        <p:spPr/>
        <p:txBody>
          <a:bodyPr/>
          <a:lstStyle/>
          <a:p>
            <a:r>
              <a:rPr lang="en-US" altLang="zh-CN" dirty="0"/>
              <a:t>linkerd2</a:t>
            </a:r>
            <a:br>
              <a:rPr lang="en-US" altLang="zh-CN" dirty="0"/>
            </a:br>
            <a:endParaRPr lang="zh-CN" altLang="en-US" dirty="0"/>
          </a:p>
        </p:txBody>
      </p:sp>
      <p:sp>
        <p:nvSpPr>
          <p:cNvPr id="3" name="内容占位符 2">
            <a:extLst>
              <a:ext uri="{FF2B5EF4-FFF2-40B4-BE49-F238E27FC236}">
                <a16:creationId xmlns:a16="http://schemas.microsoft.com/office/drawing/2014/main" id="{E6575A72-B550-4FAD-A917-E9546D5636E2}"/>
              </a:ext>
            </a:extLst>
          </p:cNvPr>
          <p:cNvSpPr>
            <a:spLocks noGrp="1"/>
          </p:cNvSpPr>
          <p:nvPr>
            <p:ph idx="1"/>
          </p:nvPr>
        </p:nvSpPr>
        <p:spPr>
          <a:xfrm>
            <a:off x="581192" y="1890876"/>
            <a:ext cx="11029615" cy="4084474"/>
          </a:xfrm>
        </p:spPr>
        <p:txBody>
          <a:bodyPr/>
          <a:lstStyle/>
          <a:p>
            <a:r>
              <a:rPr lang="zh-CN" altLang="en-US" dirty="0"/>
              <a:t>什么是</a:t>
            </a:r>
            <a:r>
              <a:rPr lang="en-US" altLang="zh-CN" b="1" dirty="0" err="1"/>
              <a:t>Linkerd</a:t>
            </a:r>
            <a:endParaRPr lang="en-US" altLang="zh-CN" b="1" dirty="0"/>
          </a:p>
          <a:p>
            <a:r>
              <a:rPr lang="en-US" altLang="zh-CN" dirty="0" err="1"/>
              <a:t>Linkerd</a:t>
            </a:r>
            <a:r>
              <a:rPr lang="zh-CN" altLang="en-US" dirty="0"/>
              <a:t>和</a:t>
            </a:r>
            <a:r>
              <a:rPr lang="en-US" altLang="zh-CN" dirty="0"/>
              <a:t>Istio</a:t>
            </a:r>
            <a:r>
              <a:rPr lang="zh-CN" altLang="en-US" dirty="0"/>
              <a:t>有什么区别</a:t>
            </a:r>
            <a:endParaRPr lang="en-US" altLang="zh-CN" b="1" dirty="0"/>
          </a:p>
          <a:p>
            <a:r>
              <a:rPr lang="en-US" altLang="zh-CN" dirty="0" err="1"/>
              <a:t>Linkerd</a:t>
            </a:r>
            <a:r>
              <a:rPr lang="zh-CN" altLang="en-US" dirty="0"/>
              <a:t>为什么不使用</a:t>
            </a:r>
            <a:r>
              <a:rPr lang="en-US" altLang="zh-CN" dirty="0"/>
              <a:t>Envoy</a:t>
            </a:r>
          </a:p>
          <a:p>
            <a:r>
              <a:rPr lang="en-US" altLang="zh-CN" dirty="0" err="1"/>
              <a:t>Linkerd</a:t>
            </a:r>
            <a:r>
              <a:rPr lang="zh-CN" altLang="en-US" dirty="0"/>
              <a:t>设计原则</a:t>
            </a:r>
            <a:endParaRPr lang="en-US" altLang="zh-CN" dirty="0"/>
          </a:p>
          <a:p>
            <a:r>
              <a:rPr lang="en-US" altLang="zh-CN" dirty="0" err="1"/>
              <a:t>Linkerd</a:t>
            </a:r>
            <a:r>
              <a:rPr lang="zh-CN" altLang="en-US" dirty="0"/>
              <a:t>功能列表</a:t>
            </a:r>
            <a:endParaRPr lang="en-US" altLang="zh-CN" dirty="0"/>
          </a:p>
          <a:p>
            <a:r>
              <a:rPr lang="en-US" altLang="zh-CN" dirty="0" err="1"/>
              <a:t>Linkerd</a:t>
            </a:r>
            <a:r>
              <a:rPr lang="zh-CN" altLang="en-US" dirty="0"/>
              <a:t>组件</a:t>
            </a:r>
            <a:endParaRPr lang="en-US" altLang="zh-CN" dirty="0"/>
          </a:p>
          <a:p>
            <a:r>
              <a:rPr lang="en-US" altLang="zh-CN" dirty="0" err="1"/>
              <a:t>Linkerd</a:t>
            </a:r>
            <a:r>
              <a:rPr lang="zh-CN" altLang="en-US" dirty="0"/>
              <a:t>实际操作</a:t>
            </a:r>
          </a:p>
        </p:txBody>
      </p:sp>
      <p:sp>
        <p:nvSpPr>
          <p:cNvPr id="4" name="日期占位符 3">
            <a:extLst>
              <a:ext uri="{FF2B5EF4-FFF2-40B4-BE49-F238E27FC236}">
                <a16:creationId xmlns:a16="http://schemas.microsoft.com/office/drawing/2014/main" id="{F5035E11-DD4C-4254-BA11-DC2DF4B396FC}"/>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111973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DD7D8-AF3D-44E7-8035-99F07712C082}"/>
              </a:ext>
            </a:extLst>
          </p:cNvPr>
          <p:cNvSpPr>
            <a:spLocks noGrp="1"/>
          </p:cNvSpPr>
          <p:nvPr>
            <p:ph type="title"/>
          </p:nvPr>
        </p:nvSpPr>
        <p:spPr/>
        <p:txBody>
          <a:bodyPr/>
          <a:lstStyle/>
          <a:p>
            <a:r>
              <a:rPr lang="zh-CN" altLang="en-US" dirty="0"/>
              <a:t>什么是</a:t>
            </a:r>
            <a:r>
              <a:rPr lang="en-US" altLang="zh-CN" dirty="0" err="1"/>
              <a:t>Linkerd</a:t>
            </a:r>
            <a:br>
              <a:rPr lang="en-US" altLang="zh-CN" dirty="0"/>
            </a:br>
            <a:endParaRPr lang="zh-CN" altLang="en-US" dirty="0"/>
          </a:p>
        </p:txBody>
      </p:sp>
      <p:sp>
        <p:nvSpPr>
          <p:cNvPr id="3" name="内容占位符 2">
            <a:extLst>
              <a:ext uri="{FF2B5EF4-FFF2-40B4-BE49-F238E27FC236}">
                <a16:creationId xmlns:a16="http://schemas.microsoft.com/office/drawing/2014/main" id="{72E9CDC2-D97C-485B-9751-625D190632A2}"/>
              </a:ext>
            </a:extLst>
          </p:cNvPr>
          <p:cNvSpPr>
            <a:spLocks noGrp="1"/>
          </p:cNvSpPr>
          <p:nvPr>
            <p:ph idx="1"/>
          </p:nvPr>
        </p:nvSpPr>
        <p:spPr/>
        <p:txBody>
          <a:bodyPr/>
          <a:lstStyle/>
          <a:p>
            <a:r>
              <a:rPr lang="en-US" altLang="zh-CN" dirty="0" err="1"/>
              <a:t>Linkerd</a:t>
            </a:r>
            <a:r>
              <a:rPr lang="zh-CN" altLang="en-US" dirty="0"/>
              <a:t>是服务网格。 它为云原生应用程序增加了可观察性，可靠性和安全性，而无需更改代码。 例如，</a:t>
            </a:r>
            <a:r>
              <a:rPr lang="en-US" altLang="zh-CN" dirty="0" err="1"/>
              <a:t>Linkerd</a:t>
            </a:r>
            <a:r>
              <a:rPr lang="zh-CN" altLang="en-US" dirty="0"/>
              <a:t>可以监视和报告每个服务的成功率和等待时间，可以自动重试失败的请求，并且可以加密和验证服务之间的连接，而无需对应用程序本身进行任何修改。</a:t>
            </a:r>
          </a:p>
          <a:p>
            <a:r>
              <a:rPr lang="en-US" altLang="zh-CN" dirty="0" err="1"/>
              <a:t>Linkerd</a:t>
            </a:r>
            <a:r>
              <a:rPr lang="zh-CN" altLang="en-US" dirty="0"/>
              <a:t>的工作方式是在每个应用程序实例旁边插入超轻代理（统称为“数据平面”）。 </a:t>
            </a:r>
            <a:r>
              <a:rPr lang="en-US" altLang="zh-CN" dirty="0" err="1"/>
              <a:t>Linkerd</a:t>
            </a:r>
            <a:r>
              <a:rPr lang="zh-CN" altLang="en-US" dirty="0"/>
              <a:t>的控制平面为操作员提供了一个统一点，他们可以在该点上控制和测量数据平面的行为。 操作员通常使用</a:t>
            </a:r>
            <a:r>
              <a:rPr lang="en-US" altLang="zh-CN" dirty="0"/>
              <a:t>CLI</a:t>
            </a:r>
            <a:r>
              <a:rPr lang="zh-CN" altLang="en-US" dirty="0"/>
              <a:t>和</a:t>
            </a:r>
            <a:r>
              <a:rPr lang="en-US" altLang="zh-CN" dirty="0"/>
              <a:t>Web</a:t>
            </a:r>
            <a:r>
              <a:rPr lang="zh-CN" altLang="en-US" dirty="0"/>
              <a:t>仪表板</a:t>
            </a:r>
            <a:r>
              <a:rPr lang="en-US" altLang="zh-CN" dirty="0"/>
              <a:t>UI</a:t>
            </a:r>
            <a:r>
              <a:rPr lang="zh-CN" altLang="en-US" dirty="0"/>
              <a:t>与</a:t>
            </a:r>
            <a:r>
              <a:rPr lang="en-US" altLang="zh-CN" dirty="0" err="1"/>
              <a:t>Linkerd</a:t>
            </a:r>
            <a:r>
              <a:rPr lang="zh-CN" altLang="en-US" dirty="0"/>
              <a:t>进行交互。</a:t>
            </a:r>
          </a:p>
          <a:p>
            <a:endParaRPr lang="zh-CN" altLang="en-US" dirty="0"/>
          </a:p>
        </p:txBody>
      </p:sp>
      <p:sp>
        <p:nvSpPr>
          <p:cNvPr id="4" name="日期占位符 3">
            <a:extLst>
              <a:ext uri="{FF2B5EF4-FFF2-40B4-BE49-F238E27FC236}">
                <a16:creationId xmlns:a16="http://schemas.microsoft.com/office/drawing/2014/main" id="{21A851B7-3FDF-43AA-B587-32B965B84996}"/>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372119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B4978-6652-49A0-A8BB-48451A3028F4}"/>
              </a:ext>
            </a:extLst>
          </p:cNvPr>
          <p:cNvSpPr>
            <a:spLocks noGrp="1"/>
          </p:cNvSpPr>
          <p:nvPr>
            <p:ph type="title"/>
          </p:nvPr>
        </p:nvSpPr>
        <p:spPr/>
        <p:txBody>
          <a:bodyPr/>
          <a:lstStyle/>
          <a:p>
            <a:r>
              <a:rPr lang="en-US" altLang="zh-CN" dirty="0" err="1"/>
              <a:t>Linkerd</a:t>
            </a:r>
            <a:r>
              <a:rPr lang="zh-CN" altLang="en-US" dirty="0"/>
              <a:t>和</a:t>
            </a:r>
            <a:r>
              <a:rPr lang="en-US" altLang="zh-CN" dirty="0"/>
              <a:t>Istio</a:t>
            </a:r>
            <a:r>
              <a:rPr lang="zh-CN" altLang="en-US" dirty="0"/>
              <a:t>有什么区别</a:t>
            </a:r>
            <a:br>
              <a:rPr lang="en-US" altLang="zh-CN" dirty="0"/>
            </a:br>
            <a:endParaRPr lang="zh-CN" altLang="en-US" dirty="0"/>
          </a:p>
        </p:txBody>
      </p:sp>
      <p:sp>
        <p:nvSpPr>
          <p:cNvPr id="3" name="内容占位符 2">
            <a:extLst>
              <a:ext uri="{FF2B5EF4-FFF2-40B4-BE49-F238E27FC236}">
                <a16:creationId xmlns:a16="http://schemas.microsoft.com/office/drawing/2014/main" id="{7C4369B1-EDA5-4D8D-80C6-C911ABE63281}"/>
              </a:ext>
            </a:extLst>
          </p:cNvPr>
          <p:cNvSpPr>
            <a:spLocks noGrp="1"/>
          </p:cNvSpPr>
          <p:nvPr>
            <p:ph idx="1"/>
          </p:nvPr>
        </p:nvSpPr>
        <p:spPr>
          <a:xfrm>
            <a:off x="581192" y="2340863"/>
            <a:ext cx="11029615" cy="3920599"/>
          </a:xfrm>
        </p:spPr>
        <p:txBody>
          <a:bodyPr>
            <a:normAutofit/>
          </a:bodyPr>
          <a:lstStyle/>
          <a:p>
            <a:pPr marL="0" indent="0">
              <a:buNone/>
            </a:pPr>
            <a:r>
              <a:rPr lang="en-US" altLang="zh-CN" dirty="0" err="1"/>
              <a:t>Linkerd</a:t>
            </a:r>
            <a:r>
              <a:rPr lang="zh-CN" altLang="en-US" dirty="0"/>
              <a:t>和</a:t>
            </a:r>
            <a:r>
              <a:rPr lang="en-US" altLang="zh-CN" dirty="0"/>
              <a:t>Istio</a:t>
            </a:r>
            <a:r>
              <a:rPr lang="zh-CN" altLang="en-US" dirty="0"/>
              <a:t>都是服务网格。 尽管这两个项目具有相似的目标，但在设计上还是存在一些重大差异：</a:t>
            </a:r>
            <a:endParaRPr lang="en-US" altLang="zh-CN" dirty="0"/>
          </a:p>
          <a:p>
            <a:r>
              <a:rPr lang="en-US" altLang="zh-CN" dirty="0" err="1"/>
              <a:t>Linkerd</a:t>
            </a:r>
            <a:r>
              <a:rPr lang="zh-CN" altLang="en-US" dirty="0"/>
              <a:t>专注于简单性，速度和低资源使用率。 尽管目前功能较少，但它比</a:t>
            </a:r>
            <a:r>
              <a:rPr lang="en-US" altLang="zh-CN" dirty="0"/>
              <a:t>Istio</a:t>
            </a:r>
            <a:r>
              <a:rPr lang="zh-CN" altLang="en-US" dirty="0"/>
              <a:t>小得多且速度更快。</a:t>
            </a:r>
            <a:endParaRPr lang="en-US" altLang="zh-CN" dirty="0"/>
          </a:p>
          <a:p>
            <a:r>
              <a:rPr lang="en-US" altLang="zh-CN" dirty="0" err="1"/>
              <a:t>Linkerd</a:t>
            </a:r>
            <a:r>
              <a:rPr lang="zh-CN" altLang="en-US" dirty="0"/>
              <a:t>从根本上为安全性而构建，其范围包括默认的</a:t>
            </a:r>
            <a:r>
              <a:rPr lang="en-US" altLang="zh-CN" dirty="0" err="1"/>
              <a:t>mTLS</a:t>
            </a:r>
            <a:r>
              <a:rPr lang="zh-CN" altLang="en-US" dirty="0"/>
              <a:t>等功能，以内存安全语言（</a:t>
            </a:r>
            <a:r>
              <a:rPr lang="en-US" altLang="zh-CN" dirty="0"/>
              <a:t>rust</a:t>
            </a:r>
            <a:r>
              <a:rPr lang="zh-CN" altLang="en-US" dirty="0"/>
              <a:t>）构建的数据平面以及定期的安全审核。</a:t>
            </a:r>
            <a:endParaRPr lang="en-US" altLang="zh-CN" dirty="0"/>
          </a:p>
          <a:p>
            <a:r>
              <a:rPr lang="en-US" altLang="zh-CN" dirty="0" err="1"/>
              <a:t>Linkerd</a:t>
            </a:r>
            <a:r>
              <a:rPr lang="zh-CN" altLang="en-US" dirty="0"/>
              <a:t>致力于开放治理，由一个中立的基金会托管。</a:t>
            </a:r>
            <a:r>
              <a:rPr lang="en-US" altLang="zh-CN" dirty="0"/>
              <a:t>Istio</a:t>
            </a:r>
            <a:r>
              <a:rPr lang="zh-CN" altLang="en-US" dirty="0"/>
              <a:t>主要由谷歌控制。</a:t>
            </a:r>
            <a:endParaRPr lang="en-US" altLang="zh-CN" dirty="0"/>
          </a:p>
          <a:p>
            <a:endParaRPr lang="en-US" altLang="zh-CN" dirty="0"/>
          </a:p>
          <a:p>
            <a:pPr marL="0" indent="0">
              <a:buNone/>
            </a:pPr>
            <a:r>
              <a:rPr lang="zh-CN" altLang="en-US" dirty="0"/>
              <a:t>当然，使用哪种服务网格的选择取决于具体情况。 </a:t>
            </a:r>
            <a:r>
              <a:rPr lang="en-US" altLang="zh-CN" dirty="0" err="1"/>
              <a:t>Linkerd</a:t>
            </a:r>
            <a:r>
              <a:rPr lang="zh-CN" altLang="en-US" dirty="0"/>
              <a:t>和</a:t>
            </a:r>
            <a:r>
              <a:rPr lang="en-US" altLang="zh-CN" dirty="0"/>
              <a:t>Istio</a:t>
            </a:r>
            <a:r>
              <a:rPr lang="zh-CN" altLang="en-US" dirty="0"/>
              <a:t>都在集群级别运行，因此可以在同一个组织中运行这两者。</a:t>
            </a:r>
            <a:endParaRPr lang="en-US" altLang="zh-CN" dirty="0"/>
          </a:p>
          <a:p>
            <a:pPr marL="0" indent="0">
              <a:buNone/>
            </a:pPr>
            <a:r>
              <a:rPr lang="en-US" altLang="zh-CN" dirty="0" err="1"/>
              <a:t>Linkerd</a:t>
            </a:r>
            <a:r>
              <a:rPr lang="zh-CN" altLang="en-US" dirty="0"/>
              <a:t>的代理不直接与</a:t>
            </a:r>
            <a:r>
              <a:rPr lang="en-US" altLang="zh-CN" dirty="0"/>
              <a:t>Kubernetes</a:t>
            </a:r>
            <a:r>
              <a:rPr lang="zh-CN" altLang="en-US" dirty="0"/>
              <a:t>集成，而是依靠控制平面获取服务发现信息。 代理被设计为即使无法到达控制平面也可以继续运行。</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D38035A1-6A49-4C25-B4FB-51572080FE9B}"/>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192102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32F29-01CE-48D8-A094-3032A23E4351}"/>
              </a:ext>
            </a:extLst>
          </p:cNvPr>
          <p:cNvSpPr>
            <a:spLocks noGrp="1"/>
          </p:cNvSpPr>
          <p:nvPr>
            <p:ph type="title"/>
          </p:nvPr>
        </p:nvSpPr>
        <p:spPr/>
        <p:txBody>
          <a:bodyPr/>
          <a:lstStyle/>
          <a:p>
            <a:r>
              <a:rPr lang="en-US" altLang="zh-CN" dirty="0" err="1"/>
              <a:t>Linkerd</a:t>
            </a:r>
            <a:r>
              <a:rPr lang="zh-CN" altLang="en-US" dirty="0"/>
              <a:t>为什么不使用</a:t>
            </a:r>
            <a:r>
              <a:rPr lang="en-US" altLang="zh-CN" dirty="0"/>
              <a:t>Envoy</a:t>
            </a:r>
            <a:br>
              <a:rPr lang="en-US" altLang="zh-CN" dirty="0"/>
            </a:br>
            <a:endParaRPr lang="zh-CN" altLang="en-US" dirty="0"/>
          </a:p>
        </p:txBody>
      </p:sp>
      <p:sp>
        <p:nvSpPr>
          <p:cNvPr id="3" name="内容占位符 2">
            <a:extLst>
              <a:ext uri="{FF2B5EF4-FFF2-40B4-BE49-F238E27FC236}">
                <a16:creationId xmlns:a16="http://schemas.microsoft.com/office/drawing/2014/main" id="{893F6348-52F9-4DEE-9B52-5CB077D23395}"/>
              </a:ext>
            </a:extLst>
          </p:cNvPr>
          <p:cNvSpPr>
            <a:spLocks noGrp="1"/>
          </p:cNvSpPr>
          <p:nvPr>
            <p:ph idx="1"/>
          </p:nvPr>
        </p:nvSpPr>
        <p:spPr/>
        <p:txBody>
          <a:bodyPr/>
          <a:lstStyle/>
          <a:p>
            <a:r>
              <a:rPr lang="en-US" altLang="zh-CN" dirty="0"/>
              <a:t>Envoy</a:t>
            </a:r>
            <a:r>
              <a:rPr lang="zh-CN" altLang="en-US" dirty="0"/>
              <a:t>是通用代理。 </a:t>
            </a:r>
            <a:endParaRPr lang="en-US" altLang="zh-CN" dirty="0"/>
          </a:p>
          <a:p>
            <a:r>
              <a:rPr lang="en-US" altLang="zh-CN" dirty="0"/>
              <a:t>Linkerd2</a:t>
            </a:r>
            <a:r>
              <a:rPr lang="zh-CN" altLang="en-US" dirty="0"/>
              <a:t>通过使用为服务网格边车用例专门构建的</a:t>
            </a:r>
            <a:r>
              <a:rPr lang="en-US" altLang="zh-CN" dirty="0"/>
              <a:t>linkerd2-proxy</a:t>
            </a:r>
            <a:r>
              <a:rPr lang="zh-CN" altLang="en-US" dirty="0"/>
              <a:t>，</a:t>
            </a:r>
            <a:r>
              <a:rPr lang="en-US" altLang="zh-CN" dirty="0" err="1"/>
              <a:t>Linkerd</a:t>
            </a:r>
            <a:r>
              <a:rPr lang="zh-CN" altLang="en-US" dirty="0"/>
              <a:t>比基于</a:t>
            </a:r>
            <a:r>
              <a:rPr lang="en-US" altLang="zh-CN" dirty="0"/>
              <a:t>Envoy</a:t>
            </a:r>
            <a:r>
              <a:rPr lang="zh-CN" altLang="en-US" dirty="0"/>
              <a:t>的服务网格明显更小，更快。 此外，</a:t>
            </a:r>
            <a:r>
              <a:rPr lang="en-US" altLang="zh-CN" dirty="0"/>
              <a:t>Rust</a:t>
            </a:r>
            <a:r>
              <a:rPr lang="zh-CN" altLang="en-US" dirty="0"/>
              <a:t>为</a:t>
            </a:r>
            <a:r>
              <a:rPr lang="en-US" altLang="zh-CN" dirty="0"/>
              <a:t>linkerd2-proxy</a:t>
            </a:r>
            <a:r>
              <a:rPr lang="zh-CN" altLang="en-US" dirty="0"/>
              <a:t>的选择使</a:t>
            </a:r>
            <a:r>
              <a:rPr lang="en-US" altLang="zh-CN" dirty="0" err="1"/>
              <a:t>Linkerd</a:t>
            </a:r>
            <a:r>
              <a:rPr lang="zh-CN" altLang="en-US" dirty="0"/>
              <a:t>避免了一整类</a:t>
            </a:r>
            <a:r>
              <a:rPr lang="en-US" altLang="zh-CN" dirty="0"/>
              <a:t>CVE</a:t>
            </a:r>
            <a:r>
              <a:rPr lang="zh-CN" altLang="en-US" dirty="0"/>
              <a:t>和漏洞，这些漏洞可能影响以非内存安全语言（例如</a:t>
            </a:r>
            <a:r>
              <a:rPr lang="en-US" altLang="zh-CN" dirty="0"/>
              <a:t>C ++</a:t>
            </a:r>
            <a:r>
              <a:rPr lang="zh-CN" altLang="en-US" dirty="0"/>
              <a:t>）编写的代理，这是针对以</a:t>
            </a:r>
            <a:r>
              <a:rPr lang="en-US" altLang="zh-CN" dirty="0" err="1"/>
              <a:t>Linkerd</a:t>
            </a:r>
            <a:r>
              <a:rPr lang="zh-CN" altLang="en-US" dirty="0"/>
              <a:t>为重点的安全项目的关键要求。</a:t>
            </a:r>
          </a:p>
        </p:txBody>
      </p:sp>
      <p:sp>
        <p:nvSpPr>
          <p:cNvPr id="4" name="日期占位符 3">
            <a:extLst>
              <a:ext uri="{FF2B5EF4-FFF2-40B4-BE49-F238E27FC236}">
                <a16:creationId xmlns:a16="http://schemas.microsoft.com/office/drawing/2014/main" id="{0A3B2764-E505-47C7-8341-26684404CFF1}"/>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186533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05791-B282-4161-A57B-D8AB9155C411}"/>
              </a:ext>
            </a:extLst>
          </p:cNvPr>
          <p:cNvSpPr>
            <a:spLocks noGrp="1"/>
          </p:cNvSpPr>
          <p:nvPr>
            <p:ph type="title"/>
          </p:nvPr>
        </p:nvSpPr>
        <p:spPr/>
        <p:txBody>
          <a:bodyPr/>
          <a:lstStyle/>
          <a:p>
            <a:r>
              <a:rPr lang="en-US" altLang="zh-CN" dirty="0" err="1"/>
              <a:t>Linkerd</a:t>
            </a:r>
            <a:r>
              <a:rPr lang="zh-CN" altLang="en-US" dirty="0"/>
              <a:t>设计原则</a:t>
            </a:r>
            <a:br>
              <a:rPr lang="en-US" altLang="zh-CN" dirty="0"/>
            </a:br>
            <a:endParaRPr lang="zh-CN" altLang="en-US" dirty="0"/>
          </a:p>
        </p:txBody>
      </p:sp>
      <p:sp>
        <p:nvSpPr>
          <p:cNvPr id="3" name="内容占位符 2">
            <a:extLst>
              <a:ext uri="{FF2B5EF4-FFF2-40B4-BE49-F238E27FC236}">
                <a16:creationId xmlns:a16="http://schemas.microsoft.com/office/drawing/2014/main" id="{9683A744-DC2D-41D1-BEC4-FC9CD04BFBF2}"/>
              </a:ext>
            </a:extLst>
          </p:cNvPr>
          <p:cNvSpPr>
            <a:spLocks noGrp="1"/>
          </p:cNvSpPr>
          <p:nvPr>
            <p:ph idx="1"/>
          </p:nvPr>
        </p:nvSpPr>
        <p:spPr/>
        <p:txBody>
          <a:bodyPr/>
          <a:lstStyle/>
          <a:p>
            <a:r>
              <a:rPr lang="zh-CN" altLang="en-US" b="1" dirty="0"/>
              <a:t>保持简单。</a:t>
            </a:r>
            <a:r>
              <a:rPr lang="en-US" altLang="zh-CN" dirty="0" err="1"/>
              <a:t>Linkerd</a:t>
            </a:r>
            <a:r>
              <a:rPr lang="zh-CN" altLang="en-US" dirty="0"/>
              <a:t>应该操作简单，具有较低的认知开销。操作者应该发现它的组件是清晰的，它的行为是可理解的和可预测的，而不需要什么魔法。</a:t>
            </a:r>
          </a:p>
          <a:p>
            <a:r>
              <a:rPr lang="zh-CN" altLang="en-US" b="1" dirty="0"/>
              <a:t>减少资源需求。</a:t>
            </a:r>
            <a:r>
              <a:rPr lang="en-US" altLang="zh-CN" dirty="0" err="1"/>
              <a:t>Linkerd</a:t>
            </a:r>
            <a:r>
              <a:rPr lang="zh-CN" altLang="en-US" dirty="0"/>
              <a:t>应该尽可能降低性能和资源成本，尤其是在数据平面层。</a:t>
            </a:r>
          </a:p>
          <a:p>
            <a:r>
              <a:rPr lang="zh-CN" altLang="en-US" b="1" dirty="0"/>
              <a:t>执行简单。</a:t>
            </a:r>
            <a:r>
              <a:rPr lang="en-US" altLang="zh-CN" dirty="0" err="1"/>
              <a:t>Linkerd</a:t>
            </a:r>
            <a:r>
              <a:rPr lang="zh-CN" altLang="en-US" dirty="0"/>
              <a:t>不应该破坏现有的应用程序，也不应该要求复杂的配置才能启动或执行简单的操作。</a:t>
            </a:r>
            <a:endParaRPr lang="en-US" altLang="zh-CN" dirty="0"/>
          </a:p>
          <a:p>
            <a:endParaRPr lang="zh-CN" altLang="en-US" dirty="0"/>
          </a:p>
          <a:p>
            <a:pPr marL="0" indent="0">
              <a:buNone/>
            </a:pPr>
            <a:r>
              <a:rPr lang="zh-CN" altLang="en-US" dirty="0"/>
              <a:t>这三个原则有一个共同点：它们都降低了运行</a:t>
            </a:r>
            <a:r>
              <a:rPr lang="en-US" altLang="zh-CN" dirty="0" err="1"/>
              <a:t>Linkerd</a:t>
            </a:r>
            <a:r>
              <a:rPr lang="zh-CN" altLang="en-US" dirty="0"/>
              <a:t>的操作成本。无论它是通过计算资源来度量的，还是更重要的，在人类花费的时间中度量的，这些原则都要求</a:t>
            </a:r>
            <a:r>
              <a:rPr lang="en-US" altLang="zh-CN" dirty="0" err="1"/>
              <a:t>Linkerd</a:t>
            </a:r>
            <a:r>
              <a:rPr lang="zh-CN" altLang="en-US" dirty="0"/>
              <a:t>忠实于保持服务网格运行成本尽可能低的目标。</a:t>
            </a:r>
          </a:p>
        </p:txBody>
      </p:sp>
      <p:sp>
        <p:nvSpPr>
          <p:cNvPr id="4" name="日期占位符 3">
            <a:extLst>
              <a:ext uri="{FF2B5EF4-FFF2-40B4-BE49-F238E27FC236}">
                <a16:creationId xmlns:a16="http://schemas.microsoft.com/office/drawing/2014/main" id="{DC2005BB-A47E-45F2-9C57-C91073FAFB8E}"/>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83919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BFD7C-572A-49D9-AAA4-04C7BB318FAB}"/>
              </a:ext>
            </a:extLst>
          </p:cNvPr>
          <p:cNvSpPr>
            <a:spLocks noGrp="1"/>
          </p:cNvSpPr>
          <p:nvPr>
            <p:ph type="title"/>
          </p:nvPr>
        </p:nvSpPr>
        <p:spPr>
          <a:xfrm>
            <a:off x="581191" y="580236"/>
            <a:ext cx="11029616" cy="952473"/>
          </a:xfrm>
        </p:spPr>
        <p:txBody>
          <a:bodyPr/>
          <a:lstStyle/>
          <a:p>
            <a:r>
              <a:rPr lang="en-US" altLang="zh-CN" dirty="0" err="1"/>
              <a:t>Linkerd</a:t>
            </a:r>
            <a:r>
              <a:rPr lang="zh-CN" altLang="en-US" dirty="0"/>
              <a:t>功能列表</a:t>
            </a:r>
            <a:br>
              <a:rPr lang="en-US" altLang="zh-CN" dirty="0"/>
            </a:br>
            <a:endParaRPr lang="zh-CN" altLang="en-US" dirty="0"/>
          </a:p>
        </p:txBody>
      </p:sp>
      <p:sp>
        <p:nvSpPr>
          <p:cNvPr id="3" name="内容占位符 2">
            <a:extLst>
              <a:ext uri="{FF2B5EF4-FFF2-40B4-BE49-F238E27FC236}">
                <a16:creationId xmlns:a16="http://schemas.microsoft.com/office/drawing/2014/main" id="{AAD8702D-03A5-4D14-9A1E-11306D70573B}"/>
              </a:ext>
            </a:extLst>
          </p:cNvPr>
          <p:cNvSpPr>
            <a:spLocks noGrp="1"/>
          </p:cNvSpPr>
          <p:nvPr>
            <p:ph idx="1"/>
          </p:nvPr>
        </p:nvSpPr>
        <p:spPr>
          <a:xfrm>
            <a:off x="581191" y="1532709"/>
            <a:ext cx="11029615" cy="5187297"/>
          </a:xfrm>
        </p:spPr>
        <p:txBody>
          <a:bodyPr>
            <a:normAutofit fontScale="92500" lnSpcReduction="20000"/>
          </a:bodyPr>
          <a:lstStyle/>
          <a:p>
            <a:r>
              <a:rPr lang="en-US" altLang="zh-CN" sz="1600" dirty="0"/>
              <a:t>HTTP, HTTP/2, and </a:t>
            </a:r>
            <a:r>
              <a:rPr lang="en-US" altLang="zh-CN" sz="1600" dirty="0" err="1"/>
              <a:t>gRPC</a:t>
            </a:r>
            <a:r>
              <a:rPr lang="en-US" altLang="zh-CN" sz="1600" dirty="0"/>
              <a:t> </a:t>
            </a:r>
            <a:r>
              <a:rPr lang="zh-CN" altLang="en-US" sz="1600" dirty="0"/>
              <a:t>代理</a:t>
            </a:r>
            <a:endParaRPr lang="en-US" altLang="zh-CN" sz="1600" dirty="0"/>
          </a:p>
          <a:p>
            <a:r>
              <a:rPr lang="en-US" altLang="zh-CN" dirty="0"/>
              <a:t>TCP</a:t>
            </a:r>
            <a:r>
              <a:rPr lang="zh-CN" altLang="en-US" dirty="0"/>
              <a:t>代理和协议检测</a:t>
            </a:r>
            <a:endParaRPr lang="en-US" altLang="zh-CN" dirty="0"/>
          </a:p>
          <a:p>
            <a:r>
              <a:rPr lang="zh-CN" altLang="en-US" dirty="0"/>
              <a:t>重试和超时</a:t>
            </a:r>
            <a:endParaRPr lang="en-US" altLang="zh-CN" dirty="0"/>
          </a:p>
          <a:p>
            <a:r>
              <a:rPr lang="zh-CN" altLang="en-US" dirty="0"/>
              <a:t>自动</a:t>
            </a:r>
            <a:r>
              <a:rPr lang="en-US" altLang="zh-CN" dirty="0" err="1"/>
              <a:t>mTLS</a:t>
            </a:r>
            <a:endParaRPr lang="en-US" altLang="zh-CN" dirty="0"/>
          </a:p>
          <a:p>
            <a:r>
              <a:rPr lang="zh-CN" altLang="en-US" dirty="0"/>
              <a:t>为简单起见，</a:t>
            </a:r>
            <a:r>
              <a:rPr lang="en-US" altLang="zh-CN" dirty="0" err="1"/>
              <a:t>Linkerd</a:t>
            </a:r>
            <a:r>
              <a:rPr lang="zh-CN" altLang="en-US" dirty="0"/>
              <a:t>不提供</a:t>
            </a:r>
            <a:r>
              <a:rPr lang="en-US" altLang="zh-CN" dirty="0" err="1"/>
              <a:t>igress</a:t>
            </a:r>
            <a:r>
              <a:rPr lang="zh-CN" altLang="en-US" dirty="0"/>
              <a:t>本身</a:t>
            </a:r>
            <a:r>
              <a:rPr lang="en-US" altLang="zh-CN" dirty="0"/>
              <a:t> </a:t>
            </a:r>
          </a:p>
          <a:p>
            <a:r>
              <a:rPr lang="zh-CN" altLang="en-US" dirty="0"/>
              <a:t>遥测和监控</a:t>
            </a:r>
            <a:endParaRPr lang="en-US" altLang="zh-CN" dirty="0"/>
          </a:p>
          <a:p>
            <a:r>
              <a:rPr lang="zh-CN" altLang="en-US" dirty="0"/>
              <a:t>负载均衡</a:t>
            </a:r>
            <a:r>
              <a:rPr lang="en-US" altLang="zh-CN" dirty="0"/>
              <a:t>(</a:t>
            </a:r>
            <a:r>
              <a:rPr lang="en-US" altLang="zh-CN" dirty="0">
                <a:hlinkClick r:id="rId2"/>
              </a:rPr>
              <a:t>Kubernetes </a:t>
            </a:r>
            <a:r>
              <a:rPr lang="en-US" altLang="zh-CN" dirty="0" err="1">
                <a:hlinkClick r:id="rId2"/>
              </a:rPr>
              <a:t>gRPC</a:t>
            </a:r>
            <a:r>
              <a:rPr lang="en-US" altLang="zh-CN" dirty="0">
                <a:hlinkClick r:id="rId2"/>
              </a:rPr>
              <a:t>-HTTP/2</a:t>
            </a:r>
            <a:r>
              <a:rPr lang="zh-CN" altLang="en-US" dirty="0">
                <a:hlinkClick r:id="rId2"/>
              </a:rPr>
              <a:t>默认的负载均衡是无效的</a:t>
            </a:r>
            <a:r>
              <a:rPr lang="en-US" altLang="zh-CN" dirty="0"/>
              <a:t>)</a:t>
            </a:r>
          </a:p>
          <a:p>
            <a:r>
              <a:rPr lang="zh-CN" altLang="en-US" dirty="0"/>
              <a:t>自动代理注入</a:t>
            </a:r>
            <a:endParaRPr lang="en-US" altLang="zh-CN" dirty="0"/>
          </a:p>
          <a:p>
            <a:r>
              <a:rPr lang="en-US" altLang="zh-CN" dirty="0"/>
              <a:t>CNI Plugin</a:t>
            </a:r>
          </a:p>
          <a:p>
            <a:r>
              <a:rPr lang="zh-CN" altLang="en-US" dirty="0"/>
              <a:t>仪表板和</a:t>
            </a:r>
            <a:r>
              <a:rPr lang="en-US" altLang="zh-CN" dirty="0"/>
              <a:t>Grafana</a:t>
            </a:r>
          </a:p>
          <a:p>
            <a:r>
              <a:rPr lang="zh-CN" altLang="en-US" dirty="0"/>
              <a:t>分布式追踪</a:t>
            </a:r>
            <a:endParaRPr lang="en-US" altLang="zh-CN" dirty="0"/>
          </a:p>
          <a:p>
            <a:r>
              <a:rPr lang="zh-CN" altLang="en-US" dirty="0"/>
              <a:t>故障注入</a:t>
            </a:r>
            <a:r>
              <a:rPr lang="en-US" altLang="zh-CN" dirty="0"/>
              <a:t>(</a:t>
            </a:r>
            <a:r>
              <a:rPr lang="zh-CN" altLang="en-US" dirty="0"/>
              <a:t>人为增加错误</a:t>
            </a:r>
            <a:r>
              <a:rPr lang="en-US" altLang="zh-CN" dirty="0"/>
              <a:t>)</a:t>
            </a:r>
          </a:p>
          <a:p>
            <a:r>
              <a:rPr lang="zh-CN" altLang="en-US" dirty="0"/>
              <a:t>高可用</a:t>
            </a:r>
            <a:endParaRPr lang="en-US" altLang="zh-CN" dirty="0"/>
          </a:p>
          <a:p>
            <a:r>
              <a:rPr lang="en-US" altLang="zh-CN" sz="1600" dirty="0"/>
              <a:t>Service Profiles</a:t>
            </a:r>
          </a:p>
          <a:p>
            <a:r>
              <a:rPr lang="zh-CN" altLang="en-US" dirty="0"/>
              <a:t>流量分流</a:t>
            </a:r>
            <a:r>
              <a:rPr lang="en-US" altLang="zh-CN" dirty="0"/>
              <a:t>(</a:t>
            </a:r>
            <a:r>
              <a:rPr lang="zh-CN" altLang="en-US" dirty="0"/>
              <a:t>金丝雀，蓝 </a:t>
            </a:r>
            <a:r>
              <a:rPr lang="en-US" altLang="zh-CN" dirty="0"/>
              <a:t>/ </a:t>
            </a:r>
            <a:r>
              <a:rPr lang="zh-CN" altLang="en-US" dirty="0"/>
              <a:t>绿色部署</a:t>
            </a:r>
            <a:r>
              <a:rPr lang="en-US" altLang="zh-CN" dirty="0"/>
              <a:t>) </a:t>
            </a:r>
            <a:endParaRPr lang="zh-CN" altLang="en-US" dirty="0"/>
          </a:p>
        </p:txBody>
      </p:sp>
      <p:sp>
        <p:nvSpPr>
          <p:cNvPr id="4" name="日期占位符 3">
            <a:extLst>
              <a:ext uri="{FF2B5EF4-FFF2-40B4-BE49-F238E27FC236}">
                <a16:creationId xmlns:a16="http://schemas.microsoft.com/office/drawing/2014/main" id="{C14D8450-6025-4DCC-B601-7340D7C5A69E}"/>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5" name="图片 4">
            <a:extLst>
              <a:ext uri="{FF2B5EF4-FFF2-40B4-BE49-F238E27FC236}">
                <a16:creationId xmlns:a16="http://schemas.microsoft.com/office/drawing/2014/main" id="{F18B83F1-B4EB-4D58-BE52-C8D769B899C7}"/>
              </a:ext>
            </a:extLst>
          </p:cNvPr>
          <p:cNvPicPr>
            <a:picLocks noChangeAspect="1"/>
          </p:cNvPicPr>
          <p:nvPr/>
        </p:nvPicPr>
        <p:blipFill>
          <a:blip r:embed="rId3"/>
          <a:stretch>
            <a:fillRect/>
          </a:stretch>
        </p:blipFill>
        <p:spPr>
          <a:xfrm>
            <a:off x="8637205" y="0"/>
            <a:ext cx="2145703" cy="6858000"/>
          </a:xfrm>
          <a:prstGeom prst="rect">
            <a:avLst/>
          </a:prstGeom>
        </p:spPr>
      </p:pic>
    </p:spTree>
    <p:extLst>
      <p:ext uri="{BB962C8B-B14F-4D97-AF65-F5344CB8AC3E}">
        <p14:creationId xmlns:p14="http://schemas.microsoft.com/office/powerpoint/2010/main" val="98913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4F022-9D39-49D1-BCC6-3ADECDDE95E1}"/>
              </a:ext>
            </a:extLst>
          </p:cNvPr>
          <p:cNvSpPr>
            <a:spLocks noGrp="1"/>
          </p:cNvSpPr>
          <p:nvPr>
            <p:ph type="title"/>
          </p:nvPr>
        </p:nvSpPr>
        <p:spPr/>
        <p:txBody>
          <a:bodyPr/>
          <a:lstStyle/>
          <a:p>
            <a:r>
              <a:rPr lang="en-US" altLang="zh-CN" dirty="0" err="1"/>
              <a:t>Linkerd</a:t>
            </a:r>
            <a:r>
              <a:rPr lang="zh-CN" altLang="en-US" dirty="0"/>
              <a:t>组件 </a:t>
            </a:r>
            <a:r>
              <a:rPr lang="en-US" altLang="zh-CN" dirty="0"/>
              <a:t>– </a:t>
            </a:r>
            <a:r>
              <a:rPr lang="zh-CN" altLang="en-US" dirty="0"/>
              <a:t>架构图</a:t>
            </a:r>
            <a:br>
              <a:rPr lang="en-US" altLang="zh-CN" dirty="0"/>
            </a:br>
            <a:endParaRPr lang="zh-CN" altLang="en-US" dirty="0"/>
          </a:p>
        </p:txBody>
      </p:sp>
      <p:pic>
        <p:nvPicPr>
          <p:cNvPr id="6" name="内容占位符 5">
            <a:extLst>
              <a:ext uri="{FF2B5EF4-FFF2-40B4-BE49-F238E27FC236}">
                <a16:creationId xmlns:a16="http://schemas.microsoft.com/office/drawing/2014/main" id="{C398FDEB-54B0-4BA3-B6BE-F6EC974DE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704" y="1434738"/>
            <a:ext cx="9013372" cy="5070294"/>
          </a:xfrm>
        </p:spPr>
      </p:pic>
      <p:sp>
        <p:nvSpPr>
          <p:cNvPr id="4" name="日期占位符 3">
            <a:extLst>
              <a:ext uri="{FF2B5EF4-FFF2-40B4-BE49-F238E27FC236}">
                <a16:creationId xmlns:a16="http://schemas.microsoft.com/office/drawing/2014/main" id="{E8D32B95-6FCA-4CF0-8787-4205DFADF17E}"/>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363812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87E8-3B3F-4D74-87D4-67A0CB5FB876}"/>
              </a:ext>
            </a:extLst>
          </p:cNvPr>
          <p:cNvSpPr>
            <a:spLocks noGrp="1"/>
          </p:cNvSpPr>
          <p:nvPr>
            <p:ph type="title"/>
          </p:nvPr>
        </p:nvSpPr>
        <p:spPr>
          <a:xfrm>
            <a:off x="581192" y="702156"/>
            <a:ext cx="11029616" cy="760884"/>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1</a:t>
            </a:r>
            <a:endParaRPr lang="zh-CN" altLang="en-US" dirty="0"/>
          </a:p>
        </p:txBody>
      </p:sp>
      <p:sp>
        <p:nvSpPr>
          <p:cNvPr id="3" name="内容占位符 2">
            <a:extLst>
              <a:ext uri="{FF2B5EF4-FFF2-40B4-BE49-F238E27FC236}">
                <a16:creationId xmlns:a16="http://schemas.microsoft.com/office/drawing/2014/main" id="{6D05E832-4B01-4784-A0D7-D899F5FEF7F0}"/>
              </a:ext>
            </a:extLst>
          </p:cNvPr>
          <p:cNvSpPr>
            <a:spLocks noGrp="1"/>
          </p:cNvSpPr>
          <p:nvPr>
            <p:ph idx="1"/>
          </p:nvPr>
        </p:nvSpPr>
        <p:spPr/>
        <p:txBody>
          <a:bodyPr>
            <a:normAutofit fontScale="85000" lnSpcReduction="10000"/>
          </a:bodyPr>
          <a:lstStyle/>
          <a:p>
            <a:pPr marL="0" indent="0">
              <a:buNone/>
            </a:pPr>
            <a:r>
              <a:rPr lang="en-US" altLang="zh-CN" dirty="0" err="1"/>
              <a:t>Linkerd</a:t>
            </a:r>
            <a:r>
              <a:rPr lang="zh-CN" altLang="en-US" dirty="0"/>
              <a:t>控制平面是在专用</a:t>
            </a:r>
            <a:r>
              <a:rPr lang="en-US" altLang="zh-CN" dirty="0"/>
              <a:t>Kubernetes</a:t>
            </a:r>
            <a:r>
              <a:rPr lang="zh-CN" altLang="en-US" dirty="0"/>
              <a:t>命名空间（默认为</a:t>
            </a:r>
            <a:r>
              <a:rPr lang="en-US" altLang="zh-CN" dirty="0" err="1"/>
              <a:t>linkerd</a:t>
            </a:r>
            <a:r>
              <a:rPr lang="zh-CN" altLang="en-US" dirty="0"/>
              <a:t>）中运行的一组服务。 这些服务可以完成各种事情</a:t>
            </a:r>
            <a:r>
              <a:rPr lang="en-US" altLang="zh-CN" dirty="0"/>
              <a:t>-</a:t>
            </a:r>
            <a:r>
              <a:rPr lang="zh-CN" altLang="en-US" dirty="0"/>
              <a:t>聚集遥测数据，提供面向用户的</a:t>
            </a:r>
            <a:r>
              <a:rPr lang="en-US" altLang="zh-CN" dirty="0"/>
              <a:t>API</a:t>
            </a:r>
            <a:r>
              <a:rPr lang="zh-CN" altLang="en-US" dirty="0"/>
              <a:t>，向数据平面代理提供控制数据等。它们共同驱动数据平面的行为。 要将控制平面安装在您自己的群集上，请按照说明进行操作。</a:t>
            </a:r>
          </a:p>
          <a:p>
            <a:pPr marL="0" indent="0">
              <a:buNone/>
            </a:pPr>
            <a:r>
              <a:rPr lang="zh-CN" altLang="en-US" dirty="0"/>
              <a:t>控制平面由以下组成：</a:t>
            </a:r>
            <a:endParaRPr lang="en-US" altLang="zh-CN" dirty="0"/>
          </a:p>
          <a:p>
            <a:r>
              <a:rPr lang="en-US" altLang="zh-CN" dirty="0"/>
              <a:t>Controller</a:t>
            </a:r>
          </a:p>
          <a:p>
            <a:pPr marL="0" indent="0">
              <a:buNone/>
            </a:pPr>
            <a:r>
              <a:rPr lang="zh-CN" altLang="en-US" dirty="0"/>
              <a:t>控制器部署由</a:t>
            </a:r>
            <a:r>
              <a:rPr lang="en-US" altLang="zh-CN" dirty="0"/>
              <a:t>public-</a:t>
            </a:r>
            <a:r>
              <a:rPr lang="en-US" altLang="zh-CN" dirty="0" err="1"/>
              <a:t>api</a:t>
            </a:r>
            <a:r>
              <a:rPr lang="zh-CN" altLang="en-US" dirty="0"/>
              <a:t>容器组成，该容器为</a:t>
            </a:r>
            <a:r>
              <a:rPr lang="en-US" altLang="zh-CN" dirty="0"/>
              <a:t>CLI</a:t>
            </a:r>
            <a:r>
              <a:rPr lang="zh-CN" altLang="en-US" dirty="0"/>
              <a:t>和仪表板提供了接口的</a:t>
            </a:r>
            <a:r>
              <a:rPr lang="en-US" altLang="zh-CN" dirty="0"/>
              <a:t>API</a:t>
            </a:r>
            <a:r>
              <a:rPr lang="zh-CN" altLang="en-US" dirty="0"/>
              <a:t>。</a:t>
            </a:r>
            <a:endParaRPr lang="en-US" altLang="zh-CN" dirty="0"/>
          </a:p>
          <a:p>
            <a:r>
              <a:rPr lang="en-US" altLang="zh-CN" dirty="0"/>
              <a:t>Destination</a:t>
            </a:r>
          </a:p>
          <a:p>
            <a:pPr marL="0" indent="0">
              <a:buNone/>
            </a:pPr>
            <a:r>
              <a:rPr lang="zh-CN" altLang="en-US" dirty="0"/>
              <a:t>数据平面中的每个代理都使用此组件来查找将请求发送到哪里。 该组件还用于获取用于每个路由指标，重试和超时的服务配置文件信息</a:t>
            </a:r>
            <a:endParaRPr lang="en-US" altLang="zh-CN" dirty="0"/>
          </a:p>
          <a:p>
            <a:r>
              <a:rPr lang="en-US" altLang="zh-CN" dirty="0"/>
              <a:t>Identity</a:t>
            </a:r>
          </a:p>
          <a:p>
            <a:pPr marL="0" indent="0">
              <a:buNone/>
            </a:pPr>
            <a:r>
              <a:rPr lang="zh-CN" altLang="en-US" dirty="0"/>
              <a:t>此组件提供了一个证书颁发机构，该证书颁发机构接受来自代理的</a:t>
            </a:r>
            <a:r>
              <a:rPr lang="en-US" altLang="zh-CN" dirty="0"/>
              <a:t>CSR</a:t>
            </a:r>
            <a:r>
              <a:rPr lang="zh-CN" altLang="en-US" dirty="0"/>
              <a:t>并返回以正确身份签名的证书。 这些证书由代理在启动时获取，并且必须在代理准备就绪之前发出。 它们随后用于</a:t>
            </a:r>
            <a:r>
              <a:rPr lang="en-US" altLang="zh-CN" dirty="0" err="1"/>
              <a:t>Linkerd</a:t>
            </a:r>
            <a:r>
              <a:rPr lang="zh-CN" altLang="en-US" dirty="0"/>
              <a:t>代理之间的任何连接以实现</a:t>
            </a:r>
            <a:r>
              <a:rPr lang="en-US" altLang="zh-CN" dirty="0" err="1"/>
              <a:t>mTLS</a:t>
            </a:r>
            <a:r>
              <a:rPr lang="zh-CN" altLang="en-US" dirty="0"/>
              <a:t>。</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9856D0EE-0100-477B-A95A-24A77123C7D9}"/>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6" name="图片 5">
            <a:extLst>
              <a:ext uri="{FF2B5EF4-FFF2-40B4-BE49-F238E27FC236}">
                <a16:creationId xmlns:a16="http://schemas.microsoft.com/office/drawing/2014/main" id="{3B3BD289-7752-4915-AAFB-4BB0F4198D1B}"/>
              </a:ext>
            </a:extLst>
          </p:cNvPr>
          <p:cNvPicPr>
            <a:picLocks noChangeAspect="1"/>
          </p:cNvPicPr>
          <p:nvPr/>
        </p:nvPicPr>
        <p:blipFill>
          <a:blip r:embed="rId2"/>
          <a:stretch>
            <a:fillRect/>
          </a:stretch>
        </p:blipFill>
        <p:spPr>
          <a:xfrm>
            <a:off x="6165973" y="240392"/>
            <a:ext cx="4876190" cy="1876190"/>
          </a:xfrm>
          <a:prstGeom prst="rect">
            <a:avLst/>
          </a:prstGeom>
        </p:spPr>
      </p:pic>
    </p:spTree>
    <p:extLst>
      <p:ext uri="{BB962C8B-B14F-4D97-AF65-F5344CB8AC3E}">
        <p14:creationId xmlns:p14="http://schemas.microsoft.com/office/powerpoint/2010/main" val="195720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BBC6D6A-2341-4310-942B-A94D352E498E}"/>
              </a:ext>
            </a:extLst>
          </p:cNvPr>
          <p:cNvPicPr>
            <a:picLocks noChangeAspect="1"/>
          </p:cNvPicPr>
          <p:nvPr/>
        </p:nvPicPr>
        <p:blipFill>
          <a:blip r:embed="rId2"/>
          <a:stretch>
            <a:fillRect/>
          </a:stretch>
        </p:blipFill>
        <p:spPr>
          <a:xfrm>
            <a:off x="8666841" y="2173665"/>
            <a:ext cx="5695238" cy="3266667"/>
          </a:xfrm>
          <a:prstGeom prst="rect">
            <a:avLst/>
          </a:prstGeom>
        </p:spPr>
      </p:pic>
      <p:sp>
        <p:nvSpPr>
          <p:cNvPr id="2" name="标题 1">
            <a:extLst>
              <a:ext uri="{FF2B5EF4-FFF2-40B4-BE49-F238E27FC236}">
                <a16:creationId xmlns:a16="http://schemas.microsoft.com/office/drawing/2014/main" id="{C539F61F-1D15-420B-8E74-B8192EA57C5F}"/>
              </a:ext>
            </a:extLst>
          </p:cNvPr>
          <p:cNvSpPr>
            <a:spLocks noGrp="1"/>
          </p:cNvSpPr>
          <p:nvPr>
            <p:ph type="title"/>
          </p:nvPr>
        </p:nvSpPr>
        <p:spPr>
          <a:xfrm>
            <a:off x="581192" y="702156"/>
            <a:ext cx="11029616" cy="673798"/>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2</a:t>
            </a:r>
            <a:endParaRPr lang="zh-CN" altLang="en-US" dirty="0"/>
          </a:p>
        </p:txBody>
      </p:sp>
      <p:sp>
        <p:nvSpPr>
          <p:cNvPr id="3" name="内容占位符 2">
            <a:extLst>
              <a:ext uri="{FF2B5EF4-FFF2-40B4-BE49-F238E27FC236}">
                <a16:creationId xmlns:a16="http://schemas.microsoft.com/office/drawing/2014/main" id="{8BA3AC5C-0D27-4624-AC54-2FAA891C38F1}"/>
              </a:ext>
            </a:extLst>
          </p:cNvPr>
          <p:cNvSpPr>
            <a:spLocks noGrp="1"/>
          </p:cNvSpPr>
          <p:nvPr>
            <p:ph idx="1"/>
          </p:nvPr>
        </p:nvSpPr>
        <p:spPr>
          <a:xfrm>
            <a:off x="581192" y="1593669"/>
            <a:ext cx="11029615" cy="5195370"/>
          </a:xfrm>
        </p:spPr>
        <p:txBody>
          <a:bodyPr>
            <a:normAutofit fontScale="85000" lnSpcReduction="10000"/>
          </a:bodyPr>
          <a:lstStyle/>
          <a:p>
            <a:r>
              <a:rPr lang="en-US" altLang="zh-CN" dirty="0"/>
              <a:t>Proxy Injector</a:t>
            </a:r>
          </a:p>
          <a:p>
            <a:pPr marL="0" indent="0">
              <a:buNone/>
            </a:pPr>
            <a:r>
              <a:rPr lang="zh-CN" altLang="en-US" dirty="0"/>
              <a:t>注入程序是一个准入控制器，每次创建一个容器时，它都会接收一个</a:t>
            </a:r>
            <a:r>
              <a:rPr lang="en-US" altLang="zh-CN" dirty="0"/>
              <a:t>Webhook</a:t>
            </a:r>
            <a:r>
              <a:rPr lang="zh-CN" altLang="en-US" dirty="0"/>
              <a:t>请求。 该注入器检查资源以获取特定于</a:t>
            </a:r>
            <a:r>
              <a:rPr lang="en-US" altLang="zh-CN" dirty="0" err="1"/>
              <a:t>Linkerd</a:t>
            </a:r>
            <a:r>
              <a:rPr lang="zh-CN" altLang="en-US" dirty="0"/>
              <a:t>的注释（</a:t>
            </a:r>
            <a:r>
              <a:rPr lang="en-US" altLang="zh-CN" dirty="0"/>
              <a:t>linkerd.io/inject</a:t>
            </a:r>
            <a:r>
              <a:rPr lang="zh-CN" altLang="en-US" dirty="0"/>
              <a:t>：</a:t>
            </a:r>
            <a:r>
              <a:rPr lang="en-US" altLang="zh-CN" dirty="0"/>
              <a:t>enabled</a:t>
            </a:r>
            <a:r>
              <a:rPr lang="zh-CN" altLang="en-US" dirty="0"/>
              <a:t>）。 当存在该注释时，注入器将更改容器的规范，并添加一个</a:t>
            </a:r>
            <a:r>
              <a:rPr lang="en-US" altLang="zh-CN" dirty="0" err="1"/>
              <a:t>initContainer</a:t>
            </a:r>
            <a:r>
              <a:rPr lang="zh-CN" altLang="en-US" dirty="0"/>
              <a:t>以及包含代理本身的</a:t>
            </a:r>
            <a:r>
              <a:rPr lang="en-US" altLang="zh-CN" dirty="0"/>
              <a:t>sidecar</a:t>
            </a:r>
            <a:r>
              <a:rPr lang="zh-CN" altLang="en-US" dirty="0"/>
              <a:t>。</a:t>
            </a:r>
            <a:endParaRPr lang="en-US" altLang="zh-CN" dirty="0"/>
          </a:p>
          <a:p>
            <a:r>
              <a:rPr lang="en-US" altLang="zh-CN" dirty="0"/>
              <a:t>Service Profile Validator</a:t>
            </a:r>
          </a:p>
          <a:p>
            <a:pPr marL="0" indent="0">
              <a:buNone/>
            </a:pPr>
            <a:r>
              <a:rPr lang="zh-CN" altLang="en-US" dirty="0"/>
              <a:t>验证器也是一个许可控制器，它在保存新的服务配置文件之前验证它们。</a:t>
            </a:r>
            <a:endParaRPr lang="en-US" altLang="zh-CN" dirty="0"/>
          </a:p>
          <a:p>
            <a:r>
              <a:rPr lang="en-US" altLang="zh-CN" dirty="0"/>
              <a:t>Tap</a:t>
            </a:r>
          </a:p>
          <a:p>
            <a:pPr marL="0" indent="0">
              <a:buNone/>
            </a:pPr>
            <a:r>
              <a:rPr lang="zh-CN" altLang="en-US" dirty="0"/>
              <a:t>改组件从</a:t>
            </a:r>
            <a:r>
              <a:rPr lang="en-US" altLang="zh-CN" dirty="0"/>
              <a:t>CLI</a:t>
            </a:r>
            <a:r>
              <a:rPr lang="zh-CN" altLang="en-US" dirty="0"/>
              <a:t>和仪表板接收请求，以实时监视请求和响应。 它建立流以监视与请求的应用程序关联的特定代理中的这些请求和响应。</a:t>
            </a:r>
            <a:endParaRPr lang="en-US" altLang="zh-CN" dirty="0"/>
          </a:p>
          <a:p>
            <a:r>
              <a:rPr lang="en-US" altLang="zh-CN" dirty="0"/>
              <a:t>Web</a:t>
            </a:r>
          </a:p>
          <a:p>
            <a:pPr marL="0" indent="0">
              <a:buNone/>
            </a:pPr>
            <a:r>
              <a:rPr lang="zh-CN" altLang="en-US" dirty="0"/>
              <a:t>为</a:t>
            </a:r>
            <a:r>
              <a:rPr lang="en-US" altLang="zh-CN" dirty="0" err="1"/>
              <a:t>Linkerd</a:t>
            </a:r>
            <a:r>
              <a:rPr lang="zh-CN" altLang="en-US" dirty="0"/>
              <a:t>仪表盘提供数据</a:t>
            </a:r>
            <a:endParaRPr lang="en-US" altLang="zh-CN" dirty="0"/>
          </a:p>
          <a:p>
            <a:r>
              <a:rPr lang="en-US" altLang="zh-CN" dirty="0"/>
              <a:t>Heartbeat</a:t>
            </a:r>
          </a:p>
          <a:p>
            <a:pPr marL="0" indent="0">
              <a:buNone/>
            </a:pPr>
            <a:r>
              <a:rPr lang="zh-CN" altLang="en-US" dirty="0"/>
              <a:t>该</a:t>
            </a:r>
            <a:r>
              <a:rPr lang="en-US" altLang="zh-CN" dirty="0" err="1"/>
              <a:t>CronJob</a:t>
            </a:r>
            <a:r>
              <a:rPr lang="zh-CN" altLang="en-US" dirty="0"/>
              <a:t>每天运行一次，并记录一些有助于</a:t>
            </a:r>
            <a:r>
              <a:rPr lang="en-US" altLang="zh-CN" dirty="0" err="1"/>
              <a:t>Linkerd</a:t>
            </a:r>
            <a:r>
              <a:rPr lang="zh-CN" altLang="en-US" dirty="0"/>
              <a:t>开发的分析数据。 它是可选的，可以禁用。</a:t>
            </a:r>
            <a:endParaRPr lang="en-US" altLang="zh-CN" dirty="0"/>
          </a:p>
          <a:p>
            <a:r>
              <a:rPr lang="en-US" altLang="zh-CN" dirty="0"/>
              <a:t>Grafana</a:t>
            </a:r>
          </a:p>
          <a:p>
            <a:pPr marL="0" indent="0">
              <a:buNone/>
            </a:pPr>
            <a:r>
              <a:rPr lang="en-US" altLang="zh-CN" dirty="0" err="1"/>
              <a:t>Linkerd</a:t>
            </a:r>
            <a:r>
              <a:rPr lang="zh-CN" altLang="en-US" dirty="0"/>
              <a:t>带有许多现成的仪表板。 </a:t>
            </a:r>
            <a:r>
              <a:rPr lang="en-US" altLang="zh-CN" dirty="0"/>
              <a:t>Grafana</a:t>
            </a:r>
            <a:r>
              <a:rPr lang="zh-CN" altLang="en-US" dirty="0"/>
              <a:t>组件用于呈现和显示这些仪表板。 您可以通过</a:t>
            </a:r>
            <a:r>
              <a:rPr lang="en-US" altLang="zh-CN" dirty="0" err="1"/>
              <a:t>Linkerd</a:t>
            </a:r>
            <a:r>
              <a:rPr lang="zh-CN" altLang="en-US" dirty="0"/>
              <a:t>仪表板本身中的链接访问这些仪表板。 可以查看高级指标，并深入了解您的工作负载以及</a:t>
            </a:r>
            <a:r>
              <a:rPr lang="en-US" altLang="zh-CN" dirty="0" err="1"/>
              <a:t>Linkerd</a:t>
            </a:r>
            <a:r>
              <a:rPr lang="zh-CN" altLang="en-US" dirty="0"/>
              <a:t>本身的详细信息。</a:t>
            </a:r>
            <a:endParaRPr lang="en-US" altLang="zh-CN" dirty="0"/>
          </a:p>
          <a:p>
            <a:r>
              <a:rPr lang="en-US" altLang="zh-CN" dirty="0"/>
              <a:t>Prometheus</a:t>
            </a:r>
          </a:p>
          <a:p>
            <a:pPr marL="0" indent="0">
              <a:buNone/>
            </a:pPr>
            <a:r>
              <a:rPr lang="zh-CN" altLang="en-US" dirty="0"/>
              <a:t>代理为</a:t>
            </a:r>
            <a:r>
              <a:rPr lang="en-US" altLang="zh-CN" dirty="0"/>
              <a:t>Prometheus</a:t>
            </a:r>
            <a:r>
              <a:rPr lang="zh-CN" altLang="en-US" dirty="0"/>
              <a:t>公开了一个：</a:t>
            </a:r>
            <a:r>
              <a:rPr lang="en-US" altLang="zh-CN" dirty="0"/>
              <a:t>4191/metrics</a:t>
            </a:r>
            <a:r>
              <a:rPr lang="zh-CN" altLang="en-US" dirty="0"/>
              <a:t>终结点。每</a:t>
            </a:r>
            <a:r>
              <a:rPr lang="en-US" altLang="zh-CN" dirty="0"/>
              <a:t>10</a:t>
            </a:r>
            <a:r>
              <a:rPr lang="zh-CN" altLang="en-US" dirty="0"/>
              <a:t>秒钟将其刮一次。 这些指标可用于所有其他</a:t>
            </a:r>
            <a:r>
              <a:rPr lang="en-US" altLang="zh-CN" dirty="0" err="1"/>
              <a:t>Linkerd</a:t>
            </a:r>
            <a:r>
              <a:rPr lang="zh-CN" altLang="en-US" dirty="0"/>
              <a:t>组件，例如</a:t>
            </a:r>
            <a:r>
              <a:rPr lang="en-US" altLang="zh-CN" dirty="0"/>
              <a:t>CLI</a:t>
            </a:r>
            <a:r>
              <a:rPr lang="zh-CN" altLang="en-US" dirty="0"/>
              <a:t>和仪表板。</a:t>
            </a:r>
            <a:endParaRPr lang="en-US" altLang="zh-CN" dirty="0"/>
          </a:p>
          <a:p>
            <a:endParaRPr lang="zh-CN" altLang="en-US" dirty="0"/>
          </a:p>
        </p:txBody>
      </p:sp>
      <p:sp>
        <p:nvSpPr>
          <p:cNvPr id="4" name="日期占位符 3">
            <a:extLst>
              <a:ext uri="{FF2B5EF4-FFF2-40B4-BE49-F238E27FC236}">
                <a16:creationId xmlns:a16="http://schemas.microsoft.com/office/drawing/2014/main" id="{CB59ADF2-0A57-45B0-BF9A-2E7B90EAEAD1}"/>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5" name="图片 4">
            <a:extLst>
              <a:ext uri="{FF2B5EF4-FFF2-40B4-BE49-F238E27FC236}">
                <a16:creationId xmlns:a16="http://schemas.microsoft.com/office/drawing/2014/main" id="{14CC2348-5D81-4DF1-8FE8-497C4406BF21}"/>
              </a:ext>
            </a:extLst>
          </p:cNvPr>
          <p:cNvPicPr>
            <a:picLocks noChangeAspect="1"/>
          </p:cNvPicPr>
          <p:nvPr/>
        </p:nvPicPr>
        <p:blipFill>
          <a:blip r:embed="rId3"/>
          <a:stretch>
            <a:fillRect/>
          </a:stretch>
        </p:blipFill>
        <p:spPr>
          <a:xfrm>
            <a:off x="6452159" y="557784"/>
            <a:ext cx="5152381" cy="447619"/>
          </a:xfrm>
          <a:prstGeom prst="rect">
            <a:avLst/>
          </a:prstGeom>
        </p:spPr>
      </p:pic>
    </p:spTree>
    <p:extLst>
      <p:ext uri="{BB962C8B-B14F-4D97-AF65-F5344CB8AC3E}">
        <p14:creationId xmlns:p14="http://schemas.microsoft.com/office/powerpoint/2010/main" val="106637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92CF9-6562-415B-8700-CFF1FF3301DE}"/>
              </a:ext>
            </a:extLst>
          </p:cNvPr>
          <p:cNvSpPr>
            <a:spLocks noGrp="1"/>
          </p:cNvSpPr>
          <p:nvPr>
            <p:ph type="title"/>
          </p:nvPr>
        </p:nvSpPr>
        <p:spPr>
          <a:xfrm>
            <a:off x="581192" y="702156"/>
            <a:ext cx="11029616" cy="525753"/>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1</a:t>
            </a:r>
            <a:endParaRPr lang="zh-CN" altLang="en-US" dirty="0"/>
          </a:p>
        </p:txBody>
      </p:sp>
      <p:sp>
        <p:nvSpPr>
          <p:cNvPr id="3" name="内容占位符 2">
            <a:extLst>
              <a:ext uri="{FF2B5EF4-FFF2-40B4-BE49-F238E27FC236}">
                <a16:creationId xmlns:a16="http://schemas.microsoft.com/office/drawing/2014/main" id="{E262A610-BDE1-462C-A742-D1CB9D6F17EC}"/>
              </a:ext>
            </a:extLst>
          </p:cNvPr>
          <p:cNvSpPr>
            <a:spLocks noGrp="1"/>
          </p:cNvSpPr>
          <p:nvPr>
            <p:ph idx="1"/>
          </p:nvPr>
        </p:nvSpPr>
        <p:spPr>
          <a:xfrm>
            <a:off x="581192" y="1515291"/>
            <a:ext cx="11029615" cy="4908623"/>
          </a:xfrm>
        </p:spPr>
        <p:txBody>
          <a:bodyPr>
            <a:normAutofit fontScale="85000" lnSpcReduction="20000"/>
          </a:bodyPr>
          <a:lstStyle/>
          <a:p>
            <a:pPr marL="0" indent="0">
              <a:buNone/>
            </a:pPr>
            <a:r>
              <a:rPr lang="en-US" altLang="zh-CN" dirty="0" err="1"/>
              <a:t>Linkerd</a:t>
            </a:r>
            <a:r>
              <a:rPr lang="zh-CN" altLang="en-US" dirty="0"/>
              <a:t>数据平面由轻量级代理组成，这些代理作为边车容器与服务代码的每个实例一起部署。 为了将服务“添加”到</a:t>
            </a:r>
            <a:r>
              <a:rPr lang="en-US" altLang="zh-CN" dirty="0" err="1"/>
              <a:t>Linkerd</a:t>
            </a:r>
            <a:r>
              <a:rPr lang="zh-CN" altLang="en-US" dirty="0"/>
              <a:t>服务网格，必须重新部署该服务的</a:t>
            </a:r>
            <a:r>
              <a:rPr lang="en-US" altLang="zh-CN" dirty="0"/>
              <a:t>Pod</a:t>
            </a:r>
            <a:r>
              <a:rPr lang="zh-CN" altLang="en-US" dirty="0"/>
              <a:t>，以在每个</a:t>
            </a:r>
            <a:r>
              <a:rPr lang="en-US" altLang="zh-CN" dirty="0"/>
              <a:t>Pod</a:t>
            </a:r>
            <a:r>
              <a:rPr lang="zh-CN" altLang="en-US" dirty="0"/>
              <a:t>中包含数据平面代理。 代理注入器通过监视特定的注释来实现此目的，也可以使用单个</a:t>
            </a:r>
            <a:r>
              <a:rPr lang="en-US" altLang="zh-CN" dirty="0"/>
              <a:t>CLI</a:t>
            </a:r>
            <a:r>
              <a:rPr lang="zh-CN" altLang="en-US" dirty="0"/>
              <a:t>命令将服务添加到数据平面。</a:t>
            </a:r>
            <a:endParaRPr lang="en-US" altLang="zh-CN" dirty="0"/>
          </a:p>
          <a:p>
            <a:pPr marL="0" indent="0">
              <a:buNone/>
            </a:pPr>
            <a:r>
              <a:rPr lang="zh-CN" altLang="en-US" dirty="0"/>
              <a:t>这些代理通过利用由</a:t>
            </a:r>
            <a:r>
              <a:rPr lang="en-US" altLang="zh-CN" dirty="0" err="1"/>
              <a:t>linkerd-init</a:t>
            </a:r>
            <a:r>
              <a:rPr lang="zh-CN" altLang="en-US" dirty="0"/>
              <a:t>自动配置的</a:t>
            </a:r>
            <a:r>
              <a:rPr lang="en-US" altLang="zh-CN" dirty="0"/>
              <a:t>iptables</a:t>
            </a:r>
            <a:r>
              <a:rPr lang="zh-CN" altLang="en-US" dirty="0"/>
              <a:t>规则透明地拦截与每个</a:t>
            </a:r>
            <a:r>
              <a:rPr lang="en-US" altLang="zh-CN" dirty="0"/>
              <a:t>Pod</a:t>
            </a:r>
            <a:r>
              <a:rPr lang="zh-CN" altLang="en-US" dirty="0"/>
              <a:t>的通信，并添加诸如检测和加密（</a:t>
            </a:r>
            <a:r>
              <a:rPr lang="en-US" altLang="zh-CN" dirty="0"/>
              <a:t>TLS</a:t>
            </a:r>
            <a:r>
              <a:rPr lang="zh-CN" altLang="en-US" dirty="0"/>
              <a:t>）之类的功能，以及根据相关策略允许和拒绝请求。它们的行为由控制平面驱动。</a:t>
            </a:r>
            <a:endParaRPr lang="en-US" altLang="zh-CN" dirty="0"/>
          </a:p>
          <a:p>
            <a:r>
              <a:rPr lang="en-US" altLang="zh-CN" dirty="0"/>
              <a:t>Proxy</a:t>
            </a:r>
          </a:p>
          <a:p>
            <a:pPr marL="0" indent="0">
              <a:buNone/>
            </a:pPr>
            <a:r>
              <a:rPr lang="zh-CN" altLang="en-US" dirty="0"/>
              <a:t>一个用</a:t>
            </a:r>
            <a:r>
              <a:rPr lang="en-US" altLang="zh-CN" dirty="0"/>
              <a:t>Rust</a:t>
            </a:r>
            <a:r>
              <a:rPr lang="zh-CN" altLang="en-US" dirty="0"/>
              <a:t>编写的超轻透明代理，该代理安装在服务的每个容器中，并成为数据平面的一部分。 它接收</a:t>
            </a:r>
            <a:r>
              <a:rPr lang="en-US" altLang="zh-CN" dirty="0"/>
              <a:t>Pod</a:t>
            </a:r>
            <a:r>
              <a:rPr lang="zh-CN" altLang="en-US" dirty="0"/>
              <a:t>的所有传入流量，并通过将</a:t>
            </a:r>
            <a:r>
              <a:rPr lang="en-US" altLang="zh-CN" dirty="0"/>
              <a:t>iptables</a:t>
            </a:r>
            <a:r>
              <a:rPr lang="zh-CN" altLang="en-US" dirty="0"/>
              <a:t>配置为正确转发流量的</a:t>
            </a:r>
            <a:r>
              <a:rPr lang="en-US" altLang="zh-CN" dirty="0" err="1"/>
              <a:t>initContainer</a:t>
            </a:r>
            <a:r>
              <a:rPr lang="zh-CN" altLang="en-US" dirty="0"/>
              <a:t>拦截所有传出流量。 因为它是</a:t>
            </a:r>
            <a:r>
              <a:rPr lang="en-US" altLang="zh-CN" dirty="0"/>
              <a:t>sidecar </a:t>
            </a:r>
            <a:r>
              <a:rPr lang="zh-CN" altLang="en-US" dirty="0"/>
              <a:t>，并且可以拦截服务的所有传入和传出流量，所以不需要更改代码，甚至可以将其添加到正在运行的服务中。</a:t>
            </a:r>
            <a:endParaRPr lang="en-US" altLang="zh-CN" dirty="0"/>
          </a:p>
          <a:p>
            <a:pPr marL="0" indent="0">
              <a:buNone/>
            </a:pPr>
            <a:r>
              <a:rPr lang="zh-CN" altLang="en-US" dirty="0"/>
              <a:t>代理的功能包括：</a:t>
            </a:r>
            <a:endParaRPr lang="en-US" altLang="zh-CN" dirty="0"/>
          </a:p>
          <a:p>
            <a:pPr lvl="1"/>
            <a:r>
              <a:rPr lang="zh-CN" altLang="en-US" dirty="0"/>
              <a:t>透明，零配置代理</a:t>
            </a:r>
            <a:r>
              <a:rPr lang="en-US" altLang="zh-CN" dirty="0"/>
              <a:t>HTTP</a:t>
            </a:r>
            <a:r>
              <a:rPr lang="zh-CN" altLang="en-US" dirty="0"/>
              <a:t>，</a:t>
            </a:r>
            <a:r>
              <a:rPr lang="en-US" altLang="zh-CN" dirty="0"/>
              <a:t>HTTP / 2</a:t>
            </a:r>
            <a:r>
              <a:rPr lang="zh-CN" altLang="en-US" dirty="0"/>
              <a:t>和任意</a:t>
            </a:r>
            <a:r>
              <a:rPr lang="en-US" altLang="zh-CN" dirty="0"/>
              <a:t>TCP</a:t>
            </a:r>
            <a:r>
              <a:rPr lang="zh-CN" altLang="en-US" dirty="0"/>
              <a:t>协议。</a:t>
            </a:r>
          </a:p>
          <a:p>
            <a:pPr lvl="1"/>
            <a:r>
              <a:rPr lang="zh-CN" altLang="en-US" dirty="0"/>
              <a:t>自动为</a:t>
            </a:r>
            <a:r>
              <a:rPr lang="en-US" altLang="zh-CN" dirty="0"/>
              <a:t>HTTP</a:t>
            </a:r>
            <a:r>
              <a:rPr lang="zh-CN" altLang="en-US" dirty="0"/>
              <a:t>和</a:t>
            </a:r>
            <a:r>
              <a:rPr lang="en-US" altLang="zh-CN" dirty="0"/>
              <a:t>TCP</a:t>
            </a:r>
            <a:r>
              <a:rPr lang="zh-CN" altLang="en-US" dirty="0"/>
              <a:t>流量导出</a:t>
            </a:r>
            <a:r>
              <a:rPr lang="en-US" altLang="zh-CN" dirty="0"/>
              <a:t>Prometheus</a:t>
            </a:r>
            <a:r>
              <a:rPr lang="zh-CN" altLang="en-US" dirty="0"/>
              <a:t>指标。</a:t>
            </a:r>
          </a:p>
          <a:p>
            <a:pPr lvl="1"/>
            <a:r>
              <a:rPr lang="zh-CN" altLang="en-US" dirty="0"/>
              <a:t>透明的零配置</a:t>
            </a:r>
            <a:r>
              <a:rPr lang="en-US" altLang="zh-CN" dirty="0"/>
              <a:t>WebSocket</a:t>
            </a:r>
            <a:r>
              <a:rPr lang="zh-CN" altLang="en-US" dirty="0"/>
              <a:t>代理。</a:t>
            </a:r>
          </a:p>
          <a:p>
            <a:pPr lvl="1"/>
            <a:r>
              <a:rPr lang="zh-CN" altLang="en-US" dirty="0"/>
              <a:t>自动，可感知延迟的第</a:t>
            </a:r>
            <a:r>
              <a:rPr lang="en-US" altLang="zh-CN" dirty="0"/>
              <a:t>7</a:t>
            </a:r>
            <a:r>
              <a:rPr lang="zh-CN" altLang="en-US" dirty="0"/>
              <a:t>层负载平衡。</a:t>
            </a:r>
          </a:p>
          <a:p>
            <a:pPr lvl="1"/>
            <a:r>
              <a:rPr lang="zh-CN" altLang="en-US" dirty="0"/>
              <a:t>针对非</a:t>
            </a:r>
            <a:r>
              <a:rPr lang="en-US" altLang="zh-CN" dirty="0"/>
              <a:t>HTTP</a:t>
            </a:r>
            <a:r>
              <a:rPr lang="zh-CN" altLang="en-US" dirty="0"/>
              <a:t>流量的自动第</a:t>
            </a:r>
            <a:r>
              <a:rPr lang="en-US" altLang="zh-CN" dirty="0"/>
              <a:t>4</a:t>
            </a:r>
            <a:r>
              <a:rPr lang="zh-CN" altLang="en-US" dirty="0"/>
              <a:t>层负载平衡。</a:t>
            </a:r>
          </a:p>
          <a:p>
            <a:pPr lvl="1"/>
            <a:r>
              <a:rPr lang="zh-CN" altLang="en-US" dirty="0"/>
              <a:t>自动</a:t>
            </a:r>
            <a:r>
              <a:rPr lang="en-US" altLang="zh-CN" dirty="0"/>
              <a:t>TLS</a:t>
            </a:r>
            <a:r>
              <a:rPr lang="zh-CN" altLang="en-US" dirty="0"/>
              <a:t>。</a:t>
            </a:r>
          </a:p>
          <a:p>
            <a:pPr lvl="1"/>
            <a:r>
              <a:rPr lang="zh-CN" altLang="en-US" dirty="0"/>
              <a:t>按需诊断</a:t>
            </a:r>
            <a:r>
              <a:rPr lang="en-US" altLang="zh-CN" dirty="0"/>
              <a:t>tap API</a:t>
            </a:r>
            <a:r>
              <a:rPr lang="zh-CN" altLang="en-US" dirty="0"/>
              <a:t>。</a:t>
            </a:r>
            <a:endParaRPr lang="en-US" altLang="zh-CN" dirty="0"/>
          </a:p>
          <a:p>
            <a:pPr marL="0" indent="0">
              <a:buNone/>
            </a:pPr>
            <a:r>
              <a:rPr lang="zh-CN" altLang="en-US" dirty="0"/>
              <a:t>代理支持通过</a:t>
            </a:r>
            <a:r>
              <a:rPr lang="en-US" altLang="zh-CN" dirty="0"/>
              <a:t>DNS</a:t>
            </a:r>
            <a:r>
              <a:rPr lang="zh-CN" altLang="en-US" dirty="0"/>
              <a:t>和目标</a:t>
            </a:r>
            <a:r>
              <a:rPr lang="en-US" altLang="zh-CN" dirty="0" err="1"/>
              <a:t>gRPC</a:t>
            </a:r>
            <a:r>
              <a:rPr lang="en-US" altLang="zh-CN" dirty="0"/>
              <a:t> API</a:t>
            </a:r>
            <a:r>
              <a:rPr lang="zh-CN" altLang="en-US" dirty="0"/>
              <a:t>进行服务发现。</a:t>
            </a:r>
          </a:p>
        </p:txBody>
      </p:sp>
      <p:sp>
        <p:nvSpPr>
          <p:cNvPr id="4" name="日期占位符 3">
            <a:extLst>
              <a:ext uri="{FF2B5EF4-FFF2-40B4-BE49-F238E27FC236}">
                <a16:creationId xmlns:a16="http://schemas.microsoft.com/office/drawing/2014/main" id="{A1BAF3FC-F5F8-46BB-93B0-8929FC76A0BB}"/>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21920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1494A-D4E6-4F52-9879-13E26D9176FF}"/>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25D380AA-CBA1-44B9-9655-B684D13B57D7}"/>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5" name="内容占位符 4">
            <a:extLst>
              <a:ext uri="{FF2B5EF4-FFF2-40B4-BE49-F238E27FC236}">
                <a16:creationId xmlns:a16="http://schemas.microsoft.com/office/drawing/2014/main" id="{96CB52DB-4A29-40A9-9F6A-D8834FC9A7BB}"/>
              </a:ext>
            </a:extLst>
          </p:cNvPr>
          <p:cNvPicPr>
            <a:picLocks noGrp="1" noChangeAspect="1"/>
          </p:cNvPicPr>
          <p:nvPr>
            <p:ph idx="1"/>
          </p:nvPr>
        </p:nvPicPr>
        <p:blipFill>
          <a:blip r:embed="rId2"/>
          <a:stretch>
            <a:fillRect/>
          </a:stretch>
        </p:blipFill>
        <p:spPr>
          <a:xfrm>
            <a:off x="916601" y="2487829"/>
            <a:ext cx="11029950" cy="1669565"/>
          </a:xfrm>
          <a:prstGeom prst="rect">
            <a:avLst/>
          </a:prstGeom>
        </p:spPr>
      </p:pic>
    </p:spTree>
    <p:extLst>
      <p:ext uri="{BB962C8B-B14F-4D97-AF65-F5344CB8AC3E}">
        <p14:creationId xmlns:p14="http://schemas.microsoft.com/office/powerpoint/2010/main" val="242184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8C380-EEB6-43DC-9946-AD7955456B51}"/>
              </a:ext>
            </a:extLst>
          </p:cNvPr>
          <p:cNvSpPr>
            <a:spLocks noGrp="1"/>
          </p:cNvSpPr>
          <p:nvPr>
            <p:ph type="title"/>
          </p:nvPr>
        </p:nvSpPr>
        <p:spPr>
          <a:xfrm>
            <a:off x="581192" y="702156"/>
            <a:ext cx="11029616" cy="549595"/>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2</a:t>
            </a:r>
            <a:endParaRPr lang="zh-CN" altLang="en-US" dirty="0"/>
          </a:p>
        </p:txBody>
      </p:sp>
      <p:sp>
        <p:nvSpPr>
          <p:cNvPr id="3" name="内容占位符 2">
            <a:extLst>
              <a:ext uri="{FF2B5EF4-FFF2-40B4-BE49-F238E27FC236}">
                <a16:creationId xmlns:a16="http://schemas.microsoft.com/office/drawing/2014/main" id="{2B999B63-E7BA-437E-A787-EEA68CE407B7}"/>
              </a:ext>
            </a:extLst>
          </p:cNvPr>
          <p:cNvSpPr>
            <a:spLocks noGrp="1"/>
          </p:cNvSpPr>
          <p:nvPr>
            <p:ph idx="1"/>
          </p:nvPr>
        </p:nvSpPr>
        <p:spPr>
          <a:xfrm>
            <a:off x="581192" y="1471749"/>
            <a:ext cx="11029615" cy="4952165"/>
          </a:xfrm>
        </p:spPr>
        <p:txBody>
          <a:bodyPr>
            <a:normAutofit/>
          </a:bodyPr>
          <a:lstStyle/>
          <a:p>
            <a:r>
              <a:rPr lang="en-US" altLang="zh-CN" dirty="0" err="1"/>
              <a:t>Linkerd</a:t>
            </a:r>
            <a:r>
              <a:rPr lang="en-US" altLang="zh-CN" dirty="0"/>
              <a:t> Init</a:t>
            </a:r>
          </a:p>
          <a:p>
            <a:pPr marL="0" indent="0">
              <a:buNone/>
            </a:pPr>
            <a:r>
              <a:rPr lang="zh-CN" altLang="en-US" dirty="0"/>
              <a:t>为了使代理真正透明，需要自动通过它路由流量。 </a:t>
            </a:r>
            <a:r>
              <a:rPr lang="en-US" altLang="zh-CN" dirty="0" err="1"/>
              <a:t>linkerd-init</a:t>
            </a:r>
            <a:r>
              <a:rPr lang="zh-CN" altLang="en-US" dirty="0"/>
              <a:t>容器作为</a:t>
            </a:r>
            <a:r>
              <a:rPr lang="en-US" altLang="zh-CN" dirty="0"/>
              <a:t>Kubernetes</a:t>
            </a:r>
            <a:r>
              <a:rPr lang="zh-CN" altLang="en-US" dirty="0"/>
              <a:t>初始化容器添加，该容器在启动任何其他容器之前运行。 这将执行一个小程序，该程序执行</a:t>
            </a:r>
            <a:r>
              <a:rPr lang="en-US" altLang="zh-CN" dirty="0"/>
              <a:t>iptables</a:t>
            </a:r>
            <a:r>
              <a:rPr lang="zh-CN" altLang="en-US" dirty="0"/>
              <a:t>并配置流量。</a:t>
            </a:r>
            <a:endParaRPr lang="en-US" altLang="zh-CN" dirty="0"/>
          </a:p>
          <a:p>
            <a:pPr marL="0" indent="0">
              <a:buNone/>
            </a:pPr>
            <a:r>
              <a:rPr lang="en-US" altLang="zh-CN" dirty="0"/>
              <a:t>Iptables</a:t>
            </a:r>
            <a:r>
              <a:rPr lang="zh-CN" altLang="en-US" dirty="0"/>
              <a:t>的用途主要有两种规则</a:t>
            </a:r>
            <a:r>
              <a:rPr lang="en-US" altLang="zh-CN" dirty="0"/>
              <a:t>:</a:t>
            </a:r>
          </a:p>
          <a:p>
            <a:pPr lvl="1"/>
            <a:r>
              <a:rPr lang="zh-CN" altLang="en-US" dirty="0"/>
              <a:t>发送到</a:t>
            </a:r>
            <a:r>
              <a:rPr lang="en-US" altLang="zh-CN" dirty="0"/>
              <a:t>Pod</a:t>
            </a:r>
            <a:r>
              <a:rPr lang="zh-CN" altLang="en-US" dirty="0"/>
              <a:t>的外部</a:t>
            </a:r>
            <a:r>
              <a:rPr lang="en-US" altLang="zh-CN" dirty="0"/>
              <a:t>IP</a:t>
            </a:r>
            <a:r>
              <a:rPr lang="zh-CN" altLang="en-US" dirty="0"/>
              <a:t>地址（例如</a:t>
            </a:r>
            <a:r>
              <a:rPr lang="en-US" altLang="zh-CN" dirty="0"/>
              <a:t>10.0.0.1</a:t>
            </a:r>
            <a:r>
              <a:rPr lang="zh-CN" altLang="en-US" dirty="0"/>
              <a:t>）的所有流量都将转发到代理上的特定端口（</a:t>
            </a:r>
            <a:r>
              <a:rPr lang="en-US" altLang="zh-CN" dirty="0"/>
              <a:t>4143</a:t>
            </a:r>
            <a:r>
              <a:rPr lang="zh-CN" altLang="en-US" dirty="0"/>
              <a:t>）。 通过在套接字上设置</a:t>
            </a:r>
            <a:r>
              <a:rPr lang="en-US" altLang="zh-CN" dirty="0"/>
              <a:t>SO_ORIGINAL_DST</a:t>
            </a:r>
            <a:r>
              <a:rPr lang="zh-CN" altLang="en-US" dirty="0"/>
              <a:t>，代理可以将流量转发到应用程序正在侦听的原始目标端口。</a:t>
            </a:r>
            <a:endParaRPr lang="en-US" altLang="zh-CN" dirty="0"/>
          </a:p>
          <a:p>
            <a:pPr lvl="1"/>
            <a:r>
              <a:rPr lang="zh-CN" altLang="en-US" dirty="0"/>
              <a:t>任何来自容器内部并发送到外部</a:t>
            </a:r>
            <a:r>
              <a:rPr lang="en-US" altLang="zh-CN" dirty="0"/>
              <a:t>IP</a:t>
            </a:r>
            <a:r>
              <a:rPr lang="zh-CN" altLang="en-US" dirty="0"/>
              <a:t>地址（不是</a:t>
            </a:r>
            <a:r>
              <a:rPr lang="en-US" altLang="zh-CN" dirty="0"/>
              <a:t>127.0.0.1</a:t>
            </a:r>
            <a:r>
              <a:rPr lang="zh-CN" altLang="en-US" dirty="0"/>
              <a:t>）的流量都将转发到代理上的特定端口（</a:t>
            </a:r>
            <a:r>
              <a:rPr lang="en-US" altLang="zh-CN" dirty="0"/>
              <a:t>4140</a:t>
            </a:r>
            <a:r>
              <a:rPr lang="zh-CN" altLang="en-US" dirty="0"/>
              <a:t>）。 因为在套接字上设置了</a:t>
            </a:r>
            <a:r>
              <a:rPr lang="en-US" altLang="zh-CN" dirty="0"/>
              <a:t>SO_ORIGINAL_DST</a:t>
            </a:r>
            <a:r>
              <a:rPr lang="zh-CN" altLang="en-US" dirty="0"/>
              <a:t>，所以代理能够将流量转发到原始接收者（除非有理由将其发送到其他地方）。 这不会导致流量循环，因为</a:t>
            </a:r>
            <a:r>
              <a:rPr lang="en-US" altLang="zh-CN" dirty="0"/>
              <a:t>iptables</a:t>
            </a:r>
            <a:r>
              <a:rPr lang="zh-CN" altLang="en-US" dirty="0"/>
              <a:t>规则明确跳过了代理的</a:t>
            </a:r>
            <a:r>
              <a:rPr lang="en-US" altLang="zh-CN" dirty="0"/>
              <a:t>UID</a:t>
            </a:r>
            <a:r>
              <a:rPr lang="zh-CN" altLang="en-US" dirty="0"/>
              <a:t>。</a:t>
            </a:r>
            <a:endParaRPr lang="en-US" altLang="zh-CN" dirty="0"/>
          </a:p>
          <a:p>
            <a:pPr marL="0" indent="0">
              <a:buNone/>
            </a:pPr>
            <a:r>
              <a:rPr lang="zh-CN" altLang="en-US" dirty="0"/>
              <a:t>默认情况下，大多数端口都是通过代理转发的。 这并不总是可取的，有可能让特定端口完全针对传入和传出流量跳过代理。 请参阅</a:t>
            </a:r>
            <a:r>
              <a:rPr lang="zh-CN" altLang="en-US" dirty="0">
                <a:hlinkClick r:id="rId2"/>
              </a:rPr>
              <a:t>协议检测</a:t>
            </a:r>
            <a:r>
              <a:rPr lang="zh-CN" altLang="en-US" dirty="0"/>
              <a:t>文档以了解此处发生的情况。</a:t>
            </a:r>
          </a:p>
        </p:txBody>
      </p:sp>
      <p:sp>
        <p:nvSpPr>
          <p:cNvPr id="4" name="日期占位符 3">
            <a:extLst>
              <a:ext uri="{FF2B5EF4-FFF2-40B4-BE49-F238E27FC236}">
                <a16:creationId xmlns:a16="http://schemas.microsoft.com/office/drawing/2014/main" id="{3CC53E7A-298C-453D-A618-EC64CE499ED5}"/>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264297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C8B52-C187-4679-A8B8-644338089D9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87BF864C-F7BB-4C98-A1B7-4C23D8DD36E8}"/>
              </a:ext>
            </a:extLst>
          </p:cNvPr>
          <p:cNvPicPr>
            <a:picLocks noGrp="1" noChangeAspect="1"/>
          </p:cNvPicPr>
          <p:nvPr>
            <p:ph idx="1"/>
          </p:nvPr>
        </p:nvPicPr>
        <p:blipFill>
          <a:blip r:embed="rId2"/>
          <a:stretch>
            <a:fillRect/>
          </a:stretch>
        </p:blipFill>
        <p:spPr>
          <a:xfrm>
            <a:off x="69668" y="0"/>
            <a:ext cx="7199155" cy="3633787"/>
          </a:xfrm>
          <a:prstGeom prst="rect">
            <a:avLst/>
          </a:prstGeom>
        </p:spPr>
      </p:pic>
      <p:sp>
        <p:nvSpPr>
          <p:cNvPr id="4" name="日期占位符 3">
            <a:extLst>
              <a:ext uri="{FF2B5EF4-FFF2-40B4-BE49-F238E27FC236}">
                <a16:creationId xmlns:a16="http://schemas.microsoft.com/office/drawing/2014/main" id="{6C8C74BA-39C1-41C1-94F2-FB4BBFC35229}"/>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6" name="图片 5">
            <a:extLst>
              <a:ext uri="{FF2B5EF4-FFF2-40B4-BE49-F238E27FC236}">
                <a16:creationId xmlns:a16="http://schemas.microsoft.com/office/drawing/2014/main" id="{5E1FFE68-7212-40E3-82F3-26FC966F1D80}"/>
              </a:ext>
            </a:extLst>
          </p:cNvPr>
          <p:cNvPicPr>
            <a:picLocks noChangeAspect="1"/>
          </p:cNvPicPr>
          <p:nvPr/>
        </p:nvPicPr>
        <p:blipFill>
          <a:blip r:embed="rId3"/>
          <a:stretch>
            <a:fillRect/>
          </a:stretch>
        </p:blipFill>
        <p:spPr>
          <a:xfrm>
            <a:off x="69668" y="1028610"/>
            <a:ext cx="12192000" cy="5829390"/>
          </a:xfrm>
          <a:prstGeom prst="rect">
            <a:avLst/>
          </a:prstGeom>
        </p:spPr>
      </p:pic>
    </p:spTree>
    <p:extLst>
      <p:ext uri="{BB962C8B-B14F-4D97-AF65-F5344CB8AC3E}">
        <p14:creationId xmlns:p14="http://schemas.microsoft.com/office/powerpoint/2010/main" val="188132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32941-E70F-4009-9F92-B1ED837F5244}"/>
              </a:ext>
            </a:extLst>
          </p:cNvPr>
          <p:cNvSpPr>
            <a:spLocks noGrp="1"/>
          </p:cNvSpPr>
          <p:nvPr>
            <p:ph type="title"/>
          </p:nvPr>
        </p:nvSpPr>
        <p:spPr/>
        <p:txBody>
          <a:bodyPr>
            <a:normAutofit/>
          </a:bodyPr>
          <a:lstStyle/>
          <a:p>
            <a:r>
              <a:rPr lang="en-US" altLang="zh-CN" dirty="0" err="1"/>
              <a:t>Linkerd</a:t>
            </a:r>
            <a:r>
              <a:rPr lang="zh-CN" altLang="en-US" dirty="0"/>
              <a:t>组件 </a:t>
            </a:r>
            <a:r>
              <a:rPr lang="en-US" altLang="zh-CN" dirty="0"/>
              <a:t>– CLI &amp; Dashboard</a:t>
            </a:r>
            <a:br>
              <a:rPr lang="en-US" altLang="zh-CN" dirty="0"/>
            </a:br>
            <a:endParaRPr lang="zh-CN" altLang="en-US" dirty="0"/>
          </a:p>
        </p:txBody>
      </p:sp>
      <p:sp>
        <p:nvSpPr>
          <p:cNvPr id="3" name="内容占位符 2">
            <a:extLst>
              <a:ext uri="{FF2B5EF4-FFF2-40B4-BE49-F238E27FC236}">
                <a16:creationId xmlns:a16="http://schemas.microsoft.com/office/drawing/2014/main" id="{0EA6E18E-BEB4-4A22-872C-E015F8173D84}"/>
              </a:ext>
            </a:extLst>
          </p:cNvPr>
          <p:cNvSpPr>
            <a:spLocks noGrp="1"/>
          </p:cNvSpPr>
          <p:nvPr>
            <p:ph idx="1"/>
          </p:nvPr>
        </p:nvSpPr>
        <p:spPr/>
        <p:txBody>
          <a:bodyPr/>
          <a:lstStyle/>
          <a:p>
            <a:r>
              <a:rPr lang="en-US" altLang="zh-CN" b="1" dirty="0"/>
              <a:t>CLI</a:t>
            </a:r>
          </a:p>
          <a:p>
            <a:pPr marL="0" indent="0">
              <a:buNone/>
            </a:pPr>
            <a:r>
              <a:rPr lang="en-US" altLang="zh-CN" dirty="0" err="1"/>
              <a:t>Linkerd</a:t>
            </a:r>
            <a:r>
              <a:rPr lang="en-US" altLang="zh-CN" dirty="0"/>
              <a:t> CLI</a:t>
            </a:r>
            <a:r>
              <a:rPr lang="zh-CN" altLang="en-US" dirty="0"/>
              <a:t>在您的计算机上本地运行，并用于与控制和数据平面进行交互。 它可用于查看统计信息，实时调试生产问题以及安装</a:t>
            </a:r>
            <a:r>
              <a:rPr lang="en-US" altLang="zh-CN" dirty="0"/>
              <a:t>/</a:t>
            </a:r>
            <a:r>
              <a:rPr lang="zh-CN" altLang="en-US" dirty="0"/>
              <a:t>升级控制和数据平面。</a:t>
            </a:r>
            <a:endParaRPr lang="en-US" altLang="zh-CN" dirty="0"/>
          </a:p>
          <a:p>
            <a:r>
              <a:rPr lang="en-US" altLang="zh-CN" b="1" dirty="0"/>
              <a:t>Dashboard</a:t>
            </a:r>
          </a:p>
          <a:p>
            <a:pPr marL="0" indent="0">
              <a:buNone/>
            </a:pPr>
            <a:r>
              <a:rPr lang="en-US" altLang="zh-CN" dirty="0" err="1"/>
              <a:t>Linkerd</a:t>
            </a:r>
            <a:r>
              <a:rPr lang="zh-CN" altLang="en-US" dirty="0"/>
              <a:t>仪表板实时提供有关服务正在发生的高级视图。 它可用于查看“黄金”指标（成功率，请求</a:t>
            </a:r>
            <a:r>
              <a:rPr lang="en-US" altLang="zh-CN" dirty="0"/>
              <a:t>/</a:t>
            </a:r>
            <a:r>
              <a:rPr lang="zh-CN" altLang="en-US" dirty="0"/>
              <a:t>秒和延迟），可视化服务依赖关系并了解特定服务路由的运行状况。命令：</a:t>
            </a:r>
            <a:r>
              <a:rPr lang="en-US" altLang="zh-CN" dirty="0" err="1"/>
              <a:t>linkerd</a:t>
            </a:r>
            <a:r>
              <a:rPr lang="en-US" altLang="zh-CN" dirty="0"/>
              <a:t> dashboard</a:t>
            </a:r>
          </a:p>
          <a:p>
            <a:pPr marL="0" indent="0">
              <a:buNone/>
            </a:pPr>
            <a:r>
              <a:rPr lang="zh-CN" altLang="en-US" dirty="0"/>
              <a:t>仪表盘由</a:t>
            </a:r>
            <a:r>
              <a:rPr lang="en-US" altLang="zh-CN" dirty="0" err="1"/>
              <a:t>linkerd</a:t>
            </a:r>
            <a:r>
              <a:rPr lang="en-US" altLang="zh-CN" dirty="0"/>
              <a:t>-web</a:t>
            </a:r>
            <a:r>
              <a:rPr lang="zh-CN" altLang="en-US" dirty="0"/>
              <a:t>提供，如果你不想</a:t>
            </a:r>
            <a:r>
              <a:rPr lang="en-US" altLang="zh-CN" dirty="0" err="1"/>
              <a:t>linkerd</a:t>
            </a:r>
            <a:r>
              <a:rPr lang="en-US" altLang="zh-CN" dirty="0"/>
              <a:t> dashboard</a:t>
            </a:r>
            <a:r>
              <a:rPr lang="zh-CN" altLang="en-US" dirty="0"/>
              <a:t>打开，也可以暴露给其他组件（如：</a:t>
            </a:r>
            <a:r>
              <a:rPr lang="en-US" altLang="zh-CN" b="1"/>
              <a:t> Ingress</a:t>
            </a:r>
            <a:r>
              <a:rPr lang="zh-CN" altLang="en-US" dirty="0"/>
              <a:t>）。</a:t>
            </a:r>
          </a:p>
        </p:txBody>
      </p:sp>
      <p:sp>
        <p:nvSpPr>
          <p:cNvPr id="4" name="日期占位符 3">
            <a:extLst>
              <a:ext uri="{FF2B5EF4-FFF2-40B4-BE49-F238E27FC236}">
                <a16:creationId xmlns:a16="http://schemas.microsoft.com/office/drawing/2014/main" id="{8E2DF369-8C04-4735-BC80-102F02D032E6}"/>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231780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1F76-95FC-41D7-9084-336C8E6A4B26}"/>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安装</a:t>
            </a:r>
            <a:br>
              <a:rPr lang="zh-CN" altLang="en-US" dirty="0"/>
            </a:br>
            <a:endParaRPr lang="zh-CN" altLang="en-US" dirty="0"/>
          </a:p>
        </p:txBody>
      </p:sp>
      <p:sp>
        <p:nvSpPr>
          <p:cNvPr id="4" name="日期占位符 3">
            <a:extLst>
              <a:ext uri="{FF2B5EF4-FFF2-40B4-BE49-F238E27FC236}">
                <a16:creationId xmlns:a16="http://schemas.microsoft.com/office/drawing/2014/main" id="{DE19DAB7-2EF2-43DE-981A-2CF1D7BB8572}"/>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
        <p:nvSpPr>
          <p:cNvPr id="6" name="内容占位符 5">
            <a:extLst>
              <a:ext uri="{FF2B5EF4-FFF2-40B4-BE49-F238E27FC236}">
                <a16:creationId xmlns:a16="http://schemas.microsoft.com/office/drawing/2014/main" id="{A0BF8AE3-7370-4BAB-874D-40A0DB6201B9}"/>
              </a:ext>
            </a:extLst>
          </p:cNvPr>
          <p:cNvSpPr>
            <a:spLocks noGrp="1"/>
          </p:cNvSpPr>
          <p:nvPr>
            <p:ph idx="1"/>
          </p:nvPr>
        </p:nvSpPr>
        <p:spPr>
          <a:xfrm>
            <a:off x="581192" y="1715589"/>
            <a:ext cx="11029615" cy="4937760"/>
          </a:xfrm>
        </p:spPr>
        <p:txBody>
          <a:bodyPr>
            <a:normAutofit fontScale="77500" lnSpcReduction="20000"/>
          </a:bodyPr>
          <a:lstStyle/>
          <a:p>
            <a:r>
              <a:rPr lang="en-US" altLang="zh-CN" dirty="0"/>
              <a:t># </a:t>
            </a:r>
            <a:r>
              <a:rPr lang="zh-CN" altLang="en-US" dirty="0"/>
              <a:t>安装</a:t>
            </a:r>
            <a:r>
              <a:rPr lang="en-US" altLang="zh-CN" dirty="0" err="1"/>
              <a:t>linkerd</a:t>
            </a:r>
            <a:r>
              <a:rPr lang="en-US" altLang="zh-CN" dirty="0"/>
              <a:t> CLI</a:t>
            </a:r>
          </a:p>
          <a:p>
            <a:r>
              <a:rPr lang="en-US" altLang="zh-CN" dirty="0"/>
              <a:t>curl -</a:t>
            </a:r>
            <a:r>
              <a:rPr lang="en-US" altLang="zh-CN" dirty="0" err="1"/>
              <a:t>sL</a:t>
            </a:r>
            <a:r>
              <a:rPr lang="en-US" altLang="zh-CN" dirty="0"/>
              <a:t> https://run.linkerd.io/install | </a:t>
            </a:r>
            <a:r>
              <a:rPr lang="en-US" altLang="zh-CN" dirty="0" err="1"/>
              <a:t>sh</a:t>
            </a:r>
            <a:endParaRPr lang="en-US" altLang="zh-CN" dirty="0"/>
          </a:p>
          <a:p>
            <a:r>
              <a:rPr lang="en-US" altLang="zh-CN" dirty="0"/>
              <a:t># </a:t>
            </a:r>
            <a:r>
              <a:rPr lang="zh-CN" altLang="en-US" dirty="0"/>
              <a:t>设置环境变量</a:t>
            </a:r>
          </a:p>
          <a:p>
            <a:r>
              <a:rPr lang="en-US" altLang="zh-CN" dirty="0"/>
              <a:t>export PATH=$PATH:$HOME/.linkerd2/bin</a:t>
            </a:r>
          </a:p>
          <a:p>
            <a:r>
              <a:rPr lang="en-US" altLang="zh-CN" dirty="0"/>
              <a:t># </a:t>
            </a:r>
            <a:r>
              <a:rPr lang="zh-CN" altLang="en-US" dirty="0"/>
              <a:t>查看版本</a:t>
            </a:r>
          </a:p>
          <a:p>
            <a:r>
              <a:rPr lang="en-US" altLang="zh-CN" dirty="0" err="1"/>
              <a:t>linkerd</a:t>
            </a:r>
            <a:r>
              <a:rPr lang="en-US" altLang="zh-CN" dirty="0"/>
              <a:t> version</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之前的检查</a:t>
            </a:r>
          </a:p>
          <a:p>
            <a:r>
              <a:rPr lang="en-US" altLang="zh-CN" dirty="0" err="1"/>
              <a:t>linkerd</a:t>
            </a:r>
            <a:r>
              <a:rPr lang="en-US" altLang="zh-CN" dirty="0"/>
              <a:t> check --pre</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需要梯子</a:t>
            </a:r>
            <a:r>
              <a:rPr lang="en-US" altLang="zh-CN" dirty="0"/>
              <a:t>)</a:t>
            </a:r>
          </a:p>
          <a:p>
            <a:r>
              <a:rPr lang="en-US" altLang="zh-CN" dirty="0" err="1"/>
              <a:t>linkerd</a:t>
            </a:r>
            <a:r>
              <a:rPr lang="en-US" altLang="zh-CN" dirty="0"/>
              <a:t> install | </a:t>
            </a:r>
            <a:r>
              <a:rPr lang="en-US" altLang="zh-CN" dirty="0" err="1"/>
              <a:t>kubectl</a:t>
            </a:r>
            <a:r>
              <a:rPr lang="en-US" altLang="zh-CN" dirty="0"/>
              <a:t> apply -f -</a:t>
            </a:r>
          </a:p>
          <a:p>
            <a:r>
              <a:rPr lang="en-US" altLang="zh-CN" dirty="0"/>
              <a:t># </a:t>
            </a:r>
            <a:r>
              <a:rPr lang="zh-CN" altLang="en-US" dirty="0"/>
              <a:t>等待安装</a:t>
            </a:r>
            <a:r>
              <a:rPr lang="en-US" altLang="zh-CN" dirty="0" err="1"/>
              <a:t>linkerd</a:t>
            </a:r>
            <a:r>
              <a:rPr lang="zh-CN" altLang="en-US" dirty="0"/>
              <a:t>完成</a:t>
            </a:r>
          </a:p>
          <a:p>
            <a:r>
              <a:rPr lang="en-US" altLang="zh-CN" dirty="0" err="1"/>
              <a:t>linkerd</a:t>
            </a:r>
            <a:r>
              <a:rPr lang="en-US" altLang="zh-CN" dirty="0"/>
              <a:t> check</a:t>
            </a:r>
          </a:p>
          <a:p>
            <a:r>
              <a:rPr lang="en-US" altLang="zh-CN" dirty="0"/>
              <a:t># </a:t>
            </a:r>
            <a:r>
              <a:rPr lang="zh-CN" altLang="en-US" dirty="0"/>
              <a:t>查看</a:t>
            </a:r>
          </a:p>
          <a:p>
            <a:r>
              <a:rPr lang="en-US" altLang="zh-CN" dirty="0" err="1"/>
              <a:t>kubectl</a:t>
            </a:r>
            <a:r>
              <a:rPr lang="en-US" altLang="zh-CN" dirty="0"/>
              <a:t> -n </a:t>
            </a:r>
            <a:r>
              <a:rPr lang="en-US" altLang="zh-CN" dirty="0" err="1"/>
              <a:t>linkerd</a:t>
            </a:r>
            <a:r>
              <a:rPr lang="en-US" altLang="zh-CN" dirty="0"/>
              <a:t> get deploy</a:t>
            </a:r>
          </a:p>
          <a:p>
            <a:r>
              <a:rPr lang="en-US" altLang="zh-CN" dirty="0"/>
              <a:t># </a:t>
            </a:r>
            <a:r>
              <a:rPr lang="zh-CN" altLang="en-US" dirty="0"/>
              <a:t>仪表板和</a:t>
            </a:r>
            <a:r>
              <a:rPr lang="en-US" altLang="zh-CN" dirty="0"/>
              <a:t>Grafana http://ip:50750/namespaces</a:t>
            </a:r>
          </a:p>
          <a:p>
            <a:r>
              <a:rPr lang="en-US" altLang="zh-CN" dirty="0" err="1"/>
              <a:t>linkerd</a:t>
            </a:r>
            <a:r>
              <a:rPr lang="en-US" altLang="zh-CN" dirty="0"/>
              <a:t> dashboard --address 0.0.0.0 &amp;</a:t>
            </a:r>
          </a:p>
          <a:p>
            <a:endParaRPr lang="zh-CN" altLang="en-US" dirty="0"/>
          </a:p>
        </p:txBody>
      </p:sp>
    </p:spTree>
    <p:extLst>
      <p:ext uri="{BB962C8B-B14F-4D97-AF65-F5344CB8AC3E}">
        <p14:creationId xmlns:p14="http://schemas.microsoft.com/office/powerpoint/2010/main" val="174622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3478D-248E-4A50-86EB-7A52A8765590}"/>
              </a:ext>
            </a:extLst>
          </p:cNvPr>
          <p:cNvSpPr>
            <a:spLocks noGrp="1"/>
          </p:cNvSpPr>
          <p:nvPr>
            <p:ph type="title"/>
          </p:nvPr>
        </p:nvSpPr>
        <p:spPr>
          <a:xfrm>
            <a:off x="485398" y="528199"/>
            <a:ext cx="11029616" cy="874095"/>
          </a:xfrm>
        </p:spPr>
        <p:txBody>
          <a:bodyPr/>
          <a:lstStyle/>
          <a:p>
            <a:r>
              <a:rPr lang="en-US" altLang="zh-CN" dirty="0" err="1"/>
              <a:t>Linkerd</a:t>
            </a:r>
            <a:r>
              <a:rPr lang="zh-CN" altLang="en-US" dirty="0"/>
              <a:t>实际操作 </a:t>
            </a:r>
            <a:r>
              <a:rPr lang="en-US" altLang="zh-CN" dirty="0"/>
              <a:t>– </a:t>
            </a:r>
            <a:r>
              <a:rPr lang="zh-CN" altLang="en-US" dirty="0"/>
              <a:t>分布式追踪</a:t>
            </a:r>
          </a:p>
        </p:txBody>
      </p:sp>
      <p:sp>
        <p:nvSpPr>
          <p:cNvPr id="4" name="日期占位符 3">
            <a:extLst>
              <a:ext uri="{FF2B5EF4-FFF2-40B4-BE49-F238E27FC236}">
                <a16:creationId xmlns:a16="http://schemas.microsoft.com/office/drawing/2014/main" id="{A9C78608-469F-41E9-A003-6A26C699BEA2}"/>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6" name="图片 5">
            <a:extLst>
              <a:ext uri="{FF2B5EF4-FFF2-40B4-BE49-F238E27FC236}">
                <a16:creationId xmlns:a16="http://schemas.microsoft.com/office/drawing/2014/main" id="{1D51BF4F-7762-48A8-8145-64695FA1F5A4}"/>
              </a:ext>
            </a:extLst>
          </p:cNvPr>
          <p:cNvPicPr>
            <a:picLocks noChangeAspect="1"/>
          </p:cNvPicPr>
          <p:nvPr/>
        </p:nvPicPr>
        <p:blipFill>
          <a:blip r:embed="rId2"/>
          <a:stretch>
            <a:fillRect/>
          </a:stretch>
        </p:blipFill>
        <p:spPr>
          <a:xfrm>
            <a:off x="307893" y="1638368"/>
            <a:ext cx="10142857" cy="5038095"/>
          </a:xfrm>
          <a:prstGeom prst="rect">
            <a:avLst/>
          </a:prstGeom>
        </p:spPr>
      </p:pic>
      <p:pic>
        <p:nvPicPr>
          <p:cNvPr id="5" name="内容占位符 4">
            <a:extLst>
              <a:ext uri="{FF2B5EF4-FFF2-40B4-BE49-F238E27FC236}">
                <a16:creationId xmlns:a16="http://schemas.microsoft.com/office/drawing/2014/main" id="{AE010058-E353-49CA-9F20-1498C77BE4A7}"/>
              </a:ext>
            </a:extLst>
          </p:cNvPr>
          <p:cNvPicPr>
            <a:picLocks noGrp="1" noChangeAspect="1"/>
          </p:cNvPicPr>
          <p:nvPr>
            <p:ph idx="1"/>
          </p:nvPr>
        </p:nvPicPr>
        <p:blipFill>
          <a:blip r:embed="rId3"/>
          <a:stretch>
            <a:fillRect/>
          </a:stretch>
        </p:blipFill>
        <p:spPr>
          <a:xfrm>
            <a:off x="3240537" y="2071373"/>
            <a:ext cx="8951463" cy="3919537"/>
          </a:xfrm>
          <a:prstGeom prst="rect">
            <a:avLst/>
          </a:prstGeom>
        </p:spPr>
      </p:pic>
    </p:spTree>
    <p:extLst>
      <p:ext uri="{BB962C8B-B14F-4D97-AF65-F5344CB8AC3E}">
        <p14:creationId xmlns:p14="http://schemas.microsoft.com/office/powerpoint/2010/main" val="12590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409EC2-3EFD-431B-A547-E4962208ADAD}"/>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
        <p:nvSpPr>
          <p:cNvPr id="6" name="标题 5">
            <a:extLst>
              <a:ext uri="{FF2B5EF4-FFF2-40B4-BE49-F238E27FC236}">
                <a16:creationId xmlns:a16="http://schemas.microsoft.com/office/drawing/2014/main" id="{88F34C54-4546-45C3-AF16-34F66D414DEF}"/>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超时</a:t>
            </a:r>
          </a:p>
        </p:txBody>
      </p:sp>
      <p:pic>
        <p:nvPicPr>
          <p:cNvPr id="8" name="图片 7">
            <a:extLst>
              <a:ext uri="{FF2B5EF4-FFF2-40B4-BE49-F238E27FC236}">
                <a16:creationId xmlns:a16="http://schemas.microsoft.com/office/drawing/2014/main" id="{C3F56CD9-3116-4AD6-AAA5-1FFB21ECCA6F}"/>
              </a:ext>
            </a:extLst>
          </p:cNvPr>
          <p:cNvPicPr>
            <a:picLocks noChangeAspect="1"/>
          </p:cNvPicPr>
          <p:nvPr/>
        </p:nvPicPr>
        <p:blipFill>
          <a:blip r:embed="rId2"/>
          <a:stretch>
            <a:fillRect/>
          </a:stretch>
        </p:blipFill>
        <p:spPr>
          <a:xfrm>
            <a:off x="1144526" y="2670897"/>
            <a:ext cx="9171428" cy="3571429"/>
          </a:xfrm>
          <a:prstGeom prst="rect">
            <a:avLst/>
          </a:prstGeom>
        </p:spPr>
      </p:pic>
    </p:spTree>
    <p:extLst>
      <p:ext uri="{BB962C8B-B14F-4D97-AF65-F5344CB8AC3E}">
        <p14:creationId xmlns:p14="http://schemas.microsoft.com/office/powerpoint/2010/main" val="1726512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D6448-1D1D-4F97-B73C-AF4B67708CB1}"/>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流量分流</a:t>
            </a:r>
          </a:p>
        </p:txBody>
      </p:sp>
      <p:sp>
        <p:nvSpPr>
          <p:cNvPr id="3" name="内容占位符 2">
            <a:extLst>
              <a:ext uri="{FF2B5EF4-FFF2-40B4-BE49-F238E27FC236}">
                <a16:creationId xmlns:a16="http://schemas.microsoft.com/office/drawing/2014/main" id="{ED0B8348-7E84-4665-BBB5-69A14B411BBD}"/>
              </a:ext>
            </a:extLst>
          </p:cNvPr>
          <p:cNvSpPr>
            <a:spLocks noGrp="1"/>
          </p:cNvSpPr>
          <p:nvPr>
            <p:ph idx="1"/>
          </p:nvPr>
        </p:nvSpPr>
        <p:spPr/>
        <p:txBody>
          <a:bodyPr/>
          <a:lstStyle/>
          <a:p>
            <a:r>
              <a:rPr lang="en-US" altLang="zh-CN" dirty="0" err="1"/>
              <a:t>Linkerd</a:t>
            </a:r>
            <a:r>
              <a:rPr lang="zh-CN" altLang="en-US" dirty="0"/>
              <a:t>通过服务网格接口（</a:t>
            </a:r>
            <a:r>
              <a:rPr lang="en-US" altLang="zh-CN" dirty="0"/>
              <a:t>SMI</a:t>
            </a:r>
            <a:r>
              <a:rPr lang="zh-CN" altLang="en-US" dirty="0"/>
              <a:t>）</a:t>
            </a:r>
            <a:r>
              <a:rPr lang="en-US" altLang="zh-CN" dirty="0" err="1"/>
              <a:t>TrafficSplit</a:t>
            </a:r>
            <a:r>
              <a:rPr lang="en-US" altLang="zh-CN" dirty="0"/>
              <a:t> API</a:t>
            </a:r>
            <a:r>
              <a:rPr lang="zh-CN" altLang="en-US" dirty="0"/>
              <a:t>公开了此功能，</a:t>
            </a:r>
            <a:r>
              <a:rPr lang="en-US" altLang="zh-CN" dirty="0" err="1"/>
              <a:t>Linkerd</a:t>
            </a:r>
            <a:r>
              <a:rPr lang="zh-CN" altLang="en-US" dirty="0"/>
              <a:t>与</a:t>
            </a:r>
            <a:r>
              <a:rPr lang="en-US" altLang="zh-CN" dirty="0"/>
              <a:t>Flagger</a:t>
            </a:r>
            <a:r>
              <a:rPr lang="zh-CN" altLang="en-US" dirty="0"/>
              <a:t>结合使用。</a:t>
            </a:r>
            <a:endParaRPr lang="en-US" altLang="zh-CN" dirty="0"/>
          </a:p>
          <a:p>
            <a:r>
              <a:rPr lang="en-US" altLang="zh-CN" dirty="0"/>
              <a:t>Flagger</a:t>
            </a:r>
            <a:r>
              <a:rPr lang="zh-CN" altLang="en-US" dirty="0"/>
              <a:t>是一种渐进式交付工具，可将</a:t>
            </a:r>
            <a:r>
              <a:rPr lang="en-US" altLang="zh-CN" dirty="0" err="1"/>
              <a:t>Linkerd</a:t>
            </a:r>
            <a:r>
              <a:rPr lang="zh-CN" altLang="en-US" dirty="0"/>
              <a:t>的指标和流量拆分控制在一个控制环中，从而实现全自动的，支持指标的金丝雀部署。</a:t>
            </a:r>
            <a:endParaRPr lang="en-US" altLang="zh-CN" sz="1600" dirty="0"/>
          </a:p>
          <a:p>
            <a:endParaRPr lang="zh-CN" altLang="en-US" dirty="0"/>
          </a:p>
        </p:txBody>
      </p:sp>
      <p:sp>
        <p:nvSpPr>
          <p:cNvPr id="4" name="日期占位符 3">
            <a:extLst>
              <a:ext uri="{FF2B5EF4-FFF2-40B4-BE49-F238E27FC236}">
                <a16:creationId xmlns:a16="http://schemas.microsoft.com/office/drawing/2014/main" id="{22F00336-30CB-4F05-81AE-D6B9E841C5E7}"/>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81563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518978B-8AC4-416A-86A0-525DF32C3D2A}"/>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7" name="内容占位符 6">
            <a:extLst>
              <a:ext uri="{FF2B5EF4-FFF2-40B4-BE49-F238E27FC236}">
                <a16:creationId xmlns:a16="http://schemas.microsoft.com/office/drawing/2014/main" id="{42A4FC1A-2E7A-42D8-A4A0-0C0BFAFE9B63}"/>
              </a:ext>
            </a:extLst>
          </p:cNvPr>
          <p:cNvPicPr>
            <a:picLocks noGrp="1" noChangeAspect="1"/>
          </p:cNvPicPr>
          <p:nvPr>
            <p:ph idx="1"/>
          </p:nvPr>
        </p:nvPicPr>
        <p:blipFill>
          <a:blip r:embed="rId2"/>
          <a:stretch>
            <a:fillRect/>
          </a:stretch>
        </p:blipFill>
        <p:spPr>
          <a:xfrm>
            <a:off x="1250009" y="672195"/>
            <a:ext cx="9984048" cy="5684080"/>
          </a:xfrm>
          <a:prstGeom prst="rect">
            <a:avLst/>
          </a:prstGeom>
        </p:spPr>
      </p:pic>
    </p:spTree>
    <p:extLst>
      <p:ext uri="{BB962C8B-B14F-4D97-AF65-F5344CB8AC3E}">
        <p14:creationId xmlns:p14="http://schemas.microsoft.com/office/powerpoint/2010/main" val="158127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a:xfrm>
            <a:off x="581192" y="1689463"/>
            <a:ext cx="11029615" cy="4859383"/>
          </a:xfrm>
        </p:spPr>
        <p:txBody>
          <a:bodyPr>
            <a:normAutofit/>
          </a:bodyPr>
          <a:lstStyle/>
          <a:p>
            <a:r>
              <a:rPr lang="zh-CN" altLang="en-US" dirty="0"/>
              <a:t>首先，</a:t>
            </a:r>
            <a:r>
              <a:rPr lang="en-US" altLang="zh-CN" dirty="0"/>
              <a:t>Service Mesh</a:t>
            </a:r>
            <a:r>
              <a:rPr lang="zh-CN" altLang="en-US" dirty="0"/>
              <a:t>和</a:t>
            </a:r>
            <a:r>
              <a:rPr lang="en-US" altLang="zh-CN" dirty="0"/>
              <a:t>API Gateway</a:t>
            </a:r>
            <a:r>
              <a:rPr lang="zh-CN" altLang="en-US" dirty="0"/>
              <a:t>在功能定位和承担的职责上有非常清晰的界限：</a:t>
            </a:r>
          </a:p>
          <a:p>
            <a:pPr lvl="1"/>
            <a:r>
              <a:rPr lang="en-US" altLang="zh-CN" dirty="0"/>
              <a:t>Service Mesh</a:t>
            </a:r>
            <a:r>
              <a:rPr lang="zh-CN" altLang="en-US" dirty="0"/>
              <a:t>：微服务的网络通信基础设施，负责（系统内部的）服务间的通讯</a:t>
            </a:r>
          </a:p>
          <a:p>
            <a:pPr lvl="1"/>
            <a:r>
              <a:rPr lang="en-US" altLang="zh-CN" dirty="0"/>
              <a:t>API Gateway</a:t>
            </a:r>
            <a:r>
              <a:rPr lang="zh-CN" altLang="en-US" dirty="0"/>
              <a:t>： 负责将服务以</a:t>
            </a:r>
            <a:r>
              <a:rPr lang="en-US" altLang="zh-CN" dirty="0"/>
              <a:t>API</a:t>
            </a:r>
            <a:r>
              <a:rPr lang="zh-CN" altLang="en-US" dirty="0"/>
              <a:t>的形式暴露（给系统外部），以实现业务功能</a:t>
            </a:r>
            <a:endParaRPr lang="en-US" altLang="zh-CN" dirty="0"/>
          </a:p>
          <a:p>
            <a:r>
              <a:rPr lang="zh-CN" altLang="en-US" dirty="0"/>
              <a:t>从功能和职责上说：</a:t>
            </a:r>
          </a:p>
          <a:p>
            <a:pPr lvl="1"/>
            <a:r>
              <a:rPr lang="zh-CN" altLang="en-US" dirty="0"/>
              <a:t>位于最底层的是拆分好的原子微服务，以服务的形式提供各种能力</a:t>
            </a:r>
          </a:p>
          <a:p>
            <a:pPr lvl="1"/>
            <a:r>
              <a:rPr lang="zh-CN" altLang="en-US" dirty="0"/>
              <a:t>在原子微服务上是（可选的）组合服务，某些场景下需要将若干微服务的能力组合起来形成新的服务</a:t>
            </a:r>
          </a:p>
          <a:p>
            <a:pPr lvl="1"/>
            <a:r>
              <a:rPr lang="zh-CN" altLang="en-US" dirty="0"/>
              <a:t>原子微服务和组合服务部署于 </a:t>
            </a:r>
            <a:r>
              <a:rPr lang="zh-CN" altLang="en-US" b="1" dirty="0"/>
              <a:t>系统内部</a:t>
            </a:r>
            <a:r>
              <a:rPr lang="zh-CN" altLang="en-US" dirty="0"/>
              <a:t>，在采用</a:t>
            </a:r>
            <a:r>
              <a:rPr lang="en-US" altLang="zh-CN" dirty="0"/>
              <a:t>Service Mesh</a:t>
            </a:r>
            <a:r>
              <a:rPr lang="zh-CN" altLang="en-US" dirty="0"/>
              <a:t>的情况下，由</a:t>
            </a:r>
            <a:r>
              <a:rPr lang="en-US" altLang="zh-CN" dirty="0"/>
              <a:t>Service Mesh</a:t>
            </a:r>
            <a:r>
              <a:rPr lang="zh-CN" altLang="en-US" dirty="0"/>
              <a:t>提供服务间通讯的能力</a:t>
            </a:r>
          </a:p>
          <a:p>
            <a:pPr lvl="1"/>
            <a:r>
              <a:rPr lang="en-US" altLang="zh-CN" dirty="0"/>
              <a:t>API Gateway</a:t>
            </a:r>
            <a:r>
              <a:rPr lang="zh-CN" altLang="en-US" dirty="0"/>
              <a:t>用于将系统内部的这些服务暴露给 </a:t>
            </a:r>
            <a:r>
              <a:rPr lang="zh-CN" altLang="en-US" b="1" dirty="0"/>
              <a:t>系统外部</a:t>
            </a:r>
            <a:r>
              <a:rPr lang="zh-CN" altLang="en-US" dirty="0"/>
              <a:t>，以</a:t>
            </a:r>
            <a:r>
              <a:rPr lang="en-US" altLang="zh-CN" dirty="0"/>
              <a:t>API</a:t>
            </a:r>
            <a:r>
              <a:rPr lang="zh-CN" altLang="en-US" dirty="0"/>
              <a:t>的形式接受外部请求。</a:t>
            </a:r>
          </a:p>
          <a:p>
            <a:r>
              <a:rPr lang="zh-CN" altLang="en-US" dirty="0"/>
              <a:t>从部署上说：</a:t>
            </a:r>
          </a:p>
          <a:p>
            <a:pPr lvl="1"/>
            <a:r>
              <a:rPr lang="en-US" altLang="zh-CN" dirty="0"/>
              <a:t>Service Mesh</a:t>
            </a:r>
            <a:r>
              <a:rPr lang="zh-CN" altLang="en-US" dirty="0"/>
              <a:t>部署在系统内部：因为原子微服务和组合服务通常不会直接暴露给外部系统</a:t>
            </a:r>
          </a:p>
          <a:p>
            <a:pPr lvl="1"/>
            <a:r>
              <a:rPr lang="en-US" altLang="zh-CN" dirty="0"/>
              <a:t>API Gateway</a:t>
            </a:r>
            <a:r>
              <a:rPr lang="zh-CN" altLang="en-US" dirty="0"/>
              <a:t>部署在系统的边缘：一方面暴露在系统之外，对外提供</a:t>
            </a:r>
            <a:r>
              <a:rPr lang="en-US" altLang="zh-CN" dirty="0"/>
              <a:t>API</a:t>
            </a:r>
            <a:r>
              <a:rPr lang="zh-CN" altLang="en-US" dirty="0"/>
              <a:t>供外部系统访问；一方面部署在系统内部，以访问内部的各种服务。</a:t>
            </a:r>
          </a:p>
          <a:p>
            <a:pPr marL="324000" lvl="1" indent="0">
              <a:buNone/>
            </a:pPr>
            <a:endParaRPr lang="zh-CN" altLang="en-US" dirty="0"/>
          </a:p>
          <a:p>
            <a:r>
              <a:rPr lang="en-US" altLang="zh-CN" dirty="0">
                <a:hlinkClick r:id="rId3"/>
              </a:rPr>
              <a:t>https://www.servicemesher.com/blog/service-mesh-and-api-gateway/</a:t>
            </a:r>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C05645A9-4458-4C93-85EE-61D211E27D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427" y="1757880"/>
            <a:ext cx="9717880" cy="3633787"/>
          </a:xfrm>
        </p:spPr>
      </p:pic>
      <p:sp>
        <p:nvSpPr>
          <p:cNvPr id="4" name="日期占位符 3">
            <a:extLst>
              <a:ext uri="{FF2B5EF4-FFF2-40B4-BE49-F238E27FC236}">
                <a16:creationId xmlns:a16="http://schemas.microsoft.com/office/drawing/2014/main" id="{499E2315-6AD8-4749-AC46-6217C791CCF9}"/>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3227035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CDA8E60E-DA23-4DB9-8A9A-1E1D7B802F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089" y="1612106"/>
            <a:ext cx="8488255" cy="3633787"/>
          </a:xfrm>
        </p:spPr>
      </p:pic>
      <p:sp>
        <p:nvSpPr>
          <p:cNvPr id="4" name="日期占位符 3">
            <a:extLst>
              <a:ext uri="{FF2B5EF4-FFF2-40B4-BE49-F238E27FC236}">
                <a16:creationId xmlns:a16="http://schemas.microsoft.com/office/drawing/2014/main" id="{253473D3-8445-4F55-A3B1-49766ABBDCA0}"/>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168342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724BB-C091-4684-AA93-3E98D0313293}"/>
              </a:ext>
            </a:extLst>
          </p:cNvPr>
          <p:cNvSpPr>
            <a:spLocks noGrp="1"/>
          </p:cNvSpPr>
          <p:nvPr>
            <p:ph type="title"/>
          </p:nvPr>
        </p:nvSpPr>
        <p:spPr>
          <a:xfrm>
            <a:off x="581192" y="702155"/>
            <a:ext cx="11029616" cy="3329913"/>
          </a:xfrm>
        </p:spPr>
        <p:txBody>
          <a:bodyPr>
            <a:normAutofit/>
          </a:bodyPr>
          <a:lstStyle/>
          <a:p>
            <a:pPr algn="ctr"/>
            <a:r>
              <a:rPr lang="zh-CN" altLang="en-US" sz="8800" dirty="0">
                <a:latin typeface="Magneto" panose="04030805050802020D02" pitchFamily="82" charset="0"/>
              </a:rPr>
              <a:t>谢谢</a:t>
            </a:r>
            <a:r>
              <a:rPr lang="en-US" altLang="zh-CN" sz="8800" dirty="0">
                <a:latin typeface="Magneto" panose="04030805050802020D02" pitchFamily="82" charset="0"/>
              </a:rPr>
              <a:t>!</a:t>
            </a:r>
            <a:endParaRPr lang="zh-CN" altLang="en-US" sz="8800" dirty="0">
              <a:latin typeface="Magneto" panose="04030805050802020D02" pitchFamily="82" charset="0"/>
            </a:endParaRPr>
          </a:p>
        </p:txBody>
      </p:sp>
      <p:sp>
        <p:nvSpPr>
          <p:cNvPr id="4" name="日期占位符 3">
            <a:extLst>
              <a:ext uri="{FF2B5EF4-FFF2-40B4-BE49-F238E27FC236}">
                <a16:creationId xmlns:a16="http://schemas.microsoft.com/office/drawing/2014/main" id="{1AD93D1D-EEBE-4C3E-8E9D-6A82339306EA}"/>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65905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5BB5-5DC7-48BE-B6A9-0D6D9C91C7BF}"/>
              </a:ext>
            </a:extLst>
          </p:cNvPr>
          <p:cNvSpPr>
            <a:spLocks noGrp="1"/>
          </p:cNvSpPr>
          <p:nvPr>
            <p:ph type="title"/>
          </p:nvPr>
        </p:nvSpPr>
        <p:spPr/>
        <p:txBody>
          <a:bodyPr/>
          <a:lstStyle/>
          <a:p>
            <a:r>
              <a:rPr lang="en-US" altLang="zh-CN" b="0" dirty="0" err="1"/>
              <a:t>Istio</a:t>
            </a:r>
            <a:r>
              <a:rPr lang="en-US" altLang="zh-CN" b="0" dirty="0"/>
              <a:t> </a:t>
            </a:r>
            <a:r>
              <a:rPr lang="zh-CN" altLang="en-US" b="0" dirty="0"/>
              <a:t>主要提供以下功能</a:t>
            </a:r>
            <a:endParaRPr lang="zh-CN" altLang="en-US" dirty="0"/>
          </a:p>
        </p:txBody>
      </p:sp>
      <p:sp>
        <p:nvSpPr>
          <p:cNvPr id="3" name="内容占位符 2">
            <a:extLst>
              <a:ext uri="{FF2B5EF4-FFF2-40B4-BE49-F238E27FC236}">
                <a16:creationId xmlns:a16="http://schemas.microsoft.com/office/drawing/2014/main" id="{C35D8B19-57FE-40AB-A924-BA752339C30E}"/>
              </a:ext>
            </a:extLst>
          </p:cNvPr>
          <p:cNvSpPr>
            <a:spLocks noGrp="1"/>
          </p:cNvSpPr>
          <p:nvPr>
            <p:ph idx="1"/>
          </p:nvPr>
        </p:nvSpPr>
        <p:spPr/>
        <p:txBody>
          <a:bodyPr/>
          <a:lstStyle/>
          <a:p>
            <a:r>
              <a:rPr lang="zh-CN" altLang="en-US" dirty="0"/>
              <a:t>流量管理，控制服务之间调用的流量和</a:t>
            </a:r>
            <a:r>
              <a:rPr lang="en-US" altLang="zh-CN" dirty="0"/>
              <a:t>API</a:t>
            </a:r>
            <a:r>
              <a:rPr lang="zh-CN" altLang="en-US" dirty="0"/>
              <a:t>调用，使得调用更可靠，并使网络在恶劣情况下更加健壮；</a:t>
            </a:r>
          </a:p>
          <a:p>
            <a:r>
              <a:rPr lang="zh-CN" altLang="en-US" dirty="0"/>
              <a:t>可观测性，获取服务之间的依赖，以及服务调用的流量走向，从而提供快速识别问题的能力；</a:t>
            </a:r>
          </a:p>
          <a:p>
            <a:r>
              <a:rPr lang="zh-CN" altLang="en-US" dirty="0"/>
              <a:t>策略执行，控制服务的访问策略，不需要改动服务本身。</a:t>
            </a:r>
          </a:p>
          <a:p>
            <a:endParaRPr lang="zh-CN" altLang="en-US" dirty="0"/>
          </a:p>
        </p:txBody>
      </p:sp>
      <p:sp>
        <p:nvSpPr>
          <p:cNvPr id="4" name="日期占位符 3">
            <a:extLst>
              <a:ext uri="{FF2B5EF4-FFF2-40B4-BE49-F238E27FC236}">
                <a16:creationId xmlns:a16="http://schemas.microsoft.com/office/drawing/2014/main" id="{693CD2F0-CFD4-4DC7-A383-E44FAA6C7418}"/>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1497682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16092" y="611428"/>
            <a:ext cx="11029616" cy="5424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581192" y="1854200"/>
            <a:ext cx="11029615" cy="4121150"/>
          </a:xfrm>
        </p:spPr>
        <p:txBody>
          <a:bodyPr>
            <a:normAutofit fontScale="85000" lnSpcReduction="10000"/>
          </a:bodyPr>
          <a:lstStyle/>
          <a:p>
            <a:r>
              <a:rPr lang="en-US" altLang="zh-CN" b="1" dirty="0"/>
              <a:t>1. </a:t>
            </a:r>
            <a:r>
              <a:rPr lang="zh-CN" altLang="en-US" b="1" dirty="0"/>
              <a:t>流量管理</a:t>
            </a:r>
            <a:endParaRPr lang="zh-CN" altLang="en-US" dirty="0"/>
          </a:p>
          <a:p>
            <a:endParaRPr lang="zh-CN" altLang="en-US" dirty="0"/>
          </a:p>
          <a:p>
            <a:pPr marL="0" indent="0">
              <a:buNone/>
            </a:pPr>
            <a:r>
              <a:rPr lang="zh-CN" altLang="en-US" dirty="0"/>
              <a:t>通过简单的规则配置和流量路由，</a:t>
            </a:r>
            <a:r>
              <a:rPr lang="en-US" altLang="zh-CN" dirty="0" err="1"/>
              <a:t>Istio</a:t>
            </a:r>
            <a:r>
              <a:rPr lang="en-US" altLang="zh-CN" dirty="0"/>
              <a:t> </a:t>
            </a:r>
            <a:r>
              <a:rPr lang="zh-CN" altLang="en-US" dirty="0"/>
              <a:t>可以控制服务之间的流量和 </a:t>
            </a:r>
            <a:r>
              <a:rPr lang="en-US" altLang="zh-CN" dirty="0"/>
              <a:t>API </a:t>
            </a:r>
            <a:r>
              <a:rPr lang="zh-CN" altLang="en-US" dirty="0"/>
              <a:t>调用。</a:t>
            </a:r>
            <a:r>
              <a:rPr lang="en-US" altLang="zh-CN" dirty="0" err="1"/>
              <a:t>Istio</a:t>
            </a:r>
            <a:r>
              <a:rPr lang="en-US" altLang="zh-CN" dirty="0"/>
              <a:t> </a:t>
            </a:r>
            <a:r>
              <a:rPr lang="zh-CN" altLang="en-US" dirty="0"/>
              <a:t>简化了熔断器、超时和重试等服务级别属性的配置，并且可以轻松设置 </a:t>
            </a:r>
            <a:r>
              <a:rPr lang="en-US" altLang="zh-CN" dirty="0"/>
              <a:t>A/B </a:t>
            </a:r>
            <a:r>
              <a:rPr lang="zh-CN" altLang="en-US" dirty="0"/>
              <a:t>测试、金丝雀部署和基于百分比的流量分割的分阶段部署等重要任务。</a:t>
            </a:r>
            <a:endParaRPr lang="en-US" altLang="zh-CN" dirty="0"/>
          </a:p>
          <a:p>
            <a:pPr marL="0" indent="0">
              <a:buNone/>
            </a:pPr>
            <a:br>
              <a:rPr lang="zh-CN" altLang="en-US" dirty="0"/>
            </a:br>
            <a:r>
              <a:rPr lang="en-US" altLang="zh-CN" dirty="0" err="1"/>
              <a:t>Istio</a:t>
            </a:r>
            <a:r>
              <a:rPr lang="en-US" altLang="zh-CN" dirty="0"/>
              <a:t> </a:t>
            </a:r>
            <a:r>
              <a:rPr lang="zh-CN" altLang="en-US" dirty="0"/>
              <a:t>有开箱即用的故障恢复功能，你可以在问题出现之前先发现问题，通过优化使服务之间的调用更加可靠。</a:t>
            </a:r>
            <a:endParaRPr lang="en-US" altLang="zh-CN" dirty="0"/>
          </a:p>
          <a:p>
            <a:r>
              <a:rPr lang="en-US" altLang="zh-CN" b="1" dirty="0"/>
              <a:t>2. </a:t>
            </a:r>
            <a:r>
              <a:rPr lang="zh-CN" altLang="en-US" b="1" dirty="0"/>
              <a:t>安全</a:t>
            </a:r>
            <a:br>
              <a:rPr lang="zh-CN" altLang="en-US" dirty="0"/>
            </a:br>
            <a:endParaRPr lang="zh-CN" altLang="en-US" dirty="0"/>
          </a:p>
          <a:p>
            <a:pPr marL="0" indent="0">
              <a:buNone/>
            </a:pPr>
            <a:r>
              <a:rPr lang="en-US" altLang="zh-CN" dirty="0" err="1"/>
              <a:t>Istio</a:t>
            </a:r>
            <a:r>
              <a:rPr lang="en-US" altLang="zh-CN" dirty="0"/>
              <a:t> </a:t>
            </a:r>
            <a:r>
              <a:rPr lang="zh-CN" altLang="en-US" dirty="0"/>
              <a:t>具备强大的安全功能，使开发人员可以专注于应用程序级别的安全性。</a:t>
            </a:r>
            <a:r>
              <a:rPr lang="en-US" altLang="zh-CN" dirty="0" err="1"/>
              <a:t>Istio</a:t>
            </a:r>
            <a:r>
              <a:rPr lang="en-US" altLang="zh-CN" dirty="0"/>
              <a:t> </a:t>
            </a:r>
            <a:r>
              <a:rPr lang="zh-CN" altLang="en-US" dirty="0"/>
              <a:t>提供底层安全通信信道，并大规模管理服务通信的认证、授权和加密。使用 </a:t>
            </a:r>
            <a:r>
              <a:rPr lang="en-US" altLang="zh-CN" dirty="0" err="1"/>
              <a:t>Istio</a:t>
            </a:r>
            <a:r>
              <a:rPr lang="zh-CN" altLang="en-US" dirty="0"/>
              <a:t>，服务通信在默认情况下是安全的，允许跨多种协议和运行时一致地实施策略，而关键的是所有这些都很少或根本不需要应用程序更改。</a:t>
            </a:r>
            <a:endParaRPr lang="en-US" altLang="zh-CN" dirty="0"/>
          </a:p>
          <a:p>
            <a:pPr marL="0" indent="0">
              <a:buNone/>
            </a:pPr>
            <a:br>
              <a:rPr lang="zh-CN" altLang="en-US" dirty="0"/>
            </a:br>
            <a:r>
              <a:rPr lang="zh-CN" altLang="en-US" dirty="0"/>
              <a:t>虽然 </a:t>
            </a:r>
            <a:r>
              <a:rPr lang="en-US" altLang="zh-CN" dirty="0" err="1"/>
              <a:t>Istio</a:t>
            </a:r>
            <a:r>
              <a:rPr lang="en-US" altLang="zh-CN" dirty="0"/>
              <a:t> </a:t>
            </a:r>
            <a:r>
              <a:rPr lang="zh-CN" altLang="en-US" dirty="0"/>
              <a:t>与平台无关，但将其与 </a:t>
            </a:r>
            <a:r>
              <a:rPr lang="en-US" altLang="zh-CN" dirty="0"/>
              <a:t>Kubernetes </a:t>
            </a:r>
            <a:r>
              <a:rPr lang="zh-CN" altLang="en-US" dirty="0"/>
              <a:t>网络策略一起使用时，其优势更大，包括在网络和应用层保护 </a:t>
            </a:r>
            <a:r>
              <a:rPr lang="en-US" altLang="zh-CN" dirty="0"/>
              <a:t>pod-to-pod </a:t>
            </a:r>
            <a:r>
              <a:rPr lang="zh-CN" altLang="en-US" dirty="0"/>
              <a:t>或服务到服务通信的能力。后续章节中会讲述如何在 </a:t>
            </a:r>
            <a:r>
              <a:rPr lang="en-US" altLang="zh-CN" dirty="0"/>
              <a:t>Kubernetes </a:t>
            </a:r>
            <a:r>
              <a:rPr lang="zh-CN" altLang="en-US" dirty="0"/>
              <a:t>中结合网络策略与 </a:t>
            </a:r>
            <a:r>
              <a:rPr lang="en-US" altLang="zh-CN" dirty="0" err="1"/>
              <a:t>Istio</a:t>
            </a:r>
            <a:r>
              <a:rPr lang="en-US" altLang="zh-CN" dirty="0"/>
              <a:t> </a:t>
            </a:r>
            <a:r>
              <a:rPr lang="zh-CN" altLang="en-US" dirty="0"/>
              <a:t>来共同保护服务。</a:t>
            </a:r>
            <a:br>
              <a:rPr lang="zh-CN" altLang="en-US" dirty="0"/>
            </a:br>
            <a:endParaRPr lang="zh-CN" altLang="en-US" dirty="0"/>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2133001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09742" y="575156"/>
            <a:ext cx="11029616" cy="5297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276392" y="1409700"/>
            <a:ext cx="11029615" cy="4930063"/>
          </a:xfrm>
        </p:spPr>
        <p:txBody>
          <a:bodyPr>
            <a:normAutofit fontScale="62500" lnSpcReduction="20000"/>
          </a:bodyPr>
          <a:lstStyle/>
          <a:p>
            <a:r>
              <a:rPr lang="en-US" altLang="zh-CN" b="1" dirty="0"/>
              <a:t>3. </a:t>
            </a:r>
            <a:r>
              <a:rPr lang="zh-CN" altLang="en-US" b="1" dirty="0"/>
              <a:t>可观测性</a:t>
            </a:r>
            <a:endParaRPr lang="zh-CN" altLang="en-US" dirty="0"/>
          </a:p>
          <a:p>
            <a:pPr marL="0" indent="0">
              <a:buNone/>
            </a:pPr>
            <a:r>
              <a:rPr lang="en-US" altLang="zh-CN" dirty="0" err="1"/>
              <a:t>Istio</a:t>
            </a:r>
            <a:r>
              <a:rPr lang="en-US" altLang="zh-CN" dirty="0"/>
              <a:t> </a:t>
            </a:r>
            <a:r>
              <a:rPr lang="zh-CN" altLang="en-US" dirty="0"/>
              <a:t>具备强大的追踪、监控和日志记录能力，可让你深入了解服务网格部署。通过 </a:t>
            </a:r>
            <a:r>
              <a:rPr lang="en-US" altLang="zh-CN" dirty="0" err="1"/>
              <a:t>Istio</a:t>
            </a:r>
            <a:r>
              <a:rPr lang="en-US" altLang="zh-CN" dirty="0"/>
              <a:t> </a:t>
            </a:r>
            <a:r>
              <a:rPr lang="zh-CN" altLang="en-US" dirty="0"/>
              <a:t>的监控功能，可以真正了解服务性能如何影响上游和下游的功能，而其自定义的仪表板可以提供对所有服务性能的可视性，并让你了解该性能如何影响其他进程。</a:t>
            </a:r>
            <a:endParaRPr lang="en-US" altLang="zh-CN" dirty="0"/>
          </a:p>
          <a:p>
            <a:pPr marL="0" indent="0">
              <a:buNone/>
            </a:pPr>
            <a:r>
              <a:rPr lang="en-US" altLang="zh-CN" dirty="0" err="1"/>
              <a:t>Istio</a:t>
            </a:r>
            <a:r>
              <a:rPr lang="en-US" altLang="zh-CN" dirty="0"/>
              <a:t> </a:t>
            </a:r>
            <a:r>
              <a:rPr lang="zh-CN" altLang="en-US" dirty="0"/>
              <a:t>的 </a:t>
            </a:r>
            <a:r>
              <a:rPr lang="en-US" altLang="zh-CN" dirty="0"/>
              <a:t>Mixer </a:t>
            </a:r>
            <a:r>
              <a:rPr lang="zh-CN" altLang="en-US" dirty="0"/>
              <a:t>组件负责策略控制和遥测收集，提供后端抽象和中介，将 </a:t>
            </a:r>
            <a:r>
              <a:rPr lang="en-US" altLang="zh-CN" dirty="0" err="1"/>
              <a:t>Istio</a:t>
            </a:r>
            <a:r>
              <a:rPr lang="en-US" altLang="zh-CN" dirty="0"/>
              <a:t> </a:t>
            </a:r>
            <a:r>
              <a:rPr lang="zh-CN" altLang="en-US" dirty="0"/>
              <a:t>的其余部分与各个后端基础设施的实现细节隔离开来，并为运维人员提供对网格和后端基础设施之间所有交互的细粒度控制。</a:t>
            </a:r>
            <a:endParaRPr lang="en-US" altLang="zh-CN" dirty="0"/>
          </a:p>
          <a:p>
            <a:pPr marL="0" indent="0">
              <a:buNone/>
            </a:pPr>
            <a:br>
              <a:rPr lang="zh-CN" altLang="en-US" dirty="0"/>
            </a:br>
            <a:r>
              <a:rPr lang="zh-CN" altLang="en-US" dirty="0"/>
              <a:t>所有这些功能可以让你更有效地设置、监控和实施服务上的服务等级目标 </a:t>
            </a:r>
            <a:r>
              <a:rPr lang="en-US" altLang="zh-CN" dirty="0"/>
              <a:t>SLO</a:t>
            </a:r>
            <a:r>
              <a:rPr lang="zh-CN" altLang="en-US" dirty="0"/>
              <a:t>。当然，最重要的是可以快速有效地检测和修复问题。</a:t>
            </a:r>
            <a:endParaRPr lang="en-US" altLang="zh-CN" dirty="0"/>
          </a:p>
          <a:p>
            <a:pPr marL="0" indent="0">
              <a:buNone/>
            </a:pPr>
            <a:endParaRPr lang="en-US" altLang="zh-CN" dirty="0"/>
          </a:p>
          <a:p>
            <a:r>
              <a:rPr lang="en-US" altLang="zh-CN" b="1" dirty="0"/>
              <a:t>4. </a:t>
            </a:r>
            <a:r>
              <a:rPr lang="zh-CN" altLang="en-US" b="1" dirty="0"/>
              <a:t>平台支持</a:t>
            </a:r>
            <a:endParaRPr lang="zh-CN" altLang="en-US" dirty="0"/>
          </a:p>
          <a:p>
            <a:pPr marL="0" indent="0">
              <a:buNone/>
            </a:pPr>
            <a:r>
              <a:rPr lang="en-US" altLang="zh-CN" dirty="0" err="1"/>
              <a:t>Istio</a:t>
            </a:r>
            <a:r>
              <a:rPr lang="en-US" altLang="zh-CN" dirty="0"/>
              <a:t> </a:t>
            </a:r>
            <a:r>
              <a:rPr lang="zh-CN" altLang="en-US" dirty="0"/>
              <a:t>是独立于平台的，目标是可以在各种环境中运行，包括跨云、内部部署、</a:t>
            </a:r>
            <a:r>
              <a:rPr lang="en-US" altLang="zh-CN" dirty="0"/>
              <a:t>Kubernetes</a:t>
            </a:r>
            <a:r>
              <a:rPr lang="zh-CN" altLang="en-US" dirty="0"/>
              <a:t>、</a:t>
            </a:r>
            <a:r>
              <a:rPr lang="en-US" altLang="zh-CN" dirty="0"/>
              <a:t>Mesos </a:t>
            </a:r>
            <a:r>
              <a:rPr lang="zh-CN" altLang="en-US" dirty="0"/>
              <a:t>等。你可以在 </a:t>
            </a:r>
            <a:r>
              <a:rPr lang="en-US" altLang="zh-CN" dirty="0"/>
              <a:t>Kubernetes </a:t>
            </a:r>
            <a:r>
              <a:rPr lang="zh-CN" altLang="en-US" dirty="0"/>
              <a:t>上部署 </a:t>
            </a:r>
            <a:r>
              <a:rPr lang="en-US" altLang="zh-CN" dirty="0" err="1"/>
              <a:t>Istio</a:t>
            </a:r>
            <a:r>
              <a:rPr lang="en-US" altLang="zh-CN" dirty="0"/>
              <a:t> </a:t>
            </a:r>
            <a:r>
              <a:rPr lang="zh-CN" altLang="en-US" dirty="0"/>
              <a:t>或在具有 </a:t>
            </a:r>
            <a:r>
              <a:rPr lang="en-US" altLang="zh-CN" dirty="0"/>
              <a:t>Consul </a:t>
            </a:r>
            <a:r>
              <a:rPr lang="zh-CN" altLang="en-US" dirty="0"/>
              <a:t>的 </a:t>
            </a:r>
            <a:r>
              <a:rPr lang="en-US" altLang="zh-CN" dirty="0"/>
              <a:t>Nomad </a:t>
            </a:r>
            <a:r>
              <a:rPr lang="zh-CN" altLang="en-US" dirty="0"/>
              <a:t>上部署。</a:t>
            </a:r>
            <a:r>
              <a:rPr lang="en-US" altLang="zh-CN" dirty="0" err="1"/>
              <a:t>Istio</a:t>
            </a:r>
            <a:r>
              <a:rPr lang="en-US" altLang="zh-CN" dirty="0"/>
              <a:t> </a:t>
            </a:r>
            <a:r>
              <a:rPr lang="zh-CN" altLang="en-US" dirty="0"/>
              <a:t>目前支持：</a:t>
            </a:r>
            <a:endParaRPr lang="en-US" altLang="zh-CN" dirty="0"/>
          </a:p>
          <a:p>
            <a:pPr marL="0" indent="0">
              <a:buNone/>
            </a:pPr>
            <a:r>
              <a:rPr lang="en-US" altLang="zh-CN" dirty="0"/>
              <a:t>1). </a:t>
            </a:r>
            <a:r>
              <a:rPr lang="zh-CN" altLang="en-US" dirty="0"/>
              <a:t>在 </a:t>
            </a:r>
            <a:r>
              <a:rPr lang="en-US" altLang="zh-CN" dirty="0"/>
              <a:t>Kubernetes </a:t>
            </a:r>
            <a:r>
              <a:rPr lang="zh-CN" altLang="en-US" dirty="0"/>
              <a:t>上部署的服务；</a:t>
            </a:r>
          </a:p>
          <a:p>
            <a:pPr marL="0" indent="0">
              <a:buNone/>
            </a:pPr>
            <a:r>
              <a:rPr lang="en-US" altLang="zh-CN" dirty="0"/>
              <a:t>2). </a:t>
            </a:r>
            <a:r>
              <a:rPr lang="zh-CN" altLang="en-US" dirty="0"/>
              <a:t>使用 </a:t>
            </a:r>
            <a:r>
              <a:rPr lang="en-US" altLang="zh-CN" dirty="0"/>
              <a:t>Consul </a:t>
            </a:r>
            <a:r>
              <a:rPr lang="zh-CN" altLang="en-US" dirty="0"/>
              <a:t>注册的服务；</a:t>
            </a:r>
          </a:p>
          <a:p>
            <a:pPr marL="0" indent="0">
              <a:buNone/>
            </a:pPr>
            <a:r>
              <a:rPr lang="en-US" altLang="zh-CN" dirty="0"/>
              <a:t>3). </a:t>
            </a:r>
            <a:r>
              <a:rPr lang="zh-CN" altLang="en-US" dirty="0"/>
              <a:t>在各个虚拟机上运行的服务。</a:t>
            </a:r>
            <a:endParaRPr lang="en-US" altLang="zh-CN" dirty="0"/>
          </a:p>
          <a:p>
            <a:pPr marL="0" indent="0">
              <a:buNone/>
            </a:pPr>
            <a:endParaRPr lang="zh-CN" altLang="en-US" dirty="0"/>
          </a:p>
          <a:p>
            <a:r>
              <a:rPr lang="en-US" altLang="zh-CN" b="1" dirty="0"/>
              <a:t>5. </a:t>
            </a:r>
            <a:r>
              <a:rPr lang="zh-CN" altLang="en-US" b="1" dirty="0"/>
              <a:t>集成和定制</a:t>
            </a:r>
            <a:endParaRPr lang="zh-CN" altLang="en-US" dirty="0"/>
          </a:p>
          <a:p>
            <a:pPr marL="0" indent="0">
              <a:buNone/>
            </a:pPr>
            <a:r>
              <a:rPr lang="zh-CN" altLang="en-US" dirty="0"/>
              <a:t>可以扩展和自定义 </a:t>
            </a:r>
            <a:r>
              <a:rPr lang="en-US" altLang="zh-CN" dirty="0" err="1"/>
              <a:t>Istio</a:t>
            </a:r>
            <a:r>
              <a:rPr lang="en-US" altLang="zh-CN" dirty="0"/>
              <a:t> </a:t>
            </a:r>
            <a:r>
              <a:rPr lang="zh-CN" altLang="en-US" dirty="0"/>
              <a:t>的策略实施组件，以与现有的 </a:t>
            </a:r>
            <a:r>
              <a:rPr lang="en-US" altLang="zh-CN" dirty="0"/>
              <a:t>ACL</a:t>
            </a:r>
            <a:r>
              <a:rPr lang="zh-CN" altLang="en-US" dirty="0"/>
              <a:t>、日志记录、监控、配额、审计等解决方案集成。</a:t>
            </a:r>
            <a:endParaRPr lang="en-US" altLang="zh-CN" dirty="0"/>
          </a:p>
          <a:p>
            <a:pPr marL="0" indent="0">
              <a:buNone/>
            </a:pPr>
            <a:r>
              <a:rPr lang="zh-CN" altLang="en-US" dirty="0"/>
              <a:t>此外，从版本 </a:t>
            </a:r>
            <a:r>
              <a:rPr lang="en-US" altLang="zh-CN" dirty="0"/>
              <a:t>1.0 </a:t>
            </a:r>
            <a:r>
              <a:rPr lang="zh-CN" altLang="en-US" dirty="0"/>
              <a:t>开始，</a:t>
            </a:r>
            <a:r>
              <a:rPr lang="en-US" altLang="zh-CN" dirty="0" err="1"/>
              <a:t>Istio</a:t>
            </a:r>
            <a:r>
              <a:rPr lang="en-US" altLang="zh-CN" dirty="0"/>
              <a:t> </a:t>
            </a:r>
            <a:r>
              <a:rPr lang="zh-CN" altLang="en-US" dirty="0"/>
              <a:t>支持基于 </a:t>
            </a:r>
            <a:r>
              <a:rPr lang="en-US" altLang="zh-CN" dirty="0"/>
              <a:t>MCP</a:t>
            </a:r>
            <a:r>
              <a:rPr lang="zh-CN" altLang="en-US" dirty="0"/>
              <a:t>（</a:t>
            </a:r>
            <a:r>
              <a:rPr lang="en-US" altLang="zh-CN" dirty="0"/>
              <a:t>Mesh Configuration Protocol</a:t>
            </a:r>
            <a:r>
              <a:rPr lang="zh-CN" altLang="en-US" dirty="0"/>
              <a:t>，网格配置协议）进行配置分发。通过使用 </a:t>
            </a:r>
            <a:r>
              <a:rPr lang="en-US" altLang="zh-CN" dirty="0"/>
              <a:t>MCP</a:t>
            </a:r>
            <a:r>
              <a:rPr lang="zh-CN" altLang="en-US" dirty="0"/>
              <a:t>，可以很容易地集成外部系统，例如可以自己实现 </a:t>
            </a:r>
            <a:r>
              <a:rPr lang="en-US" altLang="zh-CN" dirty="0"/>
              <a:t>MCP </a:t>
            </a:r>
            <a:r>
              <a:rPr lang="zh-CN" altLang="en-US" dirty="0"/>
              <a:t>服务器，然后将其集成到 </a:t>
            </a:r>
            <a:r>
              <a:rPr lang="en-US" altLang="zh-CN" dirty="0" err="1"/>
              <a:t>Istio</a:t>
            </a:r>
            <a:r>
              <a:rPr lang="en-US" altLang="zh-CN" dirty="0"/>
              <a:t> </a:t>
            </a:r>
            <a:r>
              <a:rPr lang="zh-CN" altLang="en-US" dirty="0"/>
              <a:t>中。</a:t>
            </a:r>
            <a:r>
              <a:rPr lang="en-US" altLang="zh-CN" dirty="0"/>
              <a:t>MCP </a:t>
            </a:r>
            <a:r>
              <a:rPr lang="zh-CN" altLang="en-US" dirty="0"/>
              <a:t>服务器可以提供以下两个主要功能：</a:t>
            </a:r>
            <a:endParaRPr lang="en-US" altLang="zh-CN" dirty="0"/>
          </a:p>
          <a:p>
            <a:pPr marL="0" indent="0">
              <a:buNone/>
            </a:pPr>
            <a:r>
              <a:rPr lang="en-US" altLang="zh-CN" dirty="0"/>
              <a:t>1). </a:t>
            </a:r>
            <a:r>
              <a:rPr lang="zh-CN" altLang="en-US" dirty="0"/>
              <a:t>连接并监控外部服务注册系统，以获取最新的服务信息（例如 </a:t>
            </a:r>
            <a:r>
              <a:rPr lang="en-US" altLang="zh-CN" dirty="0"/>
              <a:t>Eureka</a:t>
            </a:r>
            <a:r>
              <a:rPr lang="zh-CN" altLang="en-US" dirty="0"/>
              <a:t>、</a:t>
            </a:r>
            <a:r>
              <a:rPr lang="en-US" altLang="zh-CN" dirty="0" err="1"/>
              <a:t>ZooKeeper</a:t>
            </a:r>
            <a:r>
              <a:rPr lang="en-US" altLang="zh-CN" dirty="0"/>
              <a:t> </a:t>
            </a:r>
            <a:r>
              <a:rPr lang="zh-CN" altLang="en-US" dirty="0"/>
              <a:t>等系统）；</a:t>
            </a:r>
          </a:p>
          <a:p>
            <a:pPr marL="0" indent="0">
              <a:buNone/>
            </a:pPr>
            <a:r>
              <a:rPr lang="en-US" altLang="zh-CN" dirty="0"/>
              <a:t>2). </a:t>
            </a:r>
            <a:r>
              <a:rPr lang="zh-CN" altLang="en-US" dirty="0"/>
              <a:t>将外部服务信息转换为 </a:t>
            </a:r>
            <a:r>
              <a:rPr lang="en-US" altLang="zh-CN" dirty="0" err="1"/>
              <a:t>Istio</a:t>
            </a:r>
            <a:r>
              <a:rPr lang="en-US" altLang="zh-CN" dirty="0"/>
              <a:t> </a:t>
            </a:r>
            <a:r>
              <a:rPr lang="en-US" altLang="zh-CN" dirty="0" err="1"/>
              <a:t>ServiceEntry</a:t>
            </a:r>
            <a:r>
              <a:rPr lang="en-US" altLang="zh-CN" dirty="0"/>
              <a:t> </a:t>
            </a:r>
            <a:r>
              <a:rPr lang="zh-CN" altLang="en-US" dirty="0"/>
              <a:t>并通过 </a:t>
            </a:r>
            <a:r>
              <a:rPr lang="en-US" altLang="zh-CN" dirty="0"/>
              <a:t>MCP </a:t>
            </a:r>
            <a:r>
              <a:rPr lang="zh-CN" altLang="en-US" dirty="0"/>
              <a:t>资源发布。</a:t>
            </a:r>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2320738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46C5-E918-4F8B-B8E6-FADA517C5D9D}"/>
              </a:ext>
            </a:extLst>
          </p:cNvPr>
          <p:cNvSpPr>
            <a:spLocks noGrp="1"/>
          </p:cNvSpPr>
          <p:nvPr>
            <p:ph type="title"/>
          </p:nvPr>
        </p:nvSpPr>
        <p:spPr/>
        <p:txBody>
          <a:bodyPr/>
          <a:lstStyle/>
          <a:p>
            <a:r>
              <a:rPr lang="zh-CN" altLang="en-US" dirty="0">
                <a:hlinkClick r:id="rId2"/>
              </a:rPr>
              <a:t>成熟度和支持级别</a:t>
            </a:r>
            <a:br>
              <a:rPr lang="zh-CN" altLang="en-US" b="0" dirty="0"/>
            </a:br>
            <a:endParaRPr lang="zh-CN" altLang="en-US" dirty="0"/>
          </a:p>
        </p:txBody>
      </p:sp>
      <p:sp>
        <p:nvSpPr>
          <p:cNvPr id="4" name="日期占位符 3">
            <a:extLst>
              <a:ext uri="{FF2B5EF4-FFF2-40B4-BE49-F238E27FC236}">
                <a16:creationId xmlns:a16="http://schemas.microsoft.com/office/drawing/2014/main" id="{1FF7C32D-8D2F-48F7-843D-7DE879DB9FF5}"/>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
        <p:nvSpPr>
          <p:cNvPr id="6" name="矩形 5">
            <a:extLst>
              <a:ext uri="{FF2B5EF4-FFF2-40B4-BE49-F238E27FC236}">
                <a16:creationId xmlns:a16="http://schemas.microsoft.com/office/drawing/2014/main" id="{29044F4C-D6CE-4B8E-A36C-93BAE442A7AC}"/>
              </a:ext>
            </a:extLst>
          </p:cNvPr>
          <p:cNvSpPr/>
          <p:nvPr/>
        </p:nvSpPr>
        <p:spPr>
          <a:xfrm>
            <a:off x="581192" y="1955346"/>
            <a:ext cx="8350250" cy="646331"/>
          </a:xfrm>
          <a:prstGeom prst="rect">
            <a:avLst/>
          </a:prstGeom>
        </p:spPr>
        <p:txBody>
          <a:bodyPr wrap="square">
            <a:spAutoFit/>
          </a:bodyPr>
          <a:lstStyle/>
          <a:p>
            <a:r>
              <a:rPr lang="en-US" altLang="zh-CN" dirty="0" err="1">
                <a:solidFill>
                  <a:srgbClr val="474444"/>
                </a:solidFill>
                <a:latin typeface="-apple-system-font"/>
              </a:rPr>
              <a:t>Istio</a:t>
            </a:r>
            <a:r>
              <a:rPr lang="en-US" altLang="zh-CN" dirty="0">
                <a:solidFill>
                  <a:srgbClr val="474444"/>
                </a:solidFill>
                <a:latin typeface="-apple-system-font"/>
              </a:rPr>
              <a:t> </a:t>
            </a:r>
            <a:r>
              <a:rPr lang="zh-CN" altLang="en-US" dirty="0">
                <a:solidFill>
                  <a:srgbClr val="474444"/>
                </a:solidFill>
                <a:latin typeface="-apple-system-font"/>
              </a:rPr>
              <a:t>社区针对每个组件功能的相对成熟度和支持级别，提出了不同的功能阶段定义，分别用 </a:t>
            </a:r>
            <a:r>
              <a:rPr lang="en-US" altLang="zh-CN" dirty="0">
                <a:solidFill>
                  <a:srgbClr val="474444"/>
                </a:solidFill>
                <a:latin typeface="-apple-system-font"/>
              </a:rPr>
              <a:t>Alpha</a:t>
            </a:r>
            <a:r>
              <a:rPr lang="zh-CN" altLang="en-US" dirty="0">
                <a:solidFill>
                  <a:srgbClr val="474444"/>
                </a:solidFill>
                <a:latin typeface="-apple-system-font"/>
              </a:rPr>
              <a:t>、</a:t>
            </a:r>
            <a:r>
              <a:rPr lang="en-US" altLang="zh-CN" dirty="0">
                <a:solidFill>
                  <a:srgbClr val="474444"/>
                </a:solidFill>
                <a:latin typeface="-apple-system-font"/>
              </a:rPr>
              <a:t>Beta </a:t>
            </a:r>
            <a:r>
              <a:rPr lang="zh-CN" altLang="en-US" dirty="0">
                <a:solidFill>
                  <a:srgbClr val="474444"/>
                </a:solidFill>
                <a:latin typeface="-apple-system-font"/>
              </a:rPr>
              <a:t>和 </a:t>
            </a:r>
            <a:r>
              <a:rPr lang="en-US" altLang="zh-CN" dirty="0">
                <a:solidFill>
                  <a:srgbClr val="474444"/>
                </a:solidFill>
                <a:latin typeface="-apple-system-font"/>
              </a:rPr>
              <a:t>Stable </a:t>
            </a:r>
            <a:r>
              <a:rPr lang="zh-CN" altLang="en-US" dirty="0">
                <a:solidFill>
                  <a:srgbClr val="474444"/>
                </a:solidFill>
                <a:latin typeface="-apple-system-font"/>
              </a:rPr>
              <a:t>来描述各自的状态</a:t>
            </a:r>
            <a:endParaRPr lang="zh-CN" altLang="en-US" dirty="0"/>
          </a:p>
        </p:txBody>
      </p:sp>
      <p:graphicFrame>
        <p:nvGraphicFramePr>
          <p:cNvPr id="9" name="表格 9">
            <a:extLst>
              <a:ext uri="{FF2B5EF4-FFF2-40B4-BE49-F238E27FC236}">
                <a16:creationId xmlns:a16="http://schemas.microsoft.com/office/drawing/2014/main" id="{B17F8D9F-F849-4FC5-80CF-D22E08D5D93C}"/>
              </a:ext>
            </a:extLst>
          </p:cNvPr>
          <p:cNvGraphicFramePr>
            <a:graphicFrameLocks noGrp="1"/>
          </p:cNvGraphicFramePr>
          <p:nvPr>
            <p:ph idx="1"/>
            <p:extLst>
              <p:ext uri="{D42A27DB-BD31-4B8C-83A1-F6EECF244321}">
                <p14:modId xmlns:p14="http://schemas.microsoft.com/office/powerpoint/2010/main" val="3898670052"/>
              </p:ext>
            </p:extLst>
          </p:nvPr>
        </p:nvGraphicFramePr>
        <p:xfrm>
          <a:off x="231775" y="3078163"/>
          <a:ext cx="11029948" cy="257048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7671893"/>
                    </a:ext>
                  </a:extLst>
                </a:gridCol>
                <a:gridCol w="4254499">
                  <a:extLst>
                    <a:ext uri="{9D8B030D-6E8A-4147-A177-3AD203B41FA5}">
                      <a16:colId xmlns:a16="http://schemas.microsoft.com/office/drawing/2014/main" val="408371069"/>
                    </a:ext>
                  </a:extLst>
                </a:gridCol>
                <a:gridCol w="2051051">
                  <a:extLst>
                    <a:ext uri="{9D8B030D-6E8A-4147-A177-3AD203B41FA5}">
                      <a16:colId xmlns:a16="http://schemas.microsoft.com/office/drawing/2014/main" val="1252597959"/>
                    </a:ext>
                  </a:extLst>
                </a:gridCol>
                <a:gridCol w="3463923">
                  <a:extLst>
                    <a:ext uri="{9D8B030D-6E8A-4147-A177-3AD203B41FA5}">
                      <a16:colId xmlns:a16="http://schemas.microsoft.com/office/drawing/2014/main" val="1694031007"/>
                    </a:ext>
                  </a:extLst>
                </a:gridCol>
              </a:tblGrid>
              <a:tr h="370840">
                <a:tc>
                  <a:txBody>
                    <a:bodyPr/>
                    <a:lstStyle/>
                    <a:p>
                      <a:endParaRPr lang="zh-CN" altLang="en-US" dirty="0"/>
                    </a:p>
                  </a:txBody>
                  <a:tcPr/>
                </a:tc>
                <a:tc>
                  <a:txBody>
                    <a:bodyPr/>
                    <a:lstStyle/>
                    <a:p>
                      <a:r>
                        <a:rPr lang="en-US" altLang="zh-CN" dirty="0"/>
                        <a:t>Alpha</a:t>
                      </a:r>
                      <a:endParaRPr lang="zh-CN" altLang="en-US" dirty="0"/>
                    </a:p>
                  </a:txBody>
                  <a:tcPr/>
                </a:tc>
                <a:tc>
                  <a:txBody>
                    <a:bodyPr/>
                    <a:lstStyle/>
                    <a:p>
                      <a:r>
                        <a:rPr lang="en-US" altLang="zh-CN" dirty="0"/>
                        <a:t>Beta</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1045850940"/>
                  </a:ext>
                </a:extLst>
              </a:tr>
              <a:tr h="370840">
                <a:tc>
                  <a:txBody>
                    <a:bodyPr/>
                    <a:lstStyle/>
                    <a:p>
                      <a:r>
                        <a:rPr lang="zh-CN" altLang="en-US" dirty="0"/>
                        <a:t>目的</a:t>
                      </a:r>
                    </a:p>
                  </a:txBody>
                  <a:tcPr/>
                </a:tc>
                <a:tc>
                  <a:txBody>
                    <a:bodyPr/>
                    <a:lstStyle/>
                    <a:p>
                      <a:r>
                        <a:rPr lang="zh-CN" altLang="en-US" sz="1200" b="0" i="0" kern="1200" dirty="0">
                          <a:solidFill>
                            <a:schemeClr val="dk1"/>
                          </a:solidFill>
                          <a:effectLst/>
                          <a:latin typeface="+mn-lt"/>
                          <a:ea typeface="+mn-ea"/>
                          <a:cs typeface="+mn-cs"/>
                        </a:rPr>
                        <a:t>可演示，端到端工作，但有局限性。 如果您在生产中使用它并遇到严重问题，我们可能无法为您修复它</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可用于生产</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生产可用</a:t>
                      </a:r>
                      <a:endParaRPr lang="zh-CN" altLang="en-US" sz="1200" dirty="0"/>
                    </a:p>
                  </a:txBody>
                  <a:tcPr/>
                </a:tc>
                <a:extLst>
                  <a:ext uri="{0D108BD9-81ED-4DB2-BD59-A6C34878D82A}">
                    <a16:rowId xmlns:a16="http://schemas.microsoft.com/office/drawing/2014/main" val="1458219741"/>
                  </a:ext>
                </a:extLst>
              </a:tr>
              <a:tr h="370840">
                <a:tc>
                  <a:txBody>
                    <a:bodyPr/>
                    <a:lstStyle/>
                    <a:p>
                      <a:r>
                        <a:rPr lang="en-US" altLang="zh-CN" dirty="0"/>
                        <a:t>API</a:t>
                      </a:r>
                      <a:endParaRPr lang="zh-CN" altLang="en-US" dirty="0"/>
                    </a:p>
                  </a:txBody>
                  <a:tcPr/>
                </a:tc>
                <a:tc>
                  <a:txBody>
                    <a:bodyPr/>
                    <a:lstStyle/>
                    <a:p>
                      <a:r>
                        <a:rPr lang="zh-CN" altLang="en-US" sz="1200" b="0" i="0" kern="1200" dirty="0">
                          <a:solidFill>
                            <a:schemeClr val="dk1"/>
                          </a:solidFill>
                          <a:effectLst/>
                          <a:latin typeface="+mn-lt"/>
                          <a:ea typeface="+mn-ea"/>
                          <a:cs typeface="+mn-cs"/>
                        </a:rPr>
                        <a:t>不能保证向后兼容</a:t>
                      </a:r>
                      <a:endParaRPr lang="zh-CN" altLang="en-US" sz="1200" dirty="0"/>
                    </a:p>
                  </a:txBody>
                  <a:tcPr/>
                </a:tc>
                <a:tc>
                  <a:txBody>
                    <a:bodyPr/>
                    <a:lstStyle/>
                    <a:p>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可靠，生产可用。 </a:t>
                      </a:r>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已版本化，并具有自动版本转换功能，以实现向后兼容</a:t>
                      </a:r>
                      <a:endParaRPr lang="zh-CN" altLang="en-US" sz="1200" dirty="0"/>
                    </a:p>
                  </a:txBody>
                  <a:tcPr/>
                </a:tc>
                <a:extLst>
                  <a:ext uri="{0D108BD9-81ED-4DB2-BD59-A6C34878D82A}">
                    <a16:rowId xmlns:a16="http://schemas.microsoft.com/office/drawing/2014/main" val="2915953400"/>
                  </a:ext>
                </a:extLst>
              </a:tr>
              <a:tr h="370840">
                <a:tc>
                  <a:txBody>
                    <a:bodyPr/>
                    <a:lstStyle/>
                    <a:p>
                      <a:r>
                        <a:rPr lang="zh-CN" altLang="en-US" dirty="0"/>
                        <a:t>性能</a:t>
                      </a:r>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dirty="0"/>
                        <a:t>对性能</a:t>
                      </a:r>
                      <a:r>
                        <a:rPr lang="en-US" altLang="zh-CN" sz="1200" dirty="0"/>
                        <a:t>(</a:t>
                      </a:r>
                      <a:r>
                        <a:rPr lang="zh-CN" altLang="en-US" sz="1200" dirty="0"/>
                        <a:t>延迟</a:t>
                      </a:r>
                      <a:r>
                        <a:rPr lang="en-US" altLang="zh-CN" sz="1200" dirty="0"/>
                        <a:t>/</a:t>
                      </a:r>
                      <a:r>
                        <a:rPr lang="zh-CN" altLang="en-US" sz="1200" dirty="0"/>
                        <a:t>规模</a:t>
                      </a:r>
                      <a:r>
                        <a:rPr lang="en-US" altLang="zh-CN" sz="1200" dirty="0"/>
                        <a:t>)</a:t>
                      </a:r>
                      <a:r>
                        <a:rPr lang="zh-CN" altLang="en-US" sz="1200" dirty="0"/>
                        <a:t>进行量化、记录、并保证不会退化</a:t>
                      </a:r>
                    </a:p>
                  </a:txBody>
                  <a:tcPr/>
                </a:tc>
                <a:extLst>
                  <a:ext uri="{0D108BD9-81ED-4DB2-BD59-A6C34878D82A}">
                    <a16:rowId xmlns:a16="http://schemas.microsoft.com/office/drawing/2014/main" val="3414115970"/>
                  </a:ext>
                </a:extLst>
              </a:tr>
              <a:tr h="370840">
                <a:tc>
                  <a:txBody>
                    <a:bodyPr/>
                    <a:lstStyle/>
                    <a:p>
                      <a:r>
                        <a:rPr lang="zh-CN" altLang="en-US" dirty="0"/>
                        <a:t>废弃策略</a:t>
                      </a:r>
                    </a:p>
                  </a:txBody>
                  <a:tcPr/>
                </a:tc>
                <a:tc>
                  <a:txBody>
                    <a:bodyPr/>
                    <a:lstStyle/>
                    <a:p>
                      <a:r>
                        <a:rPr lang="zh-CN" altLang="en-US" sz="1200" dirty="0"/>
                        <a:t>没有</a:t>
                      </a:r>
                    </a:p>
                  </a:txBody>
                  <a:tcPr/>
                </a:tc>
                <a:tc>
                  <a:txBody>
                    <a:bodyPr/>
                    <a:lstStyle/>
                    <a:p>
                      <a:r>
                        <a:rPr lang="zh-CN" altLang="en-US" sz="1200" dirty="0"/>
                        <a:t>弱，</a:t>
                      </a:r>
                      <a:r>
                        <a:rPr lang="en-US" altLang="zh-CN" sz="1200" dirty="0"/>
                        <a:t>3</a:t>
                      </a:r>
                      <a:r>
                        <a:rPr lang="zh-CN" altLang="en-US" sz="1200" dirty="0"/>
                        <a:t>个月</a:t>
                      </a:r>
                    </a:p>
                  </a:txBody>
                  <a:tcPr/>
                </a:tc>
                <a:tc>
                  <a:txBody>
                    <a:bodyPr/>
                    <a:lstStyle/>
                    <a:p>
                      <a:r>
                        <a:rPr lang="zh-CN" altLang="en-US" sz="1200" b="0" i="0" kern="1200" dirty="0">
                          <a:solidFill>
                            <a:schemeClr val="dk1"/>
                          </a:solidFill>
                          <a:effectLst/>
                          <a:latin typeface="+mn-lt"/>
                          <a:ea typeface="+mn-ea"/>
                          <a:cs typeface="+mn-cs"/>
                        </a:rPr>
                        <a:t>严格可靠。 更改前将提供</a:t>
                      </a:r>
                      <a:r>
                        <a:rPr lang="en-US" altLang="zh-CN" sz="1200" b="0" i="0" kern="1200" dirty="0">
                          <a:solidFill>
                            <a:schemeClr val="dk1"/>
                          </a:solidFill>
                          <a:effectLst/>
                          <a:latin typeface="+mn-lt"/>
                          <a:ea typeface="+mn-ea"/>
                          <a:cs typeface="+mn-cs"/>
                        </a:rPr>
                        <a:t>1</a:t>
                      </a:r>
                      <a:r>
                        <a:rPr lang="zh-CN" altLang="en-US" sz="1200" b="0" i="0" kern="1200" dirty="0">
                          <a:solidFill>
                            <a:schemeClr val="dk1"/>
                          </a:solidFill>
                          <a:effectLst/>
                          <a:latin typeface="+mn-lt"/>
                          <a:ea typeface="+mn-ea"/>
                          <a:cs typeface="+mn-cs"/>
                        </a:rPr>
                        <a:t>年通知</a:t>
                      </a:r>
                      <a:endParaRPr lang="zh-CN" altLang="en-US" sz="1200" dirty="0"/>
                    </a:p>
                  </a:txBody>
                  <a:tcPr/>
                </a:tc>
                <a:extLst>
                  <a:ext uri="{0D108BD9-81ED-4DB2-BD59-A6C34878D82A}">
                    <a16:rowId xmlns:a16="http://schemas.microsoft.com/office/drawing/2014/main" val="1483886010"/>
                  </a:ext>
                </a:extLst>
              </a:tr>
              <a:tr h="370840">
                <a:tc>
                  <a:txBody>
                    <a:bodyPr/>
                    <a:lstStyle/>
                    <a:p>
                      <a:r>
                        <a:rPr lang="zh-CN" altLang="en-US" dirty="0"/>
                        <a:t>安全</a:t>
                      </a:r>
                    </a:p>
                  </a:txBody>
                  <a:tcPr/>
                </a:tc>
                <a:tc>
                  <a:txBody>
                    <a:bodyPr/>
                    <a:lstStyle/>
                    <a:p>
                      <a:r>
                        <a:rPr lang="zh-CN" altLang="en-US" sz="1200" b="0" i="0" kern="1200" dirty="0">
                          <a:solidFill>
                            <a:schemeClr val="dk1"/>
                          </a:solidFill>
                          <a:effectLst/>
                          <a:latin typeface="+mn-lt"/>
                          <a:ea typeface="+mn-ea"/>
                          <a:cs typeface="+mn-cs"/>
                        </a:rPr>
                        <a:t>安全漏洞将作为简单的错误修复程序公开处理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extLst>
                  <a:ext uri="{0D108BD9-81ED-4DB2-BD59-A6C34878D82A}">
                    <a16:rowId xmlns:a16="http://schemas.microsoft.com/office/drawing/2014/main" val="1546757332"/>
                  </a:ext>
                </a:extLst>
              </a:tr>
            </a:tbl>
          </a:graphicData>
        </a:graphic>
      </p:graphicFrame>
    </p:spTree>
    <p:extLst>
      <p:ext uri="{BB962C8B-B14F-4D97-AF65-F5344CB8AC3E}">
        <p14:creationId xmlns:p14="http://schemas.microsoft.com/office/powerpoint/2010/main" val="2914649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9EB1-55C3-4713-942C-EF733E15D160}"/>
              </a:ext>
            </a:extLst>
          </p:cNvPr>
          <p:cNvSpPr>
            <a:spLocks noGrp="1"/>
          </p:cNvSpPr>
          <p:nvPr>
            <p:ph type="title"/>
          </p:nvPr>
        </p:nvSpPr>
        <p:spPr>
          <a:xfrm>
            <a:off x="581192" y="702156"/>
            <a:ext cx="11029616" cy="764694"/>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err="1"/>
              <a:t>Istio</a:t>
            </a:r>
            <a:r>
              <a:rPr lang="zh-CN" altLang="en-US" dirty="0"/>
              <a:t>功能列表以及阶段</a:t>
            </a:r>
            <a:r>
              <a:rPr lang="en-US" altLang="zh-CN" dirty="0"/>
              <a:t>– </a:t>
            </a:r>
            <a:r>
              <a:rPr lang="zh-CN" altLang="en-US" dirty="0"/>
              <a:t>流量管理</a:t>
            </a:r>
            <a:br>
              <a:rPr lang="en-US" altLang="zh-CN" dirty="0"/>
            </a:br>
            <a:endParaRPr lang="zh-CN" altLang="en-US" dirty="0"/>
          </a:p>
        </p:txBody>
      </p:sp>
      <p:graphicFrame>
        <p:nvGraphicFramePr>
          <p:cNvPr id="5" name="表格 5">
            <a:extLst>
              <a:ext uri="{FF2B5EF4-FFF2-40B4-BE49-F238E27FC236}">
                <a16:creationId xmlns:a16="http://schemas.microsoft.com/office/drawing/2014/main" id="{D9558158-AADC-45C6-BF14-2750946D075E}"/>
              </a:ext>
            </a:extLst>
          </p:cNvPr>
          <p:cNvGraphicFramePr>
            <a:graphicFrameLocks noGrp="1"/>
          </p:cNvGraphicFramePr>
          <p:nvPr>
            <p:ph idx="1"/>
            <p:extLst>
              <p:ext uri="{D42A27DB-BD31-4B8C-83A1-F6EECF244321}">
                <p14:modId xmlns:p14="http://schemas.microsoft.com/office/powerpoint/2010/main" val="714488415"/>
              </p:ext>
            </p:extLst>
          </p:nvPr>
        </p:nvGraphicFramePr>
        <p:xfrm>
          <a:off x="212725" y="1296516"/>
          <a:ext cx="11029950" cy="4450080"/>
        </p:xfrm>
        <a:graphic>
          <a:graphicData uri="http://schemas.openxmlformats.org/drawingml/2006/table">
            <a:tbl>
              <a:tblPr firstRow="1" bandRow="1">
                <a:tableStyleId>{5C22544A-7EE6-4342-B048-85BDC9FD1C3A}</a:tableStyleId>
              </a:tblPr>
              <a:tblGrid>
                <a:gridCol w="6937375">
                  <a:extLst>
                    <a:ext uri="{9D8B030D-6E8A-4147-A177-3AD203B41FA5}">
                      <a16:colId xmlns:a16="http://schemas.microsoft.com/office/drawing/2014/main" val="2606653707"/>
                    </a:ext>
                  </a:extLst>
                </a:gridCol>
                <a:gridCol w="4092575">
                  <a:extLst>
                    <a:ext uri="{9D8B030D-6E8A-4147-A177-3AD203B41FA5}">
                      <a16:colId xmlns:a16="http://schemas.microsoft.com/office/drawing/2014/main" val="277777160"/>
                    </a:ext>
                  </a:extLst>
                </a:gridCol>
              </a:tblGrid>
              <a:tr h="370840">
                <a:tc>
                  <a:txBody>
                    <a:bodyPr/>
                    <a:lstStyle/>
                    <a:p>
                      <a:r>
                        <a:rPr lang="zh-CN" altLang="en-US" dirty="0"/>
                        <a:t>功能</a:t>
                      </a:r>
                    </a:p>
                  </a:txBody>
                  <a:tcPr/>
                </a:tc>
                <a:tc>
                  <a:txBody>
                    <a:bodyPr/>
                    <a:lstStyle/>
                    <a:p>
                      <a:r>
                        <a:rPr lang="zh-CN" altLang="en-US" sz="1800" b="0" i="0" kern="1200" dirty="0">
                          <a:solidFill>
                            <a:schemeClr val="lt1"/>
                          </a:solidFill>
                          <a:effectLst/>
                          <a:latin typeface="+mn-lt"/>
                          <a:ea typeface="+mn-ea"/>
                          <a:cs typeface="+mn-cs"/>
                        </a:rPr>
                        <a:t>阶段</a:t>
                      </a:r>
                      <a:endParaRPr lang="zh-CN" altLang="en-US" dirty="0"/>
                    </a:p>
                  </a:txBody>
                  <a:tcPr/>
                </a:tc>
                <a:extLst>
                  <a:ext uri="{0D108BD9-81ED-4DB2-BD59-A6C34878D82A}">
                    <a16:rowId xmlns:a16="http://schemas.microsoft.com/office/drawing/2014/main" val="1940945260"/>
                  </a:ext>
                </a:extLst>
              </a:tr>
              <a:tr h="370840">
                <a:tc>
                  <a:txBody>
                    <a:bodyPr/>
                    <a:lstStyle/>
                    <a:p>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HTTP1.1 / HTTP2 / </a:t>
                      </a:r>
                      <a:r>
                        <a:rPr lang="en-US" altLang="zh-CN" sz="1800" b="0" i="0" kern="1200" dirty="0" err="1">
                          <a:solidFill>
                            <a:schemeClr val="dk1"/>
                          </a:solidFill>
                          <a:effectLst/>
                          <a:latin typeface="+mn-lt"/>
                          <a:ea typeface="+mn-ea"/>
                          <a:cs typeface="+mn-cs"/>
                        </a:rPr>
                        <a:t>gRPC</a:t>
                      </a:r>
                      <a:r>
                        <a:rPr lang="en-US" altLang="zh-CN" sz="1800" b="0" i="0" kern="1200" dirty="0">
                          <a:solidFill>
                            <a:schemeClr val="dk1"/>
                          </a:solidFill>
                          <a:effectLst/>
                          <a:latin typeface="+mn-lt"/>
                          <a:ea typeface="+mn-ea"/>
                          <a:cs typeface="+mn-cs"/>
                        </a:rPr>
                        <a:t> / TCP</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29576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Websockets</a:t>
                      </a:r>
                      <a:r>
                        <a:rPr lang="en-US" altLang="zh-CN" sz="1800" b="0" i="0" kern="1200" dirty="0">
                          <a:solidFill>
                            <a:schemeClr val="dk1"/>
                          </a:solidFill>
                          <a:effectLst/>
                          <a:latin typeface="+mn-lt"/>
                          <a:ea typeface="+mn-ea"/>
                          <a:cs typeface="+mn-cs"/>
                        </a:rPr>
                        <a:t> / MongoDB</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hlinkClick r:id="rId2"/>
                        </a:rPr>
                        <a:t>Wire Protocol</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3"/>
                        </a:rPr>
                        <a:t>part1</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4"/>
                        </a:rPr>
                        <a:t>part2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27425916"/>
                  </a:ext>
                </a:extLst>
              </a:tr>
              <a:tr h="370840">
                <a:tc>
                  <a:txBody>
                    <a:bodyPr/>
                    <a:lstStyle/>
                    <a:p>
                      <a:r>
                        <a:rPr lang="zh-CN" altLang="en-US" sz="1800" b="0" i="0" kern="1200" dirty="0">
                          <a:solidFill>
                            <a:schemeClr val="dk1"/>
                          </a:solidFill>
                          <a:effectLst/>
                          <a:latin typeface="+mn-lt"/>
                          <a:ea typeface="+mn-ea"/>
                          <a:cs typeface="+mn-cs"/>
                        </a:rPr>
                        <a:t>流量控制：基于标签</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内容的路由以及流量转移</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21875138"/>
                  </a:ext>
                </a:extLst>
              </a:tr>
              <a:tr h="370840">
                <a:tc>
                  <a:txBody>
                    <a:bodyPr/>
                    <a:lstStyle/>
                    <a:p>
                      <a:r>
                        <a:rPr lang="zh-CN" altLang="en-US" sz="1800" b="0" i="0" kern="1200" dirty="0">
                          <a:solidFill>
                            <a:schemeClr val="dk1"/>
                          </a:solidFill>
                          <a:effectLst/>
                          <a:latin typeface="+mn-lt"/>
                          <a:ea typeface="+mn-ea"/>
                          <a:cs typeface="+mn-cs"/>
                        </a:rPr>
                        <a:t>弹性功能：超时，重试，连接池，异常值检测</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328188323"/>
                  </a:ext>
                </a:extLst>
              </a:tr>
              <a:tr h="370840">
                <a:tc>
                  <a:txBody>
                    <a:bodyPr/>
                    <a:lstStyle/>
                    <a:p>
                      <a:r>
                        <a:rPr lang="zh-CN" altLang="en-US" sz="1800" b="0" i="0" kern="1200" dirty="0">
                          <a:solidFill>
                            <a:schemeClr val="dk1"/>
                          </a:solidFill>
                          <a:effectLst/>
                          <a:latin typeface="+mn-lt"/>
                          <a:ea typeface="+mn-ea"/>
                          <a:cs typeface="+mn-cs"/>
                        </a:rPr>
                        <a:t>网关：所有协议的入口</a:t>
                      </a:r>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，出口</a:t>
                      </a:r>
                      <a:r>
                        <a:rPr lang="en-US" altLang="zh-CN" sz="1800" b="0" i="0" kern="1200" dirty="0">
                          <a:solidFill>
                            <a:schemeClr val="dk1"/>
                          </a:solidFill>
                          <a:effectLst/>
                          <a:latin typeface="+mn-lt"/>
                          <a:ea typeface="+mn-ea"/>
                          <a:cs typeface="+mn-cs"/>
                        </a:rPr>
                        <a:t>(Egress)</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0434295"/>
                  </a:ext>
                </a:extLst>
              </a:tr>
              <a:tr h="370840">
                <a:tc>
                  <a:txBody>
                    <a:bodyPr/>
                    <a:lstStyle/>
                    <a:p>
                      <a:r>
                        <a:rPr lang="zh-CN" altLang="en-US" sz="1800" b="0" i="0" kern="1200" dirty="0">
                          <a:solidFill>
                            <a:schemeClr val="dk1"/>
                          </a:solidFill>
                          <a:effectLst/>
                          <a:latin typeface="+mn-lt"/>
                          <a:ea typeface="+mn-ea"/>
                          <a:cs typeface="+mn-cs"/>
                        </a:rPr>
                        <a:t>网关中的</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终止和</a:t>
                      </a:r>
                      <a:r>
                        <a:rPr lang="en-US" altLang="zh-CN" sz="1800" b="0" i="0" kern="1200" dirty="0">
                          <a:solidFill>
                            <a:schemeClr val="dk1"/>
                          </a:solidFill>
                          <a:effectLst/>
                          <a:latin typeface="+mn-lt"/>
                          <a:ea typeface="+mn-ea"/>
                          <a:cs typeface="+mn-cs"/>
                        </a:rPr>
                        <a:t>SNI(Server Name Indication)</a:t>
                      </a:r>
                      <a:r>
                        <a:rPr lang="zh-CN" altLang="en-US" sz="1800" b="0" i="0" kern="1200" dirty="0">
                          <a:solidFill>
                            <a:schemeClr val="dk1"/>
                          </a:solidFill>
                          <a:effectLst/>
                          <a:latin typeface="+mn-lt"/>
                          <a:ea typeface="+mn-ea"/>
                          <a:cs typeface="+mn-cs"/>
                        </a:rPr>
                        <a:t>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65440661"/>
                  </a:ext>
                </a:extLst>
              </a:tr>
              <a:tr h="370840">
                <a:tc>
                  <a:txBody>
                    <a:bodyPr/>
                    <a:lstStyle/>
                    <a:p>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的</a:t>
                      </a:r>
                      <a:r>
                        <a:rPr lang="en-US" altLang="zh-CN" sz="1800" b="0" i="0" kern="1200" dirty="0">
                          <a:solidFill>
                            <a:schemeClr val="dk1"/>
                          </a:solidFill>
                          <a:effectLst/>
                          <a:latin typeface="+mn-lt"/>
                          <a:ea typeface="+mn-ea"/>
                          <a:cs typeface="+mn-cs"/>
                        </a:rPr>
                        <a:t>SNI</a:t>
                      </a:r>
                      <a:r>
                        <a:rPr lang="zh-CN" altLang="en-US" sz="1800" b="0" i="0" kern="1200" dirty="0">
                          <a:solidFill>
                            <a:schemeClr val="dk1"/>
                          </a:solidFill>
                          <a:effectLst/>
                          <a:latin typeface="+mn-lt"/>
                          <a:ea typeface="+mn-ea"/>
                          <a:cs typeface="+mn-cs"/>
                        </a:rPr>
                        <a:t>多个证书管理的支持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767292555"/>
                  </a:ext>
                </a:extLst>
              </a:tr>
              <a:tr h="370840">
                <a:tc>
                  <a:txBody>
                    <a:bodyPr/>
                    <a:lstStyle/>
                    <a:p>
                      <a:r>
                        <a:rPr lang="zh-CN" altLang="en-US" sz="1800" b="0" i="0" kern="1200" dirty="0">
                          <a:solidFill>
                            <a:schemeClr val="dk1"/>
                          </a:solidFill>
                          <a:effectLst/>
                          <a:latin typeface="+mn-lt"/>
                          <a:ea typeface="+mn-ea"/>
                          <a:cs typeface="+mn-cs"/>
                        </a:rPr>
                        <a:t>本地负载均衡</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880737107"/>
                  </a:ext>
                </a:extLst>
              </a:tr>
              <a:tr h="370840">
                <a:tc>
                  <a:txBody>
                    <a:bodyPr/>
                    <a:lstStyle/>
                    <a:p>
                      <a:r>
                        <a:rPr lang="zh-CN" altLang="en-US" sz="1800" b="0" i="0" kern="1200" dirty="0">
                          <a:solidFill>
                            <a:schemeClr val="dk1"/>
                          </a:solidFill>
                          <a:effectLst/>
                          <a:latin typeface="+mn-lt"/>
                          <a:ea typeface="+mn-ea"/>
                          <a:cs typeface="+mn-cs"/>
                        </a:rPr>
                        <a:t>在</a:t>
                      </a:r>
                      <a:r>
                        <a:rPr lang="en-US" altLang="zh-CN" sz="1800" b="0" i="0" kern="1200" dirty="0">
                          <a:solidFill>
                            <a:schemeClr val="dk1"/>
                          </a:solidFill>
                          <a:effectLst/>
                          <a:latin typeface="+mn-lt"/>
                          <a:ea typeface="+mn-ea"/>
                          <a:cs typeface="+mn-cs"/>
                        </a:rPr>
                        <a:t>Envoy</a:t>
                      </a:r>
                      <a:r>
                        <a:rPr lang="zh-CN" altLang="en-US" sz="1800" b="0" i="0" kern="1200" dirty="0">
                          <a:solidFill>
                            <a:schemeClr val="dk1"/>
                          </a:solidFill>
                          <a:effectLst/>
                          <a:latin typeface="+mn-lt"/>
                          <a:ea typeface="+mn-ea"/>
                          <a:cs typeface="+mn-cs"/>
                        </a:rPr>
                        <a:t>中启用自定义过滤器</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1819150869"/>
                  </a:ext>
                </a:extLst>
              </a:tr>
              <a:tr h="370840">
                <a:tc>
                  <a:txBody>
                    <a:bodyPr/>
                    <a:lstStyle/>
                    <a:p>
                      <a:r>
                        <a:rPr lang="en-US" altLang="zh-CN" sz="1800" b="0" i="0" kern="1200" dirty="0">
                          <a:solidFill>
                            <a:schemeClr val="dk1"/>
                          </a:solidFill>
                          <a:effectLst/>
                          <a:latin typeface="+mn-lt"/>
                          <a:ea typeface="+mn-ea"/>
                          <a:cs typeface="+mn-cs"/>
                        </a:rPr>
                        <a:t>CNI</a:t>
                      </a:r>
                      <a:r>
                        <a:rPr lang="zh-CN" altLang="en-US" sz="1800" b="0" i="0" kern="1200" dirty="0">
                          <a:solidFill>
                            <a:schemeClr val="dk1"/>
                          </a:solidFill>
                          <a:effectLst/>
                          <a:latin typeface="+mn-lt"/>
                          <a:ea typeface="+mn-ea"/>
                          <a:cs typeface="+mn-cs"/>
                        </a:rPr>
                        <a:t>容器接口</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2012529627"/>
                  </a:ext>
                </a:extLst>
              </a:tr>
              <a:tr h="370840">
                <a:tc>
                  <a:txBody>
                    <a:bodyPr/>
                    <a:lstStyle/>
                    <a:p>
                      <a:r>
                        <a:rPr lang="en-US" altLang="zh-CN" sz="1800" b="0" i="0" u="sng" kern="1200" dirty="0">
                          <a:solidFill>
                            <a:schemeClr val="dk1"/>
                          </a:solidFill>
                          <a:effectLst/>
                          <a:latin typeface="+mn-lt"/>
                          <a:ea typeface="+mn-ea"/>
                          <a:cs typeface="+mn-cs"/>
                          <a:hlinkClick r:id="rId5"/>
                        </a:rPr>
                        <a:t>Sidecar API</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101396715"/>
                  </a:ext>
                </a:extLst>
              </a:tr>
            </a:tbl>
          </a:graphicData>
        </a:graphic>
      </p:graphicFrame>
      <p:sp>
        <p:nvSpPr>
          <p:cNvPr id="4" name="日期占位符 3">
            <a:extLst>
              <a:ext uri="{FF2B5EF4-FFF2-40B4-BE49-F238E27FC236}">
                <a16:creationId xmlns:a16="http://schemas.microsoft.com/office/drawing/2014/main" id="{7F18F337-A421-4DF4-97AD-37CBF7194220}"/>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501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A5FA-2BFD-4578-A613-C4629DBAC548}"/>
              </a:ext>
            </a:extLst>
          </p:cNvPr>
          <p:cNvSpPr>
            <a:spLocks noGrp="1"/>
          </p:cNvSpPr>
          <p:nvPr>
            <p:ph type="title"/>
          </p:nvPr>
        </p:nvSpPr>
        <p:spPr>
          <a:xfrm>
            <a:off x="581192" y="702156"/>
            <a:ext cx="11029616" cy="644044"/>
          </a:xfrm>
        </p:spPr>
        <p:txBody>
          <a:bodyPr/>
          <a:lstStyle/>
          <a:p>
            <a:r>
              <a:rPr lang="zh-CN" altLang="en-US" b="0" dirty="0"/>
              <a:t>可观测性</a:t>
            </a:r>
            <a:endParaRPr lang="zh-CN" altLang="en-US" dirty="0"/>
          </a:p>
        </p:txBody>
      </p:sp>
      <p:graphicFrame>
        <p:nvGraphicFramePr>
          <p:cNvPr id="5" name="表格 5">
            <a:extLst>
              <a:ext uri="{FF2B5EF4-FFF2-40B4-BE49-F238E27FC236}">
                <a16:creationId xmlns:a16="http://schemas.microsoft.com/office/drawing/2014/main" id="{CBB9B262-D75F-45BC-8FC3-18B81CBD57EF}"/>
              </a:ext>
            </a:extLst>
          </p:cNvPr>
          <p:cNvGraphicFramePr>
            <a:graphicFrameLocks noGrp="1"/>
          </p:cNvGraphicFramePr>
          <p:nvPr>
            <p:ph idx="1"/>
            <p:extLst>
              <p:ext uri="{D42A27DB-BD31-4B8C-83A1-F6EECF244321}">
                <p14:modId xmlns:p14="http://schemas.microsoft.com/office/powerpoint/2010/main" val="1523725575"/>
              </p:ext>
            </p:extLst>
          </p:nvPr>
        </p:nvGraphicFramePr>
        <p:xfrm>
          <a:off x="580858" y="1547813"/>
          <a:ext cx="11029950" cy="4450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98588716"/>
                    </a:ext>
                  </a:extLst>
                </a:gridCol>
                <a:gridCol w="5514975">
                  <a:extLst>
                    <a:ext uri="{9D8B030D-6E8A-4147-A177-3AD203B41FA5}">
                      <a16:colId xmlns:a16="http://schemas.microsoft.com/office/drawing/2014/main" val="474341515"/>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619173415"/>
                  </a:ext>
                </a:extLst>
              </a:tr>
              <a:tr h="370840">
                <a:tc>
                  <a:txBody>
                    <a:bodyPr/>
                    <a:lstStyle/>
                    <a:p>
                      <a:r>
                        <a:rPr lang="en-US" altLang="zh-CN" dirty="0"/>
                        <a:t>Prometheus</a:t>
                      </a:r>
                      <a:r>
                        <a:rPr lang="zh-CN" altLang="en-US" dirty="0"/>
                        <a:t>集成</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27189336"/>
                  </a:ext>
                </a:extLst>
              </a:tr>
              <a:tr h="370840">
                <a:tc>
                  <a:txBody>
                    <a:bodyPr/>
                    <a:lstStyle/>
                    <a:p>
                      <a:r>
                        <a:rPr lang="zh-CN" altLang="en-US" dirty="0"/>
                        <a:t>本地日志记录</a:t>
                      </a:r>
                      <a:r>
                        <a:rPr lang="en-US" altLang="zh-CN" dirty="0"/>
                        <a:t>(STDIO)</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81617275"/>
                  </a:ext>
                </a:extLst>
              </a:tr>
              <a:tr h="370840">
                <a:tc>
                  <a:txBody>
                    <a:bodyPr/>
                    <a:lstStyle/>
                    <a:p>
                      <a:r>
                        <a:rPr lang="en-US" altLang="zh-CN" sz="1800" b="0" i="0" u="none" strike="noStrike" kern="1200" dirty="0" err="1">
                          <a:solidFill>
                            <a:schemeClr val="dk1"/>
                          </a:solidFill>
                          <a:effectLst/>
                          <a:latin typeface="+mn-lt"/>
                          <a:ea typeface="+mn-ea"/>
                          <a:cs typeface="+mn-cs"/>
                        </a:rPr>
                        <a:t>Statsd</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也很流行</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618400642"/>
                  </a:ext>
                </a:extLst>
              </a:tr>
              <a:tr h="370840">
                <a:tc>
                  <a:txBody>
                    <a:bodyPr/>
                    <a:lstStyle/>
                    <a:p>
                      <a:r>
                        <a:rPr lang="zh-CN" altLang="en-US" dirty="0"/>
                        <a:t>客户端和服务端遥测报告</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220178775"/>
                  </a:ext>
                </a:extLst>
              </a:tr>
              <a:tr h="370840">
                <a:tc>
                  <a:txBody>
                    <a:bodyPr/>
                    <a:lstStyle/>
                    <a:p>
                      <a:r>
                        <a:rPr lang="zh-CN" altLang="en-US" dirty="0"/>
                        <a:t>服务</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494960274"/>
                  </a:ext>
                </a:extLst>
              </a:tr>
              <a:tr h="370840">
                <a:tc>
                  <a:txBody>
                    <a:bodyPr/>
                    <a:lstStyle/>
                    <a:p>
                      <a:r>
                        <a:rPr lang="en-US" altLang="zh-CN" dirty="0" err="1"/>
                        <a:t>Istio</a:t>
                      </a:r>
                      <a:r>
                        <a:rPr lang="zh-CN" altLang="en-US" dirty="0"/>
                        <a:t>组件</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509315793"/>
                  </a:ext>
                </a:extLst>
              </a:tr>
              <a:tr h="370840">
                <a:tc>
                  <a:txBody>
                    <a:bodyPr/>
                    <a:lstStyle/>
                    <a:p>
                      <a:r>
                        <a:rPr lang="zh-CN" altLang="en-US" dirty="0"/>
                        <a:t>分布式追踪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711053948"/>
                  </a:ext>
                </a:extLst>
              </a:tr>
              <a:tr h="370840">
                <a:tc>
                  <a:txBody>
                    <a:bodyPr/>
                    <a:lstStyle/>
                    <a:p>
                      <a:r>
                        <a:rPr lang="en-US" altLang="zh-CN" sz="1800" b="0" i="0" kern="1200" dirty="0" err="1">
                          <a:solidFill>
                            <a:schemeClr val="dk1"/>
                          </a:solidFill>
                          <a:effectLst/>
                          <a:latin typeface="+mn-lt"/>
                          <a:ea typeface="+mn-ea"/>
                          <a:cs typeface="+mn-cs"/>
                        </a:rPr>
                        <a:t>Stackdriver</a:t>
                      </a:r>
                      <a:r>
                        <a:rPr lang="zh-CN" altLang="en-US" sz="1800" b="0" i="0"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643441543"/>
                  </a:ext>
                </a:extLst>
              </a:tr>
              <a:tr h="370840">
                <a:tc>
                  <a:txBody>
                    <a:bodyPr/>
                    <a:lstStyle/>
                    <a:p>
                      <a:r>
                        <a:rPr lang="en-US" altLang="zh-CN" sz="1800" b="0" i="0" u="none" strike="noStrike" kern="1200" dirty="0" err="1">
                          <a:solidFill>
                            <a:schemeClr val="dk1"/>
                          </a:solidFill>
                          <a:effectLst/>
                          <a:latin typeface="+mn-lt"/>
                          <a:ea typeface="+mn-ea"/>
                          <a:cs typeface="+mn-cs"/>
                        </a:rPr>
                        <a:t>Zipkin</a:t>
                      </a:r>
                      <a:r>
                        <a:rPr lang="en-US" altLang="zh-CN" sz="1800" b="0" i="0" u="none" strike="noStrike" kern="1200" dirty="0">
                          <a:solidFill>
                            <a:schemeClr val="dk1"/>
                          </a:solidFill>
                          <a:effectLst/>
                          <a:latin typeface="+mn-lt"/>
                          <a:ea typeface="+mn-ea"/>
                          <a:cs typeface="+mn-cs"/>
                        </a:rPr>
                        <a:t> / Jaeger</a:t>
                      </a:r>
                      <a:r>
                        <a:rPr lang="zh-CN" altLang="en-US" sz="1800" b="0" i="0" u="none" strike="noStrike" kern="1200" dirty="0">
                          <a:solidFill>
                            <a:schemeClr val="dk1"/>
                          </a:solidFill>
                          <a:effectLst/>
                          <a:latin typeface="+mn-lt"/>
                          <a:ea typeface="+mn-ea"/>
                          <a:cs typeface="+mn-cs"/>
                        </a:rPr>
                        <a:t>的分布式追踪</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49367839"/>
                  </a:ext>
                </a:extLst>
              </a:tr>
              <a:tr h="370840">
                <a:tc>
                  <a:txBody>
                    <a:bodyPr/>
                    <a:lstStyle/>
                    <a:p>
                      <a:r>
                        <a:rPr lang="en-US" altLang="zh-CN" dirty="0" err="1"/>
                        <a:t>Fluentd</a:t>
                      </a:r>
                      <a:r>
                        <a:rPr lang="zh-CN" altLang="en-US" dirty="0"/>
                        <a:t>日志</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869822780"/>
                  </a:ext>
                </a:extLst>
              </a:tr>
              <a:tr h="370840">
                <a:tc>
                  <a:txBody>
                    <a:bodyPr/>
                    <a:lstStyle/>
                    <a:p>
                      <a:r>
                        <a:rPr lang="zh-CN" altLang="en-US" dirty="0"/>
                        <a:t>追踪采样</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6776209"/>
                  </a:ext>
                </a:extLst>
              </a:tr>
            </a:tbl>
          </a:graphicData>
        </a:graphic>
      </p:graphicFrame>
      <p:sp>
        <p:nvSpPr>
          <p:cNvPr id="4" name="日期占位符 3">
            <a:extLst>
              <a:ext uri="{FF2B5EF4-FFF2-40B4-BE49-F238E27FC236}">
                <a16:creationId xmlns:a16="http://schemas.microsoft.com/office/drawing/2014/main" id="{EB9B243B-6265-4BDA-8B70-0011ED570A6D}"/>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3719116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7B132-3FDD-4AED-A339-E1DBF04ED4B0}"/>
              </a:ext>
            </a:extLst>
          </p:cNvPr>
          <p:cNvSpPr>
            <a:spLocks noGrp="1"/>
          </p:cNvSpPr>
          <p:nvPr>
            <p:ph type="title"/>
          </p:nvPr>
        </p:nvSpPr>
        <p:spPr>
          <a:xfrm>
            <a:off x="581192" y="702156"/>
            <a:ext cx="11029616" cy="580544"/>
          </a:xfrm>
        </p:spPr>
        <p:txBody>
          <a:bodyPr/>
          <a:lstStyle/>
          <a:p>
            <a:r>
              <a:rPr lang="zh-CN" altLang="en-US" b="0" dirty="0"/>
              <a:t>安全和策略实施</a:t>
            </a:r>
            <a:endParaRPr lang="zh-CN" altLang="en-US" dirty="0"/>
          </a:p>
        </p:txBody>
      </p:sp>
      <p:graphicFrame>
        <p:nvGraphicFramePr>
          <p:cNvPr id="5" name="表格 5">
            <a:extLst>
              <a:ext uri="{FF2B5EF4-FFF2-40B4-BE49-F238E27FC236}">
                <a16:creationId xmlns:a16="http://schemas.microsoft.com/office/drawing/2014/main" id="{CB24BF2D-0688-4E35-B12E-D38A57D655AF}"/>
              </a:ext>
            </a:extLst>
          </p:cNvPr>
          <p:cNvGraphicFramePr>
            <a:graphicFrameLocks noGrp="1"/>
          </p:cNvGraphicFramePr>
          <p:nvPr>
            <p:ph idx="1"/>
            <p:extLst>
              <p:ext uri="{D42A27DB-BD31-4B8C-83A1-F6EECF244321}">
                <p14:modId xmlns:p14="http://schemas.microsoft.com/office/powerpoint/2010/main" val="2310701923"/>
              </p:ext>
            </p:extLst>
          </p:nvPr>
        </p:nvGraphicFramePr>
        <p:xfrm>
          <a:off x="454025" y="1414716"/>
          <a:ext cx="11029950" cy="519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731985423"/>
                    </a:ext>
                  </a:extLst>
                </a:gridCol>
                <a:gridCol w="5514975">
                  <a:extLst>
                    <a:ext uri="{9D8B030D-6E8A-4147-A177-3AD203B41FA5}">
                      <a16:colId xmlns:a16="http://schemas.microsoft.com/office/drawing/2014/main" val="2026739988"/>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3790107934"/>
                  </a:ext>
                </a:extLst>
              </a:tr>
              <a:tr h="370840">
                <a:tc>
                  <a:txBody>
                    <a:bodyPr/>
                    <a:lstStyle/>
                    <a:p>
                      <a:r>
                        <a:rPr lang="zh-CN" altLang="en-US" dirty="0"/>
                        <a:t>服务到服务端的双向</a:t>
                      </a:r>
                      <a:r>
                        <a:rPr lang="en-US" altLang="zh-CN" dirty="0"/>
                        <a:t>TLS</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366861404"/>
                  </a:ext>
                </a:extLst>
              </a:tr>
              <a:tr h="370840">
                <a:tc>
                  <a:txBody>
                    <a:bodyPr/>
                    <a:lstStyle/>
                    <a:p>
                      <a:r>
                        <a:rPr lang="en-US" altLang="zh-CN" dirty="0"/>
                        <a:t>Kubernetes</a:t>
                      </a:r>
                      <a:r>
                        <a:rPr lang="zh-CN" altLang="en-US" dirty="0"/>
                        <a:t>：服务凭证分发</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823605334"/>
                  </a:ext>
                </a:extLst>
              </a:tr>
              <a:tr h="370840">
                <a:tc>
                  <a:txBody>
                    <a:bodyPr/>
                    <a:lstStyle/>
                    <a:p>
                      <a:r>
                        <a:rPr lang="zh-CN" altLang="en-US" sz="1800" b="0" i="0" kern="1200" dirty="0">
                          <a:solidFill>
                            <a:schemeClr val="dk1"/>
                          </a:solidFill>
                          <a:effectLst/>
                          <a:latin typeface="+mn-lt"/>
                          <a:ea typeface="+mn-ea"/>
                          <a:cs typeface="+mn-cs"/>
                        </a:rPr>
                        <a:t>基于</a:t>
                      </a:r>
                      <a:r>
                        <a:rPr lang="en-US" altLang="zh-CN" sz="1800" b="0" i="0" kern="1200" dirty="0">
                          <a:solidFill>
                            <a:schemeClr val="dk1"/>
                          </a:solidFill>
                          <a:effectLst/>
                          <a:latin typeface="+mn-lt"/>
                          <a:ea typeface="+mn-ea"/>
                          <a:cs typeface="+mn-cs"/>
                        </a:rPr>
                        <a:t>SDS</a:t>
                      </a:r>
                      <a:r>
                        <a:rPr lang="zh-CN" altLang="en-US" sz="1800" b="0" i="0" kern="1200" dirty="0">
                          <a:solidFill>
                            <a:schemeClr val="dk1"/>
                          </a:solidFill>
                          <a:effectLst/>
                          <a:latin typeface="+mn-lt"/>
                          <a:ea typeface="+mn-ea"/>
                          <a:cs typeface="+mn-cs"/>
                        </a:rPr>
                        <a:t>的密钥和证书供应</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77874340"/>
                  </a:ext>
                </a:extLst>
              </a:tr>
              <a:tr h="370840">
                <a:tc>
                  <a:txBody>
                    <a:bodyPr/>
                    <a:lstStyle/>
                    <a:p>
                      <a:r>
                        <a:rPr lang="zh-CN" altLang="en-US" sz="1800" b="0" i="0" kern="1200" dirty="0">
                          <a:solidFill>
                            <a:schemeClr val="dk1"/>
                          </a:solidFill>
                          <a:effectLst/>
                          <a:latin typeface="+mn-lt"/>
                          <a:ea typeface="+mn-ea"/>
                          <a:cs typeface="+mn-cs"/>
                        </a:rPr>
                        <a:t>在入口网关证书管理</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476625164"/>
                  </a:ext>
                </a:extLst>
              </a:tr>
              <a:tr h="370840">
                <a:tc>
                  <a:txBody>
                    <a:bodyPr/>
                    <a:lstStyle/>
                    <a:p>
                      <a:r>
                        <a:rPr lang="en-US" altLang="zh-CN" sz="1800" b="0" i="0" kern="1200" dirty="0" err="1">
                          <a:solidFill>
                            <a:schemeClr val="dk1"/>
                          </a:solidFill>
                          <a:effectLst/>
                          <a:latin typeface="+mn-lt"/>
                          <a:ea typeface="+mn-ea"/>
                          <a:cs typeface="+mn-cs"/>
                        </a:rPr>
                        <a:t>Istio</a:t>
                      </a:r>
                      <a:r>
                        <a:rPr lang="en-US" altLang="zh-CN" sz="1800" b="0" i="0" kern="1200" dirty="0">
                          <a:solidFill>
                            <a:schemeClr val="dk1"/>
                          </a:solidFill>
                          <a:effectLst/>
                          <a:latin typeface="+mn-lt"/>
                          <a:ea typeface="+mn-ea"/>
                          <a:cs typeface="+mn-cs"/>
                        </a:rPr>
                        <a:t> CA</a:t>
                      </a:r>
                      <a:r>
                        <a:rPr lang="zh-CN" altLang="en-US" sz="1800" b="0" i="0" kern="1200" dirty="0">
                          <a:solidFill>
                            <a:schemeClr val="dk1"/>
                          </a:solidFill>
                          <a:effectLst/>
                          <a:latin typeface="+mn-lt"/>
                          <a:ea typeface="+mn-ea"/>
                          <a:cs typeface="+mn-cs"/>
                        </a:rPr>
                        <a:t>的可插拔密钥</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证书支持</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429926395"/>
                  </a:ext>
                </a:extLst>
              </a:tr>
              <a:tr h="370840">
                <a:tc>
                  <a:txBody>
                    <a:bodyPr/>
                    <a:lstStyle/>
                    <a:p>
                      <a:r>
                        <a:rPr lang="zh-CN" altLang="en-US" sz="1800" b="0" i="0" kern="1200" dirty="0">
                          <a:solidFill>
                            <a:schemeClr val="dk1"/>
                          </a:solidFill>
                          <a:effectLst/>
                          <a:latin typeface="+mn-lt"/>
                          <a:ea typeface="+mn-ea"/>
                          <a:cs typeface="+mn-cs"/>
                        </a:rPr>
                        <a:t>授权</a:t>
                      </a:r>
                      <a:r>
                        <a:rPr lang="en-US" altLang="zh-CN" sz="1800" b="0" i="0" kern="1200" dirty="0">
                          <a:solidFill>
                            <a:schemeClr val="dk1"/>
                          </a:solidFill>
                          <a:effectLst/>
                          <a:latin typeface="+mn-lt"/>
                          <a:ea typeface="+mn-ea"/>
                          <a:cs typeface="+mn-cs"/>
                        </a:rPr>
                        <a:t>(</a:t>
                      </a:r>
                      <a:r>
                        <a:rPr lang="en-US" altLang="zh-CN" sz="1800" b="0" i="0" u="none" strike="noStrike" kern="1200" dirty="0">
                          <a:solidFill>
                            <a:schemeClr val="dk1"/>
                          </a:solidFill>
                          <a:effectLst/>
                          <a:latin typeface="+mn-lt"/>
                          <a:ea typeface="+mn-ea"/>
                          <a:cs typeface="+mn-cs"/>
                        </a:rPr>
                        <a:t>Authorization</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248363739"/>
                  </a:ext>
                </a:extLst>
              </a:tr>
              <a:tr h="370840">
                <a:tc>
                  <a:txBody>
                    <a:bodyPr/>
                    <a:lstStyle/>
                    <a:p>
                      <a:r>
                        <a:rPr lang="zh-CN" altLang="en-US" sz="1800" b="0" i="0" kern="1200" dirty="0">
                          <a:solidFill>
                            <a:schemeClr val="dk1"/>
                          </a:solidFill>
                          <a:effectLst/>
                          <a:latin typeface="+mn-lt"/>
                          <a:ea typeface="+mn-ea"/>
                          <a:cs typeface="+mn-cs"/>
                        </a:rPr>
                        <a:t>最终用户（</a:t>
                      </a:r>
                      <a:r>
                        <a:rPr lang="en-US" altLang="zh-CN" sz="1800" b="0" i="0" kern="1200" dirty="0">
                          <a:solidFill>
                            <a:schemeClr val="dk1"/>
                          </a:solidFill>
                          <a:effectLst/>
                          <a:latin typeface="+mn-lt"/>
                          <a:ea typeface="+mn-ea"/>
                          <a:cs typeface="+mn-cs"/>
                        </a:rPr>
                        <a:t>JWT</a:t>
                      </a:r>
                      <a:r>
                        <a:rPr lang="zh-CN" altLang="en-US" sz="1800" b="0" i="0" kern="1200" dirty="0">
                          <a:solidFill>
                            <a:schemeClr val="dk1"/>
                          </a:solidFill>
                          <a:effectLst/>
                          <a:latin typeface="+mn-lt"/>
                          <a:ea typeface="+mn-ea"/>
                          <a:cs typeface="+mn-cs"/>
                        </a:rPr>
                        <a:t>）身份验证</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668094410"/>
                  </a:ext>
                </a:extLst>
              </a:tr>
              <a:tr h="370840">
                <a:tc>
                  <a:txBody>
                    <a:bodyPr/>
                    <a:lstStyle/>
                    <a:p>
                      <a:r>
                        <a:rPr lang="zh-CN" altLang="en-US" sz="1800" b="0" i="0" kern="1200" dirty="0">
                          <a:solidFill>
                            <a:schemeClr val="dk1"/>
                          </a:solidFill>
                          <a:effectLst/>
                          <a:latin typeface="+mn-lt"/>
                          <a:ea typeface="+mn-ea"/>
                          <a:cs typeface="+mn-cs"/>
                        </a:rPr>
                        <a:t>自动双向</a:t>
                      </a:r>
                      <a:r>
                        <a:rPr lang="en-US" altLang="zh-CN" sz="1800" b="0" i="0" kern="1200" dirty="0">
                          <a:solidFill>
                            <a:schemeClr val="dk1"/>
                          </a:solidFill>
                          <a:effectLst/>
                          <a:latin typeface="+mn-lt"/>
                          <a:ea typeface="+mn-ea"/>
                          <a:cs typeface="+mn-cs"/>
                        </a:rPr>
                        <a:t>TLS</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253827061"/>
                  </a:ext>
                </a:extLst>
              </a:tr>
              <a:tr h="370840">
                <a:tc>
                  <a:txBody>
                    <a:bodyPr/>
                    <a:lstStyle/>
                    <a:p>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服务凭据分发</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391100876"/>
                  </a:ext>
                </a:extLst>
              </a:tr>
              <a:tr h="370840">
                <a:tc>
                  <a:txBody>
                    <a:bodyPr/>
                    <a:lstStyle/>
                    <a:p>
                      <a:r>
                        <a:rPr lang="zh-CN" altLang="en-US" sz="1800" b="0" i="0" kern="1200" dirty="0">
                          <a:solidFill>
                            <a:schemeClr val="dk1"/>
                          </a:solidFill>
                          <a:effectLst/>
                          <a:latin typeface="+mn-lt"/>
                          <a:ea typeface="+mn-ea"/>
                          <a:cs typeface="+mn-cs"/>
                        </a:rPr>
                        <a:t>双向</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迁移</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077529980"/>
                  </a:ext>
                </a:extLst>
              </a:tr>
              <a:tr h="370840">
                <a:tc>
                  <a:txBody>
                    <a:bodyPr/>
                    <a:lstStyle/>
                    <a:p>
                      <a:r>
                        <a:rPr lang="zh-CN" altLang="en-US" sz="1800" b="0" i="0" kern="1200" dirty="0">
                          <a:solidFill>
                            <a:schemeClr val="dk1"/>
                          </a:solidFill>
                          <a:effectLst/>
                          <a:latin typeface="+mn-lt"/>
                          <a:ea typeface="+mn-ea"/>
                          <a:cs typeface="+mn-cs"/>
                        </a:rPr>
                        <a:t>拒绝检查器（</a:t>
                      </a:r>
                      <a:r>
                        <a:rPr lang="en-US" altLang="zh-CN" sz="1800" b="0" i="0" u="none" strike="noStrike" kern="1200" dirty="0">
                          <a:solidFill>
                            <a:schemeClr val="dk1"/>
                          </a:solidFill>
                          <a:effectLst/>
                          <a:latin typeface="+mn-lt"/>
                          <a:ea typeface="+mn-ea"/>
                          <a:cs typeface="+mn-cs"/>
                        </a:rPr>
                        <a:t>Deny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86738904"/>
                  </a:ext>
                </a:extLst>
              </a:tr>
              <a:tr h="370840">
                <a:tc>
                  <a:txBody>
                    <a:bodyPr/>
                    <a:lstStyle/>
                    <a:p>
                      <a:r>
                        <a:rPr lang="zh-CN" altLang="en-US" sz="1800" b="0" i="0" u="none" strike="noStrike" kern="1200" dirty="0">
                          <a:solidFill>
                            <a:schemeClr val="dk1"/>
                          </a:solidFill>
                          <a:effectLst/>
                          <a:latin typeface="+mn-lt"/>
                          <a:ea typeface="+mn-ea"/>
                          <a:cs typeface="+mn-cs"/>
                        </a:rPr>
                        <a:t>列表检查器（</a:t>
                      </a:r>
                      <a:r>
                        <a:rPr lang="en-US" altLang="zh-CN" sz="1800" b="0" i="0" u="none" strike="noStrike" kern="1200" dirty="0">
                          <a:solidFill>
                            <a:schemeClr val="dk1"/>
                          </a:solidFill>
                          <a:effectLst/>
                          <a:latin typeface="+mn-lt"/>
                          <a:ea typeface="+mn-ea"/>
                          <a:cs typeface="+mn-cs"/>
                        </a:rPr>
                        <a:t>List Checker</a:t>
                      </a:r>
                      <a:r>
                        <a:rPr lang="zh-CN" altLang="en-US" sz="1800" b="0" i="0" u="none" strike="noStrike"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12274378"/>
                  </a:ext>
                </a:extLst>
              </a:tr>
              <a:tr h="370840">
                <a:tc>
                  <a:txBody>
                    <a:bodyPr/>
                    <a:lstStyle/>
                    <a:p>
                      <a:r>
                        <a:rPr lang="en-US" altLang="zh-CN" sz="1800" b="0" i="0" kern="1200" dirty="0">
                          <a:solidFill>
                            <a:schemeClr val="dk1"/>
                          </a:solidFill>
                          <a:effectLst/>
                          <a:latin typeface="+mn-lt"/>
                          <a:ea typeface="+mn-ea"/>
                          <a:cs typeface="+mn-cs"/>
                        </a:rPr>
                        <a:t>OPA</a:t>
                      </a:r>
                      <a:r>
                        <a:rPr lang="zh-CN" altLang="en-US" sz="1800" b="0" i="0" kern="1200" dirty="0">
                          <a:solidFill>
                            <a:schemeClr val="dk1"/>
                          </a:solidFill>
                          <a:effectLst/>
                          <a:latin typeface="+mn-lt"/>
                          <a:ea typeface="+mn-ea"/>
                          <a:cs typeface="+mn-cs"/>
                        </a:rPr>
                        <a:t>检查器（</a:t>
                      </a:r>
                      <a:r>
                        <a:rPr lang="en-US" altLang="zh-CN" sz="1800" b="0" i="0" u="none" strike="noStrike" kern="1200" dirty="0">
                          <a:solidFill>
                            <a:schemeClr val="dk1"/>
                          </a:solidFill>
                          <a:effectLst/>
                          <a:latin typeface="+mn-lt"/>
                          <a:ea typeface="+mn-ea"/>
                          <a:cs typeface="+mn-cs"/>
                        </a:rPr>
                        <a:t>OPA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3838661066"/>
                  </a:ext>
                </a:extLst>
              </a:tr>
            </a:tbl>
          </a:graphicData>
        </a:graphic>
      </p:graphicFrame>
      <p:sp>
        <p:nvSpPr>
          <p:cNvPr id="4" name="日期占位符 3">
            <a:extLst>
              <a:ext uri="{FF2B5EF4-FFF2-40B4-BE49-F238E27FC236}">
                <a16:creationId xmlns:a16="http://schemas.microsoft.com/office/drawing/2014/main" id="{20E85C84-CA9A-44C7-95CC-217EBA1C5D8F}"/>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967210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7D5-669F-4314-91EB-01736BE5652A}"/>
              </a:ext>
            </a:extLst>
          </p:cNvPr>
          <p:cNvSpPr>
            <a:spLocks noGrp="1"/>
          </p:cNvSpPr>
          <p:nvPr>
            <p:ph type="title"/>
          </p:nvPr>
        </p:nvSpPr>
        <p:spPr>
          <a:xfrm>
            <a:off x="581526" y="530706"/>
            <a:ext cx="11029616" cy="669444"/>
          </a:xfrm>
        </p:spPr>
        <p:txBody>
          <a:bodyPr/>
          <a:lstStyle/>
          <a:p>
            <a:r>
              <a:rPr lang="zh-CN" altLang="en-US" dirty="0"/>
              <a:t>核心基础组件</a:t>
            </a:r>
          </a:p>
        </p:txBody>
      </p:sp>
      <p:graphicFrame>
        <p:nvGraphicFramePr>
          <p:cNvPr id="5" name="表格 5">
            <a:extLst>
              <a:ext uri="{FF2B5EF4-FFF2-40B4-BE49-F238E27FC236}">
                <a16:creationId xmlns:a16="http://schemas.microsoft.com/office/drawing/2014/main" id="{F100FDD9-C9BF-4440-A377-A88EF9E5BE1D}"/>
              </a:ext>
            </a:extLst>
          </p:cNvPr>
          <p:cNvGraphicFramePr>
            <a:graphicFrameLocks noGrp="1"/>
          </p:cNvGraphicFramePr>
          <p:nvPr>
            <p:ph idx="1"/>
            <p:extLst>
              <p:ext uri="{D42A27DB-BD31-4B8C-83A1-F6EECF244321}">
                <p14:modId xmlns:p14="http://schemas.microsoft.com/office/powerpoint/2010/main" val="2075952885"/>
              </p:ext>
            </p:extLst>
          </p:nvPr>
        </p:nvGraphicFramePr>
        <p:xfrm>
          <a:off x="415925" y="1213544"/>
          <a:ext cx="11029950" cy="5392932"/>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868141205"/>
                    </a:ext>
                  </a:extLst>
                </a:gridCol>
                <a:gridCol w="5514975">
                  <a:extLst>
                    <a:ext uri="{9D8B030D-6E8A-4147-A177-3AD203B41FA5}">
                      <a16:colId xmlns:a16="http://schemas.microsoft.com/office/drawing/2014/main" val="914018687"/>
                    </a:ext>
                  </a:extLst>
                </a:gridCol>
              </a:tblGrid>
              <a:tr h="295716">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421691280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a:solidFill>
                            <a:schemeClr val="dk1"/>
                          </a:solidFill>
                          <a:effectLst/>
                          <a:latin typeface="+mn-lt"/>
                          <a:ea typeface="+mn-ea"/>
                          <a:cs typeface="+mn-cs"/>
                        </a:rPr>
                        <a:t>Envoy</a:t>
                      </a:r>
                      <a:r>
                        <a:rPr lang="zh-CN" altLang="en-US" sz="1200" b="0" i="0" kern="1200" dirty="0">
                          <a:solidFill>
                            <a:schemeClr val="dk1"/>
                          </a:solidFill>
                          <a:effectLst/>
                          <a:latin typeface="+mn-lt"/>
                          <a:ea typeface="+mn-ea"/>
                          <a:cs typeface="+mn-cs"/>
                        </a:rPr>
                        <a:t>安装和流量拦截</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76527674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控制平面安装</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24863888"/>
                  </a:ext>
                </a:extLst>
              </a:tr>
              <a:tr h="295716">
                <a:tc>
                  <a:txBody>
                    <a:bodyPr/>
                    <a:lstStyle/>
                    <a:p>
                      <a:r>
                        <a:rPr lang="zh-CN" altLang="en-US" sz="1200" b="0" i="0" kern="1200" dirty="0">
                          <a:solidFill>
                            <a:schemeClr val="dk1"/>
                          </a:solidFill>
                          <a:effectLst/>
                          <a:latin typeface="+mn-lt"/>
                          <a:ea typeface="+mn-ea"/>
                          <a:cs typeface="+mn-cs"/>
                        </a:rPr>
                        <a:t>属性表达式语言</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18660443"/>
                  </a:ext>
                </a:extLst>
              </a:tr>
              <a:tr h="295716">
                <a:tc>
                  <a:txBody>
                    <a:bodyPr/>
                    <a:lstStyle/>
                    <a:p>
                      <a:r>
                        <a:rPr lang="en-US" altLang="zh-CN" sz="1200" b="0" i="0" kern="1200" dirty="0">
                          <a:solidFill>
                            <a:schemeClr val="dk1"/>
                          </a:solidFill>
                          <a:effectLst/>
                          <a:latin typeface="+mn-lt"/>
                          <a:ea typeface="+mn-ea"/>
                          <a:cs typeface="+mn-cs"/>
                        </a:rPr>
                        <a:t>Standalone Operator</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77965546"/>
                  </a:ext>
                </a:extLst>
              </a:tr>
              <a:tr h="295716">
                <a:tc>
                  <a:txBody>
                    <a:bodyPr/>
                    <a:lstStyle/>
                    <a:p>
                      <a:r>
                        <a:rPr lang="zh-CN" altLang="en-US" sz="1200" b="0" i="0" kern="1200" dirty="0">
                          <a:solidFill>
                            <a:schemeClr val="dk1"/>
                          </a:solidFill>
                          <a:effectLst/>
                          <a:latin typeface="+mn-lt"/>
                          <a:ea typeface="+mn-ea"/>
                          <a:cs typeface="+mn-cs"/>
                        </a:rPr>
                        <a:t>混合器进程外适配器创作模型</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928013699"/>
                  </a:ext>
                </a:extLst>
              </a:tr>
              <a:tr h="295716">
                <a:tc>
                  <a:txBody>
                    <a:bodyPr/>
                    <a:lstStyle/>
                    <a:p>
                      <a:r>
                        <a:rPr lang="en-US" altLang="zh-CN" sz="1200" dirty="0"/>
                        <a:t>Helm</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163357051"/>
                  </a:ext>
                </a:extLst>
              </a:tr>
              <a:tr h="295716">
                <a:tc>
                  <a:txBody>
                    <a:bodyPr/>
                    <a:lstStyle/>
                    <a:p>
                      <a:r>
                        <a:rPr lang="zh-CN" altLang="en-US" sz="1200" b="0" i="0" kern="1200" dirty="0">
                          <a:solidFill>
                            <a:schemeClr val="dk1"/>
                          </a:solidFill>
                          <a:effectLst/>
                          <a:latin typeface="+mn-lt"/>
                          <a:ea typeface="+mn-ea"/>
                          <a:cs typeface="+mn-cs"/>
                        </a:rPr>
                        <a:t>基于</a:t>
                      </a:r>
                      <a:r>
                        <a:rPr lang="en-US" altLang="zh-CN" sz="1200" b="0" i="0" kern="1200" dirty="0">
                          <a:solidFill>
                            <a:schemeClr val="dk1"/>
                          </a:solidFill>
                          <a:effectLst/>
                          <a:latin typeface="+mn-lt"/>
                          <a:ea typeface="+mn-ea"/>
                          <a:cs typeface="+mn-cs"/>
                        </a:rPr>
                        <a:t>VPN</a:t>
                      </a:r>
                      <a:r>
                        <a:rPr lang="zh-CN" altLang="en-US" sz="1200" b="0" i="0" kern="1200" dirty="0">
                          <a:solidFill>
                            <a:schemeClr val="dk1"/>
                          </a:solidFill>
                          <a:effectLst/>
                          <a:latin typeface="+mn-lt"/>
                          <a:ea typeface="+mn-ea"/>
                          <a:cs typeface="+mn-cs"/>
                        </a:rPr>
                        <a:t>的多集群网格</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1106054437"/>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控制平面升级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572359075"/>
                  </a:ext>
                </a:extLst>
              </a:tr>
              <a:tr h="295716">
                <a:tc>
                  <a:txBody>
                    <a:bodyPr/>
                    <a:lstStyle/>
                    <a:p>
                      <a:r>
                        <a:rPr lang="en-US" altLang="zh-CN" sz="1200" b="0" i="0" kern="1200" dirty="0">
                          <a:solidFill>
                            <a:schemeClr val="dk1"/>
                          </a:solidFill>
                          <a:effectLst/>
                          <a:latin typeface="+mn-lt"/>
                          <a:ea typeface="+mn-ea"/>
                          <a:cs typeface="+mn-cs"/>
                        </a:rPr>
                        <a:t>Consul</a:t>
                      </a:r>
                      <a:r>
                        <a:rPr lang="zh-CN" altLang="en-US" sz="1200" b="0" i="0" kern="1200" dirty="0">
                          <a:solidFill>
                            <a:schemeClr val="dk1"/>
                          </a:solidFill>
                          <a:effectLst/>
                          <a:latin typeface="+mn-lt"/>
                          <a:ea typeface="+mn-ea"/>
                          <a:cs typeface="+mn-cs"/>
                        </a:rPr>
                        <a:t>集成</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378438033"/>
                  </a:ext>
                </a:extLst>
              </a:tr>
              <a:tr h="295716">
                <a:tc>
                  <a:txBody>
                    <a:bodyPr/>
                    <a:lstStyle/>
                    <a:p>
                      <a:r>
                        <a:rPr lang="zh-CN" altLang="en-US" sz="1200" b="0" i="0" kern="1200" dirty="0">
                          <a:solidFill>
                            <a:schemeClr val="dk1"/>
                          </a:solidFill>
                          <a:effectLst/>
                          <a:latin typeface="+mn-lt"/>
                          <a:ea typeface="+mn-ea"/>
                          <a:cs typeface="+mn-cs"/>
                        </a:rPr>
                        <a:t>基本配置资源验证</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699560111"/>
                  </a:ext>
                </a:extLst>
              </a:tr>
              <a:tr h="295716">
                <a:tc>
                  <a:txBody>
                    <a:bodyPr/>
                    <a:lstStyle/>
                    <a:p>
                      <a:r>
                        <a:rPr lang="zh-CN" altLang="en-US" sz="1200" b="0" i="0" kern="1200" dirty="0">
                          <a:solidFill>
                            <a:schemeClr val="dk1"/>
                          </a:solidFill>
                          <a:effectLst/>
                          <a:latin typeface="+mn-lt"/>
                          <a:ea typeface="+mn-ea"/>
                          <a:cs typeface="+mn-cs"/>
                        </a:rPr>
                        <a:t>使用</a:t>
                      </a:r>
                      <a:r>
                        <a:rPr lang="en-US" altLang="zh-CN" sz="1200" b="0" i="0" kern="1200" dirty="0">
                          <a:solidFill>
                            <a:schemeClr val="dk1"/>
                          </a:solidFill>
                          <a:effectLst/>
                          <a:latin typeface="+mn-lt"/>
                          <a:ea typeface="+mn-ea"/>
                          <a:cs typeface="+mn-cs"/>
                        </a:rPr>
                        <a:t>Galley</a:t>
                      </a:r>
                      <a:r>
                        <a:rPr lang="zh-CN" altLang="en-US" sz="1200" b="0" i="0" kern="1200" dirty="0">
                          <a:solidFill>
                            <a:schemeClr val="dk1"/>
                          </a:solidFill>
                          <a:effectLst/>
                          <a:latin typeface="+mn-lt"/>
                          <a:ea typeface="+mn-ea"/>
                          <a:cs typeface="+mn-cs"/>
                        </a:rPr>
                        <a:t>进行配置处理</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499364727"/>
                  </a:ext>
                </a:extLst>
              </a:tr>
              <a:tr h="295716">
                <a:tc>
                  <a:txBody>
                    <a:bodyPr/>
                    <a:lstStyle/>
                    <a:p>
                      <a:r>
                        <a:rPr lang="zh-CN" altLang="en-US" sz="1200" b="0" i="0" kern="1200" dirty="0">
                          <a:solidFill>
                            <a:schemeClr val="dk1"/>
                          </a:solidFill>
                          <a:effectLst/>
                          <a:latin typeface="+mn-lt"/>
                          <a:ea typeface="+mn-ea"/>
                          <a:cs typeface="+mn-cs"/>
                        </a:rPr>
                        <a:t>混合器的自我监控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3495468831"/>
                  </a:ext>
                </a:extLst>
              </a:tr>
              <a:tr h="295716">
                <a:tc>
                  <a:txBody>
                    <a:bodyPr/>
                    <a:lstStyle/>
                    <a:p>
                      <a:r>
                        <a:rPr lang="zh-CN" altLang="en-US" sz="1200" b="0" i="0" kern="1200" dirty="0">
                          <a:solidFill>
                            <a:schemeClr val="dk1"/>
                          </a:solidFill>
                          <a:effectLst/>
                          <a:latin typeface="+mn-lt"/>
                          <a:ea typeface="+mn-ea"/>
                          <a:cs typeface="+mn-cs"/>
                        </a:rPr>
                        <a:t>自定义混合器模型构建</a:t>
                      </a:r>
                      <a:endParaRPr lang="zh-CN" altLang="en-US" sz="1200" dirty="0"/>
                    </a:p>
                  </a:txBody>
                  <a:tcPr/>
                </a:tc>
                <a:tc>
                  <a:txBody>
                    <a:bodyPr/>
                    <a:lstStyle/>
                    <a:p>
                      <a:r>
                        <a:rPr lang="en-US" altLang="zh-CN" sz="1200" b="0" i="0" kern="1200" dirty="0">
                          <a:solidFill>
                            <a:schemeClr val="dk1"/>
                          </a:solidFill>
                          <a:effectLst/>
                          <a:latin typeface="+mn-lt"/>
                          <a:ea typeface="+mn-ea"/>
                          <a:cs typeface="+mn-cs"/>
                        </a:rPr>
                        <a:t>deprecated</a:t>
                      </a:r>
                      <a:endParaRPr lang="zh-CN" altLang="en-US" sz="1200" dirty="0"/>
                    </a:p>
                  </a:txBody>
                  <a:tcPr/>
                </a:tc>
                <a:extLst>
                  <a:ext uri="{0D108BD9-81ED-4DB2-BD59-A6C34878D82A}">
                    <a16:rowId xmlns:a16="http://schemas.microsoft.com/office/drawing/2014/main" val="1763465826"/>
                  </a:ext>
                </a:extLst>
              </a:tr>
              <a:tr h="295716">
                <a:tc>
                  <a:txBody>
                    <a:bodyPr/>
                    <a:lstStyle/>
                    <a:p>
                      <a:r>
                        <a:rPr lang="zh-CN" altLang="en-US" sz="1200" b="0" i="0" kern="1200" dirty="0">
                          <a:solidFill>
                            <a:schemeClr val="dk1"/>
                          </a:solidFill>
                          <a:effectLst/>
                          <a:latin typeface="+mn-lt"/>
                          <a:ea typeface="+mn-ea"/>
                          <a:cs typeface="+mn-cs"/>
                        </a:rPr>
                        <a:t>进程外混合器适配器（</a:t>
                      </a:r>
                      <a:r>
                        <a:rPr lang="en-US" altLang="zh-CN" sz="1200" b="0" i="0" kern="1200" dirty="0" err="1">
                          <a:solidFill>
                            <a:schemeClr val="dk1"/>
                          </a:solidFill>
                          <a:effectLst/>
                          <a:latin typeface="+mn-lt"/>
                          <a:ea typeface="+mn-ea"/>
                          <a:cs typeface="+mn-cs"/>
                        </a:rPr>
                        <a:t>gRPC</a:t>
                      </a:r>
                      <a:r>
                        <a:rPr lang="zh-CN" altLang="en-US" sz="1200" b="0" i="0" kern="1200" dirty="0">
                          <a:solidFill>
                            <a:schemeClr val="dk1"/>
                          </a:solidFill>
                          <a:effectLst/>
                          <a:latin typeface="+mn-lt"/>
                          <a:ea typeface="+mn-ea"/>
                          <a:cs typeface="+mn-cs"/>
                        </a:rPr>
                        <a:t>适配器）</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360489437"/>
                  </a:ext>
                </a:extLst>
              </a:tr>
              <a:tr h="295716">
                <a:tc>
                  <a:txBody>
                    <a:bodyPr/>
                    <a:lstStyle/>
                    <a:p>
                      <a:r>
                        <a:rPr lang="en-US" altLang="zh-CN" sz="1200" b="0" i="0" kern="1200" dirty="0" err="1">
                          <a:solidFill>
                            <a:schemeClr val="dk1"/>
                          </a:solidFill>
                          <a:effectLst/>
                          <a:latin typeface="+mn-lt"/>
                          <a:ea typeface="+mn-ea"/>
                          <a:cs typeface="+mn-cs"/>
                        </a:rPr>
                        <a:t>Istio</a:t>
                      </a:r>
                      <a:r>
                        <a:rPr lang="en-US" altLang="zh-CN" sz="1200" b="0" i="0" kern="1200" dirty="0">
                          <a:solidFill>
                            <a:schemeClr val="dk1"/>
                          </a:solidFill>
                          <a:effectLst/>
                          <a:latin typeface="+mn-lt"/>
                          <a:ea typeface="+mn-ea"/>
                          <a:cs typeface="+mn-cs"/>
                        </a:rPr>
                        <a:t> CNI</a:t>
                      </a:r>
                      <a:r>
                        <a:rPr lang="zh-CN" altLang="en-US" sz="1200" b="0" i="0" kern="1200" dirty="0">
                          <a:solidFill>
                            <a:schemeClr val="dk1"/>
                          </a:solidFill>
                          <a:effectLst/>
                          <a:latin typeface="+mn-lt"/>
                          <a:ea typeface="+mn-ea"/>
                          <a:cs typeface="+mn-cs"/>
                        </a:rPr>
                        <a:t>插件</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79590495"/>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的</a:t>
                      </a:r>
                      <a:r>
                        <a:rPr lang="en-US" altLang="zh-CN" sz="1200" b="0" i="0" kern="1200" dirty="0">
                          <a:solidFill>
                            <a:schemeClr val="dk1"/>
                          </a:solidFill>
                          <a:effectLst/>
                          <a:latin typeface="+mn-lt"/>
                          <a:ea typeface="+mn-ea"/>
                          <a:cs typeface="+mn-cs"/>
                        </a:rPr>
                        <a:t>IPv6</a:t>
                      </a:r>
                      <a:r>
                        <a:rPr lang="zh-CN" altLang="en-US" sz="1200" b="0" i="0" kern="1200" dirty="0">
                          <a:solidFill>
                            <a:schemeClr val="dk1"/>
                          </a:solidFill>
                          <a:effectLst/>
                          <a:latin typeface="+mn-lt"/>
                          <a:ea typeface="+mn-ea"/>
                          <a:cs typeface="+mn-cs"/>
                        </a:rPr>
                        <a:t>支持</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12744441"/>
                  </a:ext>
                </a:extLst>
              </a:tr>
              <a:tr h="295716">
                <a:tc>
                  <a:txBody>
                    <a:bodyPr/>
                    <a:lstStyle/>
                    <a:p>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的</a:t>
                      </a:r>
                      <a:r>
                        <a:rPr lang="en-US" altLang="zh-CN" sz="1200" b="0" i="0" kern="1200" dirty="0" err="1">
                          <a:solidFill>
                            <a:schemeClr val="dk1"/>
                          </a:solidFill>
                          <a:effectLst/>
                          <a:latin typeface="+mn-lt"/>
                          <a:ea typeface="+mn-ea"/>
                          <a:cs typeface="+mn-cs"/>
                        </a:rPr>
                        <a:t>Distroless</a:t>
                      </a:r>
                      <a:r>
                        <a:rPr lang="zh-CN" altLang="en-US" sz="1200" b="0" i="0" kern="1200" dirty="0">
                          <a:solidFill>
                            <a:schemeClr val="dk1"/>
                          </a:solidFill>
                          <a:effectLst/>
                          <a:latin typeface="+mn-lt"/>
                          <a:ea typeface="+mn-ea"/>
                          <a:cs typeface="+mn-cs"/>
                        </a:rPr>
                        <a:t>基本映像</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912210581"/>
                  </a:ext>
                </a:extLst>
              </a:tr>
            </a:tbl>
          </a:graphicData>
        </a:graphic>
      </p:graphicFrame>
      <p:sp>
        <p:nvSpPr>
          <p:cNvPr id="4" name="日期占位符 3">
            <a:extLst>
              <a:ext uri="{FF2B5EF4-FFF2-40B4-BE49-F238E27FC236}">
                <a16:creationId xmlns:a16="http://schemas.microsoft.com/office/drawing/2014/main" id="{74EAE83B-8808-4E17-A602-1C37D97BFE4F}"/>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2352451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39F05-46D5-40E4-92F6-6E9BCF690E27}"/>
              </a:ext>
            </a:extLst>
          </p:cNvPr>
          <p:cNvSpPr>
            <a:spLocks noGrp="1"/>
          </p:cNvSpPr>
          <p:nvPr>
            <p:ph type="title"/>
          </p:nvPr>
        </p:nvSpPr>
        <p:spPr/>
        <p:txBody>
          <a:bodyPr/>
          <a:lstStyle/>
          <a:p>
            <a:r>
              <a:rPr lang="en-US" altLang="zh-CN" dirty="0"/>
              <a:t>ISTIO</a:t>
            </a:r>
            <a:r>
              <a:rPr lang="zh-CN" altLang="en-US" dirty="0"/>
              <a:t>组件介绍</a:t>
            </a:r>
          </a:p>
        </p:txBody>
      </p:sp>
      <p:sp>
        <p:nvSpPr>
          <p:cNvPr id="3" name="内容占位符 2">
            <a:extLst>
              <a:ext uri="{FF2B5EF4-FFF2-40B4-BE49-F238E27FC236}">
                <a16:creationId xmlns:a16="http://schemas.microsoft.com/office/drawing/2014/main" id="{63CF2D61-9C95-4E87-8EB0-5C8D25B106B8}"/>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BA59311-C017-4E31-96E2-6388A03364FE}"/>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3302909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2A952-B5D3-4A19-962E-F057C989CDFA}"/>
              </a:ext>
            </a:extLst>
          </p:cNvPr>
          <p:cNvSpPr>
            <a:spLocks noGrp="1"/>
          </p:cNvSpPr>
          <p:nvPr>
            <p:ph type="title"/>
          </p:nvPr>
        </p:nvSpPr>
        <p:spPr>
          <a:xfrm>
            <a:off x="581192" y="702156"/>
            <a:ext cx="11029616" cy="804427"/>
          </a:xfrm>
        </p:spPr>
        <p:txBody>
          <a:bodyPr/>
          <a:lstStyle/>
          <a:p>
            <a:r>
              <a:rPr lang="en-US" altLang="zh-CN" dirty="0"/>
              <a:t>ISTIO</a:t>
            </a:r>
            <a:r>
              <a:rPr lang="zh-CN" altLang="en-US" dirty="0"/>
              <a:t>安装 </a:t>
            </a:r>
            <a:r>
              <a:rPr lang="en-US" altLang="zh-CN" dirty="0"/>
              <a:t>- ISTIOCTL</a:t>
            </a:r>
            <a:endParaRPr lang="zh-CN" altLang="en-US" dirty="0"/>
          </a:p>
        </p:txBody>
      </p:sp>
      <p:sp>
        <p:nvSpPr>
          <p:cNvPr id="3" name="内容占位符 2">
            <a:extLst>
              <a:ext uri="{FF2B5EF4-FFF2-40B4-BE49-F238E27FC236}">
                <a16:creationId xmlns:a16="http://schemas.microsoft.com/office/drawing/2014/main" id="{EB4C6BC0-2F57-4428-8705-7505BB5517BF}"/>
              </a:ext>
            </a:extLst>
          </p:cNvPr>
          <p:cNvSpPr>
            <a:spLocks noGrp="1"/>
          </p:cNvSpPr>
          <p:nvPr>
            <p:ph idx="1"/>
          </p:nvPr>
        </p:nvSpPr>
        <p:spPr>
          <a:xfrm>
            <a:off x="581192" y="1741714"/>
            <a:ext cx="11029615" cy="4233636"/>
          </a:xfrm>
        </p:spPr>
        <p:txBody>
          <a:bodyPr>
            <a:normAutofit fontScale="92500" lnSpcReduction="10000"/>
          </a:bodyPr>
          <a:lstStyle/>
          <a:p>
            <a:r>
              <a:rPr lang="en-US" altLang="zh-CN" dirty="0"/>
              <a:t>1. </a:t>
            </a:r>
            <a:r>
              <a:rPr lang="zh-CN" altLang="en-US" dirty="0"/>
              <a:t>下载安装</a:t>
            </a:r>
            <a:r>
              <a:rPr lang="en-US" altLang="zh-CN" dirty="0" err="1"/>
              <a:t>istioctl</a:t>
            </a:r>
            <a:endParaRPr lang="en-US" altLang="zh-CN" dirty="0"/>
          </a:p>
          <a:p>
            <a:pPr marL="0" indent="0">
              <a:buNone/>
            </a:pPr>
            <a:r>
              <a:rPr lang="en-US" altLang="zh-CN" dirty="0" err="1"/>
              <a:t>wget</a:t>
            </a:r>
            <a:r>
              <a:rPr lang="en-US" altLang="zh-CN" dirty="0"/>
              <a:t> </a:t>
            </a:r>
            <a:r>
              <a:rPr lang="en-US" altLang="zh-CN" dirty="0">
                <a:hlinkClick r:id="rId2"/>
              </a:rPr>
              <a:t>https://github.com/istio/istio/releases/download/1.5.1/istio-1.5.1-linux.tar.gz</a:t>
            </a:r>
            <a:endParaRPr lang="en-US" altLang="zh-CN" dirty="0"/>
          </a:p>
          <a:p>
            <a:pPr marL="0" indent="0">
              <a:buNone/>
            </a:pPr>
            <a:r>
              <a:rPr lang="zh-CN" altLang="en-US" dirty="0"/>
              <a:t>解压</a:t>
            </a:r>
            <a:endParaRPr lang="en-US" altLang="zh-CN" dirty="0"/>
          </a:p>
          <a:p>
            <a:pPr marL="0" indent="0">
              <a:buNone/>
            </a:pPr>
            <a:r>
              <a:rPr lang="en-US" altLang="zh-CN" dirty="0"/>
              <a:t>tar -</a:t>
            </a:r>
            <a:r>
              <a:rPr lang="en-US" altLang="zh-CN" dirty="0" err="1"/>
              <a:t>zxvf</a:t>
            </a:r>
            <a:r>
              <a:rPr lang="en-US" altLang="zh-CN" dirty="0"/>
              <a:t> istio-1.5.1-linux.tar.gz</a:t>
            </a:r>
          </a:p>
          <a:p>
            <a:pPr marL="0" indent="0">
              <a:buNone/>
            </a:pPr>
            <a:r>
              <a:rPr lang="zh-CN" altLang="en-US" dirty="0"/>
              <a:t>环境变量</a:t>
            </a:r>
            <a:endParaRPr lang="en-US" altLang="zh-CN" dirty="0"/>
          </a:p>
          <a:p>
            <a:pPr marL="0" indent="0">
              <a:buNone/>
            </a:pPr>
            <a:r>
              <a:rPr lang="en-US" altLang="zh-CN" dirty="0"/>
              <a:t>vi ~/.</a:t>
            </a:r>
            <a:r>
              <a:rPr lang="en-US" altLang="zh-CN" dirty="0" err="1"/>
              <a:t>bashrc</a:t>
            </a:r>
            <a:endParaRPr lang="en-US" altLang="zh-CN" dirty="0"/>
          </a:p>
          <a:p>
            <a:pPr marL="0" indent="0">
              <a:buNone/>
            </a:pPr>
            <a:r>
              <a:rPr lang="en-US" altLang="zh-CN" dirty="0"/>
              <a:t>export PATH=/root/istio-1.5.1/bin:$PATH</a:t>
            </a:r>
          </a:p>
          <a:p>
            <a:pPr marL="0" indent="0">
              <a:buNone/>
            </a:pPr>
            <a:r>
              <a:rPr lang="zh-CN" altLang="en-US" dirty="0"/>
              <a:t>使配置生效</a:t>
            </a:r>
            <a:br>
              <a:rPr lang="en-US" altLang="zh-CN" dirty="0"/>
            </a:br>
            <a:r>
              <a:rPr lang="en-US" altLang="zh-CN" dirty="0"/>
              <a:t>source ~/.</a:t>
            </a:r>
            <a:r>
              <a:rPr lang="en-US" altLang="zh-CN" dirty="0" err="1"/>
              <a:t>bashrc</a:t>
            </a:r>
            <a:endParaRPr lang="en-US" altLang="zh-CN" dirty="0"/>
          </a:p>
          <a:p>
            <a:pPr marL="0" indent="0">
              <a:buNone/>
            </a:pPr>
            <a:r>
              <a:rPr lang="zh-CN" altLang="en-US" dirty="0"/>
              <a:t>验证是否安装成功</a:t>
            </a:r>
            <a:endParaRPr lang="en-US" altLang="zh-CN" dirty="0"/>
          </a:p>
          <a:p>
            <a:pPr marL="0" indent="0">
              <a:buNone/>
            </a:pPr>
            <a:r>
              <a:rPr lang="en-US" altLang="zh-CN" dirty="0" err="1"/>
              <a:t>istioctl</a:t>
            </a:r>
            <a:r>
              <a:rPr lang="en-US" altLang="zh-CN" dirty="0"/>
              <a:t> version</a:t>
            </a:r>
          </a:p>
          <a:p>
            <a:pPr marL="0" indent="0">
              <a:buNone/>
            </a:pPr>
            <a:endParaRPr lang="zh-CN" altLang="en-US" dirty="0"/>
          </a:p>
        </p:txBody>
      </p:sp>
      <p:sp>
        <p:nvSpPr>
          <p:cNvPr id="4" name="日期占位符 3">
            <a:extLst>
              <a:ext uri="{FF2B5EF4-FFF2-40B4-BE49-F238E27FC236}">
                <a16:creationId xmlns:a16="http://schemas.microsoft.com/office/drawing/2014/main" id="{EFCF124F-EE24-4B20-AF8C-E8DE7D075665}"/>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2319491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74F7-94B2-466F-8571-46C81E6B3C3C}"/>
              </a:ext>
            </a:extLst>
          </p:cNvPr>
          <p:cNvSpPr>
            <a:spLocks noGrp="1"/>
          </p:cNvSpPr>
          <p:nvPr>
            <p:ph type="title"/>
          </p:nvPr>
        </p:nvSpPr>
        <p:spPr>
          <a:xfrm>
            <a:off x="494106" y="510567"/>
            <a:ext cx="11029616" cy="699924"/>
          </a:xfrm>
        </p:spPr>
        <p:txBody>
          <a:bodyPr/>
          <a:lstStyle/>
          <a:p>
            <a:r>
              <a:rPr lang="en-US" altLang="zh-CN" dirty="0"/>
              <a:t>ISTIO</a:t>
            </a:r>
            <a:r>
              <a:rPr lang="zh-CN" altLang="en-US" dirty="0"/>
              <a:t>安装 </a:t>
            </a:r>
            <a:r>
              <a:rPr lang="en-US" altLang="zh-CN" dirty="0"/>
              <a:t>- Standalone Operator</a:t>
            </a:r>
            <a:endParaRPr lang="zh-CN" altLang="en-US" dirty="0"/>
          </a:p>
        </p:txBody>
      </p:sp>
      <p:sp>
        <p:nvSpPr>
          <p:cNvPr id="3" name="内容占位符 2">
            <a:extLst>
              <a:ext uri="{FF2B5EF4-FFF2-40B4-BE49-F238E27FC236}">
                <a16:creationId xmlns:a16="http://schemas.microsoft.com/office/drawing/2014/main" id="{E8736EE0-26AC-482A-97D2-18FF1708BF5A}"/>
              </a:ext>
            </a:extLst>
          </p:cNvPr>
          <p:cNvSpPr>
            <a:spLocks noGrp="1"/>
          </p:cNvSpPr>
          <p:nvPr>
            <p:ph idx="1"/>
          </p:nvPr>
        </p:nvSpPr>
        <p:spPr>
          <a:xfrm>
            <a:off x="581192" y="1314995"/>
            <a:ext cx="11029615" cy="5543006"/>
          </a:xfrm>
        </p:spPr>
        <p:txBody>
          <a:bodyPr>
            <a:normAutofit fontScale="55000" lnSpcReduction="20000"/>
          </a:bodyPr>
          <a:lstStyle/>
          <a:p>
            <a:r>
              <a:rPr lang="en-US" altLang="zh-CN" dirty="0"/>
              <a:t>1.  </a:t>
            </a:r>
            <a:r>
              <a:rPr lang="zh-CN" altLang="en-US" dirty="0"/>
              <a:t>初始化</a:t>
            </a:r>
            <a:endParaRPr lang="en-US" altLang="zh-CN" dirty="0"/>
          </a:p>
          <a:p>
            <a:pPr marL="0" indent="0">
              <a:buNone/>
            </a:pPr>
            <a:r>
              <a:rPr lang="en-US" altLang="zh-CN" dirty="0" err="1"/>
              <a:t>istioctl</a:t>
            </a:r>
            <a:r>
              <a:rPr lang="en-US" altLang="zh-CN" dirty="0"/>
              <a:t> operator </a:t>
            </a:r>
            <a:r>
              <a:rPr lang="en-US" altLang="zh-CN" dirty="0" err="1"/>
              <a:t>init</a:t>
            </a:r>
            <a:r>
              <a:rPr lang="en-US" altLang="zh-CN" dirty="0"/>
              <a:t>       </a:t>
            </a:r>
          </a:p>
          <a:p>
            <a:r>
              <a:rPr lang="en-US" altLang="zh-CN" dirty="0"/>
              <a:t>2. </a:t>
            </a:r>
            <a:r>
              <a:rPr lang="zh-CN" altLang="en-US" dirty="0"/>
              <a:t>安装</a:t>
            </a:r>
            <a:r>
              <a:rPr lang="en-US" altLang="zh-CN" dirty="0" err="1"/>
              <a:t>istio</a:t>
            </a:r>
            <a:endParaRPr lang="en-US" altLang="zh-CN" dirty="0"/>
          </a:p>
          <a:p>
            <a:pPr marL="0" indent="0">
              <a:buNone/>
            </a:pPr>
            <a:r>
              <a:rPr lang="en-US" altLang="zh-CN" dirty="0" err="1"/>
              <a:t>kubectl</a:t>
            </a:r>
            <a:r>
              <a:rPr lang="en-US" altLang="zh-CN" dirty="0"/>
              <a:t> create ns </a:t>
            </a:r>
            <a:r>
              <a:rPr lang="en-US" altLang="zh-CN" dirty="0" err="1"/>
              <a:t>istio</a:t>
            </a:r>
            <a:r>
              <a:rPr lang="en-US" altLang="zh-CN" dirty="0"/>
              <a:t>-system</a:t>
            </a:r>
          </a:p>
          <a:p>
            <a:pPr marL="0" indent="0">
              <a:buNone/>
            </a:pPr>
            <a:endParaRPr lang="en-US" altLang="zh-CN" dirty="0"/>
          </a:p>
          <a:p>
            <a:pPr marL="0" indent="0">
              <a:buNone/>
            </a:pPr>
            <a:r>
              <a:rPr lang="en-US" altLang="zh-CN" dirty="0" err="1"/>
              <a:t>kubectl</a:t>
            </a:r>
            <a:r>
              <a:rPr lang="en-US" altLang="zh-CN" dirty="0"/>
              <a:t> apply -f - &lt;&lt;EOF</a:t>
            </a:r>
          </a:p>
          <a:p>
            <a:pPr marL="0" indent="0">
              <a:buNone/>
            </a:pPr>
            <a:r>
              <a:rPr lang="en-US" altLang="zh-CN" dirty="0" err="1"/>
              <a:t>apiVersion</a:t>
            </a:r>
            <a:r>
              <a:rPr lang="en-US" altLang="zh-CN" dirty="0"/>
              <a:t>: install.istio.io/v1alpha1</a:t>
            </a:r>
          </a:p>
          <a:p>
            <a:pPr marL="0" indent="0">
              <a:buNone/>
            </a:pPr>
            <a:r>
              <a:rPr lang="en-US" altLang="zh-CN" dirty="0"/>
              <a:t>kind: </a:t>
            </a:r>
            <a:r>
              <a:rPr lang="en-US" altLang="zh-CN" dirty="0" err="1"/>
              <a:t>IstioOperator</a:t>
            </a:r>
            <a:endParaRPr lang="en-US" altLang="zh-CN" dirty="0"/>
          </a:p>
          <a:p>
            <a:pPr marL="0" indent="0">
              <a:buNone/>
            </a:pPr>
            <a:r>
              <a:rPr lang="en-US" altLang="zh-CN" dirty="0"/>
              <a:t>metadata:</a:t>
            </a:r>
          </a:p>
          <a:p>
            <a:pPr marL="0" indent="0">
              <a:buNone/>
            </a:pPr>
            <a:r>
              <a:rPr lang="en-US" altLang="zh-CN" dirty="0"/>
              <a:t>  namespace: </a:t>
            </a:r>
            <a:r>
              <a:rPr lang="en-US" altLang="zh-CN" dirty="0" err="1"/>
              <a:t>istio</a:t>
            </a:r>
            <a:r>
              <a:rPr lang="en-US" altLang="zh-CN" dirty="0"/>
              <a:t>-system</a:t>
            </a:r>
          </a:p>
          <a:p>
            <a:pPr marL="0" indent="0">
              <a:buNone/>
            </a:pPr>
            <a:r>
              <a:rPr lang="en-US" altLang="zh-CN" dirty="0"/>
              <a:t>  name: example-</a:t>
            </a:r>
            <a:r>
              <a:rPr lang="en-US" altLang="zh-CN" dirty="0" err="1"/>
              <a:t>istiocontrolplane</a:t>
            </a:r>
            <a:endParaRPr lang="en-US" altLang="zh-CN" dirty="0"/>
          </a:p>
          <a:p>
            <a:pPr marL="0" indent="0">
              <a:buNone/>
            </a:pPr>
            <a:r>
              <a:rPr lang="en-US" altLang="zh-CN" dirty="0"/>
              <a:t>spec:</a:t>
            </a:r>
          </a:p>
          <a:p>
            <a:pPr marL="0" indent="0">
              <a:buNone/>
            </a:pPr>
            <a:r>
              <a:rPr lang="en-US" altLang="zh-CN" dirty="0"/>
              <a:t>  profile: demo</a:t>
            </a:r>
          </a:p>
          <a:p>
            <a:pPr marL="0" indent="0">
              <a:buNone/>
            </a:pPr>
            <a:r>
              <a:rPr lang="en-US" altLang="zh-CN" dirty="0"/>
              <a:t>EOF</a:t>
            </a:r>
          </a:p>
          <a:p>
            <a:pPr marL="0" indent="0">
              <a:buNone/>
            </a:pPr>
            <a:endParaRPr lang="en-US" altLang="zh-CN" dirty="0"/>
          </a:p>
          <a:p>
            <a:r>
              <a:rPr lang="en-US" altLang="zh-CN" dirty="0"/>
              <a:t>3.  </a:t>
            </a:r>
            <a:r>
              <a:rPr lang="zh-CN" altLang="en-US" dirty="0"/>
              <a:t>验证</a:t>
            </a:r>
            <a:endParaRPr lang="en-US" altLang="zh-CN" dirty="0"/>
          </a:p>
          <a:p>
            <a:pPr marL="0" indent="0">
              <a:buNone/>
            </a:pPr>
            <a:r>
              <a:rPr lang="en-US" altLang="zh-CN" dirty="0"/>
              <a:t>  </a:t>
            </a:r>
            <a:r>
              <a:rPr lang="en-US" altLang="zh-CN" dirty="0" err="1"/>
              <a:t>kubectl</a:t>
            </a:r>
            <a:r>
              <a:rPr lang="en-US" altLang="zh-CN" dirty="0"/>
              <a:t> get svc -n </a:t>
            </a:r>
            <a:r>
              <a:rPr lang="en-US" altLang="zh-CN" dirty="0" err="1"/>
              <a:t>istio</a:t>
            </a:r>
            <a:r>
              <a:rPr lang="en-US" altLang="zh-CN" dirty="0"/>
              <a:t>-system</a:t>
            </a:r>
          </a:p>
          <a:p>
            <a:pPr marL="0" indent="0">
              <a:buNone/>
            </a:pPr>
            <a:r>
              <a:rPr lang="en-US" altLang="zh-CN" dirty="0"/>
              <a:t>  </a:t>
            </a:r>
            <a:r>
              <a:rPr lang="en-US" altLang="zh-CN" dirty="0" err="1"/>
              <a:t>kubectl</a:t>
            </a:r>
            <a:r>
              <a:rPr lang="en-US" altLang="zh-CN" dirty="0"/>
              <a:t> get pod -n </a:t>
            </a:r>
            <a:r>
              <a:rPr lang="en-US" altLang="zh-CN" dirty="0" err="1"/>
              <a:t>istio</a:t>
            </a:r>
            <a:r>
              <a:rPr lang="en-US" altLang="zh-CN" dirty="0"/>
              <a:t>-system</a:t>
            </a:r>
          </a:p>
          <a:p>
            <a:r>
              <a:rPr lang="en-US" altLang="zh-CN" dirty="0"/>
              <a:t>4. </a:t>
            </a:r>
            <a:r>
              <a:rPr lang="zh-CN" altLang="en-US" dirty="0"/>
              <a:t>卸载</a:t>
            </a:r>
            <a:endParaRPr lang="en-US" altLang="zh-CN" dirty="0"/>
          </a:p>
          <a:p>
            <a:r>
              <a:rPr lang="en-US" altLang="zh-CN" dirty="0" err="1"/>
              <a:t>kubectl</a:t>
            </a:r>
            <a:r>
              <a:rPr lang="en-US" altLang="zh-CN" dirty="0"/>
              <a:t> delete istiooperators.install.istio.io -n </a:t>
            </a:r>
            <a:r>
              <a:rPr lang="en-US" altLang="zh-CN" dirty="0" err="1"/>
              <a:t>istio</a:t>
            </a:r>
            <a:r>
              <a:rPr lang="en-US" altLang="zh-CN" dirty="0"/>
              <a:t>-system example-</a:t>
            </a:r>
            <a:r>
              <a:rPr lang="en-US" altLang="zh-CN" dirty="0" err="1"/>
              <a:t>istiocontrolplane</a:t>
            </a:r>
            <a:r>
              <a:rPr lang="en-US" altLang="zh-CN" dirty="0"/>
              <a:t>    </a:t>
            </a:r>
            <a:r>
              <a:rPr lang="zh-CN" altLang="en-US" dirty="0"/>
              <a:t>删除</a:t>
            </a:r>
            <a:r>
              <a:rPr lang="en-US" altLang="zh-CN" dirty="0" err="1"/>
              <a:t>Istio</a:t>
            </a:r>
            <a:r>
              <a:rPr lang="en-US" altLang="zh-CN" dirty="0"/>
              <a:t> deployment</a:t>
            </a:r>
          </a:p>
          <a:p>
            <a:r>
              <a:rPr lang="en-US" altLang="zh-CN" dirty="0" err="1"/>
              <a:t>istioctl</a:t>
            </a:r>
            <a:r>
              <a:rPr lang="en-US" altLang="zh-CN" dirty="0"/>
              <a:t> operator remove  </a:t>
            </a:r>
            <a:r>
              <a:rPr lang="zh-CN" altLang="en-US" dirty="0"/>
              <a:t>（</a:t>
            </a:r>
            <a:r>
              <a:rPr lang="en-US" altLang="zh-CN" dirty="0"/>
              <a:t>or </a:t>
            </a:r>
            <a:r>
              <a:rPr lang="en-US" altLang="zh-CN" dirty="0" err="1"/>
              <a:t>kubectl</a:t>
            </a:r>
            <a:r>
              <a:rPr lang="en-US" altLang="zh-CN" dirty="0"/>
              <a:t> delete ns </a:t>
            </a:r>
            <a:r>
              <a:rPr lang="en-US" altLang="zh-CN" dirty="0" err="1"/>
              <a:t>istio</a:t>
            </a:r>
            <a:r>
              <a:rPr lang="en-US" altLang="zh-CN" dirty="0"/>
              <a:t>-operator --grace-period=0 --force</a:t>
            </a:r>
            <a:r>
              <a:rPr lang="zh-CN" altLang="en-US" dirty="0"/>
              <a:t>）</a:t>
            </a:r>
            <a:r>
              <a:rPr lang="en-US" altLang="zh-CN" dirty="0"/>
              <a:t>   </a:t>
            </a:r>
            <a:r>
              <a:rPr lang="zh-CN" altLang="en-US" dirty="0"/>
              <a:t>删除 </a:t>
            </a:r>
            <a:r>
              <a:rPr lang="en-US" altLang="zh-CN" dirty="0"/>
              <a:t> </a:t>
            </a:r>
            <a:r>
              <a:rPr lang="en-US" altLang="zh-CN" dirty="0" err="1"/>
              <a:t>Istio</a:t>
            </a:r>
            <a:r>
              <a:rPr lang="en-US" altLang="zh-CN" dirty="0"/>
              <a:t> operator</a:t>
            </a:r>
          </a:p>
          <a:p>
            <a:r>
              <a:rPr lang="en-US" altLang="zh-CN" dirty="0" err="1"/>
              <a:t>istioctl</a:t>
            </a:r>
            <a:r>
              <a:rPr lang="en-US" altLang="zh-CN" dirty="0"/>
              <a:t> manifest generate | </a:t>
            </a:r>
            <a:r>
              <a:rPr lang="en-US" altLang="zh-CN" dirty="0" err="1"/>
              <a:t>kubectl</a:t>
            </a:r>
            <a:r>
              <a:rPr lang="en-US" altLang="zh-CN" dirty="0"/>
              <a:t> delete -f – </a:t>
            </a:r>
          </a:p>
          <a:p>
            <a:r>
              <a:rPr lang="en-US" altLang="zh-CN" dirty="0" err="1"/>
              <a:t>kubectl</a:t>
            </a:r>
            <a:r>
              <a:rPr lang="en-US" altLang="zh-CN" dirty="0"/>
              <a:t> delete ns </a:t>
            </a:r>
            <a:r>
              <a:rPr lang="en-US" altLang="zh-CN" dirty="0" err="1"/>
              <a:t>istio</a:t>
            </a:r>
            <a:r>
              <a:rPr lang="en-US" altLang="zh-CN" dirty="0"/>
              <a:t>-system --grace-period=0 --force</a:t>
            </a:r>
          </a:p>
          <a:p>
            <a:endParaRPr lang="en-US" altLang="zh-CN" dirty="0"/>
          </a:p>
          <a:p>
            <a:pPr marL="342900" indent="-342900">
              <a:buAutoNum type="arabicPeriod" startAt="4"/>
            </a:pPr>
            <a:endParaRPr lang="zh-CN" altLang="en-US" dirty="0"/>
          </a:p>
        </p:txBody>
      </p:sp>
      <p:sp>
        <p:nvSpPr>
          <p:cNvPr id="4" name="日期占位符 3">
            <a:extLst>
              <a:ext uri="{FF2B5EF4-FFF2-40B4-BE49-F238E27FC236}">
                <a16:creationId xmlns:a16="http://schemas.microsoft.com/office/drawing/2014/main" id="{089C2AEB-9546-4B02-8976-18F7BDE0B52A}"/>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5" name="图片 4">
            <a:extLst>
              <a:ext uri="{FF2B5EF4-FFF2-40B4-BE49-F238E27FC236}">
                <a16:creationId xmlns:a16="http://schemas.microsoft.com/office/drawing/2014/main" id="{85BDDAF0-CB6E-4E19-96C6-B59C4D483DF3}"/>
              </a:ext>
            </a:extLst>
          </p:cNvPr>
          <p:cNvPicPr>
            <a:picLocks noChangeAspect="1"/>
          </p:cNvPicPr>
          <p:nvPr/>
        </p:nvPicPr>
        <p:blipFill>
          <a:blip r:embed="rId2"/>
          <a:stretch>
            <a:fillRect/>
          </a:stretch>
        </p:blipFill>
        <p:spPr>
          <a:xfrm>
            <a:off x="3544952" y="1314995"/>
            <a:ext cx="4666667" cy="3971429"/>
          </a:xfrm>
          <a:prstGeom prst="rect">
            <a:avLst/>
          </a:prstGeom>
        </p:spPr>
      </p:pic>
    </p:spTree>
    <p:extLst>
      <p:ext uri="{BB962C8B-B14F-4D97-AF65-F5344CB8AC3E}">
        <p14:creationId xmlns:p14="http://schemas.microsoft.com/office/powerpoint/2010/main" val="993569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7AE1B-C16C-400D-8A94-ADBDED5C77C1}"/>
              </a:ext>
            </a:extLst>
          </p:cNvPr>
          <p:cNvSpPr>
            <a:spLocks noGrp="1"/>
          </p:cNvSpPr>
          <p:nvPr>
            <p:ph type="title"/>
          </p:nvPr>
        </p:nvSpPr>
        <p:spPr>
          <a:xfrm>
            <a:off x="581192" y="702156"/>
            <a:ext cx="11029616" cy="621547"/>
          </a:xfrm>
        </p:spPr>
        <p:txBody>
          <a:bodyPr>
            <a:normAutofit/>
          </a:bodyPr>
          <a:lstStyle/>
          <a:p>
            <a:r>
              <a:rPr lang="en-US" altLang="zh-CN" dirty="0"/>
              <a:t>ISTIO</a:t>
            </a:r>
            <a:r>
              <a:rPr lang="zh-CN" altLang="en-US" dirty="0"/>
              <a:t>功能演示 </a:t>
            </a:r>
            <a:r>
              <a:rPr lang="en-US" altLang="zh-CN" dirty="0"/>
              <a:t>– Sidecar </a:t>
            </a:r>
            <a:r>
              <a:rPr lang="zh-CN" altLang="en-US" dirty="0"/>
              <a:t>注入</a:t>
            </a:r>
          </a:p>
        </p:txBody>
      </p:sp>
      <p:sp>
        <p:nvSpPr>
          <p:cNvPr id="3" name="内容占位符 2">
            <a:extLst>
              <a:ext uri="{FF2B5EF4-FFF2-40B4-BE49-F238E27FC236}">
                <a16:creationId xmlns:a16="http://schemas.microsoft.com/office/drawing/2014/main" id="{19304D0B-3875-48AA-968E-BC43E5336941}"/>
              </a:ext>
            </a:extLst>
          </p:cNvPr>
          <p:cNvSpPr>
            <a:spLocks noGrp="1"/>
          </p:cNvSpPr>
          <p:nvPr>
            <p:ph idx="1"/>
          </p:nvPr>
        </p:nvSpPr>
        <p:spPr>
          <a:xfrm>
            <a:off x="581192" y="1619794"/>
            <a:ext cx="11029615" cy="4355556"/>
          </a:xfrm>
        </p:spPr>
        <p:txBody>
          <a:bodyPr>
            <a:normAutofit fontScale="77500" lnSpcReduction="20000"/>
          </a:bodyPr>
          <a:lstStyle/>
          <a:p>
            <a:r>
              <a:rPr lang="en-US" altLang="zh-CN" dirty="0"/>
              <a:t>1. </a:t>
            </a:r>
            <a:r>
              <a:rPr lang="zh-CN" altLang="en-US" dirty="0"/>
              <a:t>手动注入</a:t>
            </a:r>
            <a:endParaRPr lang="en-US" altLang="zh-CN" dirty="0"/>
          </a:p>
          <a:p>
            <a:pPr marL="0" indent="0">
              <a:buNone/>
            </a:pPr>
            <a:r>
              <a:rPr lang="en-US" altLang="zh-CN" dirty="0" err="1"/>
              <a:t>istioctl</a:t>
            </a:r>
            <a:r>
              <a:rPr lang="en-US" altLang="zh-CN" dirty="0"/>
              <a:t> </a:t>
            </a:r>
            <a:r>
              <a:rPr lang="en-US" altLang="zh-CN" dirty="0" err="1"/>
              <a:t>kube</a:t>
            </a:r>
            <a:r>
              <a:rPr lang="en-US" altLang="zh-CN" dirty="0"/>
              <a:t>-inject -f </a:t>
            </a:r>
            <a:r>
              <a:rPr lang="en-US" altLang="zh-CN" dirty="0">
                <a:hlinkClick r:id="rId2"/>
              </a:rPr>
              <a:t>samples/sleep/</a:t>
            </a:r>
            <a:r>
              <a:rPr lang="en-US" altLang="zh-CN" dirty="0" err="1">
                <a:hlinkClick r:id="rId2"/>
              </a:rPr>
              <a:t>sleep.yaml</a:t>
            </a:r>
            <a:r>
              <a:rPr lang="en-US" altLang="zh-CN" dirty="0"/>
              <a:t> | </a:t>
            </a:r>
            <a:r>
              <a:rPr lang="en-US" altLang="zh-CN" dirty="0" err="1"/>
              <a:t>kubectl</a:t>
            </a:r>
            <a:r>
              <a:rPr lang="en-US" altLang="zh-CN" dirty="0"/>
              <a:t> apply -f –</a:t>
            </a:r>
          </a:p>
          <a:p>
            <a:r>
              <a:rPr lang="en-US" altLang="zh-CN" dirty="0"/>
              <a:t>2. </a:t>
            </a:r>
            <a:r>
              <a:rPr lang="zh-CN" altLang="en-US" dirty="0"/>
              <a:t>自动注入</a:t>
            </a:r>
            <a:endParaRPr lang="en-US" altLang="zh-CN" dirty="0"/>
          </a:p>
          <a:p>
            <a:pPr marL="0" indent="0">
              <a:buNone/>
            </a:pPr>
            <a:r>
              <a:rPr lang="en-US" altLang="zh-CN" dirty="0" err="1"/>
              <a:t>kubectl</a:t>
            </a:r>
            <a:r>
              <a:rPr lang="en-US" altLang="zh-CN" dirty="0"/>
              <a:t> label namespace loc </a:t>
            </a:r>
            <a:r>
              <a:rPr lang="en-US" altLang="zh-CN" dirty="0" err="1"/>
              <a:t>istio</a:t>
            </a:r>
            <a:r>
              <a:rPr lang="en-US" altLang="zh-CN" dirty="0"/>
              <a:t>-injection=enabled </a:t>
            </a:r>
          </a:p>
          <a:p>
            <a:pPr marL="0" indent="0">
              <a:buNone/>
            </a:pPr>
            <a:r>
              <a:rPr lang="en-US" altLang="zh-CN" dirty="0" err="1"/>
              <a:t>kubectl</a:t>
            </a:r>
            <a:r>
              <a:rPr lang="en-US" altLang="zh-CN" dirty="0"/>
              <a:t> get namespace -L </a:t>
            </a:r>
            <a:r>
              <a:rPr lang="en-US" altLang="zh-CN" dirty="0" err="1"/>
              <a:t>istio</a:t>
            </a:r>
            <a:r>
              <a:rPr lang="en-US" altLang="zh-CN" dirty="0"/>
              <a:t>-injection  </a:t>
            </a:r>
            <a:r>
              <a:rPr lang="zh-CN" altLang="en-US" dirty="0"/>
              <a:t>查看</a:t>
            </a:r>
            <a:endParaRPr lang="en-US" altLang="zh-CN" dirty="0"/>
          </a:p>
          <a:p>
            <a:pPr marL="0" indent="0">
              <a:buNone/>
            </a:pPr>
            <a:r>
              <a:rPr lang="zh-CN" altLang="en-US" dirty="0"/>
              <a:t>在</a:t>
            </a:r>
            <a:r>
              <a:rPr lang="en-US" altLang="zh-CN" dirty="0"/>
              <a:t>enabled </a:t>
            </a:r>
            <a:r>
              <a:rPr lang="zh-CN" altLang="en-US" dirty="0"/>
              <a:t>的命名空间中 在</a:t>
            </a:r>
            <a:r>
              <a:rPr lang="en-US" altLang="zh-CN" dirty="0" err="1"/>
              <a:t>yml</a:t>
            </a:r>
            <a:r>
              <a:rPr lang="zh-CN" altLang="en-US" dirty="0"/>
              <a:t>文件中标记不注入或者</a:t>
            </a:r>
            <a:r>
              <a:rPr lang="en-US" altLang="zh-CN" dirty="0"/>
              <a:t>disabled</a:t>
            </a:r>
            <a:r>
              <a:rPr lang="zh-CN" altLang="en-US" dirty="0"/>
              <a:t>中注入</a:t>
            </a:r>
            <a:endParaRPr lang="en-US" altLang="zh-CN" dirty="0"/>
          </a:p>
          <a:p>
            <a:pPr marL="0" indent="0">
              <a:buNone/>
            </a:pPr>
            <a:r>
              <a:rPr lang="en-US" altLang="zh-CN" sz="1100" dirty="0" err="1"/>
              <a:t>apiVersion</a:t>
            </a:r>
            <a:r>
              <a:rPr lang="en-US" altLang="zh-CN" sz="1100" dirty="0"/>
              <a:t>: apps/v1</a:t>
            </a:r>
          </a:p>
          <a:p>
            <a:pPr marL="0" indent="0">
              <a:buNone/>
            </a:pPr>
            <a:r>
              <a:rPr lang="en-US" altLang="zh-CN" sz="1100" dirty="0"/>
              <a:t>kind: Deployment</a:t>
            </a:r>
          </a:p>
          <a:p>
            <a:pPr marL="0" indent="0">
              <a:buNone/>
            </a:pPr>
            <a:r>
              <a:rPr lang="en-US" altLang="zh-CN" sz="1100" dirty="0"/>
              <a:t>metadata:</a:t>
            </a:r>
          </a:p>
          <a:p>
            <a:pPr marL="0" indent="0">
              <a:buNone/>
            </a:pPr>
            <a:r>
              <a:rPr lang="en-US" altLang="zh-CN" sz="1100" dirty="0"/>
              <a:t>  name: ignored</a:t>
            </a:r>
          </a:p>
          <a:p>
            <a:pPr marL="0" indent="0">
              <a:buNone/>
            </a:pPr>
            <a:r>
              <a:rPr lang="en-US" altLang="zh-CN" sz="1100" dirty="0"/>
              <a:t>spec:</a:t>
            </a:r>
          </a:p>
          <a:p>
            <a:pPr marL="0" indent="0">
              <a:buNone/>
            </a:pPr>
            <a:r>
              <a:rPr lang="en-US" altLang="zh-CN" sz="1100" dirty="0"/>
              <a:t>  template:</a:t>
            </a:r>
          </a:p>
          <a:p>
            <a:pPr marL="0" indent="0">
              <a:buNone/>
            </a:pPr>
            <a:r>
              <a:rPr lang="en-US" altLang="zh-CN" sz="1100" dirty="0"/>
              <a:t>    metadata:</a:t>
            </a:r>
          </a:p>
          <a:p>
            <a:pPr marL="0" indent="0">
              <a:buNone/>
            </a:pPr>
            <a:r>
              <a:rPr lang="en-US" altLang="zh-CN" sz="1100" dirty="0"/>
              <a:t>      annotations:</a:t>
            </a:r>
          </a:p>
          <a:p>
            <a:pPr marL="0" indent="0">
              <a:buNone/>
            </a:pPr>
            <a:r>
              <a:rPr lang="en-US" altLang="zh-CN" sz="1100" dirty="0"/>
              <a:t>        sidecar.istio.io/inject: "false“</a:t>
            </a:r>
          </a:p>
          <a:p>
            <a:r>
              <a:rPr lang="en-US" altLang="zh-CN" sz="1100" dirty="0"/>
              <a:t>3. </a:t>
            </a:r>
            <a:r>
              <a:rPr lang="zh-CN" altLang="en-US" sz="1100" dirty="0"/>
              <a:t>禁用</a:t>
            </a:r>
            <a:endParaRPr lang="en-US" altLang="zh-CN" sz="1100" dirty="0"/>
          </a:p>
          <a:p>
            <a:pPr marL="0" indent="0">
              <a:buNone/>
            </a:pPr>
            <a:r>
              <a:rPr lang="en-US" altLang="zh-CN" dirty="0" err="1"/>
              <a:t>kubectl</a:t>
            </a:r>
            <a:r>
              <a:rPr lang="en-US" altLang="zh-CN" dirty="0"/>
              <a:t> label namespace default </a:t>
            </a:r>
            <a:r>
              <a:rPr lang="en-US" altLang="zh-CN" dirty="0" err="1"/>
              <a:t>istio</a:t>
            </a:r>
            <a:r>
              <a:rPr lang="en-US" altLang="zh-CN" dirty="0"/>
              <a:t>-injection-</a:t>
            </a:r>
            <a:endParaRPr lang="zh-CN" altLang="en-US" sz="1100" dirty="0"/>
          </a:p>
        </p:txBody>
      </p:sp>
      <p:sp>
        <p:nvSpPr>
          <p:cNvPr id="4" name="日期占位符 3">
            <a:extLst>
              <a:ext uri="{FF2B5EF4-FFF2-40B4-BE49-F238E27FC236}">
                <a16:creationId xmlns:a16="http://schemas.microsoft.com/office/drawing/2014/main" id="{ED5AD41E-1C6E-4A7D-A177-73448B2A78FD}"/>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327023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a:xfrm>
            <a:off x="581192" y="702156"/>
            <a:ext cx="11029616" cy="743467"/>
          </a:xfrm>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a:xfrm>
            <a:off x="581192" y="1645920"/>
            <a:ext cx="11029615" cy="4509924"/>
          </a:xfrm>
        </p:spPr>
        <p:txBody>
          <a:bodyPr>
            <a:normAutofit fontScale="70000" lnSpcReduction="20000"/>
          </a:bodyPr>
          <a:lstStyle/>
          <a:p>
            <a:pPr>
              <a:lnSpc>
                <a:spcPct val="120000"/>
              </a:lnSpc>
            </a:pPr>
            <a:r>
              <a:rPr lang="zh-CN" altLang="en-US" dirty="0"/>
              <a:t>架构</a:t>
            </a:r>
            <a:endParaRPr lang="en-US" altLang="zh-CN" dirty="0"/>
          </a:p>
          <a:p>
            <a:pPr>
              <a:lnSpc>
                <a:spcPct val="120000"/>
              </a:lnSpc>
            </a:pPr>
            <a:r>
              <a:rPr lang="zh-CN" altLang="en-US" dirty="0"/>
              <a:t>平台支持</a:t>
            </a:r>
            <a:endParaRPr lang="en-US" altLang="zh-CN" dirty="0"/>
          </a:p>
          <a:p>
            <a:pPr lvl="1">
              <a:lnSpc>
                <a:spcPct val="120000"/>
              </a:lnSpc>
            </a:pPr>
            <a:r>
              <a:rPr lang="en-US" altLang="zh-CN" dirty="0" err="1"/>
              <a:t>Istio</a:t>
            </a:r>
            <a:r>
              <a:rPr lang="en-US" altLang="zh-CN" dirty="0"/>
              <a:t> </a:t>
            </a:r>
            <a:r>
              <a:rPr lang="zh-CN" altLang="en-US" dirty="0"/>
              <a:t>支持</a:t>
            </a:r>
            <a:r>
              <a:rPr lang="en-US" altLang="zh-CN" dirty="0"/>
              <a:t>spanning Cloud, on-premise, Kubernetes, Mesos, and more</a:t>
            </a:r>
            <a:r>
              <a:rPr lang="zh-CN" altLang="en-US" dirty="0"/>
              <a:t>。</a:t>
            </a:r>
            <a:endParaRPr lang="en-US" altLang="zh-CN" dirty="0"/>
          </a:p>
          <a:p>
            <a:pPr lvl="1">
              <a:lnSpc>
                <a:spcPct val="120000"/>
              </a:lnSpc>
            </a:pPr>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pPr>
              <a:lnSpc>
                <a:spcPct val="120000"/>
              </a:lnSpc>
            </a:pPr>
            <a:r>
              <a:rPr lang="zh-CN" altLang="en-US" dirty="0"/>
              <a:t>协议支持</a:t>
            </a:r>
            <a:endParaRPr lang="en-US" altLang="zh-CN" dirty="0"/>
          </a:p>
          <a:p>
            <a:pPr lvl="1">
              <a:lnSpc>
                <a:spcPct val="120000"/>
              </a:lnSpc>
            </a:pPr>
            <a:r>
              <a:rPr lang="zh-CN" altLang="en-US" dirty="0"/>
              <a:t>基于外挂代理，</a:t>
            </a:r>
            <a:r>
              <a:rPr lang="en-US" altLang="zh-CN" dirty="0"/>
              <a:t>Istio</a:t>
            </a:r>
            <a:r>
              <a:rPr lang="zh-CN" altLang="en-US" dirty="0"/>
              <a:t>和</a:t>
            </a:r>
            <a:r>
              <a:rPr lang="en-US" altLang="zh-CN" dirty="0" err="1"/>
              <a:t>Linkerd</a:t>
            </a:r>
            <a:r>
              <a:rPr lang="en-US" altLang="zh-CN" dirty="0"/>
              <a:t>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pPr>
              <a:lnSpc>
                <a:spcPct val="120000"/>
              </a:lnSpc>
            </a:pPr>
            <a:r>
              <a:rPr lang="zh-CN" altLang="en-US" dirty="0"/>
              <a:t>外挂注入</a:t>
            </a:r>
            <a:endParaRPr lang="en-US" altLang="zh-CN" dirty="0"/>
          </a:p>
          <a:p>
            <a:pPr lvl="1">
              <a:lnSpc>
                <a:spcPct val="120000"/>
              </a:lnSpc>
            </a:pPr>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pPr>
              <a:lnSpc>
                <a:spcPct val="120000"/>
              </a:lnSpc>
            </a:pPr>
            <a:r>
              <a:rPr lang="zh-CN" altLang="en-US" dirty="0"/>
              <a:t>监控和跟踪</a:t>
            </a:r>
            <a:endParaRPr lang="en-US" altLang="zh-CN" dirty="0"/>
          </a:p>
          <a:p>
            <a:pPr lvl="1">
              <a:lnSpc>
                <a:spcPct val="120000"/>
              </a:lnSpc>
            </a:pPr>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从外部进行监控和分布式跟踪。</a:t>
            </a:r>
            <a:endParaRPr lang="en-US" altLang="zh-CN" dirty="0"/>
          </a:p>
          <a:p>
            <a:pPr>
              <a:lnSpc>
                <a:spcPct val="120000"/>
              </a:lnSpc>
            </a:pPr>
            <a:r>
              <a:rPr lang="zh-CN" altLang="en-US" dirty="0"/>
              <a:t>性能</a:t>
            </a:r>
            <a:endParaRPr lang="en-US" altLang="zh-CN" dirty="0"/>
          </a:p>
          <a:p>
            <a:pPr lvl="1">
              <a:lnSpc>
                <a:spcPct val="120000"/>
              </a:lnSpc>
            </a:pPr>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r>
              <a:rPr lang="en-US" altLang="zh-CN" b="1" dirty="0" err="1">
                <a:hlinkClick r:id="rId2"/>
              </a:rPr>
              <a:t>Linkerd</a:t>
            </a:r>
            <a:r>
              <a:rPr lang="en-US" altLang="zh-CN" b="1" dirty="0">
                <a:hlinkClick r:id="rId2"/>
              </a:rPr>
              <a:t> Benchmarks</a:t>
            </a:r>
            <a:endParaRPr lang="en-US" altLang="zh-CN" b="1" dirty="0"/>
          </a:p>
          <a:p>
            <a:pPr>
              <a:lnSpc>
                <a:spcPct val="120000"/>
              </a:lnSpc>
            </a:pPr>
            <a:r>
              <a:rPr lang="zh-CN" altLang="en-US" dirty="0"/>
              <a:t>功能</a:t>
            </a:r>
            <a:endParaRPr lang="en-US" altLang="zh-CN" dirty="0"/>
          </a:p>
          <a:p>
            <a:pPr lvl="1">
              <a:lnSpc>
                <a:spcPct val="120000"/>
              </a:lnSpc>
            </a:pPr>
            <a:r>
              <a:rPr lang="en-US" altLang="zh-CN" dirty="0"/>
              <a:t>Istio</a:t>
            </a:r>
            <a:r>
              <a:rPr lang="zh-CN" altLang="en-US" dirty="0"/>
              <a:t>功能丰富</a:t>
            </a:r>
            <a:r>
              <a:rPr lang="en-US" altLang="zh-CN" dirty="0"/>
              <a:t>, Linkerd2.x</a:t>
            </a:r>
            <a:r>
              <a:rPr lang="zh-CN" altLang="en-US" dirty="0"/>
              <a:t>功能简单，大部分通过第三方实现</a:t>
            </a:r>
            <a:r>
              <a:rPr lang="en-US" altLang="zh-CN" dirty="0"/>
              <a:t>.</a:t>
            </a:r>
          </a:p>
          <a:p>
            <a:pPr lvl="1">
              <a:lnSpc>
                <a:spcPct val="120000"/>
              </a:lnSpc>
            </a:pPr>
            <a:endParaRPr lang="zh-CN" altLang="en-US" dirty="0"/>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2020/5/4</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5173</Words>
  <Application>Microsoft Office PowerPoint</Application>
  <PresentationFormat>宽屏</PresentationFormat>
  <Paragraphs>510</Paragraphs>
  <Slides>46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-apple-system-font</vt:lpstr>
      <vt:lpstr>Microsoft YaHei UI</vt:lpstr>
      <vt:lpstr>Calibri</vt:lpstr>
      <vt:lpstr>Franklin Gothic Book</vt:lpstr>
      <vt:lpstr>Magneto</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linkerd2 </vt:lpstr>
      <vt:lpstr>什么是Linkerd </vt:lpstr>
      <vt:lpstr>Linkerd和Istio有什么区别 </vt:lpstr>
      <vt:lpstr>Linkerd为什么不使用Envoy </vt:lpstr>
      <vt:lpstr>Linkerd设计原则 </vt:lpstr>
      <vt:lpstr>Linkerd功能列表 </vt:lpstr>
      <vt:lpstr>Linkerd组件 – 架构图 </vt:lpstr>
      <vt:lpstr>Linkerd组件 – 控制平面1</vt:lpstr>
      <vt:lpstr>Linkerd组件 – 控制平面2</vt:lpstr>
      <vt:lpstr>Linkerd组件 – 数据平面1</vt:lpstr>
      <vt:lpstr>PowerPoint 演示文稿</vt:lpstr>
      <vt:lpstr>Linkerd组件 – 数据平面2</vt:lpstr>
      <vt:lpstr>PowerPoint 演示文稿</vt:lpstr>
      <vt:lpstr>Linkerd组件 – CLI &amp; Dashboard </vt:lpstr>
      <vt:lpstr>Linkerd实际操作 – 安装 </vt:lpstr>
      <vt:lpstr>Linkerd实际操作 – 分布式追踪</vt:lpstr>
      <vt:lpstr>Linkerd实际操作 – 超时</vt:lpstr>
      <vt:lpstr>Linkerd实际操作 – 流量分流</vt:lpstr>
      <vt:lpstr>PowerPoint 演示文稿</vt:lpstr>
      <vt:lpstr>如果使用服务网格，是否需要API网关？ </vt:lpstr>
      <vt:lpstr>PowerPoint 演示文稿</vt:lpstr>
      <vt:lpstr>PowerPoint 演示文稿</vt:lpstr>
      <vt:lpstr>谢谢!</vt:lpstr>
      <vt:lpstr>为什么选择Istio？</vt:lpstr>
      <vt:lpstr>Istio 主要提供以下功能</vt:lpstr>
      <vt:lpstr>核心功能</vt:lpstr>
      <vt:lpstr>核心功能</vt:lpstr>
      <vt:lpstr>成熟度和支持级别 </vt:lpstr>
      <vt:lpstr>      Istio功能列表以及阶段– 流量管理 </vt:lpstr>
      <vt:lpstr>可观测性</vt:lpstr>
      <vt:lpstr>安全和策略实施</vt:lpstr>
      <vt:lpstr>核心基础组件</vt:lpstr>
      <vt:lpstr>ISTIO组件介绍</vt:lpstr>
      <vt:lpstr>ISTIO安装 - ISTIOCTL</vt:lpstr>
      <vt:lpstr>ISTIO安装 - Standalone Operator</vt:lpstr>
      <vt:lpstr>ISTIO功能演示 – Sidecar 注入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2020-05-04T07:55:18Z</dcterms:modified>
</cp:coreProperties>
</file>