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26"/>
  </p:notesMasterIdLst>
  <p:handoutMasterIdLst>
    <p:handoutMasterId r:id="rId27"/>
  </p:handoutMasterIdLst>
  <p:sldIdLst>
    <p:sldId id="257" r:id="rId2"/>
    <p:sldId id="258" r:id="rId3"/>
    <p:sldId id="260" r:id="rId4"/>
    <p:sldId id="261" r:id="rId5"/>
    <p:sldId id="263" r:id="rId6"/>
    <p:sldId id="262" r:id="rId7"/>
    <p:sldId id="264" r:id="rId8"/>
    <p:sldId id="259" r:id="rId9"/>
    <p:sldId id="266" r:id="rId10"/>
    <p:sldId id="267" r:id="rId11"/>
    <p:sldId id="265" r:id="rId12"/>
    <p:sldId id="269" r:id="rId13"/>
    <p:sldId id="270" r:id="rId14"/>
    <p:sldId id="271" r:id="rId15"/>
    <p:sldId id="272" r:id="rId16"/>
    <p:sldId id="273" r:id="rId17"/>
    <p:sldId id="274" r:id="rId18"/>
    <p:sldId id="275" r:id="rId19"/>
    <p:sldId id="276" r:id="rId20"/>
    <p:sldId id="268" r:id="rId21"/>
    <p:sldId id="277" r:id="rId22"/>
    <p:sldId id="278" r:id="rId23"/>
    <p:sldId id="280" r:id="rId24"/>
    <p:sldId id="279" r:id="rId2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66" autoAdjust="0"/>
  </p:normalViewPr>
  <p:slideViewPr>
    <p:cSldViewPr snapToGrid="0">
      <p:cViewPr varScale="1">
        <p:scale>
          <a:sx n="110" d="100"/>
          <a:sy n="110" d="100"/>
        </p:scale>
        <p:origin x="576" y="102"/>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zh-cn" dirty="0">
              <a:latin typeface="Microsoft YaHei UI" panose="020B0503020204020204" pitchFamily="34" charset="-122"/>
              <a:ea typeface="Microsoft YaHei UI" panose="020B0503020204020204" pitchFamily="34" charset="-122"/>
            </a:rPr>
            <a:t>201</a:t>
          </a:r>
          <a:r>
            <a:rPr lang="en-US" altLang="zh-CN" dirty="0">
              <a:latin typeface="Microsoft YaHei UI" panose="020B0503020204020204" pitchFamily="34" charset="-122"/>
              <a:ea typeface="Microsoft YaHei UI" panose="020B0503020204020204" pitchFamily="34" charset="-122"/>
            </a:rPr>
            <a:t>3</a:t>
          </a:r>
          <a:r>
            <a:rPr lang="zh-cn" dirty="0">
              <a:latin typeface="Microsoft YaHei UI" panose="020B0503020204020204" pitchFamily="34" charset="-122"/>
              <a:ea typeface="Microsoft YaHei UI" panose="020B0503020204020204" pitchFamily="34" charset="-122"/>
            </a:rPr>
            <a:t> 年</a:t>
          </a:r>
          <a:r>
            <a:rPr lang="zh-CN" altLang="en-US" dirty="0">
              <a:latin typeface="Microsoft YaHei UI" panose="020B0503020204020204" pitchFamily="34" charset="-122"/>
              <a:ea typeface="Microsoft YaHei UI" panose="020B0503020204020204" pitchFamily="34" charset="-122"/>
            </a:rPr>
            <a:t>之前</a:t>
          </a:r>
          <a:endParaRPr lang="zh-cn" dirty="0">
            <a:latin typeface="Microsoft YaHei UI" panose="020B0503020204020204" pitchFamily="34" charset="-122"/>
            <a:ea typeface="Microsoft YaHei UI" panose="020B0503020204020204" pitchFamily="34" charset="-122"/>
          </a:endParaRPr>
        </a:p>
      </dgm:t>
    </dgm:pt>
    <dgm:pt modelId="{D8874F40-D7B0-41DE-BB6F-A6014FEAB2D7}" type="par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BD6E0A2E-99C8-4F5A-971A-CD211D1099FF}" type="sib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C5146535-FD3D-4589-98A3-623B8DA4B8DB}">
      <dgm:prSet/>
      <dgm:spPr/>
      <dgm:t>
        <a:bodyPr rtlCol="0"/>
        <a:lstStyle/>
        <a:p>
          <a:pPr rtl="0"/>
          <a:r>
            <a:rPr lang="zh-cn" dirty="0">
              <a:latin typeface="Microsoft YaHei UI" panose="020B0503020204020204" pitchFamily="34" charset="-122"/>
              <a:ea typeface="Microsoft YaHei UI" panose="020B0503020204020204" pitchFamily="34" charset="-122"/>
            </a:rPr>
            <a:t>201</a:t>
          </a:r>
          <a:r>
            <a:rPr lang="en-US" altLang="zh-CN" dirty="0">
              <a:latin typeface="Microsoft YaHei UI" panose="020B0503020204020204" pitchFamily="34" charset="-122"/>
              <a:ea typeface="Microsoft YaHei UI" panose="020B0503020204020204" pitchFamily="34" charset="-122"/>
            </a:rPr>
            <a:t>3-2015</a:t>
          </a:r>
          <a:r>
            <a:rPr lang="zh-cn" dirty="0">
              <a:latin typeface="Microsoft YaHei UI" panose="020B0503020204020204" pitchFamily="34" charset="-122"/>
              <a:ea typeface="Microsoft YaHei UI" panose="020B0503020204020204" pitchFamily="34" charset="-122"/>
            </a:rPr>
            <a:t> 年</a:t>
          </a:r>
        </a:p>
      </dgm:t>
    </dgm:pt>
    <dgm:pt modelId="{20848F78-EC70-4162-96CE-CC68006930F0}" type="par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7A3CCAF8-AC3A-401E-AEDD-44BBC1AA9C31}" type="sib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80CA270-6C90-4E17-ACEA-46B56AD54DD1}">
      <dgm:prSet/>
      <dgm:spPr/>
      <dgm:t>
        <a:bodyPr rtlCol="0"/>
        <a:lstStyle/>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Sidecar</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2013</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Airbnb, Synapse</a:t>
          </a:r>
          <a:r>
            <a:rPr lang="zh-CN" altLang="en-US" dirty="0">
              <a:latin typeface="Microsoft YaHei UI" panose="020B0503020204020204" pitchFamily="34" charset="-122"/>
              <a:ea typeface="Microsoft YaHei UI" panose="020B0503020204020204" pitchFamily="34" charset="-122"/>
            </a:rPr>
            <a:t>和</a:t>
          </a:r>
          <a:r>
            <a:rPr lang="en-US" altLang="zh-CN" dirty="0">
              <a:latin typeface="Microsoft YaHei UI" panose="020B0503020204020204" pitchFamily="34" charset="-122"/>
              <a:ea typeface="Microsoft YaHei UI" panose="020B0503020204020204" pitchFamily="34" charset="-122"/>
            </a:rPr>
            <a:t>Nerve</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2014</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Netflix, Prana</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2015</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唯品会，</a:t>
          </a:r>
          <a:r>
            <a:rPr lang="en-US" altLang="zh-CN" dirty="0">
              <a:latin typeface="Microsoft YaHei UI" panose="020B0503020204020204" pitchFamily="34" charset="-122"/>
              <a:ea typeface="Microsoft YaHei UI" panose="020B0503020204020204" pitchFamily="34" charset="-122"/>
            </a:rPr>
            <a:t>OSP Local Proxy</a:t>
          </a:r>
          <a:endParaRPr lang="zh-cn" dirty="0">
            <a:latin typeface="Microsoft YaHei UI" panose="020B0503020204020204" pitchFamily="34" charset="-122"/>
            <a:ea typeface="Microsoft YaHei UI" panose="020B0503020204020204" pitchFamily="34" charset="-122"/>
          </a:endParaRPr>
        </a:p>
      </dgm:t>
    </dgm:pt>
    <dgm:pt modelId="{7EEC8067-96EF-4BE0-8BE3-BA59ED78A31F}" type="par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AFE46E5-6B07-4894-8ECB-21BD7E7B8AF1}" type="sib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9C152DA-7620-4852-8162-A77EC3609F3F}">
      <dgm:prSet/>
      <dgm:spPr/>
      <dgm:t>
        <a:bodyPr rtlCol="0"/>
        <a:lstStyle/>
        <a:p>
          <a:pPr rtl="0"/>
          <a:r>
            <a:rPr lang="zh-cn" dirty="0">
              <a:latin typeface="Microsoft YaHei UI" panose="020B0503020204020204" pitchFamily="34" charset="-122"/>
              <a:ea typeface="Microsoft YaHei UI" panose="020B0503020204020204" pitchFamily="34" charset="-122"/>
            </a:rPr>
            <a:t>20</a:t>
          </a:r>
          <a:r>
            <a:rPr lang="en-US" altLang="zh-CN" dirty="0">
              <a:latin typeface="Microsoft YaHei UI" panose="020B0503020204020204" pitchFamily="34" charset="-122"/>
              <a:ea typeface="Microsoft YaHei UI" panose="020B0503020204020204" pitchFamily="34" charset="-122"/>
            </a:rPr>
            <a:t>16-2019</a:t>
          </a:r>
          <a:r>
            <a:rPr lang="zh-cn" dirty="0">
              <a:latin typeface="Microsoft YaHei UI" panose="020B0503020204020204" pitchFamily="34" charset="-122"/>
              <a:ea typeface="Microsoft YaHei UI" panose="020B0503020204020204" pitchFamily="34" charset="-122"/>
            </a:rPr>
            <a:t> 年</a:t>
          </a:r>
        </a:p>
      </dgm:t>
    </dgm:pt>
    <dgm:pt modelId="{9F6D14C0-6C82-4CBD-8D6D-B0E117B6F2ED}" type="par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AE8D36D-0F0F-4206-AE39-0A2D73987B68}" type="sib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6C8937BE-93F8-4DED-8538-1C601DAEBA66}">
      <dgm:prSet/>
      <dgm:spPr/>
      <dgm:t>
        <a:bodyPr rtlCol="0"/>
        <a:lstStyle/>
        <a:p>
          <a:pPr rtl="0"/>
          <a:r>
            <a:rPr lang="en-US" altLang="zh-CN" dirty="0" err="1">
              <a:latin typeface="Microsoft YaHei UI" panose="020B0503020204020204" pitchFamily="34" charset="-122"/>
              <a:ea typeface="Microsoft YaHei UI" panose="020B0503020204020204" pitchFamily="34" charset="-122"/>
            </a:rPr>
            <a:t>Lingcb`s</a:t>
          </a:r>
          <a:r>
            <a:rPr lang="en-US" altLang="zh-CN" dirty="0">
              <a:latin typeface="Microsoft YaHei UI" panose="020B0503020204020204" pitchFamily="34" charset="-122"/>
              <a:ea typeface="Microsoft YaHei UI" panose="020B0503020204020204" pitchFamily="34" charset="-122"/>
            </a:rPr>
            <a:t> </a:t>
          </a:r>
          <a:r>
            <a:rPr lang="en-US" b="0" i="0" dirty="0"/>
            <a:t>Service Mesh</a:t>
          </a:r>
          <a:endParaRPr lang="zh-cn" dirty="0">
            <a:latin typeface="Microsoft YaHei UI" panose="020B0503020204020204" pitchFamily="34" charset="-122"/>
            <a:ea typeface="Microsoft YaHei UI" panose="020B0503020204020204" pitchFamily="34" charset="-122"/>
          </a:endParaRPr>
        </a:p>
      </dgm:t>
    </dgm:pt>
    <dgm:pt modelId="{77D169C6-D77F-456D-B18B-D7BE016AD87A}" type="par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A97BE953-FA9D-4BA6-A92C-494DB1F3BA59}" type="sib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74C9DA4-E76F-477A-8B3B-3679908D2BAE}">
      <dgm:prSet/>
      <dgm:spPr/>
      <dgm:t>
        <a:bodyPr/>
        <a:lstStyle/>
        <a:p>
          <a:r>
            <a:rPr lang="en-US" altLang="zh-CN" dirty="0">
              <a:latin typeface="Microsoft YaHei UI" panose="020B0503020204020204" pitchFamily="34" charset="-122"/>
              <a:ea typeface="Microsoft YaHei UI" panose="020B0503020204020204" pitchFamily="34" charset="-122"/>
            </a:rPr>
            <a:t>Nginx</a:t>
          </a:r>
          <a:endParaRPr lang="zh-cn" dirty="0">
            <a:latin typeface="Microsoft YaHei UI" panose="020B0503020204020204" pitchFamily="34" charset="-122"/>
            <a:ea typeface="Microsoft YaHei UI" panose="020B0503020204020204" pitchFamily="34" charset="-122"/>
          </a:endParaRPr>
        </a:p>
      </dgm:t>
    </dgm:pt>
    <dgm:pt modelId="{2A1BE8FF-B333-45C5-A5E3-289B96B1C861}" type="parTrans" cxnId="{3B9118C4-FC61-441C-9589-BB6BD8B6EA54}">
      <dgm:prSet/>
      <dgm:spPr/>
      <dgm:t>
        <a:bodyPr/>
        <a:lstStyle/>
        <a:p>
          <a:endParaRPr lang="zh-CN" altLang="en-US"/>
        </a:p>
      </dgm:t>
    </dgm:pt>
    <dgm:pt modelId="{E822AF27-2A64-4482-BFC2-3BB75E89BA34}" type="sibTrans" cxnId="{3B9118C4-FC61-441C-9589-BB6BD8B6EA54}">
      <dgm:prSet/>
      <dgm:spPr/>
      <dgm:t>
        <a:bodyPr/>
        <a:lstStyle/>
        <a:p>
          <a:endParaRPr lang="zh-CN" altLang="en-US"/>
        </a:p>
      </dgm:t>
    </dgm:pt>
    <dgm:pt modelId="{C30A2BBA-6C88-42BE-95E2-01E4BCCABE58}">
      <dgm:prSet/>
      <dgm:spPr/>
      <dgm:t>
        <a:bodyPr/>
        <a:lstStyle/>
        <a:p>
          <a:r>
            <a:rPr lang="en-US" altLang="zh-CN" dirty="0" err="1">
              <a:latin typeface="Microsoft YaHei UI" panose="020B0503020204020204" pitchFamily="34" charset="-122"/>
              <a:ea typeface="Microsoft YaHei UI" panose="020B0503020204020204" pitchFamily="34" charset="-122"/>
            </a:rPr>
            <a:t>HAProxy</a:t>
          </a:r>
          <a:endParaRPr lang="zh-cn" dirty="0">
            <a:latin typeface="Microsoft YaHei UI" panose="020B0503020204020204" pitchFamily="34" charset="-122"/>
            <a:ea typeface="Microsoft YaHei UI" panose="020B0503020204020204" pitchFamily="34" charset="-122"/>
          </a:endParaRPr>
        </a:p>
      </dgm:t>
    </dgm:pt>
    <dgm:pt modelId="{472D85B0-835F-4CF9-A878-26EF18C0F6E4}" type="parTrans" cxnId="{BB00886C-5DC6-4FC1-B0ED-98A0E1CA305F}">
      <dgm:prSet/>
      <dgm:spPr/>
      <dgm:t>
        <a:bodyPr/>
        <a:lstStyle/>
        <a:p>
          <a:endParaRPr lang="zh-CN" altLang="en-US"/>
        </a:p>
      </dgm:t>
    </dgm:pt>
    <dgm:pt modelId="{0AA27206-3BF8-409B-A5AA-DD0F7F4877F9}" type="sibTrans" cxnId="{BB00886C-5DC6-4FC1-B0ED-98A0E1CA305F}">
      <dgm:prSet/>
      <dgm:spPr/>
      <dgm:t>
        <a:bodyPr/>
        <a:lstStyle/>
        <a:p>
          <a:endParaRPr lang="zh-CN" altLang="en-US"/>
        </a:p>
      </dgm:t>
    </dgm:pt>
    <dgm:pt modelId="{6C629685-0C31-4BAA-B8E8-039BA0D22684}">
      <dgm:prSet/>
      <dgm:spPr/>
      <dgm:t>
        <a:bodyPr rtlCol="0"/>
        <a:lstStyle/>
        <a:p>
          <a:pPr rtl="0"/>
          <a:r>
            <a:rPr lang="en-US" altLang="zh-CN" dirty="0">
              <a:latin typeface="Microsoft YaHei UI" panose="020B0503020204020204" pitchFamily="34" charset="-122"/>
              <a:ea typeface="Microsoft YaHei UI" panose="020B0503020204020204" pitchFamily="34" charset="-122"/>
            </a:rPr>
            <a:t>2020</a:t>
          </a:r>
          <a:r>
            <a:rPr lang="zh-CN" altLang="en-US" dirty="0">
              <a:latin typeface="Microsoft YaHei UI" panose="020B0503020204020204" pitchFamily="34" charset="-122"/>
              <a:ea typeface="Microsoft YaHei UI" panose="020B0503020204020204" pitchFamily="34" charset="-122"/>
            </a:rPr>
            <a:t>年</a:t>
          </a:r>
          <a:endParaRPr lang="zh-cn" dirty="0">
            <a:latin typeface="Microsoft YaHei UI" panose="020B0503020204020204" pitchFamily="34" charset="-122"/>
            <a:ea typeface="Microsoft YaHei UI" panose="020B0503020204020204" pitchFamily="34" charset="-122"/>
          </a:endParaRPr>
        </a:p>
      </dgm:t>
    </dgm:pt>
    <dgm:pt modelId="{89F0028A-0247-4819-BC07-748400B49A5A}" type="parTrans" cxnId="{F9496C8B-B888-4A7B-8EBC-48883E760BCA}">
      <dgm:prSet/>
      <dgm:spPr/>
      <dgm:t>
        <a:bodyPr/>
        <a:lstStyle/>
        <a:p>
          <a:endParaRPr lang="zh-CN" altLang="en-US"/>
        </a:p>
      </dgm:t>
    </dgm:pt>
    <dgm:pt modelId="{6DC5F774-D8FE-4421-8232-EB5C20AA0109}" type="sibTrans" cxnId="{F9496C8B-B888-4A7B-8EBC-48883E760BCA}">
      <dgm:prSet/>
      <dgm:spPr/>
      <dgm:t>
        <a:bodyPr/>
        <a:lstStyle/>
        <a:p>
          <a:endParaRPr lang="zh-CN" altLang="en-US"/>
        </a:p>
      </dgm:t>
    </dgm:pt>
    <dgm:pt modelId="{B57A2630-2E8B-43C8-B982-8314BE6F1481}">
      <dgm:prSet/>
      <dgm:spPr/>
      <dgm:t>
        <a:bodyPr rtlCol="0"/>
        <a:lstStyle/>
        <a:p>
          <a:pPr rtl="0"/>
          <a:r>
            <a:rPr lang="en-US" altLang="zh-CN" dirty="0">
              <a:latin typeface="Microsoft YaHei UI" panose="020B0503020204020204" pitchFamily="34" charset="-122"/>
              <a:ea typeface="Microsoft YaHei UI" panose="020B0503020204020204" pitchFamily="34" charset="-122"/>
            </a:rPr>
            <a:t>Service Mesh</a:t>
          </a:r>
          <a:endParaRPr lang="zh-cn" dirty="0">
            <a:latin typeface="Microsoft YaHei UI" panose="020B0503020204020204" pitchFamily="34" charset="-122"/>
            <a:ea typeface="Microsoft YaHei UI" panose="020B0503020204020204" pitchFamily="34" charset="-122"/>
          </a:endParaRPr>
        </a:p>
      </dgm:t>
    </dgm:pt>
    <dgm:pt modelId="{C10A26C4-67DE-4CE3-8BA6-6D4BB42D924B}" type="parTrans" cxnId="{6A367F3D-A88E-409A-B2EA-CC3F06DBE5EF}">
      <dgm:prSet/>
      <dgm:spPr/>
      <dgm:t>
        <a:bodyPr/>
        <a:lstStyle/>
        <a:p>
          <a:endParaRPr lang="zh-CN" altLang="en-US"/>
        </a:p>
      </dgm:t>
    </dgm:pt>
    <dgm:pt modelId="{39A8747C-D1CD-4E4A-A880-E556DC0D5022}" type="sibTrans" cxnId="{6A367F3D-A88E-409A-B2EA-CC3F06DBE5EF}">
      <dgm:prSet/>
      <dgm:spPr/>
      <dgm:t>
        <a:bodyPr/>
        <a:lstStyle/>
        <a:p>
          <a:endParaRPr lang="zh-CN" altLang="en-US"/>
        </a:p>
      </dgm:t>
    </dgm:pt>
    <dgm:pt modelId="{878ACCEE-2D36-4461-96AD-13E59C81F44C}">
      <dgm:prSet/>
      <dgm:spPr/>
      <dgm:t>
        <a:bodyPr rtlCol="0"/>
        <a:lstStyle/>
        <a:p>
          <a:pPr rtl="0"/>
          <a:r>
            <a:rPr lang="en-US" altLang="zh-CN" dirty="0">
              <a:latin typeface="Microsoft YaHei UI" panose="020B0503020204020204" pitchFamily="34" charset="-122"/>
              <a:ea typeface="Microsoft YaHei UI" panose="020B0503020204020204" pitchFamily="34" charset="-122"/>
            </a:rPr>
            <a:t>2016</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Linkerd</a:t>
          </a:r>
          <a:r>
            <a:rPr lang="zh-CN" altLang="en-US" dirty="0">
              <a:latin typeface="Microsoft YaHei UI" panose="020B0503020204020204" pitchFamily="34" charset="-122"/>
              <a:ea typeface="Microsoft YaHei UI" panose="020B0503020204020204" pitchFamily="34" charset="-122"/>
            </a:rPr>
            <a:t>发布第一个版本</a:t>
          </a:r>
          <a:endParaRPr lang="zh-cn" dirty="0">
            <a:latin typeface="Microsoft YaHei UI" panose="020B0503020204020204" pitchFamily="34" charset="-122"/>
            <a:ea typeface="Microsoft YaHei UI" panose="020B0503020204020204" pitchFamily="34" charset="-122"/>
          </a:endParaRPr>
        </a:p>
      </dgm:t>
    </dgm:pt>
    <dgm:pt modelId="{4F46C9DB-ADBC-42A6-91B5-25ED48DD82C9}" type="parTrans" cxnId="{074D522E-71CA-4487-BDBC-D64E7BFE79B7}">
      <dgm:prSet/>
      <dgm:spPr/>
      <dgm:t>
        <a:bodyPr/>
        <a:lstStyle/>
        <a:p>
          <a:endParaRPr lang="zh-CN" altLang="en-US"/>
        </a:p>
      </dgm:t>
    </dgm:pt>
    <dgm:pt modelId="{0D7D95BC-83E2-4C60-A6AD-8114A95B4DD8}" type="sibTrans" cxnId="{074D522E-71CA-4487-BDBC-D64E7BFE79B7}">
      <dgm:prSet/>
      <dgm:spPr/>
      <dgm:t>
        <a:bodyPr/>
        <a:lstStyle/>
        <a:p>
          <a:endParaRPr lang="zh-CN" altLang="en-US"/>
        </a:p>
      </dgm:t>
    </dgm:pt>
    <dgm:pt modelId="{62181FE9-1CFD-40C2-861A-2770906ACFBE}">
      <dgm:prSet/>
      <dgm:spPr/>
      <dgm:t>
        <a:bodyPr rtlCol="0"/>
        <a:lstStyle/>
        <a:p>
          <a:pPr rtl="0"/>
          <a:r>
            <a:rPr lang="en-US" altLang="zh-CN" dirty="0">
              <a:latin typeface="Microsoft YaHei UI" panose="020B0503020204020204" pitchFamily="34" charset="-122"/>
              <a:ea typeface="Microsoft YaHei UI" panose="020B0503020204020204" pitchFamily="34" charset="-122"/>
            </a:rPr>
            <a:t>2016</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9</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Envoy</a:t>
          </a:r>
          <a:r>
            <a:rPr lang="zh-CN" altLang="en-US" dirty="0">
              <a:latin typeface="Microsoft YaHei UI" panose="020B0503020204020204" pitchFamily="34" charset="-122"/>
              <a:ea typeface="Microsoft YaHei UI" panose="020B0503020204020204" pitchFamily="34" charset="-122"/>
            </a:rPr>
            <a:t>发布</a:t>
          </a:r>
          <a:r>
            <a:rPr lang="en-US" altLang="zh-CN" dirty="0">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版本</a:t>
          </a:r>
          <a:endParaRPr lang="zh-cn" dirty="0">
            <a:latin typeface="Microsoft YaHei UI" panose="020B0503020204020204" pitchFamily="34" charset="-122"/>
            <a:ea typeface="Microsoft YaHei UI" panose="020B0503020204020204" pitchFamily="34" charset="-122"/>
          </a:endParaRPr>
        </a:p>
      </dgm:t>
    </dgm:pt>
    <dgm:pt modelId="{ECE1F43A-02D9-404A-814C-2498D977A656}" type="parTrans" cxnId="{2547BACE-9A3F-43AB-8E4E-FAB70DE37496}">
      <dgm:prSet/>
      <dgm:spPr/>
      <dgm:t>
        <a:bodyPr/>
        <a:lstStyle/>
        <a:p>
          <a:endParaRPr lang="zh-CN" altLang="en-US"/>
        </a:p>
      </dgm:t>
    </dgm:pt>
    <dgm:pt modelId="{EE7DC384-447D-43FE-BB22-9A008F5B9DBC}" type="sibTrans" cxnId="{2547BACE-9A3F-43AB-8E4E-FAB70DE37496}">
      <dgm:prSet/>
      <dgm:spPr/>
      <dgm:t>
        <a:bodyPr/>
        <a:lstStyle/>
        <a:p>
          <a:endParaRPr lang="zh-CN" altLang="en-US"/>
        </a:p>
      </dgm:t>
    </dgm:pt>
    <dgm:pt modelId="{A0695505-F663-44A7-8B7E-CE630B19296F}">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Linkerd</a:t>
          </a:r>
          <a:r>
            <a:rPr lang="zh-CN" altLang="en-US" dirty="0">
              <a:latin typeface="Microsoft YaHei UI" panose="020B0503020204020204" pitchFamily="34" charset="-122"/>
              <a:ea typeface="Microsoft YaHei UI" panose="020B0503020204020204" pitchFamily="34" charset="-122"/>
            </a:rPr>
            <a:t>加入</a:t>
          </a:r>
          <a:r>
            <a:rPr lang="en-US" altLang="zh-CN" dirty="0">
              <a:latin typeface="Microsoft YaHei UI" panose="020B0503020204020204" pitchFamily="34" charset="-122"/>
              <a:ea typeface="Microsoft YaHei UI" panose="020B0503020204020204" pitchFamily="34" charset="-122"/>
            </a:rPr>
            <a:t>CNCF</a:t>
          </a:r>
          <a:endParaRPr lang="zh-cn" dirty="0">
            <a:latin typeface="Microsoft YaHei UI" panose="020B0503020204020204" pitchFamily="34" charset="-122"/>
            <a:ea typeface="Microsoft YaHei UI" panose="020B0503020204020204" pitchFamily="34" charset="-122"/>
          </a:endParaRPr>
        </a:p>
      </dgm:t>
    </dgm:pt>
    <dgm:pt modelId="{C0826E30-8C66-43DD-9629-B4256878BE39}" type="parTrans" cxnId="{21F2F5CE-8178-40BC-8902-D1682491DBA3}">
      <dgm:prSet/>
      <dgm:spPr/>
      <dgm:t>
        <a:bodyPr/>
        <a:lstStyle/>
        <a:p>
          <a:endParaRPr lang="zh-CN" altLang="en-US"/>
        </a:p>
      </dgm:t>
    </dgm:pt>
    <dgm:pt modelId="{14E47FA0-D23D-4D65-B1B3-DC6327151085}" type="sibTrans" cxnId="{21F2F5CE-8178-40BC-8902-D1682491DBA3}">
      <dgm:prSet/>
      <dgm:spPr/>
      <dgm:t>
        <a:bodyPr/>
        <a:lstStyle/>
        <a:p>
          <a:endParaRPr lang="zh-CN" altLang="en-US"/>
        </a:p>
      </dgm:t>
    </dgm:pt>
    <dgm:pt modelId="{AE85F82A-BA62-427F-802E-DD5C858AC8C9}">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9</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Envoy</a:t>
          </a:r>
          <a:r>
            <a:rPr lang="zh-CN" altLang="en-US" dirty="0">
              <a:latin typeface="Microsoft YaHei UI" panose="020B0503020204020204" pitchFamily="34" charset="-122"/>
              <a:ea typeface="Microsoft YaHei UI" panose="020B0503020204020204" pitchFamily="34" charset="-122"/>
            </a:rPr>
            <a:t>加入</a:t>
          </a:r>
          <a:r>
            <a:rPr lang="en-US" altLang="zh-CN" dirty="0">
              <a:latin typeface="Microsoft YaHei UI" panose="020B0503020204020204" pitchFamily="34" charset="-122"/>
              <a:ea typeface="Microsoft YaHei UI" panose="020B0503020204020204" pitchFamily="34" charset="-122"/>
            </a:rPr>
            <a:t>CNCF</a:t>
          </a:r>
          <a:endParaRPr lang="zh-cn" dirty="0">
            <a:latin typeface="Microsoft YaHei UI" panose="020B0503020204020204" pitchFamily="34" charset="-122"/>
            <a:ea typeface="Microsoft YaHei UI" panose="020B0503020204020204" pitchFamily="34" charset="-122"/>
          </a:endParaRPr>
        </a:p>
      </dgm:t>
    </dgm:pt>
    <dgm:pt modelId="{CA68E83E-5D58-4792-B8DA-5EB15006C91D}" type="parTrans" cxnId="{0AE2B756-A84B-4BB3-B736-4060267FE1FA}">
      <dgm:prSet/>
      <dgm:spPr/>
      <dgm:t>
        <a:bodyPr/>
        <a:lstStyle/>
        <a:p>
          <a:endParaRPr lang="zh-CN" altLang="en-US"/>
        </a:p>
      </dgm:t>
    </dgm:pt>
    <dgm:pt modelId="{50C32219-B3C8-4D6E-A0ED-E1DA56FF2402}" type="sibTrans" cxnId="{0AE2B756-A84B-4BB3-B736-4060267FE1FA}">
      <dgm:prSet/>
      <dgm:spPr/>
      <dgm:t>
        <a:bodyPr/>
        <a:lstStyle/>
        <a:p>
          <a:endParaRPr lang="zh-CN" altLang="en-US"/>
        </a:p>
      </dgm:t>
    </dgm:pt>
    <dgm:pt modelId="{E87A3444-981E-4A51-8F69-36E55E34BBFB}">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Istio</a:t>
          </a:r>
          <a:r>
            <a:rPr lang="zh-CN" altLang="en-US" dirty="0">
              <a:latin typeface="Microsoft YaHei UI" panose="020B0503020204020204" pitchFamily="34" charset="-122"/>
              <a:ea typeface="Microsoft YaHei UI" panose="020B0503020204020204" pitchFamily="34" charset="-122"/>
            </a:rPr>
            <a:t>发布</a:t>
          </a:r>
          <a:r>
            <a:rPr lang="en-US" altLang="zh-CN" dirty="0">
              <a:latin typeface="Microsoft YaHei UI" panose="020B0503020204020204" pitchFamily="34" charset="-122"/>
              <a:ea typeface="Microsoft YaHei UI" panose="020B0503020204020204" pitchFamily="34" charset="-122"/>
            </a:rPr>
            <a:t>0.1</a:t>
          </a:r>
          <a:r>
            <a:rPr lang="zh-CN" altLang="en-US" dirty="0">
              <a:latin typeface="Microsoft YaHei UI" panose="020B0503020204020204" pitchFamily="34" charset="-122"/>
              <a:ea typeface="Microsoft YaHei UI" panose="020B0503020204020204" pitchFamily="34" charset="-122"/>
            </a:rPr>
            <a:t>版本</a:t>
          </a:r>
          <a:endParaRPr lang="zh-cn" dirty="0">
            <a:latin typeface="Microsoft YaHei UI" panose="020B0503020204020204" pitchFamily="34" charset="-122"/>
            <a:ea typeface="Microsoft YaHei UI" panose="020B0503020204020204" pitchFamily="34" charset="-122"/>
          </a:endParaRPr>
        </a:p>
      </dgm:t>
    </dgm:pt>
    <dgm:pt modelId="{6CA32E94-379B-486E-931C-DF1348480F8F}" type="parTrans" cxnId="{B9D11BC4-A1A5-4F82-89C7-15787BD4571F}">
      <dgm:prSet/>
      <dgm:spPr/>
      <dgm:t>
        <a:bodyPr/>
        <a:lstStyle/>
        <a:p>
          <a:endParaRPr lang="zh-CN" altLang="en-US"/>
        </a:p>
      </dgm:t>
    </dgm:pt>
    <dgm:pt modelId="{D15551BB-D5C6-4DD2-B292-84BBFE635779}" type="sibTrans" cxnId="{B9D11BC4-A1A5-4F82-89C7-15787BD4571F}">
      <dgm:prSet/>
      <dgm:spPr/>
      <dgm:t>
        <a:bodyPr/>
        <a:lstStyle/>
        <a:p>
          <a:endParaRPr lang="zh-CN" alt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4">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4">
        <dgm:presLayoutVars>
          <dgm:bulletEnabled val="1"/>
        </dgm:presLayoutVars>
      </dgm:prSet>
      <dgm:spPr/>
    </dgm:pt>
    <dgm:pt modelId="{DBA410EB-5F61-4F46-92D9-C5B0AA59EE15}" type="pres">
      <dgm:prSet presAssocID="{C5146535-FD3D-4589-98A3-623B8DA4B8DB}" presName="ConnectLine1" presStyleLbl="sibTrans1D1" presStyleIdx="1" presStyleCnt="4"/>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4"/>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dgm:presLayoutVars>
          <dgm:bulletEnabled val="1"/>
        </dgm:presLayoutVars>
      </dgm:prSet>
      <dgm:spPr/>
    </dgm:pt>
    <dgm:pt modelId="{440E9361-37D2-4157-AF38-7B49AD23708B}" type="pres">
      <dgm:prSet presAssocID="{09C152DA-7620-4852-8162-A77EC3609F3F}" presName="ConnectLine1" presStyleLbl="sibTrans1D1" presStyleIdx="2"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4"/>
      <dgm:spPr/>
    </dgm:pt>
    <dgm:pt modelId="{4174F691-D9D3-451C-9893-D177DC3AED58}" type="pres">
      <dgm:prSet presAssocID="{09C152DA-7620-4852-8162-A77EC3609F3F}" presName="EmptyPane1" presStyleCnt="0"/>
      <dgm:spPr/>
    </dgm:pt>
    <dgm:pt modelId="{0411671A-9D8D-4C68-839D-7A2BF998A741}" type="pres">
      <dgm:prSet presAssocID="{0AE8D36D-0F0F-4206-AE39-0A2D73987B68}" presName="spaceBetweenRectangles1" presStyleCnt="0"/>
      <dgm:spPr/>
    </dgm:pt>
    <dgm:pt modelId="{5BAA349B-A308-4676-A903-309B3BDBAC3D}" type="pres">
      <dgm:prSet presAssocID="{6C629685-0C31-4BAA-B8E8-039BA0D22684}" presName="composite1" presStyleCnt="0"/>
      <dgm:spPr/>
    </dgm:pt>
    <dgm:pt modelId="{33D6ABD6-4B09-4133-81FF-961D597CFA88}" type="pres">
      <dgm:prSet presAssocID="{6C629685-0C31-4BAA-B8E8-039BA0D22684}" presName="parent1" presStyleLbl="alignNode1" presStyleIdx="3" presStyleCnt="4">
        <dgm:presLayoutVars>
          <dgm:chMax val="1"/>
          <dgm:chPref val="1"/>
          <dgm:bulletEnabled val="1"/>
        </dgm:presLayoutVars>
      </dgm:prSet>
      <dgm:spPr/>
    </dgm:pt>
    <dgm:pt modelId="{B9A51A52-06DB-4B02-8E4B-DCFF7A1DDE27}" type="pres">
      <dgm:prSet presAssocID="{6C629685-0C31-4BAA-B8E8-039BA0D22684}" presName="Childtext1" presStyleLbl="revTx" presStyleIdx="3" presStyleCnt="4">
        <dgm:presLayoutVars>
          <dgm:bulletEnabled val="1"/>
        </dgm:presLayoutVars>
      </dgm:prSet>
      <dgm:spPr/>
    </dgm:pt>
    <dgm:pt modelId="{CB920AE4-3507-4A2C-87CA-708242FFC6EE}" type="pres">
      <dgm:prSet presAssocID="{6C629685-0C31-4BAA-B8E8-039BA0D22684}" presName="ConnectLine1" presStyleLbl="sibTrans1D1" presStyleIdx="3" presStyleCnt="4"/>
      <dgm:spPr>
        <a:noFill/>
        <a:ln w="12700" cap="rnd" cmpd="sng" algn="ctr">
          <a:solidFill>
            <a:schemeClr val="accent1">
              <a:shade val="90000"/>
              <a:hueOff val="446212"/>
              <a:satOff val="-8602"/>
              <a:lumOff val="28124"/>
              <a:alphaOff val="0"/>
            </a:schemeClr>
          </a:solidFill>
          <a:prstDash val="dash"/>
        </a:ln>
        <a:effectLst/>
      </dgm:spPr>
    </dgm:pt>
    <dgm:pt modelId="{A4417D2E-8E5A-47FD-AB88-3765BF0E5239}" type="pres">
      <dgm:prSet presAssocID="{6C629685-0C31-4BAA-B8E8-039BA0D22684}" presName="ConnectLineEnd1" presStyleLbl="lnNode1" presStyleIdx="3" presStyleCnt="4"/>
      <dgm:spPr/>
    </dgm:pt>
    <dgm:pt modelId="{6E508848-19D2-4E53-BF5B-2FA392A72D0E}" type="pres">
      <dgm:prSet presAssocID="{6C629685-0C31-4BAA-B8E8-039BA0D22684}"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7DAE0A10-6BF1-476F-9E85-02E23CA08951}" type="presOf" srcId="{A0695505-F663-44A7-8B7E-CE630B19296F}" destId="{B4723E2A-4FF1-452A-BD25-8EC364F15A6F}" srcOrd="0" destOrd="3"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55DF5523-724F-491F-9985-9EB39C97865D}" type="presOf" srcId="{AE85F82A-BA62-427F-802E-DD5C858AC8C9}" destId="{B4723E2A-4FF1-452A-BD25-8EC364F15A6F}" srcOrd="0" destOrd="5"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074D522E-71CA-4487-BDBC-D64E7BFE79B7}" srcId="{09C152DA-7620-4852-8162-A77EC3609F3F}" destId="{878ACCEE-2D36-4461-96AD-13E59C81F44C}" srcOrd="1" destOrd="0" parTransId="{4F46C9DB-ADBC-42A6-91B5-25ED48DD82C9}" sibTransId="{0D7D95BC-83E2-4C60-A6AD-8114A95B4DD8}"/>
    <dgm:cxn modelId="{53183F2F-1910-4077-946B-739C6F55E1F1}" type="presOf" srcId="{B57A2630-2E8B-43C8-B982-8314BE6F1481}" destId="{B4723E2A-4FF1-452A-BD25-8EC364F15A6F}" srcOrd="0" destOrd="0" presId="urn:microsoft.com/office/officeart/2016/7/layout/RoundedRectangleTimeline"/>
    <dgm:cxn modelId="{6A367F3D-A88E-409A-B2EA-CC3F06DBE5EF}" srcId="{09C152DA-7620-4852-8162-A77EC3609F3F}" destId="{B57A2630-2E8B-43C8-B982-8314BE6F1481}" srcOrd="0" destOrd="0" parTransId="{C10A26C4-67DE-4CE3-8BA6-6D4BB42D924B}" sibTransId="{39A8747C-D1CD-4E4A-A880-E556DC0D5022}"/>
    <dgm:cxn modelId="{8D6FB663-146E-44A1-87D5-F0DF44296E1A}" type="presOf" srcId="{E74C9DA4-E76F-477A-8B3B-3679908D2BAE}" destId="{5A1B764B-0DC5-47CD-BDEA-9E67799496EC}" srcOrd="0" destOrd="0" presId="urn:microsoft.com/office/officeart/2016/7/layout/RoundedRectangleTimeline"/>
    <dgm:cxn modelId="{BB00886C-5DC6-4FC1-B0ED-98A0E1CA305F}" srcId="{8DB5D7D5-6A1C-4ABC-8850-759A9D876047}" destId="{C30A2BBA-6C88-42BE-95E2-01E4BCCABE58}" srcOrd="1" destOrd="0" parTransId="{472D85B0-835F-4CF9-A878-26EF18C0F6E4}" sibTransId="{0AA27206-3BF8-409B-A5AA-DD0F7F4877F9}"/>
    <dgm:cxn modelId="{F9B2D375-40BE-4E5D-AA88-61805FBFF819}" type="presOf" srcId="{8DB5D7D5-6A1C-4ABC-8850-759A9D876047}" destId="{954381E7-0584-46DD-8108-E9BF4F2B5005}" srcOrd="0" destOrd="0" presId="urn:microsoft.com/office/officeart/2016/7/layout/RoundedRectangleTimeline"/>
    <dgm:cxn modelId="{0AE2B756-A84B-4BB3-B736-4060267FE1FA}" srcId="{09C152DA-7620-4852-8162-A77EC3609F3F}" destId="{AE85F82A-BA62-427F-802E-DD5C858AC8C9}" srcOrd="5" destOrd="0" parTransId="{CA68E83E-5D58-4792-B8DA-5EB15006C91D}" sibTransId="{50C32219-B3C8-4D6E-A0ED-E1DA56FF2402}"/>
    <dgm:cxn modelId="{E3675B5A-58AA-4BCE-9800-963703042A82}" type="presOf" srcId="{E87A3444-981E-4A51-8F69-36E55E34BBFB}" destId="{B4723E2A-4FF1-452A-BD25-8EC364F15A6F}" srcOrd="0" destOrd="4"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90CBFF80-5391-4871-AA15-02D22E49ECB8}" type="presOf" srcId="{6C629685-0C31-4BAA-B8E8-039BA0D22684}" destId="{33D6ABD6-4B09-4133-81FF-961D597CFA88}" srcOrd="0" destOrd="0" presId="urn:microsoft.com/office/officeart/2016/7/layout/RoundedRectangleTimeline"/>
    <dgm:cxn modelId="{8C899586-1C65-494B-908C-A93FB99F2CFE}" type="presOf" srcId="{C30A2BBA-6C88-42BE-95E2-01E4BCCABE58}" destId="{5A1B764B-0DC5-47CD-BDEA-9E67799496EC}" srcOrd="0" destOrd="1" presId="urn:microsoft.com/office/officeart/2016/7/layout/RoundedRectangleTimeline"/>
    <dgm:cxn modelId="{F9496C8B-B888-4A7B-8EBC-48883E760BCA}" srcId="{6A70FD8F-0050-42E3-8B3A-6ED7CFB9852E}" destId="{6C629685-0C31-4BAA-B8E8-039BA0D22684}" srcOrd="3" destOrd="0" parTransId="{89F0028A-0247-4819-BC07-748400B49A5A}" sibTransId="{6DC5F774-D8FE-4421-8232-EB5C20AA0109}"/>
    <dgm:cxn modelId="{23ECAC8B-17A4-4883-AA0E-06D66B7E788A}" srcId="{6A70FD8F-0050-42E3-8B3A-6ED7CFB9852E}" destId="{09C152DA-7620-4852-8162-A77EC3609F3F}" srcOrd="2" destOrd="0" parTransId="{9F6D14C0-6C82-4CBD-8D6D-B0E117B6F2ED}" sibTransId="{0AE8D36D-0F0F-4206-AE39-0A2D73987B68}"/>
    <dgm:cxn modelId="{E13585A2-54F2-486A-B317-F4D6AF7E83B9}" type="presOf" srcId="{E80CA270-6C90-4E17-ACEA-46B56AD54DD1}" destId="{DF65791B-462E-4589-B98D-F60587330CA8}" srcOrd="0" destOrd="0" presId="urn:microsoft.com/office/officeart/2016/7/layout/RoundedRectangleTimeline"/>
    <dgm:cxn modelId="{3B9118C4-FC61-441C-9589-BB6BD8B6EA54}" srcId="{8DB5D7D5-6A1C-4ABC-8850-759A9D876047}" destId="{E74C9DA4-E76F-477A-8B3B-3679908D2BAE}" srcOrd="0" destOrd="0" parTransId="{2A1BE8FF-B333-45C5-A5E3-289B96B1C861}" sibTransId="{E822AF27-2A64-4482-BFC2-3BB75E89BA34}"/>
    <dgm:cxn modelId="{B9D11BC4-A1A5-4F82-89C7-15787BD4571F}" srcId="{09C152DA-7620-4852-8162-A77EC3609F3F}" destId="{E87A3444-981E-4A51-8F69-36E55E34BBFB}" srcOrd="4" destOrd="0" parTransId="{6CA32E94-379B-486E-931C-DF1348480F8F}" sibTransId="{D15551BB-D5C6-4DD2-B292-84BBFE635779}"/>
    <dgm:cxn modelId="{BED433CA-6947-4F14-8B19-99377332601B}" type="presOf" srcId="{62181FE9-1CFD-40C2-861A-2770906ACFBE}" destId="{B4723E2A-4FF1-452A-BD25-8EC364F15A6F}" srcOrd="0" destOrd="2" presId="urn:microsoft.com/office/officeart/2016/7/layout/RoundedRectangleTimeline"/>
    <dgm:cxn modelId="{2547BACE-9A3F-43AB-8E4E-FAB70DE37496}" srcId="{09C152DA-7620-4852-8162-A77EC3609F3F}" destId="{62181FE9-1CFD-40C2-861A-2770906ACFBE}" srcOrd="2" destOrd="0" parTransId="{ECE1F43A-02D9-404A-814C-2498D977A656}" sibTransId="{EE7DC384-447D-43FE-BB22-9A008F5B9DBC}"/>
    <dgm:cxn modelId="{21F2F5CE-8178-40BC-8902-D1682491DBA3}" srcId="{09C152DA-7620-4852-8162-A77EC3609F3F}" destId="{A0695505-F663-44A7-8B7E-CE630B19296F}" srcOrd="3" destOrd="0" parTransId="{C0826E30-8C66-43DD-9629-B4256878BE39}" sibTransId="{14E47FA0-D23D-4D65-B1B3-DC6327151085}"/>
    <dgm:cxn modelId="{E1BCB4D1-9F57-45AA-8F70-81B4A06B4DDB}" type="presOf" srcId="{6C8937BE-93F8-4DED-8538-1C601DAEBA66}" destId="{B9A51A52-06DB-4B02-8E4B-DCFF7A1DDE27}" srcOrd="0" destOrd="0" presId="urn:microsoft.com/office/officeart/2016/7/layout/RoundedRectangleTimeline"/>
    <dgm:cxn modelId="{FAA8D3DD-12E8-457D-9144-B037C5678347}" srcId="{6C629685-0C31-4BAA-B8E8-039BA0D22684}"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96E3D4FF-CF17-460C-8F14-DD1509954DA3}" type="presOf" srcId="{878ACCEE-2D36-4461-96AD-13E59C81F44C}" destId="{B4723E2A-4FF1-452A-BD25-8EC364F15A6F}" srcOrd="0" destOrd="1"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3F07FDD8-201B-4885-B59F-2BACF4A2F6B8}" type="presParOf" srcId="{AB52B3CC-6563-466D-BFC3-9B6B5AFA0881}" destId="{0411671A-9D8D-4C68-839D-7A2BF998A741}" srcOrd="5" destOrd="0" presId="urn:microsoft.com/office/officeart/2016/7/layout/RoundedRectangleTimeline"/>
    <dgm:cxn modelId="{1492D152-BA47-4C36-AF42-2D939E25DC8F}" type="presParOf" srcId="{AB52B3CC-6563-466D-BFC3-9B6B5AFA0881}" destId="{5BAA349B-A308-4676-A903-309B3BDBAC3D}" srcOrd="6" destOrd="0" presId="urn:microsoft.com/office/officeart/2016/7/layout/RoundedRectangleTimeline"/>
    <dgm:cxn modelId="{704BAB53-5B5F-453B-867D-559D88296DA8}" type="presParOf" srcId="{5BAA349B-A308-4676-A903-309B3BDBAC3D}" destId="{33D6ABD6-4B09-4133-81FF-961D597CFA88}" srcOrd="0" destOrd="0" presId="urn:microsoft.com/office/officeart/2016/7/layout/RoundedRectangleTimeline"/>
    <dgm:cxn modelId="{0C9B039F-1AE2-475F-AEAF-8904FB258421}" type="presParOf" srcId="{5BAA349B-A308-4676-A903-309B3BDBAC3D}" destId="{B9A51A52-06DB-4B02-8E4B-DCFF7A1DDE27}" srcOrd="1" destOrd="0" presId="urn:microsoft.com/office/officeart/2016/7/layout/RoundedRectangleTimeline"/>
    <dgm:cxn modelId="{8D2010CC-75F3-49D4-8DD2-BA53169876B1}" type="presParOf" srcId="{5BAA349B-A308-4676-A903-309B3BDBAC3D}" destId="{CB920AE4-3507-4A2C-87CA-708242FFC6EE}" srcOrd="2" destOrd="0" presId="urn:microsoft.com/office/officeart/2016/7/layout/RoundedRectangleTimeline"/>
    <dgm:cxn modelId="{3D55AE57-1F09-4D26-8975-023DD8D9F5E9}" type="presParOf" srcId="{5BAA349B-A308-4676-A903-309B3BDBAC3D}" destId="{A4417D2E-8E5A-47FD-AB88-3765BF0E5239}" srcOrd="3" destOrd="0" presId="urn:microsoft.com/office/officeart/2016/7/layout/RoundedRectangleTimeline"/>
    <dgm:cxn modelId="{8E20C4C7-FA86-4E51-A649-9C9D5E5DB547}" type="presParOf" srcId="{5BAA349B-A308-4676-A903-309B3BDBAC3D}" destId="{6E508848-19D2-4E53-BF5B-2FA392A72D0E}"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790021" y="635805"/>
          <a:ext cx="363378"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a:t>
          </a:r>
          <a:r>
            <a:rPr lang="en-US" altLang="zh-CN" sz="1100" kern="1200" dirty="0">
              <a:latin typeface="Microsoft YaHei UI" panose="020B0503020204020204" pitchFamily="34" charset="-122"/>
              <a:ea typeface="Microsoft YaHei UI" panose="020B0503020204020204" pitchFamily="34" charset="-122"/>
            </a:rPr>
            <a:t>3</a:t>
          </a:r>
          <a:r>
            <a:rPr lang="zh-cn" sz="1100" kern="1200" dirty="0">
              <a:latin typeface="Microsoft YaHei UI" panose="020B0503020204020204" pitchFamily="34" charset="-122"/>
              <a:ea typeface="Microsoft YaHei UI" panose="020B0503020204020204" pitchFamily="34" charset="-122"/>
            </a:rPr>
            <a:t> 年</a:t>
          </a:r>
          <a:r>
            <a:rPr lang="zh-CN" altLang="en-US" sz="1100" kern="1200" dirty="0">
              <a:latin typeface="Microsoft YaHei UI" panose="020B0503020204020204" pitchFamily="34" charset="-122"/>
              <a:ea typeface="Microsoft YaHei UI" panose="020B0503020204020204" pitchFamily="34" charset="-122"/>
            </a:rPr>
            <a:t>之前</a:t>
          </a:r>
          <a:endParaRPr lang="zh-cn" sz="1100" kern="1200" dirty="0">
            <a:latin typeface="Microsoft YaHei UI" panose="020B0503020204020204" pitchFamily="34" charset="-122"/>
            <a:ea typeface="Microsoft YaHei UI" panose="020B0503020204020204" pitchFamily="34" charset="-122"/>
          </a:endParaRPr>
        </a:p>
      </dsp:txBody>
      <dsp:txXfrm rot="5400000">
        <a:off x="808362" y="1652943"/>
        <a:ext cx="2344436" cy="327900"/>
      </dsp:txXfrm>
    </dsp:sp>
    <dsp:sp modelId="{5A1B764B-0DC5-47CD-BDEA-9E67799496EC}">
      <dsp:nvSpPr>
        <dsp:cNvPr id="0" name=""/>
        <dsp:cNvSpPr/>
      </dsp:nvSpPr>
      <dsp:spPr>
        <a:xfrm>
          <a:off x="3231"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Nginx</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HAProxy</a:t>
          </a:r>
          <a:endParaRPr lang="zh-cn" sz="1100" kern="1200" dirty="0">
            <a:latin typeface="Microsoft YaHei UI" panose="020B0503020204020204" pitchFamily="34" charset="-122"/>
            <a:ea typeface="Microsoft YaHei UI" panose="020B0503020204020204" pitchFamily="34" charset="-122"/>
          </a:endParaRPr>
        </a:p>
      </dsp:txBody>
      <dsp:txXfrm>
        <a:off x="3231" y="0"/>
        <a:ext cx="3936959" cy="1271825"/>
      </dsp:txXfrm>
    </dsp:sp>
    <dsp:sp modelId="{122B38A3-0442-4747-820C-1F37877E2B0E}">
      <dsp:nvSpPr>
        <dsp:cNvPr id="0" name=""/>
        <dsp:cNvSpPr/>
      </dsp:nvSpPr>
      <dsp:spPr>
        <a:xfrm>
          <a:off x="1971711"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35373"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152799" y="1635204"/>
          <a:ext cx="2362175"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a:t>
          </a:r>
          <a:r>
            <a:rPr lang="en-US" altLang="zh-CN" sz="1100" kern="1200" dirty="0">
              <a:latin typeface="Microsoft YaHei UI" panose="020B0503020204020204" pitchFamily="34" charset="-122"/>
              <a:ea typeface="Microsoft YaHei UI" panose="020B0503020204020204" pitchFamily="34" charset="-122"/>
            </a:rPr>
            <a:t>3-2015</a:t>
          </a:r>
          <a:r>
            <a:rPr lang="zh-cn" sz="1100" kern="1200" dirty="0">
              <a:latin typeface="Microsoft YaHei UI" panose="020B0503020204020204" pitchFamily="34" charset="-122"/>
              <a:ea typeface="Microsoft YaHei UI" panose="020B0503020204020204" pitchFamily="34" charset="-122"/>
            </a:rPr>
            <a:t> 年</a:t>
          </a:r>
        </a:p>
      </dsp:txBody>
      <dsp:txXfrm>
        <a:off x="3152799" y="1635204"/>
        <a:ext cx="2362175" cy="363378"/>
      </dsp:txXfrm>
    </dsp:sp>
    <dsp:sp modelId="{DF65791B-462E-4589-B98D-F60587330CA8}">
      <dsp:nvSpPr>
        <dsp:cNvPr id="0" name=""/>
        <dsp:cNvSpPr/>
      </dsp:nvSpPr>
      <dsp:spPr>
        <a:xfrm>
          <a:off x="2365407"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Sidecar</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2013</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Airbnb, Synapse</a:t>
          </a:r>
          <a:r>
            <a:rPr lang="zh-CN" altLang="en-US" sz="1100" kern="1200" dirty="0">
              <a:latin typeface="Microsoft YaHei UI" panose="020B0503020204020204" pitchFamily="34" charset="-122"/>
              <a:ea typeface="Microsoft YaHei UI" panose="020B0503020204020204" pitchFamily="34" charset="-122"/>
            </a:rPr>
            <a:t>和</a:t>
          </a:r>
          <a:r>
            <a:rPr lang="en-US" altLang="zh-CN" sz="1100" kern="1200" dirty="0">
              <a:latin typeface="Microsoft YaHei UI" panose="020B0503020204020204" pitchFamily="34" charset="-122"/>
              <a:ea typeface="Microsoft YaHei UI" panose="020B0503020204020204" pitchFamily="34" charset="-122"/>
            </a:rPr>
            <a:t>Nerve</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2014</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Netflix, Prana</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2015</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a:t>
          </a:r>
          <a:r>
            <a:rPr lang="zh-CN" altLang="en-US" sz="1100" kern="1200" dirty="0">
              <a:latin typeface="Microsoft YaHei UI" panose="020B0503020204020204" pitchFamily="34" charset="-122"/>
              <a:ea typeface="Microsoft YaHei UI" panose="020B0503020204020204" pitchFamily="34" charset="-122"/>
            </a:rPr>
            <a:t>唯品会，</a:t>
          </a:r>
          <a:r>
            <a:rPr lang="en-US" altLang="zh-CN" sz="1100" kern="1200" dirty="0">
              <a:latin typeface="Microsoft YaHei UI" panose="020B0503020204020204" pitchFamily="34" charset="-122"/>
              <a:ea typeface="Microsoft YaHei UI" panose="020B0503020204020204" pitchFamily="34" charset="-122"/>
            </a:rPr>
            <a:t>OSP Local Proxy</a:t>
          </a:r>
          <a:endParaRPr lang="zh-cn" sz="1100" kern="1200" dirty="0">
            <a:latin typeface="Microsoft YaHei UI" panose="020B0503020204020204" pitchFamily="34" charset="-122"/>
            <a:ea typeface="Microsoft YaHei UI" panose="020B0503020204020204" pitchFamily="34" charset="-122"/>
          </a:endParaRPr>
        </a:p>
      </dsp:txBody>
      <dsp:txXfrm>
        <a:off x="2365407" y="2361961"/>
        <a:ext cx="3936959" cy="1271825"/>
      </dsp:txXfrm>
    </dsp:sp>
    <dsp:sp modelId="{DBA410EB-5F61-4F46-92D9-C5B0AA59EE15}">
      <dsp:nvSpPr>
        <dsp:cNvPr id="0" name=""/>
        <dsp:cNvSpPr/>
      </dsp:nvSpPr>
      <dsp:spPr>
        <a:xfrm>
          <a:off x="4333887"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97549" y="228928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1635204"/>
          <a:ext cx="2362175"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a:t>
          </a:r>
          <a:r>
            <a:rPr lang="en-US" altLang="zh-CN" sz="1100" kern="1200" dirty="0">
              <a:latin typeface="Microsoft YaHei UI" panose="020B0503020204020204" pitchFamily="34" charset="-122"/>
              <a:ea typeface="Microsoft YaHei UI" panose="020B0503020204020204" pitchFamily="34" charset="-122"/>
            </a:rPr>
            <a:t>16-2019</a:t>
          </a:r>
          <a:r>
            <a:rPr lang="zh-cn" sz="1100" kern="1200" dirty="0">
              <a:latin typeface="Microsoft YaHei UI" panose="020B0503020204020204" pitchFamily="34" charset="-122"/>
              <a:ea typeface="Microsoft YaHei UI" panose="020B0503020204020204" pitchFamily="34" charset="-122"/>
            </a:rPr>
            <a:t> 年</a:t>
          </a:r>
        </a:p>
      </dsp:txBody>
      <dsp:txXfrm>
        <a:off x="5514975" y="1635204"/>
        <a:ext cx="2362175" cy="363378"/>
      </dsp:txXfrm>
    </dsp:sp>
    <dsp:sp modelId="{B4723E2A-4FF1-452A-BD25-8EC364F15A6F}">
      <dsp:nvSpPr>
        <dsp:cNvPr id="0" name=""/>
        <dsp:cNvSpPr/>
      </dsp:nvSpPr>
      <dsp:spPr>
        <a:xfrm>
          <a:off x="4727583"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Service Mesh</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2016</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Linkerd</a:t>
          </a:r>
          <a:r>
            <a:rPr lang="zh-CN" altLang="en-US" sz="1100" kern="1200" dirty="0">
              <a:latin typeface="Microsoft YaHei UI" panose="020B0503020204020204" pitchFamily="34" charset="-122"/>
              <a:ea typeface="Microsoft YaHei UI" panose="020B0503020204020204" pitchFamily="34" charset="-122"/>
            </a:rPr>
            <a:t>发布第一个版本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2016</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9</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Envoy</a:t>
          </a:r>
          <a:r>
            <a:rPr lang="zh-CN" altLang="en-US" sz="1100" kern="1200" dirty="0">
              <a:latin typeface="Microsoft YaHei UI" panose="020B0503020204020204" pitchFamily="34" charset="-122"/>
              <a:ea typeface="Microsoft YaHei UI" panose="020B0503020204020204" pitchFamily="34" charset="-122"/>
            </a:rPr>
            <a:t>发布</a:t>
          </a:r>
          <a:r>
            <a:rPr lang="en-US" altLang="zh-CN" sz="1100" kern="1200" dirty="0">
              <a:latin typeface="Microsoft YaHei UI" panose="020B0503020204020204" pitchFamily="34" charset="-122"/>
              <a:ea typeface="Microsoft YaHei UI" panose="020B0503020204020204" pitchFamily="34" charset="-122"/>
            </a:rPr>
            <a:t>1.0</a:t>
          </a:r>
          <a:r>
            <a:rPr lang="zh-CN" altLang="en-US" sz="1100" kern="1200" dirty="0">
              <a:latin typeface="Microsoft YaHei UI" panose="020B0503020204020204" pitchFamily="34" charset="-122"/>
              <a:ea typeface="Microsoft YaHei UI" panose="020B0503020204020204" pitchFamily="34" charset="-122"/>
            </a:rPr>
            <a:t>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Linkerd</a:t>
          </a:r>
          <a:r>
            <a:rPr lang="zh-CN" altLang="en-US" sz="1100" kern="1200" dirty="0">
              <a:latin typeface="Microsoft YaHei UI" panose="020B0503020204020204" pitchFamily="34" charset="-122"/>
              <a:ea typeface="Microsoft YaHei UI" panose="020B0503020204020204" pitchFamily="34" charset="-122"/>
            </a:rPr>
            <a:t>加入</a:t>
          </a:r>
          <a:r>
            <a:rPr lang="en-US" altLang="zh-CN" sz="1100" kern="1200" dirty="0">
              <a:latin typeface="Microsoft YaHei UI" panose="020B0503020204020204" pitchFamily="34" charset="-122"/>
              <a:ea typeface="Microsoft YaHei UI" panose="020B0503020204020204" pitchFamily="34" charset="-122"/>
            </a:rPr>
            <a:t>CNCF</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5</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Istio</a:t>
          </a:r>
          <a:r>
            <a:rPr lang="zh-CN" altLang="en-US" sz="1100" kern="1200" dirty="0">
              <a:latin typeface="Microsoft YaHei UI" panose="020B0503020204020204" pitchFamily="34" charset="-122"/>
              <a:ea typeface="Microsoft YaHei UI" panose="020B0503020204020204" pitchFamily="34" charset="-122"/>
            </a:rPr>
            <a:t>发布</a:t>
          </a:r>
          <a:r>
            <a:rPr lang="en-US" altLang="zh-CN" sz="1100" kern="1200" dirty="0">
              <a:latin typeface="Microsoft YaHei UI" panose="020B0503020204020204" pitchFamily="34" charset="-122"/>
              <a:ea typeface="Microsoft YaHei UI" panose="020B0503020204020204" pitchFamily="34" charset="-122"/>
            </a:rPr>
            <a:t>0.1</a:t>
          </a:r>
          <a:r>
            <a:rPr lang="zh-CN" altLang="en-US" sz="1100" kern="1200" dirty="0">
              <a:latin typeface="Microsoft YaHei UI" panose="020B0503020204020204" pitchFamily="34" charset="-122"/>
              <a:ea typeface="Microsoft YaHei UI" panose="020B0503020204020204" pitchFamily="34" charset="-122"/>
            </a:rPr>
            <a:t>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9</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Envoy</a:t>
          </a:r>
          <a:r>
            <a:rPr lang="zh-CN" altLang="en-US" sz="1100" kern="1200" dirty="0">
              <a:latin typeface="Microsoft YaHei UI" panose="020B0503020204020204" pitchFamily="34" charset="-122"/>
              <a:ea typeface="Microsoft YaHei UI" panose="020B0503020204020204" pitchFamily="34" charset="-122"/>
            </a:rPr>
            <a:t>加入</a:t>
          </a:r>
          <a:r>
            <a:rPr lang="en-US" altLang="zh-CN" sz="1100" kern="1200" dirty="0">
              <a:latin typeface="Microsoft YaHei UI" panose="020B0503020204020204" pitchFamily="34" charset="-122"/>
              <a:ea typeface="Microsoft YaHei UI" panose="020B0503020204020204" pitchFamily="34" charset="-122"/>
            </a:rPr>
            <a:t>CNCF</a:t>
          </a:r>
          <a:endParaRPr lang="zh-cn" sz="1100" kern="1200" dirty="0">
            <a:latin typeface="Microsoft YaHei UI" panose="020B0503020204020204" pitchFamily="34" charset="-122"/>
            <a:ea typeface="Microsoft YaHei UI" panose="020B0503020204020204" pitchFamily="34" charset="-122"/>
          </a:endParaRPr>
        </a:p>
      </dsp:txBody>
      <dsp:txXfrm>
        <a:off x="4727583" y="0"/>
        <a:ext cx="3936959" cy="1271825"/>
      </dsp:txXfrm>
    </dsp:sp>
    <dsp:sp modelId="{440E9361-37D2-4157-AF38-7B49AD23708B}">
      <dsp:nvSpPr>
        <dsp:cNvPr id="0" name=""/>
        <dsp:cNvSpPr/>
      </dsp:nvSpPr>
      <dsp:spPr>
        <a:xfrm>
          <a:off x="6696062"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659725"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6ABD6-4B09-4133-81FF-961D597CFA88}">
      <dsp:nvSpPr>
        <dsp:cNvPr id="0" name=""/>
        <dsp:cNvSpPr/>
      </dsp:nvSpPr>
      <dsp:spPr>
        <a:xfrm rot="5400000">
          <a:off x="8876549" y="635805"/>
          <a:ext cx="363378"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2020</a:t>
          </a:r>
          <a:r>
            <a:rPr lang="zh-CN" altLang="en-US" sz="1100" kern="1200" dirty="0">
              <a:latin typeface="Microsoft YaHei UI" panose="020B0503020204020204" pitchFamily="34" charset="-122"/>
              <a:ea typeface="Microsoft YaHei UI" panose="020B0503020204020204" pitchFamily="34" charset="-122"/>
            </a:rPr>
            <a:t>年</a:t>
          </a:r>
          <a:endParaRPr lang="zh-cn" sz="1100" kern="1200" dirty="0">
            <a:latin typeface="Microsoft YaHei UI" panose="020B0503020204020204" pitchFamily="34" charset="-122"/>
            <a:ea typeface="Microsoft YaHei UI" panose="020B0503020204020204" pitchFamily="34" charset="-122"/>
          </a:endParaRPr>
        </a:p>
      </dsp:txBody>
      <dsp:txXfrm rot="-5400000">
        <a:off x="7877151" y="1652943"/>
        <a:ext cx="2344436" cy="327900"/>
      </dsp:txXfrm>
    </dsp:sp>
    <dsp:sp modelId="{B9A51A52-06DB-4B02-8E4B-DCFF7A1DDE27}">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Lingcb`s</a:t>
          </a:r>
          <a:r>
            <a:rPr lang="en-US" altLang="zh-CN" sz="1100" kern="1200" dirty="0">
              <a:latin typeface="Microsoft YaHei UI" panose="020B0503020204020204" pitchFamily="34" charset="-122"/>
              <a:ea typeface="Microsoft YaHei UI" panose="020B0503020204020204" pitchFamily="34" charset="-122"/>
            </a:rPr>
            <a:t> </a:t>
          </a:r>
          <a:r>
            <a:rPr lang="en-US" sz="1100" b="0" i="0" kern="1200" dirty="0"/>
            <a:t>Service Mesh</a:t>
          </a:r>
          <a:endParaRPr lang="zh-cn" sz="1100" kern="1200" dirty="0">
            <a:latin typeface="Microsoft YaHei UI" panose="020B0503020204020204" pitchFamily="34" charset="-122"/>
            <a:ea typeface="Microsoft YaHei UI" panose="020B0503020204020204" pitchFamily="34" charset="-122"/>
          </a:endParaRPr>
        </a:p>
      </dsp:txBody>
      <dsp:txXfrm>
        <a:off x="7089758" y="2361961"/>
        <a:ext cx="3936959" cy="1271825"/>
      </dsp:txXfrm>
    </dsp:sp>
    <dsp:sp modelId="{CB920AE4-3507-4A2C-87CA-708242FFC6EE}">
      <dsp:nvSpPr>
        <dsp:cNvPr id="0" name=""/>
        <dsp:cNvSpPr/>
      </dsp:nvSpPr>
      <dsp:spPr>
        <a:xfrm>
          <a:off x="9058238"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A4417D2E-8E5A-47FD-AB88-3765BF0E5239}">
      <dsp:nvSpPr>
        <dsp:cNvPr id="0" name=""/>
        <dsp:cNvSpPr/>
      </dsp:nvSpPr>
      <dsp:spPr>
        <a:xfrm>
          <a:off x="9021900"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2020/4/10</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2020/4/10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2020/4/10</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2020/4/10</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2020/4/10</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2020/4/10</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2020/4/10</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2020/4/10</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2020/4/10</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2020/4/10</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2020/4/10</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2020/4/10</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2020/4/10</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2020/4/10</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nduit.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istio.io/about/feature-stag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raiggwilson.com/2013/12/10/mongodb-drivers-wire-protocol-1/" TargetMode="External"/><Relationship Id="rId2" Type="http://schemas.openxmlformats.org/officeDocument/2006/relationships/hyperlink" Target="https://docs.mongodb.com/manual/reference/mongodb-wire-protocol/" TargetMode="External"/><Relationship Id="rId1" Type="http://schemas.openxmlformats.org/officeDocument/2006/relationships/slideLayout" Target="../slideLayouts/slideLayout2.xml"/><Relationship Id="rId5" Type="http://schemas.openxmlformats.org/officeDocument/2006/relationships/hyperlink" Target="https://istio.io/docs/reference/config/networking/sidecar/" TargetMode="External"/><Relationship Id="rId4" Type="http://schemas.openxmlformats.org/officeDocument/2006/relationships/hyperlink" Target="http://craiggwilson.com/2014/01/21/mongodb-drivers-wire-protocol-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hyperlink" Target="https://blog.christianposta.com/microservices/do-i-need-an-api-gateway-if-i-have-a-service-mesh/"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istio/istio/releases/download/1.5.1/istio-1.5.1-linux.tar.gz"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raw.githubusercontent.com/istio/istio/release-1.5/samples/sleep/sleep.ya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uoyant.io/2017/04/25/whats-a-service-mesh-and-why-do-i-need-on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en-US" altLang="zh-CN" b="0" dirty="0"/>
              <a:t>Service Mesh: </a:t>
            </a:r>
            <a:r>
              <a:rPr lang="zh-CN" altLang="en-US" b="0" dirty="0"/>
              <a:t>下一代微服务</a:t>
            </a:r>
            <a:endParaRPr lang="zh-cn" dirty="0"/>
          </a:p>
        </p:txBody>
      </p:sp>
      <p:sp>
        <p:nvSpPr>
          <p:cNvPr id="3" name="副标题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zh-cn" dirty="0"/>
              <a:t>Sit Dolor Amet</a:t>
            </a:r>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8727A98-94D6-47EE-8FC6-93F082F7A33B}"/>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pic>
        <p:nvPicPr>
          <p:cNvPr id="5" name="内容占位符 4">
            <a:extLst>
              <a:ext uri="{FF2B5EF4-FFF2-40B4-BE49-F238E27FC236}">
                <a16:creationId xmlns:a16="http://schemas.microsoft.com/office/drawing/2014/main" id="{D2AFC1BE-490A-4A88-A92A-2E2EB9DA0EF6}"/>
              </a:ext>
            </a:extLst>
          </p:cNvPr>
          <p:cNvPicPr>
            <a:picLocks noGrp="1" noChangeAspect="1"/>
          </p:cNvPicPr>
          <p:nvPr>
            <p:ph idx="1"/>
          </p:nvPr>
        </p:nvPicPr>
        <p:blipFill>
          <a:blip r:embed="rId2"/>
          <a:stretch>
            <a:fillRect/>
          </a:stretch>
        </p:blipFill>
        <p:spPr>
          <a:xfrm>
            <a:off x="0" y="554708"/>
            <a:ext cx="5573798" cy="4503853"/>
          </a:xfrm>
          <a:prstGeom prst="rect">
            <a:avLst/>
          </a:prstGeom>
        </p:spPr>
      </p:pic>
      <p:pic>
        <p:nvPicPr>
          <p:cNvPr id="6" name="图片 5">
            <a:extLst>
              <a:ext uri="{FF2B5EF4-FFF2-40B4-BE49-F238E27FC236}">
                <a16:creationId xmlns:a16="http://schemas.microsoft.com/office/drawing/2014/main" id="{C530BE5B-6165-40ED-8A35-E7B9E0A6116A}"/>
              </a:ext>
            </a:extLst>
          </p:cNvPr>
          <p:cNvPicPr>
            <a:picLocks noChangeAspect="1"/>
          </p:cNvPicPr>
          <p:nvPr/>
        </p:nvPicPr>
        <p:blipFill>
          <a:blip r:embed="rId3"/>
          <a:stretch>
            <a:fillRect/>
          </a:stretch>
        </p:blipFill>
        <p:spPr>
          <a:xfrm>
            <a:off x="5531695" y="2650921"/>
            <a:ext cx="6313709" cy="4045994"/>
          </a:xfrm>
          <a:prstGeom prst="rect">
            <a:avLst/>
          </a:prstGeom>
        </p:spPr>
      </p:pic>
    </p:spTree>
    <p:extLst>
      <p:ext uri="{BB962C8B-B14F-4D97-AF65-F5344CB8AC3E}">
        <p14:creationId xmlns:p14="http://schemas.microsoft.com/office/powerpoint/2010/main" val="62990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5A394-BFCE-4CCB-9D9D-5547669C4195}"/>
              </a:ext>
            </a:extLst>
          </p:cNvPr>
          <p:cNvSpPr>
            <a:spLocks noGrp="1"/>
          </p:cNvSpPr>
          <p:nvPr>
            <p:ph type="title"/>
          </p:nvPr>
        </p:nvSpPr>
        <p:spPr/>
        <p:txBody>
          <a:bodyPr/>
          <a:lstStyle/>
          <a:p>
            <a:r>
              <a:rPr lang="zh-CN" altLang="en-US" dirty="0"/>
              <a:t>为什么选择</a:t>
            </a:r>
            <a:r>
              <a:rPr lang="en-US" altLang="zh-CN" b="0" dirty="0"/>
              <a:t>Istio</a:t>
            </a:r>
            <a:r>
              <a:rPr lang="zh-CN" altLang="en-US" b="0" dirty="0"/>
              <a:t>？</a:t>
            </a:r>
            <a:endParaRPr lang="zh-CN" altLang="en-US" dirty="0"/>
          </a:p>
        </p:txBody>
      </p:sp>
      <p:sp>
        <p:nvSpPr>
          <p:cNvPr id="3" name="内容占位符 2">
            <a:extLst>
              <a:ext uri="{FF2B5EF4-FFF2-40B4-BE49-F238E27FC236}">
                <a16:creationId xmlns:a16="http://schemas.microsoft.com/office/drawing/2014/main" id="{BB9F1381-F551-498F-B585-F5C8B5B8D821}"/>
              </a:ext>
            </a:extLst>
          </p:cNvPr>
          <p:cNvSpPr>
            <a:spLocks noGrp="1"/>
          </p:cNvSpPr>
          <p:nvPr>
            <p:ph idx="1"/>
          </p:nvPr>
        </p:nvSpPr>
        <p:spPr>
          <a:xfrm>
            <a:off x="581192" y="2340864"/>
            <a:ext cx="11029615" cy="3814980"/>
          </a:xfrm>
        </p:spPr>
        <p:txBody>
          <a:bodyPr>
            <a:normAutofit/>
          </a:bodyPr>
          <a:lstStyle/>
          <a:p>
            <a:r>
              <a:rPr lang="zh-CN" altLang="en-US" dirty="0"/>
              <a:t>出生名门</a:t>
            </a:r>
            <a:r>
              <a:rPr lang="en-US" altLang="zh-CN" dirty="0"/>
              <a:t>:  </a:t>
            </a:r>
            <a:r>
              <a:rPr lang="en-US" altLang="zh-CN" dirty="0" err="1"/>
              <a:t>Istio</a:t>
            </a:r>
            <a:r>
              <a:rPr lang="en-US" altLang="zh-CN" dirty="0"/>
              <a:t> </a:t>
            </a:r>
            <a:r>
              <a:rPr lang="zh-CN" altLang="en-US" dirty="0"/>
              <a:t>是 </a:t>
            </a:r>
            <a:r>
              <a:rPr lang="en-US" altLang="zh-CN" dirty="0"/>
              <a:t>Google </a:t>
            </a:r>
            <a:r>
              <a:rPr lang="zh-CN" altLang="en-US" dirty="0"/>
              <a:t>和 </a:t>
            </a:r>
            <a:r>
              <a:rPr lang="en-US" altLang="zh-CN" dirty="0"/>
              <a:t>IBM </a:t>
            </a:r>
            <a:r>
              <a:rPr lang="zh-CN" altLang="en-US" dirty="0"/>
              <a:t>两位巨人联合 </a:t>
            </a:r>
            <a:r>
              <a:rPr lang="en-US" altLang="zh-CN" dirty="0"/>
              <a:t>Lyft </a:t>
            </a:r>
            <a:r>
              <a:rPr lang="zh-CN" altLang="en-US" dirty="0"/>
              <a:t>的合作开源项目。是当前最主流的</a:t>
            </a:r>
            <a:r>
              <a:rPr lang="en-US" altLang="zh-CN" dirty="0"/>
              <a:t>service mesh</a:t>
            </a:r>
            <a:r>
              <a:rPr lang="zh-CN" altLang="en-US" dirty="0"/>
              <a:t>方案，也是事实上的第二代 </a:t>
            </a:r>
            <a:r>
              <a:rPr lang="en-US" altLang="zh-CN" dirty="0"/>
              <a:t>service mesh </a:t>
            </a:r>
            <a:r>
              <a:rPr lang="zh-CN" altLang="en-US" dirty="0"/>
              <a:t>标准。</a:t>
            </a:r>
            <a:endParaRPr lang="en-US" altLang="zh-CN" dirty="0"/>
          </a:p>
          <a:p>
            <a:pPr lvl="1"/>
            <a:r>
              <a:rPr lang="en-US" altLang="zh-CN" dirty="0"/>
              <a:t>Google </a:t>
            </a:r>
            <a:r>
              <a:rPr lang="zh-CN" altLang="en-US" dirty="0"/>
              <a:t>和 </a:t>
            </a:r>
            <a:r>
              <a:rPr lang="en-US" altLang="zh-CN" dirty="0"/>
              <a:t>IBM </a:t>
            </a:r>
            <a:r>
              <a:rPr lang="zh-CN" altLang="en-US" dirty="0"/>
              <a:t>之所以要带上小弟 </a:t>
            </a:r>
            <a:r>
              <a:rPr lang="en-US" altLang="zh-CN" dirty="0"/>
              <a:t>Lyft </a:t>
            </a:r>
            <a:r>
              <a:rPr lang="zh-CN" altLang="en-US" dirty="0"/>
              <a:t>一起玩耍是因为他们不想从头开始做数据面的组件，于是在 </a:t>
            </a:r>
            <a:r>
              <a:rPr lang="en-US" altLang="zh-CN" dirty="0"/>
              <a:t>Istio </a:t>
            </a:r>
            <a:r>
              <a:rPr lang="zh-CN" altLang="en-US" dirty="0"/>
              <a:t>中，直接把 </a:t>
            </a:r>
            <a:r>
              <a:rPr lang="en-US" altLang="zh-CN" dirty="0"/>
              <a:t>Lyft </a:t>
            </a:r>
            <a:r>
              <a:rPr lang="zh-CN" altLang="en-US" dirty="0"/>
              <a:t>家的 </a:t>
            </a:r>
            <a:r>
              <a:rPr lang="en-US" altLang="zh-CN" dirty="0"/>
              <a:t>Envoy </a:t>
            </a:r>
            <a:r>
              <a:rPr lang="zh-CN" altLang="en-US" dirty="0"/>
              <a:t>拿来做 </a:t>
            </a:r>
            <a:r>
              <a:rPr lang="en-US" altLang="zh-CN" dirty="0"/>
              <a:t>sidecar. </a:t>
            </a:r>
            <a:r>
              <a:rPr lang="zh-CN" altLang="en-US" dirty="0"/>
              <a:t>除了</a:t>
            </a:r>
            <a:r>
              <a:rPr lang="en-US" altLang="zh-CN" dirty="0"/>
              <a:t>sidecar, Istio</a:t>
            </a:r>
            <a:r>
              <a:rPr lang="zh-CN" altLang="en-US" dirty="0"/>
              <a:t>中的控制面组件都是使用</a:t>
            </a:r>
            <a:r>
              <a:rPr lang="en-US" altLang="zh-CN" dirty="0"/>
              <a:t>Go</a:t>
            </a:r>
            <a:r>
              <a:rPr lang="zh-CN" altLang="en-US" dirty="0"/>
              <a:t>编写。</a:t>
            </a:r>
            <a:endParaRPr lang="en-US" altLang="zh-CN" dirty="0"/>
          </a:p>
          <a:p>
            <a:r>
              <a:rPr lang="zh-CN" altLang="en-US" dirty="0"/>
              <a:t>实力超凡</a:t>
            </a:r>
            <a:r>
              <a:rPr lang="en-US" altLang="zh-CN" dirty="0"/>
              <a:t>:  </a:t>
            </a:r>
            <a:r>
              <a:rPr lang="zh-CN" altLang="en-US" dirty="0"/>
              <a:t>设计理念新颖前卫，极富创意，有魄力，有追求，有格局，产品功能齐全的重量级产品</a:t>
            </a:r>
            <a:endParaRPr lang="en-US" altLang="zh-CN" dirty="0"/>
          </a:p>
          <a:p>
            <a:pPr lvl="1"/>
            <a:r>
              <a:rPr lang="en-US" altLang="zh-CN" dirty="0" err="1"/>
              <a:t>Istio</a:t>
            </a:r>
            <a:r>
              <a:rPr lang="en-US" altLang="zh-CN" dirty="0"/>
              <a:t> </a:t>
            </a:r>
            <a:r>
              <a:rPr lang="zh-CN" altLang="en-US" dirty="0"/>
              <a:t>很难被打败，很可能成为服务网格技术的事实标准，成为下一个</a:t>
            </a:r>
            <a:r>
              <a:rPr lang="en-US" altLang="zh-CN" dirty="0"/>
              <a:t>K8S</a:t>
            </a:r>
            <a:r>
              <a:rPr lang="zh-CN" altLang="en-US" dirty="0"/>
              <a:t>。</a:t>
            </a:r>
            <a:endParaRPr lang="en-US" altLang="zh-CN" dirty="0"/>
          </a:p>
          <a:p>
            <a:pPr lvl="1"/>
            <a:r>
              <a:rPr lang="en-US" altLang="zh-CN" dirty="0"/>
              <a:t>Envoy</a:t>
            </a:r>
            <a:r>
              <a:rPr lang="zh-CN" altLang="en-US" dirty="0"/>
              <a:t>甘当孺子牛</a:t>
            </a:r>
            <a:r>
              <a:rPr lang="en-US" altLang="zh-CN" dirty="0"/>
              <a:t>,  Service mesh </a:t>
            </a:r>
            <a:r>
              <a:rPr lang="zh-CN" altLang="en-US" dirty="0"/>
              <a:t>布道师、 </a:t>
            </a:r>
            <a:r>
              <a:rPr lang="en-US" altLang="zh-CN" dirty="0" err="1"/>
              <a:t>Linkerd</a:t>
            </a:r>
            <a:r>
              <a:rPr lang="en-US" altLang="zh-CN" dirty="0"/>
              <a:t> </a:t>
            </a:r>
            <a:r>
              <a:rPr lang="zh-CN" altLang="en-US" dirty="0"/>
              <a:t>作者 </a:t>
            </a:r>
            <a:r>
              <a:rPr lang="en-US" altLang="zh-CN" dirty="0"/>
              <a:t>William Morgan </a:t>
            </a:r>
            <a:r>
              <a:rPr lang="zh-CN" altLang="en-US" dirty="0"/>
              <a:t>也心有不甘。因此， </a:t>
            </a:r>
            <a:r>
              <a:rPr lang="en-US" altLang="zh-CN" dirty="0"/>
              <a:t>William Morgan</a:t>
            </a:r>
            <a:r>
              <a:rPr lang="zh-CN" altLang="en-US" dirty="0"/>
              <a:t>一方面在</a:t>
            </a:r>
            <a:r>
              <a:rPr lang="en-US" altLang="zh-CN" dirty="0"/>
              <a:t>2017</a:t>
            </a:r>
            <a:r>
              <a:rPr lang="zh-CN" altLang="en-US" dirty="0"/>
              <a:t>年</a:t>
            </a:r>
            <a:r>
              <a:rPr lang="en-US" altLang="zh-CN" dirty="0"/>
              <a:t>7</a:t>
            </a:r>
            <a:r>
              <a:rPr lang="zh-CN" altLang="en-US" dirty="0"/>
              <a:t>月</a:t>
            </a:r>
            <a:r>
              <a:rPr lang="en-US" altLang="zh-CN" dirty="0"/>
              <a:t>11</a:t>
            </a:r>
            <a:r>
              <a:rPr lang="zh-CN" altLang="en-US" dirty="0"/>
              <a:t>日，</a:t>
            </a:r>
            <a:r>
              <a:rPr lang="en-US" altLang="zh-CN" dirty="0" err="1"/>
              <a:t>Linkerd</a:t>
            </a:r>
            <a:r>
              <a:rPr lang="en-US" altLang="zh-CN" dirty="0"/>
              <a:t> </a:t>
            </a:r>
            <a:r>
              <a:rPr lang="zh-CN" altLang="en-US" dirty="0"/>
              <a:t>发布版本 </a:t>
            </a:r>
            <a:r>
              <a:rPr lang="en-US" altLang="zh-CN" dirty="0"/>
              <a:t>1.1.1</a:t>
            </a:r>
            <a:r>
              <a:rPr lang="zh-CN" altLang="en-US" dirty="0"/>
              <a:t>，宣布和 </a:t>
            </a:r>
            <a:r>
              <a:rPr lang="en-US" altLang="zh-CN" dirty="0" err="1"/>
              <a:t>Istio</a:t>
            </a:r>
            <a:r>
              <a:rPr lang="en-US" altLang="zh-CN" dirty="0"/>
              <a:t> </a:t>
            </a:r>
            <a:r>
              <a:rPr lang="zh-CN" altLang="en-US" dirty="0"/>
              <a:t>项目集成，一方面夜以继日的开发</a:t>
            </a:r>
            <a:r>
              <a:rPr lang="en-US" altLang="zh-CN" dirty="0">
                <a:hlinkClick r:id="rId2"/>
              </a:rPr>
              <a:t>Conduit</a:t>
            </a:r>
            <a:r>
              <a:rPr lang="zh-CN" altLang="en-US" dirty="0"/>
              <a:t>。</a:t>
            </a:r>
            <a:endParaRPr lang="en-US" altLang="zh-CN" dirty="0"/>
          </a:p>
          <a:p>
            <a:r>
              <a:rPr lang="en-US" altLang="zh-CN" dirty="0"/>
              <a:t>Web assembly</a:t>
            </a:r>
            <a:r>
              <a:rPr lang="zh-CN" altLang="en-US" dirty="0"/>
              <a:t>正在流行，</a:t>
            </a:r>
            <a:r>
              <a:rPr lang="en-US" altLang="zh-CN" dirty="0" err="1"/>
              <a:t>WebAssembly</a:t>
            </a:r>
            <a:r>
              <a:rPr lang="en-US" altLang="zh-CN" dirty="0"/>
              <a:t> </a:t>
            </a:r>
            <a:r>
              <a:rPr lang="zh-CN" altLang="en-US" dirty="0"/>
              <a:t>将带来新的可能</a:t>
            </a:r>
            <a:endParaRPr lang="en-US" altLang="zh-CN" dirty="0"/>
          </a:p>
          <a:p>
            <a:pPr lvl="1"/>
            <a:r>
              <a:rPr lang="zh-CN" altLang="en-US" dirty="0"/>
              <a:t>它提供了一种在类似</a:t>
            </a:r>
            <a:r>
              <a:rPr lang="en-US" altLang="zh-CN" dirty="0"/>
              <a:t>Envoy</a:t>
            </a:r>
            <a:r>
              <a:rPr lang="zh-CN" altLang="en-US" dirty="0"/>
              <a:t>这样的代理中安全地运行用户代码的方法，我们将很快看到服务网格和</a:t>
            </a:r>
            <a:r>
              <a:rPr lang="en-US" altLang="zh-CN" dirty="0"/>
              <a:t>API</a:t>
            </a:r>
            <a:r>
              <a:rPr lang="zh-CN" altLang="en-US" dirty="0"/>
              <a:t>网关，如</a:t>
            </a:r>
            <a:r>
              <a:rPr lang="en-US" altLang="zh-CN" dirty="0" err="1"/>
              <a:t>istio</a:t>
            </a:r>
            <a:r>
              <a:rPr lang="zh-CN" altLang="en-US" dirty="0"/>
              <a:t>和</a:t>
            </a:r>
            <a:r>
              <a:rPr lang="en-US" altLang="zh-CN" dirty="0" err="1"/>
              <a:t>gloo</a:t>
            </a:r>
            <a:r>
              <a:rPr lang="zh-CN" altLang="en-US" dirty="0"/>
              <a:t>对它提供支持。</a:t>
            </a:r>
            <a:r>
              <a:rPr lang="en-US" altLang="zh-CN" dirty="0"/>
              <a:t>Web assembly</a:t>
            </a:r>
            <a:r>
              <a:rPr lang="zh-CN" altLang="en-US" dirty="0"/>
              <a:t>将允许用户</a:t>
            </a:r>
            <a:r>
              <a:rPr lang="en-US" altLang="zh-CN" dirty="0"/>
              <a:t>/</a:t>
            </a:r>
            <a:r>
              <a:rPr lang="zh-CN" altLang="en-US" dirty="0"/>
              <a:t>供应商</a:t>
            </a:r>
            <a:r>
              <a:rPr lang="en-US" altLang="zh-CN" dirty="0"/>
              <a:t>/</a:t>
            </a:r>
            <a:r>
              <a:rPr lang="zh-CN" altLang="en-US" dirty="0"/>
              <a:t>组织提供功能模块，用以定制化代理并改变其默认行为。</a:t>
            </a:r>
            <a:r>
              <a:rPr lang="en-US" altLang="zh-CN" dirty="0"/>
              <a:t>Web assembly </a:t>
            </a:r>
            <a:r>
              <a:rPr lang="zh-CN" altLang="en-US" dirty="0"/>
              <a:t>工具集将开始出现并对其进行管理。对于那些努力将服务网格集成到现有环境并维护组织兼容性的人来说，这将是令人兴奋的。</a:t>
            </a:r>
          </a:p>
        </p:txBody>
      </p:sp>
      <p:sp>
        <p:nvSpPr>
          <p:cNvPr id="4" name="日期占位符 3">
            <a:extLst>
              <a:ext uri="{FF2B5EF4-FFF2-40B4-BE49-F238E27FC236}">
                <a16:creationId xmlns:a16="http://schemas.microsoft.com/office/drawing/2014/main" id="{97E8E760-F490-4E44-B374-92E678578A35}"/>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1198884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95BB5-5DC7-48BE-B6A9-0D6D9C91C7BF}"/>
              </a:ext>
            </a:extLst>
          </p:cNvPr>
          <p:cNvSpPr>
            <a:spLocks noGrp="1"/>
          </p:cNvSpPr>
          <p:nvPr>
            <p:ph type="title"/>
          </p:nvPr>
        </p:nvSpPr>
        <p:spPr/>
        <p:txBody>
          <a:bodyPr/>
          <a:lstStyle/>
          <a:p>
            <a:r>
              <a:rPr lang="en-US" altLang="zh-CN" b="0" dirty="0" err="1"/>
              <a:t>Istio</a:t>
            </a:r>
            <a:r>
              <a:rPr lang="en-US" altLang="zh-CN" b="0" dirty="0"/>
              <a:t> </a:t>
            </a:r>
            <a:r>
              <a:rPr lang="zh-CN" altLang="en-US" b="0" dirty="0"/>
              <a:t>主要提供以下功能</a:t>
            </a:r>
            <a:endParaRPr lang="zh-CN" altLang="en-US" dirty="0"/>
          </a:p>
        </p:txBody>
      </p:sp>
      <p:sp>
        <p:nvSpPr>
          <p:cNvPr id="3" name="内容占位符 2">
            <a:extLst>
              <a:ext uri="{FF2B5EF4-FFF2-40B4-BE49-F238E27FC236}">
                <a16:creationId xmlns:a16="http://schemas.microsoft.com/office/drawing/2014/main" id="{C35D8B19-57FE-40AB-A924-BA752339C30E}"/>
              </a:ext>
            </a:extLst>
          </p:cNvPr>
          <p:cNvSpPr>
            <a:spLocks noGrp="1"/>
          </p:cNvSpPr>
          <p:nvPr>
            <p:ph idx="1"/>
          </p:nvPr>
        </p:nvSpPr>
        <p:spPr/>
        <p:txBody>
          <a:bodyPr/>
          <a:lstStyle/>
          <a:p>
            <a:r>
              <a:rPr lang="zh-CN" altLang="en-US" dirty="0"/>
              <a:t>流量管理，控制服务之间调用的流量和</a:t>
            </a:r>
            <a:r>
              <a:rPr lang="en-US" altLang="zh-CN" dirty="0"/>
              <a:t>API</a:t>
            </a:r>
            <a:r>
              <a:rPr lang="zh-CN" altLang="en-US" dirty="0"/>
              <a:t>调用，使得调用更可靠，并使网络在恶劣情况下更加健壮；</a:t>
            </a:r>
          </a:p>
          <a:p>
            <a:r>
              <a:rPr lang="zh-CN" altLang="en-US" dirty="0"/>
              <a:t>可观测性，获取服务之间的依赖，以及服务调用的流量走向，从而提供快速识别问题的能力；</a:t>
            </a:r>
          </a:p>
          <a:p>
            <a:r>
              <a:rPr lang="zh-CN" altLang="en-US" dirty="0"/>
              <a:t>策略执行，控制服务的访问策略，不需要改动服务本身。</a:t>
            </a:r>
          </a:p>
          <a:p>
            <a:endParaRPr lang="zh-CN" altLang="en-US" dirty="0"/>
          </a:p>
        </p:txBody>
      </p:sp>
      <p:sp>
        <p:nvSpPr>
          <p:cNvPr id="4" name="日期占位符 3">
            <a:extLst>
              <a:ext uri="{FF2B5EF4-FFF2-40B4-BE49-F238E27FC236}">
                <a16:creationId xmlns:a16="http://schemas.microsoft.com/office/drawing/2014/main" id="{693CD2F0-CFD4-4DC7-A383-E44FAA6C7418}"/>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1497682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852C2-3824-4AD2-BBB6-C6F11623531B}"/>
              </a:ext>
            </a:extLst>
          </p:cNvPr>
          <p:cNvSpPr>
            <a:spLocks noGrp="1"/>
          </p:cNvSpPr>
          <p:nvPr>
            <p:ph type="title"/>
          </p:nvPr>
        </p:nvSpPr>
        <p:spPr>
          <a:xfrm>
            <a:off x="416092" y="611428"/>
            <a:ext cx="11029616" cy="542444"/>
          </a:xfrm>
        </p:spPr>
        <p:txBody>
          <a:bodyPr/>
          <a:lstStyle/>
          <a:p>
            <a:r>
              <a:rPr lang="zh-CN" altLang="en-US" dirty="0"/>
              <a:t>核心功能</a:t>
            </a:r>
          </a:p>
        </p:txBody>
      </p:sp>
      <p:sp>
        <p:nvSpPr>
          <p:cNvPr id="3" name="内容占位符 2">
            <a:extLst>
              <a:ext uri="{FF2B5EF4-FFF2-40B4-BE49-F238E27FC236}">
                <a16:creationId xmlns:a16="http://schemas.microsoft.com/office/drawing/2014/main" id="{540F1838-9BF7-4A98-90D2-8A3B7E416E31}"/>
              </a:ext>
            </a:extLst>
          </p:cNvPr>
          <p:cNvSpPr>
            <a:spLocks noGrp="1"/>
          </p:cNvSpPr>
          <p:nvPr>
            <p:ph idx="1"/>
          </p:nvPr>
        </p:nvSpPr>
        <p:spPr>
          <a:xfrm>
            <a:off x="581192" y="1854200"/>
            <a:ext cx="11029615" cy="4121150"/>
          </a:xfrm>
        </p:spPr>
        <p:txBody>
          <a:bodyPr>
            <a:normAutofit fontScale="85000" lnSpcReduction="10000"/>
          </a:bodyPr>
          <a:lstStyle/>
          <a:p>
            <a:r>
              <a:rPr lang="en-US" altLang="zh-CN" b="1" dirty="0"/>
              <a:t>1. </a:t>
            </a:r>
            <a:r>
              <a:rPr lang="zh-CN" altLang="en-US" b="1" dirty="0"/>
              <a:t>流量管理</a:t>
            </a:r>
            <a:endParaRPr lang="zh-CN" altLang="en-US" dirty="0"/>
          </a:p>
          <a:p>
            <a:endParaRPr lang="zh-CN" altLang="en-US" dirty="0"/>
          </a:p>
          <a:p>
            <a:pPr marL="0" indent="0">
              <a:buNone/>
            </a:pPr>
            <a:r>
              <a:rPr lang="zh-CN" altLang="en-US" dirty="0"/>
              <a:t>通过简单的规则配置和流量路由，</a:t>
            </a:r>
            <a:r>
              <a:rPr lang="en-US" altLang="zh-CN" dirty="0" err="1"/>
              <a:t>Istio</a:t>
            </a:r>
            <a:r>
              <a:rPr lang="en-US" altLang="zh-CN" dirty="0"/>
              <a:t> </a:t>
            </a:r>
            <a:r>
              <a:rPr lang="zh-CN" altLang="en-US" dirty="0"/>
              <a:t>可以控制服务之间的流量和 </a:t>
            </a:r>
            <a:r>
              <a:rPr lang="en-US" altLang="zh-CN" dirty="0"/>
              <a:t>API </a:t>
            </a:r>
            <a:r>
              <a:rPr lang="zh-CN" altLang="en-US" dirty="0"/>
              <a:t>调用。</a:t>
            </a:r>
            <a:r>
              <a:rPr lang="en-US" altLang="zh-CN" dirty="0" err="1"/>
              <a:t>Istio</a:t>
            </a:r>
            <a:r>
              <a:rPr lang="en-US" altLang="zh-CN" dirty="0"/>
              <a:t> </a:t>
            </a:r>
            <a:r>
              <a:rPr lang="zh-CN" altLang="en-US" dirty="0"/>
              <a:t>简化了熔断器、超时和重试等服务级别属性的配置，并且可以轻松设置 </a:t>
            </a:r>
            <a:r>
              <a:rPr lang="en-US" altLang="zh-CN" dirty="0"/>
              <a:t>A/B </a:t>
            </a:r>
            <a:r>
              <a:rPr lang="zh-CN" altLang="en-US" dirty="0"/>
              <a:t>测试、金丝雀部署和基于百分比的流量分割的分阶段部署等重要任务。</a:t>
            </a:r>
            <a:endParaRPr lang="en-US" altLang="zh-CN" dirty="0"/>
          </a:p>
          <a:p>
            <a:pPr marL="0" indent="0">
              <a:buNone/>
            </a:pPr>
            <a:br>
              <a:rPr lang="zh-CN" altLang="en-US" dirty="0"/>
            </a:br>
            <a:r>
              <a:rPr lang="en-US" altLang="zh-CN" dirty="0" err="1"/>
              <a:t>Istio</a:t>
            </a:r>
            <a:r>
              <a:rPr lang="en-US" altLang="zh-CN" dirty="0"/>
              <a:t> </a:t>
            </a:r>
            <a:r>
              <a:rPr lang="zh-CN" altLang="en-US" dirty="0"/>
              <a:t>有开箱即用的故障恢复功能，你可以在问题出现之前先发现问题，通过优化使服务之间的调用更加可靠。</a:t>
            </a:r>
            <a:endParaRPr lang="en-US" altLang="zh-CN" dirty="0"/>
          </a:p>
          <a:p>
            <a:r>
              <a:rPr lang="en-US" altLang="zh-CN" b="1" dirty="0"/>
              <a:t>2. </a:t>
            </a:r>
            <a:r>
              <a:rPr lang="zh-CN" altLang="en-US" b="1" dirty="0"/>
              <a:t>安全</a:t>
            </a:r>
            <a:br>
              <a:rPr lang="zh-CN" altLang="en-US" dirty="0"/>
            </a:br>
            <a:endParaRPr lang="zh-CN" altLang="en-US" dirty="0"/>
          </a:p>
          <a:p>
            <a:pPr marL="0" indent="0">
              <a:buNone/>
            </a:pPr>
            <a:r>
              <a:rPr lang="en-US" altLang="zh-CN" dirty="0" err="1"/>
              <a:t>Istio</a:t>
            </a:r>
            <a:r>
              <a:rPr lang="en-US" altLang="zh-CN" dirty="0"/>
              <a:t> </a:t>
            </a:r>
            <a:r>
              <a:rPr lang="zh-CN" altLang="en-US" dirty="0"/>
              <a:t>具备强大的安全功能，使开发人员可以专注于应用程序级别的安全性。</a:t>
            </a:r>
            <a:r>
              <a:rPr lang="en-US" altLang="zh-CN" dirty="0" err="1"/>
              <a:t>Istio</a:t>
            </a:r>
            <a:r>
              <a:rPr lang="en-US" altLang="zh-CN" dirty="0"/>
              <a:t> </a:t>
            </a:r>
            <a:r>
              <a:rPr lang="zh-CN" altLang="en-US" dirty="0"/>
              <a:t>提供底层安全通信信道，并大规模管理服务通信的认证、授权和加密。使用 </a:t>
            </a:r>
            <a:r>
              <a:rPr lang="en-US" altLang="zh-CN" dirty="0" err="1"/>
              <a:t>Istio</a:t>
            </a:r>
            <a:r>
              <a:rPr lang="zh-CN" altLang="en-US" dirty="0"/>
              <a:t>，服务通信在默认情况下是安全的，允许跨多种协议和运行时一致地实施策略，而关键的是所有这些都很少或根本不需要应用程序更改。</a:t>
            </a:r>
            <a:endParaRPr lang="en-US" altLang="zh-CN" dirty="0"/>
          </a:p>
          <a:p>
            <a:pPr marL="0" indent="0">
              <a:buNone/>
            </a:pPr>
            <a:br>
              <a:rPr lang="zh-CN" altLang="en-US" dirty="0"/>
            </a:br>
            <a:r>
              <a:rPr lang="zh-CN" altLang="en-US" dirty="0"/>
              <a:t>虽然 </a:t>
            </a:r>
            <a:r>
              <a:rPr lang="en-US" altLang="zh-CN" dirty="0" err="1"/>
              <a:t>Istio</a:t>
            </a:r>
            <a:r>
              <a:rPr lang="en-US" altLang="zh-CN" dirty="0"/>
              <a:t> </a:t>
            </a:r>
            <a:r>
              <a:rPr lang="zh-CN" altLang="en-US" dirty="0"/>
              <a:t>与平台无关，但将其与 </a:t>
            </a:r>
            <a:r>
              <a:rPr lang="en-US" altLang="zh-CN" dirty="0"/>
              <a:t>Kubernetes </a:t>
            </a:r>
            <a:r>
              <a:rPr lang="zh-CN" altLang="en-US" dirty="0"/>
              <a:t>网络策略一起使用时，其优势更大，包括在网络和应用层保护 </a:t>
            </a:r>
            <a:r>
              <a:rPr lang="en-US" altLang="zh-CN" dirty="0"/>
              <a:t>pod-to-pod </a:t>
            </a:r>
            <a:r>
              <a:rPr lang="zh-CN" altLang="en-US" dirty="0"/>
              <a:t>或服务到服务通信的能力。后续章节中会讲述如何在 </a:t>
            </a:r>
            <a:r>
              <a:rPr lang="en-US" altLang="zh-CN" dirty="0"/>
              <a:t>Kubernetes </a:t>
            </a:r>
            <a:r>
              <a:rPr lang="zh-CN" altLang="en-US" dirty="0"/>
              <a:t>中结合网络策略与 </a:t>
            </a:r>
            <a:r>
              <a:rPr lang="en-US" altLang="zh-CN" dirty="0" err="1"/>
              <a:t>Istio</a:t>
            </a:r>
            <a:r>
              <a:rPr lang="en-US" altLang="zh-CN" dirty="0"/>
              <a:t> </a:t>
            </a:r>
            <a:r>
              <a:rPr lang="zh-CN" altLang="en-US" dirty="0"/>
              <a:t>来共同保护服务。</a:t>
            </a:r>
            <a:br>
              <a:rPr lang="zh-CN" altLang="en-US" dirty="0"/>
            </a:br>
            <a:endParaRPr lang="zh-CN" altLang="en-US" dirty="0"/>
          </a:p>
        </p:txBody>
      </p:sp>
      <p:sp>
        <p:nvSpPr>
          <p:cNvPr id="4" name="日期占位符 3">
            <a:extLst>
              <a:ext uri="{FF2B5EF4-FFF2-40B4-BE49-F238E27FC236}">
                <a16:creationId xmlns:a16="http://schemas.microsoft.com/office/drawing/2014/main" id="{9A43B8C1-8FD7-4596-9B9C-6122E61696C8}"/>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2133001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852C2-3824-4AD2-BBB6-C6F11623531B}"/>
              </a:ext>
            </a:extLst>
          </p:cNvPr>
          <p:cNvSpPr>
            <a:spLocks noGrp="1"/>
          </p:cNvSpPr>
          <p:nvPr>
            <p:ph type="title"/>
          </p:nvPr>
        </p:nvSpPr>
        <p:spPr>
          <a:xfrm>
            <a:off x="409742" y="575156"/>
            <a:ext cx="11029616" cy="529744"/>
          </a:xfrm>
        </p:spPr>
        <p:txBody>
          <a:bodyPr/>
          <a:lstStyle/>
          <a:p>
            <a:r>
              <a:rPr lang="zh-CN" altLang="en-US" dirty="0"/>
              <a:t>核心功能</a:t>
            </a:r>
          </a:p>
        </p:txBody>
      </p:sp>
      <p:sp>
        <p:nvSpPr>
          <p:cNvPr id="3" name="内容占位符 2">
            <a:extLst>
              <a:ext uri="{FF2B5EF4-FFF2-40B4-BE49-F238E27FC236}">
                <a16:creationId xmlns:a16="http://schemas.microsoft.com/office/drawing/2014/main" id="{540F1838-9BF7-4A98-90D2-8A3B7E416E31}"/>
              </a:ext>
            </a:extLst>
          </p:cNvPr>
          <p:cNvSpPr>
            <a:spLocks noGrp="1"/>
          </p:cNvSpPr>
          <p:nvPr>
            <p:ph idx="1"/>
          </p:nvPr>
        </p:nvSpPr>
        <p:spPr>
          <a:xfrm>
            <a:off x="276392" y="1409700"/>
            <a:ext cx="11029615" cy="4930063"/>
          </a:xfrm>
        </p:spPr>
        <p:txBody>
          <a:bodyPr>
            <a:normAutofit fontScale="62500" lnSpcReduction="20000"/>
          </a:bodyPr>
          <a:lstStyle/>
          <a:p>
            <a:r>
              <a:rPr lang="en-US" altLang="zh-CN" b="1" dirty="0"/>
              <a:t>3. </a:t>
            </a:r>
            <a:r>
              <a:rPr lang="zh-CN" altLang="en-US" b="1" dirty="0"/>
              <a:t>可观测性</a:t>
            </a:r>
            <a:endParaRPr lang="zh-CN" altLang="en-US" dirty="0"/>
          </a:p>
          <a:p>
            <a:pPr marL="0" indent="0">
              <a:buNone/>
            </a:pPr>
            <a:r>
              <a:rPr lang="en-US" altLang="zh-CN" dirty="0" err="1"/>
              <a:t>Istio</a:t>
            </a:r>
            <a:r>
              <a:rPr lang="en-US" altLang="zh-CN" dirty="0"/>
              <a:t> </a:t>
            </a:r>
            <a:r>
              <a:rPr lang="zh-CN" altLang="en-US" dirty="0"/>
              <a:t>具备强大的追踪、监控和日志记录能力，可让你深入了解服务网格部署。通过 </a:t>
            </a:r>
            <a:r>
              <a:rPr lang="en-US" altLang="zh-CN" dirty="0" err="1"/>
              <a:t>Istio</a:t>
            </a:r>
            <a:r>
              <a:rPr lang="en-US" altLang="zh-CN" dirty="0"/>
              <a:t> </a:t>
            </a:r>
            <a:r>
              <a:rPr lang="zh-CN" altLang="en-US" dirty="0"/>
              <a:t>的监控功能，可以真正了解服务性能如何影响上游和下游的功能，而其自定义的仪表板可以提供对所有服务性能的可视性，并让你了解该性能如何影响其他进程。</a:t>
            </a:r>
            <a:endParaRPr lang="en-US" altLang="zh-CN" dirty="0"/>
          </a:p>
          <a:p>
            <a:pPr marL="0" indent="0">
              <a:buNone/>
            </a:pPr>
            <a:r>
              <a:rPr lang="en-US" altLang="zh-CN" dirty="0" err="1"/>
              <a:t>Istio</a:t>
            </a:r>
            <a:r>
              <a:rPr lang="en-US" altLang="zh-CN" dirty="0"/>
              <a:t> </a:t>
            </a:r>
            <a:r>
              <a:rPr lang="zh-CN" altLang="en-US" dirty="0"/>
              <a:t>的 </a:t>
            </a:r>
            <a:r>
              <a:rPr lang="en-US" altLang="zh-CN" dirty="0"/>
              <a:t>Mixer </a:t>
            </a:r>
            <a:r>
              <a:rPr lang="zh-CN" altLang="en-US" dirty="0"/>
              <a:t>组件负责策略控制和遥测收集，提供后端抽象和中介，将 </a:t>
            </a:r>
            <a:r>
              <a:rPr lang="en-US" altLang="zh-CN" dirty="0" err="1"/>
              <a:t>Istio</a:t>
            </a:r>
            <a:r>
              <a:rPr lang="en-US" altLang="zh-CN" dirty="0"/>
              <a:t> </a:t>
            </a:r>
            <a:r>
              <a:rPr lang="zh-CN" altLang="en-US" dirty="0"/>
              <a:t>的其余部分与各个后端基础设施的实现细节隔离开来，并为运维人员提供对网格和后端基础设施之间所有交互的细粒度控制。</a:t>
            </a:r>
            <a:endParaRPr lang="en-US" altLang="zh-CN" dirty="0"/>
          </a:p>
          <a:p>
            <a:pPr marL="0" indent="0">
              <a:buNone/>
            </a:pPr>
            <a:br>
              <a:rPr lang="zh-CN" altLang="en-US" dirty="0"/>
            </a:br>
            <a:r>
              <a:rPr lang="zh-CN" altLang="en-US" dirty="0"/>
              <a:t>所有这些功能可以让你更有效地设置、监控和实施服务上的服务等级目标 </a:t>
            </a:r>
            <a:r>
              <a:rPr lang="en-US" altLang="zh-CN" dirty="0"/>
              <a:t>SLO</a:t>
            </a:r>
            <a:r>
              <a:rPr lang="zh-CN" altLang="en-US" dirty="0"/>
              <a:t>。当然，最重要的是可以快速有效地检测和修复问题。</a:t>
            </a:r>
            <a:endParaRPr lang="en-US" altLang="zh-CN" dirty="0"/>
          </a:p>
          <a:p>
            <a:pPr marL="0" indent="0">
              <a:buNone/>
            </a:pPr>
            <a:endParaRPr lang="en-US" altLang="zh-CN" dirty="0"/>
          </a:p>
          <a:p>
            <a:r>
              <a:rPr lang="en-US" altLang="zh-CN" b="1" dirty="0"/>
              <a:t>4. </a:t>
            </a:r>
            <a:r>
              <a:rPr lang="zh-CN" altLang="en-US" b="1" dirty="0"/>
              <a:t>平台支持</a:t>
            </a:r>
            <a:endParaRPr lang="zh-CN" altLang="en-US" dirty="0"/>
          </a:p>
          <a:p>
            <a:pPr marL="0" indent="0">
              <a:buNone/>
            </a:pPr>
            <a:r>
              <a:rPr lang="en-US" altLang="zh-CN" dirty="0" err="1"/>
              <a:t>Istio</a:t>
            </a:r>
            <a:r>
              <a:rPr lang="en-US" altLang="zh-CN" dirty="0"/>
              <a:t> </a:t>
            </a:r>
            <a:r>
              <a:rPr lang="zh-CN" altLang="en-US" dirty="0"/>
              <a:t>是独立于平台的，目标是可以在各种环境中运行，包括跨云、内部部署、</a:t>
            </a:r>
            <a:r>
              <a:rPr lang="en-US" altLang="zh-CN" dirty="0"/>
              <a:t>Kubernetes</a:t>
            </a:r>
            <a:r>
              <a:rPr lang="zh-CN" altLang="en-US" dirty="0"/>
              <a:t>、</a:t>
            </a:r>
            <a:r>
              <a:rPr lang="en-US" altLang="zh-CN" dirty="0"/>
              <a:t>Mesos </a:t>
            </a:r>
            <a:r>
              <a:rPr lang="zh-CN" altLang="en-US" dirty="0"/>
              <a:t>等。你可以在 </a:t>
            </a:r>
            <a:r>
              <a:rPr lang="en-US" altLang="zh-CN" dirty="0"/>
              <a:t>Kubernetes </a:t>
            </a:r>
            <a:r>
              <a:rPr lang="zh-CN" altLang="en-US" dirty="0"/>
              <a:t>上部署 </a:t>
            </a:r>
            <a:r>
              <a:rPr lang="en-US" altLang="zh-CN" dirty="0" err="1"/>
              <a:t>Istio</a:t>
            </a:r>
            <a:r>
              <a:rPr lang="en-US" altLang="zh-CN" dirty="0"/>
              <a:t> </a:t>
            </a:r>
            <a:r>
              <a:rPr lang="zh-CN" altLang="en-US" dirty="0"/>
              <a:t>或在具有 </a:t>
            </a:r>
            <a:r>
              <a:rPr lang="en-US" altLang="zh-CN" dirty="0"/>
              <a:t>Consul </a:t>
            </a:r>
            <a:r>
              <a:rPr lang="zh-CN" altLang="en-US" dirty="0"/>
              <a:t>的 </a:t>
            </a:r>
            <a:r>
              <a:rPr lang="en-US" altLang="zh-CN" dirty="0"/>
              <a:t>Nomad </a:t>
            </a:r>
            <a:r>
              <a:rPr lang="zh-CN" altLang="en-US" dirty="0"/>
              <a:t>上部署。</a:t>
            </a:r>
            <a:r>
              <a:rPr lang="en-US" altLang="zh-CN" dirty="0" err="1"/>
              <a:t>Istio</a:t>
            </a:r>
            <a:r>
              <a:rPr lang="en-US" altLang="zh-CN" dirty="0"/>
              <a:t> </a:t>
            </a:r>
            <a:r>
              <a:rPr lang="zh-CN" altLang="en-US" dirty="0"/>
              <a:t>目前支持：</a:t>
            </a:r>
            <a:endParaRPr lang="en-US" altLang="zh-CN" dirty="0"/>
          </a:p>
          <a:p>
            <a:pPr marL="0" indent="0">
              <a:buNone/>
            </a:pPr>
            <a:r>
              <a:rPr lang="en-US" altLang="zh-CN" dirty="0"/>
              <a:t>1). </a:t>
            </a:r>
            <a:r>
              <a:rPr lang="zh-CN" altLang="en-US" dirty="0"/>
              <a:t>在 </a:t>
            </a:r>
            <a:r>
              <a:rPr lang="en-US" altLang="zh-CN" dirty="0"/>
              <a:t>Kubernetes </a:t>
            </a:r>
            <a:r>
              <a:rPr lang="zh-CN" altLang="en-US" dirty="0"/>
              <a:t>上部署的服务；</a:t>
            </a:r>
          </a:p>
          <a:p>
            <a:pPr marL="0" indent="0">
              <a:buNone/>
            </a:pPr>
            <a:r>
              <a:rPr lang="en-US" altLang="zh-CN" dirty="0"/>
              <a:t>2). </a:t>
            </a:r>
            <a:r>
              <a:rPr lang="zh-CN" altLang="en-US" dirty="0"/>
              <a:t>使用 </a:t>
            </a:r>
            <a:r>
              <a:rPr lang="en-US" altLang="zh-CN" dirty="0"/>
              <a:t>Consul </a:t>
            </a:r>
            <a:r>
              <a:rPr lang="zh-CN" altLang="en-US" dirty="0"/>
              <a:t>注册的服务；</a:t>
            </a:r>
          </a:p>
          <a:p>
            <a:pPr marL="0" indent="0">
              <a:buNone/>
            </a:pPr>
            <a:r>
              <a:rPr lang="en-US" altLang="zh-CN" dirty="0"/>
              <a:t>3). </a:t>
            </a:r>
            <a:r>
              <a:rPr lang="zh-CN" altLang="en-US" dirty="0"/>
              <a:t>在各个虚拟机上运行的服务。</a:t>
            </a:r>
            <a:endParaRPr lang="en-US" altLang="zh-CN" dirty="0"/>
          </a:p>
          <a:p>
            <a:pPr marL="0" indent="0">
              <a:buNone/>
            </a:pPr>
            <a:endParaRPr lang="zh-CN" altLang="en-US" dirty="0"/>
          </a:p>
          <a:p>
            <a:r>
              <a:rPr lang="en-US" altLang="zh-CN" b="1" dirty="0"/>
              <a:t>5. </a:t>
            </a:r>
            <a:r>
              <a:rPr lang="zh-CN" altLang="en-US" b="1" dirty="0"/>
              <a:t>集成和定制</a:t>
            </a:r>
            <a:endParaRPr lang="zh-CN" altLang="en-US" dirty="0"/>
          </a:p>
          <a:p>
            <a:pPr marL="0" indent="0">
              <a:buNone/>
            </a:pPr>
            <a:r>
              <a:rPr lang="zh-CN" altLang="en-US" dirty="0"/>
              <a:t>可以扩展和自定义 </a:t>
            </a:r>
            <a:r>
              <a:rPr lang="en-US" altLang="zh-CN" dirty="0" err="1"/>
              <a:t>Istio</a:t>
            </a:r>
            <a:r>
              <a:rPr lang="en-US" altLang="zh-CN" dirty="0"/>
              <a:t> </a:t>
            </a:r>
            <a:r>
              <a:rPr lang="zh-CN" altLang="en-US" dirty="0"/>
              <a:t>的策略实施组件，以与现有的 </a:t>
            </a:r>
            <a:r>
              <a:rPr lang="en-US" altLang="zh-CN" dirty="0"/>
              <a:t>ACL</a:t>
            </a:r>
            <a:r>
              <a:rPr lang="zh-CN" altLang="en-US" dirty="0"/>
              <a:t>、日志记录、监控、配额、审计等解决方案集成。</a:t>
            </a:r>
            <a:endParaRPr lang="en-US" altLang="zh-CN" dirty="0"/>
          </a:p>
          <a:p>
            <a:pPr marL="0" indent="0">
              <a:buNone/>
            </a:pPr>
            <a:r>
              <a:rPr lang="zh-CN" altLang="en-US" dirty="0"/>
              <a:t>此外，从版本 </a:t>
            </a:r>
            <a:r>
              <a:rPr lang="en-US" altLang="zh-CN" dirty="0"/>
              <a:t>1.0 </a:t>
            </a:r>
            <a:r>
              <a:rPr lang="zh-CN" altLang="en-US" dirty="0"/>
              <a:t>开始，</a:t>
            </a:r>
            <a:r>
              <a:rPr lang="en-US" altLang="zh-CN" dirty="0" err="1"/>
              <a:t>Istio</a:t>
            </a:r>
            <a:r>
              <a:rPr lang="en-US" altLang="zh-CN" dirty="0"/>
              <a:t> </a:t>
            </a:r>
            <a:r>
              <a:rPr lang="zh-CN" altLang="en-US" dirty="0"/>
              <a:t>支持基于 </a:t>
            </a:r>
            <a:r>
              <a:rPr lang="en-US" altLang="zh-CN" dirty="0"/>
              <a:t>MCP</a:t>
            </a:r>
            <a:r>
              <a:rPr lang="zh-CN" altLang="en-US" dirty="0"/>
              <a:t>（</a:t>
            </a:r>
            <a:r>
              <a:rPr lang="en-US" altLang="zh-CN" dirty="0"/>
              <a:t>Mesh Configuration Protocol</a:t>
            </a:r>
            <a:r>
              <a:rPr lang="zh-CN" altLang="en-US" dirty="0"/>
              <a:t>，网格配置协议）进行配置分发。通过使用 </a:t>
            </a:r>
            <a:r>
              <a:rPr lang="en-US" altLang="zh-CN" dirty="0"/>
              <a:t>MCP</a:t>
            </a:r>
            <a:r>
              <a:rPr lang="zh-CN" altLang="en-US" dirty="0"/>
              <a:t>，可以很容易地集成外部系统，例如可以自己实现 </a:t>
            </a:r>
            <a:r>
              <a:rPr lang="en-US" altLang="zh-CN" dirty="0"/>
              <a:t>MCP </a:t>
            </a:r>
            <a:r>
              <a:rPr lang="zh-CN" altLang="en-US" dirty="0"/>
              <a:t>服务器，然后将其集成到 </a:t>
            </a:r>
            <a:r>
              <a:rPr lang="en-US" altLang="zh-CN" dirty="0" err="1"/>
              <a:t>Istio</a:t>
            </a:r>
            <a:r>
              <a:rPr lang="en-US" altLang="zh-CN" dirty="0"/>
              <a:t> </a:t>
            </a:r>
            <a:r>
              <a:rPr lang="zh-CN" altLang="en-US" dirty="0"/>
              <a:t>中。</a:t>
            </a:r>
            <a:r>
              <a:rPr lang="en-US" altLang="zh-CN" dirty="0"/>
              <a:t>MCP </a:t>
            </a:r>
            <a:r>
              <a:rPr lang="zh-CN" altLang="en-US" dirty="0"/>
              <a:t>服务器可以提供以下两个主要功能：</a:t>
            </a:r>
            <a:endParaRPr lang="en-US" altLang="zh-CN" dirty="0"/>
          </a:p>
          <a:p>
            <a:pPr marL="0" indent="0">
              <a:buNone/>
            </a:pPr>
            <a:r>
              <a:rPr lang="en-US" altLang="zh-CN" dirty="0"/>
              <a:t>1). </a:t>
            </a:r>
            <a:r>
              <a:rPr lang="zh-CN" altLang="en-US" dirty="0"/>
              <a:t>连接并监控外部服务注册系统，以获取最新的服务信息（例如 </a:t>
            </a:r>
            <a:r>
              <a:rPr lang="en-US" altLang="zh-CN" dirty="0"/>
              <a:t>Eureka</a:t>
            </a:r>
            <a:r>
              <a:rPr lang="zh-CN" altLang="en-US" dirty="0"/>
              <a:t>、</a:t>
            </a:r>
            <a:r>
              <a:rPr lang="en-US" altLang="zh-CN" dirty="0" err="1"/>
              <a:t>ZooKeeper</a:t>
            </a:r>
            <a:r>
              <a:rPr lang="en-US" altLang="zh-CN" dirty="0"/>
              <a:t> </a:t>
            </a:r>
            <a:r>
              <a:rPr lang="zh-CN" altLang="en-US" dirty="0"/>
              <a:t>等系统）；</a:t>
            </a:r>
          </a:p>
          <a:p>
            <a:pPr marL="0" indent="0">
              <a:buNone/>
            </a:pPr>
            <a:r>
              <a:rPr lang="en-US" altLang="zh-CN" dirty="0"/>
              <a:t>2). </a:t>
            </a:r>
            <a:r>
              <a:rPr lang="zh-CN" altLang="en-US" dirty="0"/>
              <a:t>将外部服务信息转换为 </a:t>
            </a:r>
            <a:r>
              <a:rPr lang="en-US" altLang="zh-CN" dirty="0" err="1"/>
              <a:t>Istio</a:t>
            </a:r>
            <a:r>
              <a:rPr lang="en-US" altLang="zh-CN" dirty="0"/>
              <a:t> </a:t>
            </a:r>
            <a:r>
              <a:rPr lang="en-US" altLang="zh-CN" dirty="0" err="1"/>
              <a:t>ServiceEntry</a:t>
            </a:r>
            <a:r>
              <a:rPr lang="en-US" altLang="zh-CN" dirty="0"/>
              <a:t> </a:t>
            </a:r>
            <a:r>
              <a:rPr lang="zh-CN" altLang="en-US" dirty="0"/>
              <a:t>并通过 </a:t>
            </a:r>
            <a:r>
              <a:rPr lang="en-US" altLang="zh-CN" dirty="0"/>
              <a:t>MCP </a:t>
            </a:r>
            <a:r>
              <a:rPr lang="zh-CN" altLang="en-US" dirty="0"/>
              <a:t>资源发布。</a:t>
            </a:r>
          </a:p>
        </p:txBody>
      </p:sp>
      <p:sp>
        <p:nvSpPr>
          <p:cNvPr id="4" name="日期占位符 3">
            <a:extLst>
              <a:ext uri="{FF2B5EF4-FFF2-40B4-BE49-F238E27FC236}">
                <a16:creationId xmlns:a16="http://schemas.microsoft.com/office/drawing/2014/main" id="{9A43B8C1-8FD7-4596-9B9C-6122E61696C8}"/>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2320738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746C5-E918-4F8B-B8E6-FADA517C5D9D}"/>
              </a:ext>
            </a:extLst>
          </p:cNvPr>
          <p:cNvSpPr>
            <a:spLocks noGrp="1"/>
          </p:cNvSpPr>
          <p:nvPr>
            <p:ph type="title"/>
          </p:nvPr>
        </p:nvSpPr>
        <p:spPr/>
        <p:txBody>
          <a:bodyPr/>
          <a:lstStyle/>
          <a:p>
            <a:r>
              <a:rPr lang="zh-CN" altLang="en-US" dirty="0">
                <a:hlinkClick r:id="rId2"/>
              </a:rPr>
              <a:t>成熟度和支持级别</a:t>
            </a:r>
            <a:br>
              <a:rPr lang="zh-CN" altLang="en-US" b="0" dirty="0"/>
            </a:br>
            <a:endParaRPr lang="zh-CN" altLang="en-US" dirty="0"/>
          </a:p>
        </p:txBody>
      </p:sp>
      <p:sp>
        <p:nvSpPr>
          <p:cNvPr id="4" name="日期占位符 3">
            <a:extLst>
              <a:ext uri="{FF2B5EF4-FFF2-40B4-BE49-F238E27FC236}">
                <a16:creationId xmlns:a16="http://schemas.microsoft.com/office/drawing/2014/main" id="{1FF7C32D-8D2F-48F7-843D-7DE879DB9FF5}"/>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
        <p:nvSpPr>
          <p:cNvPr id="6" name="矩形 5">
            <a:extLst>
              <a:ext uri="{FF2B5EF4-FFF2-40B4-BE49-F238E27FC236}">
                <a16:creationId xmlns:a16="http://schemas.microsoft.com/office/drawing/2014/main" id="{29044F4C-D6CE-4B8E-A36C-93BAE442A7AC}"/>
              </a:ext>
            </a:extLst>
          </p:cNvPr>
          <p:cNvSpPr/>
          <p:nvPr/>
        </p:nvSpPr>
        <p:spPr>
          <a:xfrm>
            <a:off x="581192" y="1955346"/>
            <a:ext cx="8350250" cy="646331"/>
          </a:xfrm>
          <a:prstGeom prst="rect">
            <a:avLst/>
          </a:prstGeom>
        </p:spPr>
        <p:txBody>
          <a:bodyPr wrap="square">
            <a:spAutoFit/>
          </a:bodyPr>
          <a:lstStyle/>
          <a:p>
            <a:r>
              <a:rPr lang="en-US" altLang="zh-CN" dirty="0" err="1">
                <a:solidFill>
                  <a:srgbClr val="474444"/>
                </a:solidFill>
                <a:latin typeface="-apple-system-font"/>
              </a:rPr>
              <a:t>Istio</a:t>
            </a:r>
            <a:r>
              <a:rPr lang="en-US" altLang="zh-CN" dirty="0">
                <a:solidFill>
                  <a:srgbClr val="474444"/>
                </a:solidFill>
                <a:latin typeface="-apple-system-font"/>
              </a:rPr>
              <a:t> </a:t>
            </a:r>
            <a:r>
              <a:rPr lang="zh-CN" altLang="en-US" dirty="0">
                <a:solidFill>
                  <a:srgbClr val="474444"/>
                </a:solidFill>
                <a:latin typeface="-apple-system-font"/>
              </a:rPr>
              <a:t>社区针对每个组件功能的相对成熟度和支持级别，提出了不同的功能阶段定义，分别用 </a:t>
            </a:r>
            <a:r>
              <a:rPr lang="en-US" altLang="zh-CN" dirty="0">
                <a:solidFill>
                  <a:srgbClr val="474444"/>
                </a:solidFill>
                <a:latin typeface="-apple-system-font"/>
              </a:rPr>
              <a:t>Alpha</a:t>
            </a:r>
            <a:r>
              <a:rPr lang="zh-CN" altLang="en-US" dirty="0">
                <a:solidFill>
                  <a:srgbClr val="474444"/>
                </a:solidFill>
                <a:latin typeface="-apple-system-font"/>
              </a:rPr>
              <a:t>、</a:t>
            </a:r>
            <a:r>
              <a:rPr lang="en-US" altLang="zh-CN" dirty="0">
                <a:solidFill>
                  <a:srgbClr val="474444"/>
                </a:solidFill>
                <a:latin typeface="-apple-system-font"/>
              </a:rPr>
              <a:t>Beta </a:t>
            </a:r>
            <a:r>
              <a:rPr lang="zh-CN" altLang="en-US" dirty="0">
                <a:solidFill>
                  <a:srgbClr val="474444"/>
                </a:solidFill>
                <a:latin typeface="-apple-system-font"/>
              </a:rPr>
              <a:t>和 </a:t>
            </a:r>
            <a:r>
              <a:rPr lang="en-US" altLang="zh-CN" dirty="0">
                <a:solidFill>
                  <a:srgbClr val="474444"/>
                </a:solidFill>
                <a:latin typeface="-apple-system-font"/>
              </a:rPr>
              <a:t>Stable </a:t>
            </a:r>
            <a:r>
              <a:rPr lang="zh-CN" altLang="en-US" dirty="0">
                <a:solidFill>
                  <a:srgbClr val="474444"/>
                </a:solidFill>
                <a:latin typeface="-apple-system-font"/>
              </a:rPr>
              <a:t>来描述各自的状态</a:t>
            </a:r>
            <a:endParaRPr lang="zh-CN" altLang="en-US" dirty="0"/>
          </a:p>
        </p:txBody>
      </p:sp>
      <p:graphicFrame>
        <p:nvGraphicFramePr>
          <p:cNvPr id="9" name="表格 9">
            <a:extLst>
              <a:ext uri="{FF2B5EF4-FFF2-40B4-BE49-F238E27FC236}">
                <a16:creationId xmlns:a16="http://schemas.microsoft.com/office/drawing/2014/main" id="{B17F8D9F-F849-4FC5-80CF-D22E08D5D93C}"/>
              </a:ext>
            </a:extLst>
          </p:cNvPr>
          <p:cNvGraphicFramePr>
            <a:graphicFrameLocks noGrp="1"/>
          </p:cNvGraphicFramePr>
          <p:nvPr>
            <p:ph idx="1"/>
            <p:extLst>
              <p:ext uri="{D42A27DB-BD31-4B8C-83A1-F6EECF244321}">
                <p14:modId xmlns:p14="http://schemas.microsoft.com/office/powerpoint/2010/main" val="3898670052"/>
              </p:ext>
            </p:extLst>
          </p:nvPr>
        </p:nvGraphicFramePr>
        <p:xfrm>
          <a:off x="231775" y="3078163"/>
          <a:ext cx="11029948" cy="2570480"/>
        </p:xfrm>
        <a:graphic>
          <a:graphicData uri="http://schemas.openxmlformats.org/drawingml/2006/table">
            <a:tbl>
              <a:tblPr firstRow="1" bandRow="1">
                <a:tableStyleId>{5C22544A-7EE6-4342-B048-85BDC9FD1C3A}</a:tableStyleId>
              </a:tblPr>
              <a:tblGrid>
                <a:gridCol w="1260475">
                  <a:extLst>
                    <a:ext uri="{9D8B030D-6E8A-4147-A177-3AD203B41FA5}">
                      <a16:colId xmlns:a16="http://schemas.microsoft.com/office/drawing/2014/main" val="7671893"/>
                    </a:ext>
                  </a:extLst>
                </a:gridCol>
                <a:gridCol w="4254499">
                  <a:extLst>
                    <a:ext uri="{9D8B030D-6E8A-4147-A177-3AD203B41FA5}">
                      <a16:colId xmlns:a16="http://schemas.microsoft.com/office/drawing/2014/main" val="408371069"/>
                    </a:ext>
                  </a:extLst>
                </a:gridCol>
                <a:gridCol w="2051051">
                  <a:extLst>
                    <a:ext uri="{9D8B030D-6E8A-4147-A177-3AD203B41FA5}">
                      <a16:colId xmlns:a16="http://schemas.microsoft.com/office/drawing/2014/main" val="1252597959"/>
                    </a:ext>
                  </a:extLst>
                </a:gridCol>
                <a:gridCol w="3463923">
                  <a:extLst>
                    <a:ext uri="{9D8B030D-6E8A-4147-A177-3AD203B41FA5}">
                      <a16:colId xmlns:a16="http://schemas.microsoft.com/office/drawing/2014/main" val="1694031007"/>
                    </a:ext>
                  </a:extLst>
                </a:gridCol>
              </a:tblGrid>
              <a:tr h="370840">
                <a:tc>
                  <a:txBody>
                    <a:bodyPr/>
                    <a:lstStyle/>
                    <a:p>
                      <a:endParaRPr lang="zh-CN" altLang="en-US" dirty="0"/>
                    </a:p>
                  </a:txBody>
                  <a:tcPr/>
                </a:tc>
                <a:tc>
                  <a:txBody>
                    <a:bodyPr/>
                    <a:lstStyle/>
                    <a:p>
                      <a:r>
                        <a:rPr lang="en-US" altLang="zh-CN" dirty="0"/>
                        <a:t>Alpha</a:t>
                      </a:r>
                      <a:endParaRPr lang="zh-CN" altLang="en-US" dirty="0"/>
                    </a:p>
                  </a:txBody>
                  <a:tcPr/>
                </a:tc>
                <a:tc>
                  <a:txBody>
                    <a:bodyPr/>
                    <a:lstStyle/>
                    <a:p>
                      <a:r>
                        <a:rPr lang="en-US" altLang="zh-CN" dirty="0"/>
                        <a:t>Beta</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1045850940"/>
                  </a:ext>
                </a:extLst>
              </a:tr>
              <a:tr h="370840">
                <a:tc>
                  <a:txBody>
                    <a:bodyPr/>
                    <a:lstStyle/>
                    <a:p>
                      <a:r>
                        <a:rPr lang="zh-CN" altLang="en-US" dirty="0"/>
                        <a:t>目的</a:t>
                      </a:r>
                    </a:p>
                  </a:txBody>
                  <a:tcPr/>
                </a:tc>
                <a:tc>
                  <a:txBody>
                    <a:bodyPr/>
                    <a:lstStyle/>
                    <a:p>
                      <a:r>
                        <a:rPr lang="zh-CN" altLang="en-US" sz="1200" b="0" i="0" kern="1200" dirty="0">
                          <a:solidFill>
                            <a:schemeClr val="dk1"/>
                          </a:solidFill>
                          <a:effectLst/>
                          <a:latin typeface="+mn-lt"/>
                          <a:ea typeface="+mn-ea"/>
                          <a:cs typeface="+mn-cs"/>
                        </a:rPr>
                        <a:t>可演示，端到端工作，但有局限性。 如果您在生产中使用它并遇到严重问题，我们可能无法为您修复它</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可用于生产</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可靠</a:t>
                      </a:r>
                      <a:r>
                        <a:rPr lang="en-US" altLang="zh-CN" sz="1200" b="0" i="0" kern="1200" dirty="0">
                          <a:solidFill>
                            <a:schemeClr val="dk1"/>
                          </a:solidFill>
                          <a:effectLst/>
                          <a:latin typeface="+mn-lt"/>
                          <a:ea typeface="+mn-ea"/>
                          <a:cs typeface="+mn-cs"/>
                        </a:rPr>
                        <a:t>,</a:t>
                      </a:r>
                      <a:r>
                        <a:rPr lang="zh-CN" altLang="en-US" sz="1200" b="0" i="0" kern="1200" dirty="0">
                          <a:solidFill>
                            <a:schemeClr val="dk1"/>
                          </a:solidFill>
                          <a:effectLst/>
                          <a:latin typeface="+mn-lt"/>
                          <a:ea typeface="+mn-ea"/>
                          <a:cs typeface="+mn-cs"/>
                        </a:rPr>
                        <a:t>生产可用</a:t>
                      </a:r>
                      <a:endParaRPr lang="zh-CN" altLang="en-US" sz="1200" dirty="0"/>
                    </a:p>
                  </a:txBody>
                  <a:tcPr/>
                </a:tc>
                <a:extLst>
                  <a:ext uri="{0D108BD9-81ED-4DB2-BD59-A6C34878D82A}">
                    <a16:rowId xmlns:a16="http://schemas.microsoft.com/office/drawing/2014/main" val="1458219741"/>
                  </a:ext>
                </a:extLst>
              </a:tr>
              <a:tr h="370840">
                <a:tc>
                  <a:txBody>
                    <a:bodyPr/>
                    <a:lstStyle/>
                    <a:p>
                      <a:r>
                        <a:rPr lang="en-US" altLang="zh-CN" dirty="0"/>
                        <a:t>API</a:t>
                      </a:r>
                      <a:endParaRPr lang="zh-CN" altLang="en-US" dirty="0"/>
                    </a:p>
                  </a:txBody>
                  <a:tcPr/>
                </a:tc>
                <a:tc>
                  <a:txBody>
                    <a:bodyPr/>
                    <a:lstStyle/>
                    <a:p>
                      <a:r>
                        <a:rPr lang="zh-CN" altLang="en-US" sz="1200" b="0" i="0" kern="1200" dirty="0">
                          <a:solidFill>
                            <a:schemeClr val="dk1"/>
                          </a:solidFill>
                          <a:effectLst/>
                          <a:latin typeface="+mn-lt"/>
                          <a:ea typeface="+mn-ea"/>
                          <a:cs typeface="+mn-cs"/>
                        </a:rPr>
                        <a:t>不能保证向后兼容</a:t>
                      </a:r>
                      <a:endParaRPr lang="zh-CN" altLang="en-US" sz="1200" dirty="0"/>
                    </a:p>
                  </a:txBody>
                  <a:tcPr/>
                </a:tc>
                <a:tc>
                  <a:txBody>
                    <a:bodyPr/>
                    <a:lstStyle/>
                    <a:p>
                      <a:r>
                        <a:rPr lang="en-US" altLang="zh-CN" sz="1200" b="0" i="0" kern="1200" dirty="0">
                          <a:solidFill>
                            <a:schemeClr val="dk1"/>
                          </a:solidFill>
                          <a:effectLst/>
                          <a:latin typeface="+mn-lt"/>
                          <a:ea typeface="+mn-ea"/>
                          <a:cs typeface="+mn-cs"/>
                        </a:rPr>
                        <a:t>API</a:t>
                      </a:r>
                      <a:r>
                        <a:rPr lang="zh-CN" altLang="en-US" sz="1200" b="0" i="0" kern="1200" dirty="0">
                          <a:solidFill>
                            <a:schemeClr val="dk1"/>
                          </a:solidFill>
                          <a:effectLst/>
                          <a:latin typeface="+mn-lt"/>
                          <a:ea typeface="+mn-ea"/>
                          <a:cs typeface="+mn-cs"/>
                        </a:rPr>
                        <a:t>已版本化</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可靠，生产可用。 </a:t>
                      </a:r>
                      <a:r>
                        <a:rPr lang="en-US" altLang="zh-CN" sz="1200" b="0" i="0" kern="1200" dirty="0">
                          <a:solidFill>
                            <a:schemeClr val="dk1"/>
                          </a:solidFill>
                          <a:effectLst/>
                          <a:latin typeface="+mn-lt"/>
                          <a:ea typeface="+mn-ea"/>
                          <a:cs typeface="+mn-cs"/>
                        </a:rPr>
                        <a:t>API</a:t>
                      </a:r>
                      <a:r>
                        <a:rPr lang="zh-CN" altLang="en-US" sz="1200" b="0" i="0" kern="1200" dirty="0">
                          <a:solidFill>
                            <a:schemeClr val="dk1"/>
                          </a:solidFill>
                          <a:effectLst/>
                          <a:latin typeface="+mn-lt"/>
                          <a:ea typeface="+mn-ea"/>
                          <a:cs typeface="+mn-cs"/>
                        </a:rPr>
                        <a:t>已版本化，并具有自动版本转换功能，以实现向后兼容</a:t>
                      </a:r>
                      <a:endParaRPr lang="zh-CN" altLang="en-US" sz="1200" dirty="0"/>
                    </a:p>
                  </a:txBody>
                  <a:tcPr/>
                </a:tc>
                <a:extLst>
                  <a:ext uri="{0D108BD9-81ED-4DB2-BD59-A6C34878D82A}">
                    <a16:rowId xmlns:a16="http://schemas.microsoft.com/office/drawing/2014/main" val="2915953400"/>
                  </a:ext>
                </a:extLst>
              </a:tr>
              <a:tr h="370840">
                <a:tc>
                  <a:txBody>
                    <a:bodyPr/>
                    <a:lstStyle/>
                    <a:p>
                      <a:r>
                        <a:rPr lang="zh-CN" altLang="en-US" dirty="0"/>
                        <a:t>性能</a:t>
                      </a:r>
                    </a:p>
                  </a:txBody>
                  <a:tcPr/>
                </a:tc>
                <a:tc>
                  <a:txBody>
                    <a:bodyPr/>
                    <a:lstStyle/>
                    <a:p>
                      <a:r>
                        <a:rPr lang="zh-CN" altLang="en-US" sz="1200" b="0" i="0" kern="1200" dirty="0">
                          <a:solidFill>
                            <a:schemeClr val="dk1"/>
                          </a:solidFill>
                          <a:effectLst/>
                          <a:latin typeface="+mn-lt"/>
                          <a:ea typeface="+mn-ea"/>
                          <a:cs typeface="+mn-cs"/>
                        </a:rPr>
                        <a:t>没有量化或保证</a:t>
                      </a:r>
                      <a:endParaRPr lang="zh-CN" altLang="en-US" sz="1200" dirty="0"/>
                    </a:p>
                  </a:txBody>
                  <a:tcPr/>
                </a:tc>
                <a:tc>
                  <a:txBody>
                    <a:bodyPr/>
                    <a:lstStyle/>
                    <a:p>
                      <a:r>
                        <a:rPr lang="zh-CN" altLang="en-US" sz="1200" b="0" i="0" kern="1200" dirty="0">
                          <a:solidFill>
                            <a:schemeClr val="dk1"/>
                          </a:solidFill>
                          <a:effectLst/>
                          <a:latin typeface="+mn-lt"/>
                          <a:ea typeface="+mn-ea"/>
                          <a:cs typeface="+mn-cs"/>
                        </a:rPr>
                        <a:t>没有量化或保证</a:t>
                      </a:r>
                      <a:endParaRPr lang="zh-CN" altLang="en-US" sz="1200" dirty="0"/>
                    </a:p>
                  </a:txBody>
                  <a:tcPr/>
                </a:tc>
                <a:tc>
                  <a:txBody>
                    <a:bodyPr/>
                    <a:lstStyle/>
                    <a:p>
                      <a:r>
                        <a:rPr lang="zh-CN" altLang="en-US" sz="1200" dirty="0"/>
                        <a:t>对性能</a:t>
                      </a:r>
                      <a:r>
                        <a:rPr lang="en-US" altLang="zh-CN" sz="1200" dirty="0"/>
                        <a:t>(</a:t>
                      </a:r>
                      <a:r>
                        <a:rPr lang="zh-CN" altLang="en-US" sz="1200" dirty="0"/>
                        <a:t>延迟</a:t>
                      </a:r>
                      <a:r>
                        <a:rPr lang="en-US" altLang="zh-CN" sz="1200" dirty="0"/>
                        <a:t>/</a:t>
                      </a:r>
                      <a:r>
                        <a:rPr lang="zh-CN" altLang="en-US" sz="1200" dirty="0"/>
                        <a:t>规模</a:t>
                      </a:r>
                      <a:r>
                        <a:rPr lang="en-US" altLang="zh-CN" sz="1200" dirty="0"/>
                        <a:t>)</a:t>
                      </a:r>
                      <a:r>
                        <a:rPr lang="zh-CN" altLang="en-US" sz="1200" dirty="0"/>
                        <a:t>进行量化、记录、并保证不会退化</a:t>
                      </a:r>
                    </a:p>
                  </a:txBody>
                  <a:tcPr/>
                </a:tc>
                <a:extLst>
                  <a:ext uri="{0D108BD9-81ED-4DB2-BD59-A6C34878D82A}">
                    <a16:rowId xmlns:a16="http://schemas.microsoft.com/office/drawing/2014/main" val="3414115970"/>
                  </a:ext>
                </a:extLst>
              </a:tr>
              <a:tr h="370840">
                <a:tc>
                  <a:txBody>
                    <a:bodyPr/>
                    <a:lstStyle/>
                    <a:p>
                      <a:r>
                        <a:rPr lang="zh-CN" altLang="en-US" dirty="0"/>
                        <a:t>废弃策略</a:t>
                      </a:r>
                    </a:p>
                  </a:txBody>
                  <a:tcPr/>
                </a:tc>
                <a:tc>
                  <a:txBody>
                    <a:bodyPr/>
                    <a:lstStyle/>
                    <a:p>
                      <a:r>
                        <a:rPr lang="zh-CN" altLang="en-US" sz="1200" dirty="0"/>
                        <a:t>没有</a:t>
                      </a:r>
                    </a:p>
                  </a:txBody>
                  <a:tcPr/>
                </a:tc>
                <a:tc>
                  <a:txBody>
                    <a:bodyPr/>
                    <a:lstStyle/>
                    <a:p>
                      <a:r>
                        <a:rPr lang="zh-CN" altLang="en-US" sz="1200" dirty="0"/>
                        <a:t>弱，</a:t>
                      </a:r>
                      <a:r>
                        <a:rPr lang="en-US" altLang="zh-CN" sz="1200" dirty="0"/>
                        <a:t>3</a:t>
                      </a:r>
                      <a:r>
                        <a:rPr lang="zh-CN" altLang="en-US" sz="1200" dirty="0"/>
                        <a:t>个月</a:t>
                      </a:r>
                    </a:p>
                  </a:txBody>
                  <a:tcPr/>
                </a:tc>
                <a:tc>
                  <a:txBody>
                    <a:bodyPr/>
                    <a:lstStyle/>
                    <a:p>
                      <a:r>
                        <a:rPr lang="zh-CN" altLang="en-US" sz="1200" b="0" i="0" kern="1200" dirty="0">
                          <a:solidFill>
                            <a:schemeClr val="dk1"/>
                          </a:solidFill>
                          <a:effectLst/>
                          <a:latin typeface="+mn-lt"/>
                          <a:ea typeface="+mn-ea"/>
                          <a:cs typeface="+mn-cs"/>
                        </a:rPr>
                        <a:t>严格可靠。 更改前将提供</a:t>
                      </a:r>
                      <a:r>
                        <a:rPr lang="en-US" altLang="zh-CN" sz="1200" b="0" i="0" kern="1200" dirty="0">
                          <a:solidFill>
                            <a:schemeClr val="dk1"/>
                          </a:solidFill>
                          <a:effectLst/>
                          <a:latin typeface="+mn-lt"/>
                          <a:ea typeface="+mn-ea"/>
                          <a:cs typeface="+mn-cs"/>
                        </a:rPr>
                        <a:t>1</a:t>
                      </a:r>
                      <a:r>
                        <a:rPr lang="zh-CN" altLang="en-US" sz="1200" b="0" i="0" kern="1200" dirty="0">
                          <a:solidFill>
                            <a:schemeClr val="dk1"/>
                          </a:solidFill>
                          <a:effectLst/>
                          <a:latin typeface="+mn-lt"/>
                          <a:ea typeface="+mn-ea"/>
                          <a:cs typeface="+mn-cs"/>
                        </a:rPr>
                        <a:t>年通知</a:t>
                      </a:r>
                      <a:endParaRPr lang="zh-CN" altLang="en-US" sz="1200" dirty="0"/>
                    </a:p>
                  </a:txBody>
                  <a:tcPr/>
                </a:tc>
                <a:extLst>
                  <a:ext uri="{0D108BD9-81ED-4DB2-BD59-A6C34878D82A}">
                    <a16:rowId xmlns:a16="http://schemas.microsoft.com/office/drawing/2014/main" val="1483886010"/>
                  </a:ext>
                </a:extLst>
              </a:tr>
              <a:tr h="370840">
                <a:tc>
                  <a:txBody>
                    <a:bodyPr/>
                    <a:lstStyle/>
                    <a:p>
                      <a:r>
                        <a:rPr lang="zh-CN" altLang="en-US" dirty="0"/>
                        <a:t>安全</a:t>
                      </a:r>
                    </a:p>
                  </a:txBody>
                  <a:tcPr/>
                </a:tc>
                <a:tc>
                  <a:txBody>
                    <a:bodyPr/>
                    <a:lstStyle/>
                    <a:p>
                      <a:r>
                        <a:rPr lang="zh-CN" altLang="en-US" sz="1200" b="0" i="0" kern="1200" dirty="0">
                          <a:solidFill>
                            <a:schemeClr val="dk1"/>
                          </a:solidFill>
                          <a:effectLst/>
                          <a:latin typeface="+mn-lt"/>
                          <a:ea typeface="+mn-ea"/>
                          <a:cs typeface="+mn-cs"/>
                        </a:rPr>
                        <a:t>安全漏洞将作为简单的错误修复程序公开处理</a:t>
                      </a:r>
                      <a:endParaRPr lang="zh-CN" altLang="en-US" sz="1200" dirty="0"/>
                    </a:p>
                  </a:txBody>
                  <a:tcPr/>
                </a:tc>
                <a:tc>
                  <a:txBody>
                    <a:bodyPr/>
                    <a:lstStyle/>
                    <a:p>
                      <a:r>
                        <a:rPr lang="zh-CN" altLang="en-US" sz="1200" b="0" i="0" kern="1200" dirty="0">
                          <a:solidFill>
                            <a:schemeClr val="dk1"/>
                          </a:solidFill>
                          <a:effectLst/>
                          <a:latin typeface="+mn-lt"/>
                          <a:ea typeface="+mn-ea"/>
                          <a:cs typeface="+mn-cs"/>
                        </a:rPr>
                        <a:t>安全漏洞将根据我们的安全漏洞政策进行处理</a:t>
                      </a:r>
                      <a:endParaRPr lang="zh-CN" altLang="en-US" sz="1200" dirty="0"/>
                    </a:p>
                  </a:txBody>
                  <a:tcPr/>
                </a:tc>
                <a:tc>
                  <a:txBody>
                    <a:bodyPr/>
                    <a:lstStyle/>
                    <a:p>
                      <a:r>
                        <a:rPr lang="zh-CN" altLang="en-US" sz="1200" b="0" i="0" kern="1200" dirty="0">
                          <a:solidFill>
                            <a:schemeClr val="dk1"/>
                          </a:solidFill>
                          <a:effectLst/>
                          <a:latin typeface="+mn-lt"/>
                          <a:ea typeface="+mn-ea"/>
                          <a:cs typeface="+mn-cs"/>
                        </a:rPr>
                        <a:t>安全漏洞将根据我们的安全漏洞政策进行处理</a:t>
                      </a:r>
                      <a:endParaRPr lang="zh-CN" altLang="en-US" sz="1200" dirty="0"/>
                    </a:p>
                  </a:txBody>
                  <a:tcPr/>
                </a:tc>
                <a:extLst>
                  <a:ext uri="{0D108BD9-81ED-4DB2-BD59-A6C34878D82A}">
                    <a16:rowId xmlns:a16="http://schemas.microsoft.com/office/drawing/2014/main" val="1546757332"/>
                  </a:ext>
                </a:extLst>
              </a:tr>
            </a:tbl>
          </a:graphicData>
        </a:graphic>
      </p:graphicFrame>
    </p:spTree>
    <p:extLst>
      <p:ext uri="{BB962C8B-B14F-4D97-AF65-F5344CB8AC3E}">
        <p14:creationId xmlns:p14="http://schemas.microsoft.com/office/powerpoint/2010/main" val="291464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69EB1-55C3-4713-942C-EF733E15D160}"/>
              </a:ext>
            </a:extLst>
          </p:cNvPr>
          <p:cNvSpPr>
            <a:spLocks noGrp="1"/>
          </p:cNvSpPr>
          <p:nvPr>
            <p:ph type="title"/>
          </p:nvPr>
        </p:nvSpPr>
        <p:spPr>
          <a:xfrm>
            <a:off x="581192" y="702156"/>
            <a:ext cx="11029616" cy="764694"/>
          </a:xfrm>
        </p:spPr>
        <p:txBody>
          <a:bodyPr>
            <a:normAutofit fontScale="90000"/>
          </a:bodyPr>
          <a:lstStyle/>
          <a:p>
            <a:br>
              <a:rPr lang="en-US" altLang="zh-CN" dirty="0"/>
            </a:br>
            <a:br>
              <a:rPr lang="en-US" altLang="zh-CN" dirty="0"/>
            </a:br>
            <a:br>
              <a:rPr lang="en-US" altLang="zh-CN" dirty="0"/>
            </a:br>
            <a:br>
              <a:rPr lang="en-US" altLang="zh-CN" dirty="0"/>
            </a:br>
            <a:br>
              <a:rPr lang="en-US" altLang="zh-CN" dirty="0"/>
            </a:br>
            <a:br>
              <a:rPr lang="en-US" altLang="zh-CN" dirty="0"/>
            </a:br>
            <a:r>
              <a:rPr lang="en-US" altLang="zh-CN" dirty="0" err="1"/>
              <a:t>Istio</a:t>
            </a:r>
            <a:r>
              <a:rPr lang="zh-CN" altLang="en-US" dirty="0"/>
              <a:t>功能列表以及阶段</a:t>
            </a:r>
            <a:r>
              <a:rPr lang="en-US" altLang="zh-CN" dirty="0"/>
              <a:t>– </a:t>
            </a:r>
            <a:r>
              <a:rPr lang="zh-CN" altLang="en-US" dirty="0"/>
              <a:t>流量管理</a:t>
            </a:r>
            <a:br>
              <a:rPr lang="en-US" altLang="zh-CN" dirty="0"/>
            </a:br>
            <a:endParaRPr lang="zh-CN" altLang="en-US" dirty="0"/>
          </a:p>
        </p:txBody>
      </p:sp>
      <p:graphicFrame>
        <p:nvGraphicFramePr>
          <p:cNvPr id="5" name="表格 5">
            <a:extLst>
              <a:ext uri="{FF2B5EF4-FFF2-40B4-BE49-F238E27FC236}">
                <a16:creationId xmlns:a16="http://schemas.microsoft.com/office/drawing/2014/main" id="{D9558158-AADC-45C6-BF14-2750946D075E}"/>
              </a:ext>
            </a:extLst>
          </p:cNvPr>
          <p:cNvGraphicFramePr>
            <a:graphicFrameLocks noGrp="1"/>
          </p:cNvGraphicFramePr>
          <p:nvPr>
            <p:ph idx="1"/>
            <p:extLst>
              <p:ext uri="{D42A27DB-BD31-4B8C-83A1-F6EECF244321}">
                <p14:modId xmlns:p14="http://schemas.microsoft.com/office/powerpoint/2010/main" val="714488415"/>
              </p:ext>
            </p:extLst>
          </p:nvPr>
        </p:nvGraphicFramePr>
        <p:xfrm>
          <a:off x="212725" y="1296516"/>
          <a:ext cx="11029950" cy="4450080"/>
        </p:xfrm>
        <a:graphic>
          <a:graphicData uri="http://schemas.openxmlformats.org/drawingml/2006/table">
            <a:tbl>
              <a:tblPr firstRow="1" bandRow="1">
                <a:tableStyleId>{5C22544A-7EE6-4342-B048-85BDC9FD1C3A}</a:tableStyleId>
              </a:tblPr>
              <a:tblGrid>
                <a:gridCol w="6937375">
                  <a:extLst>
                    <a:ext uri="{9D8B030D-6E8A-4147-A177-3AD203B41FA5}">
                      <a16:colId xmlns:a16="http://schemas.microsoft.com/office/drawing/2014/main" val="2606653707"/>
                    </a:ext>
                  </a:extLst>
                </a:gridCol>
                <a:gridCol w="4092575">
                  <a:extLst>
                    <a:ext uri="{9D8B030D-6E8A-4147-A177-3AD203B41FA5}">
                      <a16:colId xmlns:a16="http://schemas.microsoft.com/office/drawing/2014/main" val="277777160"/>
                    </a:ext>
                  </a:extLst>
                </a:gridCol>
              </a:tblGrid>
              <a:tr h="370840">
                <a:tc>
                  <a:txBody>
                    <a:bodyPr/>
                    <a:lstStyle/>
                    <a:p>
                      <a:r>
                        <a:rPr lang="zh-CN" altLang="en-US" dirty="0"/>
                        <a:t>功能</a:t>
                      </a:r>
                    </a:p>
                  </a:txBody>
                  <a:tcPr/>
                </a:tc>
                <a:tc>
                  <a:txBody>
                    <a:bodyPr/>
                    <a:lstStyle/>
                    <a:p>
                      <a:r>
                        <a:rPr lang="zh-CN" altLang="en-US" sz="1800" b="0" i="0" kern="1200" dirty="0">
                          <a:solidFill>
                            <a:schemeClr val="lt1"/>
                          </a:solidFill>
                          <a:effectLst/>
                          <a:latin typeface="+mn-lt"/>
                          <a:ea typeface="+mn-ea"/>
                          <a:cs typeface="+mn-cs"/>
                        </a:rPr>
                        <a:t>阶段</a:t>
                      </a:r>
                      <a:endParaRPr lang="zh-CN" altLang="en-US" dirty="0"/>
                    </a:p>
                  </a:txBody>
                  <a:tcPr/>
                </a:tc>
                <a:extLst>
                  <a:ext uri="{0D108BD9-81ED-4DB2-BD59-A6C34878D82A}">
                    <a16:rowId xmlns:a16="http://schemas.microsoft.com/office/drawing/2014/main" val="1940945260"/>
                  </a:ext>
                </a:extLst>
              </a:tr>
              <a:tr h="370840">
                <a:tc>
                  <a:txBody>
                    <a:bodyPr/>
                    <a:lstStyle/>
                    <a:p>
                      <a:r>
                        <a:rPr lang="zh-CN" altLang="en-US" dirty="0"/>
                        <a:t>协议支持</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HTTP1.1 / HTTP2 / </a:t>
                      </a:r>
                      <a:r>
                        <a:rPr lang="en-US" altLang="zh-CN" sz="1800" b="0" i="0" kern="1200" dirty="0" err="1">
                          <a:solidFill>
                            <a:schemeClr val="dk1"/>
                          </a:solidFill>
                          <a:effectLst/>
                          <a:latin typeface="+mn-lt"/>
                          <a:ea typeface="+mn-ea"/>
                          <a:cs typeface="+mn-cs"/>
                        </a:rPr>
                        <a:t>gRPC</a:t>
                      </a:r>
                      <a:r>
                        <a:rPr lang="en-US" altLang="zh-CN" sz="1800" b="0" i="0" kern="1200" dirty="0">
                          <a:solidFill>
                            <a:schemeClr val="dk1"/>
                          </a:solidFill>
                          <a:effectLst/>
                          <a:latin typeface="+mn-lt"/>
                          <a:ea typeface="+mn-ea"/>
                          <a:cs typeface="+mn-cs"/>
                        </a:rPr>
                        <a:t> / TCP</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55295769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协议支持</a:t>
                      </a:r>
                      <a:r>
                        <a:rPr lang="zh-CN" altLang="en-US"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Websockets</a:t>
                      </a:r>
                      <a:r>
                        <a:rPr lang="en-US" altLang="zh-CN" sz="1800" b="0" i="0" kern="1200" dirty="0">
                          <a:solidFill>
                            <a:schemeClr val="dk1"/>
                          </a:solidFill>
                          <a:effectLst/>
                          <a:latin typeface="+mn-lt"/>
                          <a:ea typeface="+mn-ea"/>
                          <a:cs typeface="+mn-cs"/>
                        </a:rPr>
                        <a:t> / MongoDB</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hlinkClick r:id="rId2"/>
                        </a:rPr>
                        <a:t>Wire Protocol</a:t>
                      </a:r>
                      <a:r>
                        <a:rPr lang="en-US" altLang="zh-CN" sz="1800" b="0" i="0" kern="1200" dirty="0">
                          <a:solidFill>
                            <a:schemeClr val="dk1"/>
                          </a:solidFill>
                          <a:effectLst/>
                          <a:latin typeface="+mn-lt"/>
                          <a:ea typeface="+mn-ea"/>
                          <a:cs typeface="+mn-cs"/>
                        </a:rPr>
                        <a:t>  </a:t>
                      </a:r>
                      <a:r>
                        <a:rPr lang="en-US" altLang="zh-CN" sz="1800" b="0" i="0" kern="1200" dirty="0">
                          <a:solidFill>
                            <a:schemeClr val="dk1"/>
                          </a:solidFill>
                          <a:effectLst/>
                          <a:latin typeface="+mn-lt"/>
                          <a:ea typeface="+mn-ea"/>
                          <a:cs typeface="+mn-cs"/>
                          <a:hlinkClick r:id="rId3"/>
                        </a:rPr>
                        <a:t>part1</a:t>
                      </a:r>
                      <a:r>
                        <a:rPr lang="en-US" altLang="zh-CN" sz="1800" b="0" i="0" kern="1200" dirty="0">
                          <a:solidFill>
                            <a:schemeClr val="dk1"/>
                          </a:solidFill>
                          <a:effectLst/>
                          <a:latin typeface="+mn-lt"/>
                          <a:ea typeface="+mn-ea"/>
                          <a:cs typeface="+mn-cs"/>
                        </a:rPr>
                        <a:t>  </a:t>
                      </a:r>
                      <a:r>
                        <a:rPr lang="en-US" altLang="zh-CN" sz="1800" b="0" i="0" kern="1200" dirty="0">
                          <a:solidFill>
                            <a:schemeClr val="dk1"/>
                          </a:solidFill>
                          <a:effectLst/>
                          <a:latin typeface="+mn-lt"/>
                          <a:ea typeface="+mn-ea"/>
                          <a:cs typeface="+mn-cs"/>
                          <a:hlinkClick r:id="rId4"/>
                        </a:rPr>
                        <a:t>part2</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727425916"/>
                  </a:ext>
                </a:extLst>
              </a:tr>
              <a:tr h="370840">
                <a:tc>
                  <a:txBody>
                    <a:bodyPr/>
                    <a:lstStyle/>
                    <a:p>
                      <a:r>
                        <a:rPr lang="zh-CN" altLang="en-US" sz="1800" b="0" i="0" kern="1200" dirty="0">
                          <a:solidFill>
                            <a:schemeClr val="dk1"/>
                          </a:solidFill>
                          <a:effectLst/>
                          <a:latin typeface="+mn-lt"/>
                          <a:ea typeface="+mn-ea"/>
                          <a:cs typeface="+mn-cs"/>
                        </a:rPr>
                        <a:t>流量控制：基于标签</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内容的路由以及流量转移</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21875138"/>
                  </a:ext>
                </a:extLst>
              </a:tr>
              <a:tr h="370840">
                <a:tc>
                  <a:txBody>
                    <a:bodyPr/>
                    <a:lstStyle/>
                    <a:p>
                      <a:r>
                        <a:rPr lang="zh-CN" altLang="en-US" sz="1800" b="0" i="0" kern="1200" dirty="0">
                          <a:solidFill>
                            <a:schemeClr val="dk1"/>
                          </a:solidFill>
                          <a:effectLst/>
                          <a:latin typeface="+mn-lt"/>
                          <a:ea typeface="+mn-ea"/>
                          <a:cs typeface="+mn-cs"/>
                        </a:rPr>
                        <a:t>弹性功能：超时，重试，连接池，异常值检测</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328188323"/>
                  </a:ext>
                </a:extLst>
              </a:tr>
              <a:tr h="370840">
                <a:tc>
                  <a:txBody>
                    <a:bodyPr/>
                    <a:lstStyle/>
                    <a:p>
                      <a:r>
                        <a:rPr lang="zh-CN" altLang="en-US" sz="1800" b="0" i="0" kern="1200" dirty="0">
                          <a:solidFill>
                            <a:schemeClr val="dk1"/>
                          </a:solidFill>
                          <a:effectLst/>
                          <a:latin typeface="+mn-lt"/>
                          <a:ea typeface="+mn-ea"/>
                          <a:cs typeface="+mn-cs"/>
                        </a:rPr>
                        <a:t>网关：所有协议的入口</a:t>
                      </a:r>
                      <a:r>
                        <a:rPr lang="en-US" altLang="zh-CN" sz="1800" b="0" i="0" kern="1200" dirty="0">
                          <a:solidFill>
                            <a:schemeClr val="dk1"/>
                          </a:solidFill>
                          <a:effectLst/>
                          <a:latin typeface="+mn-lt"/>
                          <a:ea typeface="+mn-ea"/>
                          <a:cs typeface="+mn-cs"/>
                        </a:rPr>
                        <a:t>(Ingress)</a:t>
                      </a:r>
                      <a:r>
                        <a:rPr lang="zh-CN" altLang="en-US" sz="1800" b="0" i="0" kern="1200" dirty="0">
                          <a:solidFill>
                            <a:schemeClr val="dk1"/>
                          </a:solidFill>
                          <a:effectLst/>
                          <a:latin typeface="+mn-lt"/>
                          <a:ea typeface="+mn-ea"/>
                          <a:cs typeface="+mn-cs"/>
                        </a:rPr>
                        <a:t>，出口</a:t>
                      </a:r>
                      <a:r>
                        <a:rPr lang="en-US" altLang="zh-CN" sz="1800" b="0" i="0" kern="1200" dirty="0">
                          <a:solidFill>
                            <a:schemeClr val="dk1"/>
                          </a:solidFill>
                          <a:effectLst/>
                          <a:latin typeface="+mn-lt"/>
                          <a:ea typeface="+mn-ea"/>
                          <a:cs typeface="+mn-cs"/>
                        </a:rPr>
                        <a:t>(Egress)</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550434295"/>
                  </a:ext>
                </a:extLst>
              </a:tr>
              <a:tr h="370840">
                <a:tc>
                  <a:txBody>
                    <a:bodyPr/>
                    <a:lstStyle/>
                    <a:p>
                      <a:r>
                        <a:rPr lang="zh-CN" altLang="en-US" sz="1800" b="0" i="0" kern="1200" dirty="0">
                          <a:solidFill>
                            <a:schemeClr val="dk1"/>
                          </a:solidFill>
                          <a:effectLst/>
                          <a:latin typeface="+mn-lt"/>
                          <a:ea typeface="+mn-ea"/>
                          <a:cs typeface="+mn-cs"/>
                        </a:rPr>
                        <a:t>网关中的</a:t>
                      </a:r>
                      <a:r>
                        <a:rPr lang="en-US" altLang="zh-CN" sz="1800" b="0" i="0" kern="1200" dirty="0">
                          <a:solidFill>
                            <a:schemeClr val="dk1"/>
                          </a:solidFill>
                          <a:effectLst/>
                          <a:latin typeface="+mn-lt"/>
                          <a:ea typeface="+mn-ea"/>
                          <a:cs typeface="+mn-cs"/>
                        </a:rPr>
                        <a:t>TLS</a:t>
                      </a:r>
                      <a:r>
                        <a:rPr lang="zh-CN" altLang="en-US" sz="1800" b="0" i="0" kern="1200" dirty="0">
                          <a:solidFill>
                            <a:schemeClr val="dk1"/>
                          </a:solidFill>
                          <a:effectLst/>
                          <a:latin typeface="+mn-lt"/>
                          <a:ea typeface="+mn-ea"/>
                          <a:cs typeface="+mn-cs"/>
                        </a:rPr>
                        <a:t>终止和</a:t>
                      </a:r>
                      <a:r>
                        <a:rPr lang="en-US" altLang="zh-CN" sz="1800" b="0" i="0" kern="1200" dirty="0">
                          <a:solidFill>
                            <a:schemeClr val="dk1"/>
                          </a:solidFill>
                          <a:effectLst/>
                          <a:latin typeface="+mn-lt"/>
                          <a:ea typeface="+mn-ea"/>
                          <a:cs typeface="+mn-cs"/>
                        </a:rPr>
                        <a:t>SNI(Server Name Indication)</a:t>
                      </a:r>
                      <a:r>
                        <a:rPr lang="zh-CN" altLang="en-US" sz="1800" b="0" i="0" kern="1200" dirty="0">
                          <a:solidFill>
                            <a:schemeClr val="dk1"/>
                          </a:solidFill>
                          <a:effectLst/>
                          <a:latin typeface="+mn-lt"/>
                          <a:ea typeface="+mn-ea"/>
                          <a:cs typeface="+mn-cs"/>
                        </a:rPr>
                        <a:t>支持</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765440661"/>
                  </a:ext>
                </a:extLst>
              </a:tr>
              <a:tr h="370840">
                <a:tc>
                  <a:txBody>
                    <a:bodyPr/>
                    <a:lstStyle/>
                    <a:p>
                      <a:r>
                        <a:rPr lang="en-US" altLang="zh-CN" sz="1800" b="0" i="0" kern="1200" dirty="0">
                          <a:solidFill>
                            <a:schemeClr val="dk1"/>
                          </a:solidFill>
                          <a:effectLst/>
                          <a:latin typeface="+mn-lt"/>
                          <a:ea typeface="+mn-ea"/>
                          <a:cs typeface="+mn-cs"/>
                        </a:rPr>
                        <a:t>Ingress</a:t>
                      </a:r>
                      <a:r>
                        <a:rPr lang="zh-CN" altLang="en-US" sz="1800" b="0" i="0" kern="1200" dirty="0">
                          <a:solidFill>
                            <a:schemeClr val="dk1"/>
                          </a:solidFill>
                          <a:effectLst/>
                          <a:latin typeface="+mn-lt"/>
                          <a:ea typeface="+mn-ea"/>
                          <a:cs typeface="+mn-cs"/>
                        </a:rPr>
                        <a:t>的</a:t>
                      </a:r>
                      <a:r>
                        <a:rPr lang="en-US" altLang="zh-CN" sz="1800" b="0" i="0" kern="1200" dirty="0">
                          <a:solidFill>
                            <a:schemeClr val="dk1"/>
                          </a:solidFill>
                          <a:effectLst/>
                          <a:latin typeface="+mn-lt"/>
                          <a:ea typeface="+mn-ea"/>
                          <a:cs typeface="+mn-cs"/>
                        </a:rPr>
                        <a:t>SNI</a:t>
                      </a:r>
                      <a:r>
                        <a:rPr lang="zh-CN" altLang="en-US" sz="1800" b="0" i="0" kern="1200" dirty="0">
                          <a:solidFill>
                            <a:schemeClr val="dk1"/>
                          </a:solidFill>
                          <a:effectLst/>
                          <a:latin typeface="+mn-lt"/>
                          <a:ea typeface="+mn-ea"/>
                          <a:cs typeface="+mn-cs"/>
                        </a:rPr>
                        <a:t>多个证书管理的支持</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767292555"/>
                  </a:ext>
                </a:extLst>
              </a:tr>
              <a:tr h="370840">
                <a:tc>
                  <a:txBody>
                    <a:bodyPr/>
                    <a:lstStyle/>
                    <a:p>
                      <a:r>
                        <a:rPr lang="zh-CN" altLang="en-US" sz="1800" b="0" i="0" kern="1200" dirty="0">
                          <a:solidFill>
                            <a:schemeClr val="dk1"/>
                          </a:solidFill>
                          <a:effectLst/>
                          <a:latin typeface="+mn-lt"/>
                          <a:ea typeface="+mn-ea"/>
                          <a:cs typeface="+mn-cs"/>
                        </a:rPr>
                        <a:t>本地负载均衡</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3880737107"/>
                  </a:ext>
                </a:extLst>
              </a:tr>
              <a:tr h="370840">
                <a:tc>
                  <a:txBody>
                    <a:bodyPr/>
                    <a:lstStyle/>
                    <a:p>
                      <a:r>
                        <a:rPr lang="zh-CN" altLang="en-US" sz="1800" b="0" i="0" kern="1200" dirty="0">
                          <a:solidFill>
                            <a:schemeClr val="dk1"/>
                          </a:solidFill>
                          <a:effectLst/>
                          <a:latin typeface="+mn-lt"/>
                          <a:ea typeface="+mn-ea"/>
                          <a:cs typeface="+mn-cs"/>
                        </a:rPr>
                        <a:t>在</a:t>
                      </a:r>
                      <a:r>
                        <a:rPr lang="en-US" altLang="zh-CN" sz="1800" b="0" i="0" kern="1200" dirty="0">
                          <a:solidFill>
                            <a:schemeClr val="dk1"/>
                          </a:solidFill>
                          <a:effectLst/>
                          <a:latin typeface="+mn-lt"/>
                          <a:ea typeface="+mn-ea"/>
                          <a:cs typeface="+mn-cs"/>
                        </a:rPr>
                        <a:t>Envoy</a:t>
                      </a:r>
                      <a:r>
                        <a:rPr lang="zh-CN" altLang="en-US" sz="1800" b="0" i="0" kern="1200" dirty="0">
                          <a:solidFill>
                            <a:schemeClr val="dk1"/>
                          </a:solidFill>
                          <a:effectLst/>
                          <a:latin typeface="+mn-lt"/>
                          <a:ea typeface="+mn-ea"/>
                          <a:cs typeface="+mn-cs"/>
                        </a:rPr>
                        <a:t>中启用自定义过滤器</a:t>
                      </a:r>
                      <a:endParaRPr lang="zh-CN" altLang="en-US" dirty="0"/>
                    </a:p>
                  </a:txBody>
                  <a:tcPr/>
                </a:tc>
                <a:tc>
                  <a:txBody>
                    <a:bodyPr/>
                    <a:lstStyle/>
                    <a:p>
                      <a:r>
                        <a:rPr lang="en-US" altLang="zh-CN" sz="1800" b="0" i="0" kern="1200" dirty="0">
                          <a:solidFill>
                            <a:schemeClr val="dk1"/>
                          </a:solidFill>
                          <a:effectLst/>
                          <a:latin typeface="+mn-lt"/>
                          <a:ea typeface="+mn-ea"/>
                          <a:cs typeface="+mn-cs"/>
                        </a:rPr>
                        <a:t>Alpha</a:t>
                      </a:r>
                      <a:endParaRPr lang="zh-CN" altLang="en-US" dirty="0"/>
                    </a:p>
                  </a:txBody>
                  <a:tcPr/>
                </a:tc>
                <a:extLst>
                  <a:ext uri="{0D108BD9-81ED-4DB2-BD59-A6C34878D82A}">
                    <a16:rowId xmlns:a16="http://schemas.microsoft.com/office/drawing/2014/main" val="1819150869"/>
                  </a:ext>
                </a:extLst>
              </a:tr>
              <a:tr h="370840">
                <a:tc>
                  <a:txBody>
                    <a:bodyPr/>
                    <a:lstStyle/>
                    <a:p>
                      <a:r>
                        <a:rPr lang="en-US" altLang="zh-CN" sz="1800" b="0" i="0" kern="1200" dirty="0">
                          <a:solidFill>
                            <a:schemeClr val="dk1"/>
                          </a:solidFill>
                          <a:effectLst/>
                          <a:latin typeface="+mn-lt"/>
                          <a:ea typeface="+mn-ea"/>
                          <a:cs typeface="+mn-cs"/>
                        </a:rPr>
                        <a:t>CNI</a:t>
                      </a:r>
                      <a:r>
                        <a:rPr lang="zh-CN" altLang="en-US" sz="1800" b="0" i="0" kern="1200" dirty="0">
                          <a:solidFill>
                            <a:schemeClr val="dk1"/>
                          </a:solidFill>
                          <a:effectLst/>
                          <a:latin typeface="+mn-lt"/>
                          <a:ea typeface="+mn-ea"/>
                          <a:cs typeface="+mn-cs"/>
                        </a:rPr>
                        <a:t>容器接口</a:t>
                      </a:r>
                      <a:endParaRPr lang="zh-CN" altLang="en-US" dirty="0"/>
                    </a:p>
                  </a:txBody>
                  <a:tcPr/>
                </a:tc>
                <a:tc>
                  <a:txBody>
                    <a:bodyPr/>
                    <a:lstStyle/>
                    <a:p>
                      <a:r>
                        <a:rPr lang="en-US" altLang="zh-CN" sz="1800" b="0" i="0" kern="1200" dirty="0">
                          <a:solidFill>
                            <a:schemeClr val="dk1"/>
                          </a:solidFill>
                          <a:effectLst/>
                          <a:latin typeface="+mn-lt"/>
                          <a:ea typeface="+mn-ea"/>
                          <a:cs typeface="+mn-cs"/>
                        </a:rPr>
                        <a:t>Alpha</a:t>
                      </a:r>
                      <a:endParaRPr lang="zh-CN" altLang="en-US" dirty="0"/>
                    </a:p>
                  </a:txBody>
                  <a:tcPr/>
                </a:tc>
                <a:extLst>
                  <a:ext uri="{0D108BD9-81ED-4DB2-BD59-A6C34878D82A}">
                    <a16:rowId xmlns:a16="http://schemas.microsoft.com/office/drawing/2014/main" val="2012529627"/>
                  </a:ext>
                </a:extLst>
              </a:tr>
              <a:tr h="370840">
                <a:tc>
                  <a:txBody>
                    <a:bodyPr/>
                    <a:lstStyle/>
                    <a:p>
                      <a:r>
                        <a:rPr lang="en-US" altLang="zh-CN" sz="1800" b="0" i="0" u="sng" kern="1200" dirty="0">
                          <a:solidFill>
                            <a:schemeClr val="dk1"/>
                          </a:solidFill>
                          <a:effectLst/>
                          <a:latin typeface="+mn-lt"/>
                          <a:ea typeface="+mn-ea"/>
                          <a:cs typeface="+mn-cs"/>
                          <a:hlinkClick r:id="rId5"/>
                        </a:rPr>
                        <a:t>Sidecar API</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101396715"/>
                  </a:ext>
                </a:extLst>
              </a:tr>
            </a:tbl>
          </a:graphicData>
        </a:graphic>
      </p:graphicFrame>
      <p:sp>
        <p:nvSpPr>
          <p:cNvPr id="4" name="日期占位符 3">
            <a:extLst>
              <a:ext uri="{FF2B5EF4-FFF2-40B4-BE49-F238E27FC236}">
                <a16:creationId xmlns:a16="http://schemas.microsoft.com/office/drawing/2014/main" id="{7F18F337-A421-4DF4-97AD-37CBF7194220}"/>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5016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CA5FA-2BFD-4578-A613-C4629DBAC548}"/>
              </a:ext>
            </a:extLst>
          </p:cNvPr>
          <p:cNvSpPr>
            <a:spLocks noGrp="1"/>
          </p:cNvSpPr>
          <p:nvPr>
            <p:ph type="title"/>
          </p:nvPr>
        </p:nvSpPr>
        <p:spPr>
          <a:xfrm>
            <a:off x="581192" y="702156"/>
            <a:ext cx="11029616" cy="644044"/>
          </a:xfrm>
        </p:spPr>
        <p:txBody>
          <a:bodyPr/>
          <a:lstStyle/>
          <a:p>
            <a:r>
              <a:rPr lang="zh-CN" altLang="en-US" b="0" dirty="0"/>
              <a:t>可观测性</a:t>
            </a:r>
            <a:endParaRPr lang="zh-CN" altLang="en-US" dirty="0"/>
          </a:p>
        </p:txBody>
      </p:sp>
      <p:graphicFrame>
        <p:nvGraphicFramePr>
          <p:cNvPr id="5" name="表格 5">
            <a:extLst>
              <a:ext uri="{FF2B5EF4-FFF2-40B4-BE49-F238E27FC236}">
                <a16:creationId xmlns:a16="http://schemas.microsoft.com/office/drawing/2014/main" id="{CBB9B262-D75F-45BC-8FC3-18B81CBD57EF}"/>
              </a:ext>
            </a:extLst>
          </p:cNvPr>
          <p:cNvGraphicFramePr>
            <a:graphicFrameLocks noGrp="1"/>
          </p:cNvGraphicFramePr>
          <p:nvPr>
            <p:ph idx="1"/>
            <p:extLst>
              <p:ext uri="{D42A27DB-BD31-4B8C-83A1-F6EECF244321}">
                <p14:modId xmlns:p14="http://schemas.microsoft.com/office/powerpoint/2010/main" val="1523725575"/>
              </p:ext>
            </p:extLst>
          </p:nvPr>
        </p:nvGraphicFramePr>
        <p:xfrm>
          <a:off x="580858" y="1547813"/>
          <a:ext cx="11029950" cy="445008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2098588716"/>
                    </a:ext>
                  </a:extLst>
                </a:gridCol>
                <a:gridCol w="5514975">
                  <a:extLst>
                    <a:ext uri="{9D8B030D-6E8A-4147-A177-3AD203B41FA5}">
                      <a16:colId xmlns:a16="http://schemas.microsoft.com/office/drawing/2014/main" val="474341515"/>
                    </a:ext>
                  </a:extLst>
                </a:gridCol>
              </a:tblGrid>
              <a:tr h="370840">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619173415"/>
                  </a:ext>
                </a:extLst>
              </a:tr>
              <a:tr h="370840">
                <a:tc>
                  <a:txBody>
                    <a:bodyPr/>
                    <a:lstStyle/>
                    <a:p>
                      <a:r>
                        <a:rPr lang="en-US" altLang="zh-CN" dirty="0"/>
                        <a:t>Prometheus</a:t>
                      </a:r>
                      <a:r>
                        <a:rPr lang="zh-CN" altLang="en-US" dirty="0"/>
                        <a:t>集成</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227189336"/>
                  </a:ext>
                </a:extLst>
              </a:tr>
              <a:tr h="370840">
                <a:tc>
                  <a:txBody>
                    <a:bodyPr/>
                    <a:lstStyle/>
                    <a:p>
                      <a:r>
                        <a:rPr lang="zh-CN" altLang="en-US" dirty="0"/>
                        <a:t>本地日志记录</a:t>
                      </a:r>
                      <a:r>
                        <a:rPr lang="en-US" altLang="zh-CN" dirty="0"/>
                        <a:t>(STDIO)</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281617275"/>
                  </a:ext>
                </a:extLst>
              </a:tr>
              <a:tr h="370840">
                <a:tc>
                  <a:txBody>
                    <a:bodyPr/>
                    <a:lstStyle/>
                    <a:p>
                      <a:r>
                        <a:rPr lang="en-US" altLang="zh-CN" sz="1800" b="0" i="0" u="none" strike="noStrike" kern="1200" dirty="0" err="1">
                          <a:solidFill>
                            <a:schemeClr val="dk1"/>
                          </a:solidFill>
                          <a:effectLst/>
                          <a:latin typeface="+mn-lt"/>
                          <a:ea typeface="+mn-ea"/>
                          <a:cs typeface="+mn-cs"/>
                        </a:rPr>
                        <a:t>Statsd</a:t>
                      </a:r>
                      <a:r>
                        <a:rPr lang="en-US" altLang="zh-CN" sz="1800" b="0" i="0" u="none" strike="noStrike" kern="1200" dirty="0">
                          <a:solidFill>
                            <a:schemeClr val="dk1"/>
                          </a:solidFill>
                          <a:effectLst/>
                          <a:latin typeface="+mn-lt"/>
                          <a:ea typeface="+mn-ea"/>
                          <a:cs typeface="+mn-cs"/>
                        </a:rPr>
                        <a:t>(</a:t>
                      </a:r>
                      <a:r>
                        <a:rPr lang="zh-CN" altLang="en-US" sz="1800" b="0" i="0" u="none" strike="noStrike" kern="1200" dirty="0">
                          <a:solidFill>
                            <a:schemeClr val="dk1"/>
                          </a:solidFill>
                          <a:effectLst/>
                          <a:latin typeface="+mn-lt"/>
                          <a:ea typeface="+mn-ea"/>
                          <a:cs typeface="+mn-cs"/>
                        </a:rPr>
                        <a:t>也很流行</a:t>
                      </a:r>
                      <a:r>
                        <a:rPr lang="en-US" altLang="zh-CN" sz="1800" b="0" i="0" u="none" strike="noStrike" kern="1200" dirty="0">
                          <a:solidFill>
                            <a:schemeClr val="dk1"/>
                          </a:solidFill>
                          <a:effectLst/>
                          <a:latin typeface="+mn-lt"/>
                          <a:ea typeface="+mn-ea"/>
                          <a:cs typeface="+mn-cs"/>
                        </a:rPr>
                        <a:t>)</a:t>
                      </a:r>
                      <a:r>
                        <a:rPr lang="zh-CN" altLang="en-US" sz="1800" b="0" i="0" u="none" strike="noStrike" kern="1200" dirty="0">
                          <a:solidFill>
                            <a:schemeClr val="dk1"/>
                          </a:solidFill>
                          <a:effectLst/>
                          <a:latin typeface="+mn-lt"/>
                          <a:ea typeface="+mn-ea"/>
                          <a:cs typeface="+mn-cs"/>
                        </a:rPr>
                        <a:t>集成</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618400642"/>
                  </a:ext>
                </a:extLst>
              </a:tr>
              <a:tr h="370840">
                <a:tc>
                  <a:txBody>
                    <a:bodyPr/>
                    <a:lstStyle/>
                    <a:p>
                      <a:r>
                        <a:rPr lang="zh-CN" altLang="en-US" dirty="0"/>
                        <a:t>客户端和服务端遥测报告</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3220178775"/>
                  </a:ext>
                </a:extLst>
              </a:tr>
              <a:tr h="370840">
                <a:tc>
                  <a:txBody>
                    <a:bodyPr/>
                    <a:lstStyle/>
                    <a:p>
                      <a:r>
                        <a:rPr lang="zh-CN" altLang="en-US" dirty="0"/>
                        <a:t>服务</a:t>
                      </a:r>
                      <a:r>
                        <a:rPr lang="zh-CN" altLang="en-US" sz="1800" b="0" i="0" kern="1200" dirty="0">
                          <a:solidFill>
                            <a:schemeClr val="dk1"/>
                          </a:solidFill>
                          <a:effectLst/>
                          <a:latin typeface="+mn-lt"/>
                          <a:ea typeface="+mn-ea"/>
                          <a:cs typeface="+mn-cs"/>
                        </a:rPr>
                        <a:t>仪表板（</a:t>
                      </a:r>
                      <a:r>
                        <a:rPr lang="en-US" altLang="zh-CN" dirty="0"/>
                        <a:t>Grafana</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494960274"/>
                  </a:ext>
                </a:extLst>
              </a:tr>
              <a:tr h="370840">
                <a:tc>
                  <a:txBody>
                    <a:bodyPr/>
                    <a:lstStyle/>
                    <a:p>
                      <a:r>
                        <a:rPr lang="en-US" altLang="zh-CN" dirty="0" err="1"/>
                        <a:t>Istio</a:t>
                      </a:r>
                      <a:r>
                        <a:rPr lang="zh-CN" altLang="en-US" dirty="0"/>
                        <a:t>组件</a:t>
                      </a:r>
                      <a:r>
                        <a:rPr lang="zh-CN" altLang="en-US" sz="1800" b="0" i="0" kern="1200" dirty="0">
                          <a:solidFill>
                            <a:schemeClr val="dk1"/>
                          </a:solidFill>
                          <a:effectLst/>
                          <a:latin typeface="+mn-lt"/>
                          <a:ea typeface="+mn-ea"/>
                          <a:cs typeface="+mn-cs"/>
                        </a:rPr>
                        <a:t>仪表板（</a:t>
                      </a:r>
                      <a:r>
                        <a:rPr lang="en-US" altLang="zh-CN" dirty="0"/>
                        <a:t>Grafana</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509315793"/>
                  </a:ext>
                </a:extLst>
              </a:tr>
              <a:tr h="370840">
                <a:tc>
                  <a:txBody>
                    <a:bodyPr/>
                    <a:lstStyle/>
                    <a:p>
                      <a:r>
                        <a:rPr lang="zh-CN" altLang="en-US" dirty="0"/>
                        <a:t>分布式追踪</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711053948"/>
                  </a:ext>
                </a:extLst>
              </a:tr>
              <a:tr h="370840">
                <a:tc>
                  <a:txBody>
                    <a:bodyPr/>
                    <a:lstStyle/>
                    <a:p>
                      <a:r>
                        <a:rPr lang="en-US" altLang="zh-CN" sz="1800" b="0" i="0" kern="1200" dirty="0" err="1">
                          <a:solidFill>
                            <a:schemeClr val="dk1"/>
                          </a:solidFill>
                          <a:effectLst/>
                          <a:latin typeface="+mn-lt"/>
                          <a:ea typeface="+mn-ea"/>
                          <a:cs typeface="+mn-cs"/>
                        </a:rPr>
                        <a:t>Stackdriver</a:t>
                      </a:r>
                      <a:r>
                        <a:rPr lang="zh-CN" altLang="en-US" sz="1800" b="0" i="0" kern="1200" dirty="0">
                          <a:solidFill>
                            <a:schemeClr val="dk1"/>
                          </a:solidFill>
                          <a:effectLst/>
                          <a:latin typeface="+mn-lt"/>
                          <a:ea typeface="+mn-ea"/>
                          <a:cs typeface="+mn-cs"/>
                        </a:rPr>
                        <a:t>集成</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643441543"/>
                  </a:ext>
                </a:extLst>
              </a:tr>
              <a:tr h="370840">
                <a:tc>
                  <a:txBody>
                    <a:bodyPr/>
                    <a:lstStyle/>
                    <a:p>
                      <a:r>
                        <a:rPr lang="en-US" altLang="zh-CN" sz="1800" b="0" i="0" u="none" strike="noStrike" kern="1200" dirty="0" err="1">
                          <a:solidFill>
                            <a:schemeClr val="dk1"/>
                          </a:solidFill>
                          <a:effectLst/>
                          <a:latin typeface="+mn-lt"/>
                          <a:ea typeface="+mn-ea"/>
                          <a:cs typeface="+mn-cs"/>
                        </a:rPr>
                        <a:t>Zipkin</a:t>
                      </a:r>
                      <a:r>
                        <a:rPr lang="en-US" altLang="zh-CN" sz="1800" b="0" i="0" u="none" strike="noStrike" kern="1200" dirty="0">
                          <a:solidFill>
                            <a:schemeClr val="dk1"/>
                          </a:solidFill>
                          <a:effectLst/>
                          <a:latin typeface="+mn-lt"/>
                          <a:ea typeface="+mn-ea"/>
                          <a:cs typeface="+mn-cs"/>
                        </a:rPr>
                        <a:t> / Jaeger</a:t>
                      </a:r>
                      <a:r>
                        <a:rPr lang="zh-CN" altLang="en-US" sz="1800" b="0" i="0" u="none" strike="noStrike" kern="1200" dirty="0">
                          <a:solidFill>
                            <a:schemeClr val="dk1"/>
                          </a:solidFill>
                          <a:effectLst/>
                          <a:latin typeface="+mn-lt"/>
                          <a:ea typeface="+mn-ea"/>
                          <a:cs typeface="+mn-cs"/>
                        </a:rPr>
                        <a:t>的分布式追踪</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49367839"/>
                  </a:ext>
                </a:extLst>
              </a:tr>
              <a:tr h="370840">
                <a:tc>
                  <a:txBody>
                    <a:bodyPr/>
                    <a:lstStyle/>
                    <a:p>
                      <a:r>
                        <a:rPr lang="en-US" altLang="zh-CN" dirty="0" err="1"/>
                        <a:t>Fluentd</a:t>
                      </a:r>
                      <a:r>
                        <a:rPr lang="zh-CN" altLang="en-US" dirty="0"/>
                        <a:t>日志</a:t>
                      </a:r>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869822780"/>
                  </a:ext>
                </a:extLst>
              </a:tr>
              <a:tr h="370840">
                <a:tc>
                  <a:txBody>
                    <a:bodyPr/>
                    <a:lstStyle/>
                    <a:p>
                      <a:r>
                        <a:rPr lang="zh-CN" altLang="en-US" dirty="0"/>
                        <a:t>追踪采样</a:t>
                      </a:r>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6776209"/>
                  </a:ext>
                </a:extLst>
              </a:tr>
            </a:tbl>
          </a:graphicData>
        </a:graphic>
      </p:graphicFrame>
      <p:sp>
        <p:nvSpPr>
          <p:cNvPr id="4" name="日期占位符 3">
            <a:extLst>
              <a:ext uri="{FF2B5EF4-FFF2-40B4-BE49-F238E27FC236}">
                <a16:creationId xmlns:a16="http://schemas.microsoft.com/office/drawing/2014/main" id="{EB9B243B-6265-4BDA-8B70-0011ED570A6D}"/>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3719116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7B132-3FDD-4AED-A339-E1DBF04ED4B0}"/>
              </a:ext>
            </a:extLst>
          </p:cNvPr>
          <p:cNvSpPr>
            <a:spLocks noGrp="1"/>
          </p:cNvSpPr>
          <p:nvPr>
            <p:ph type="title"/>
          </p:nvPr>
        </p:nvSpPr>
        <p:spPr>
          <a:xfrm>
            <a:off x="581192" y="702156"/>
            <a:ext cx="11029616" cy="580544"/>
          </a:xfrm>
        </p:spPr>
        <p:txBody>
          <a:bodyPr/>
          <a:lstStyle/>
          <a:p>
            <a:r>
              <a:rPr lang="zh-CN" altLang="en-US" b="0" dirty="0"/>
              <a:t>安全和策略实施</a:t>
            </a:r>
            <a:endParaRPr lang="zh-CN" altLang="en-US" dirty="0"/>
          </a:p>
        </p:txBody>
      </p:sp>
      <p:graphicFrame>
        <p:nvGraphicFramePr>
          <p:cNvPr id="5" name="表格 5">
            <a:extLst>
              <a:ext uri="{FF2B5EF4-FFF2-40B4-BE49-F238E27FC236}">
                <a16:creationId xmlns:a16="http://schemas.microsoft.com/office/drawing/2014/main" id="{CB24BF2D-0688-4E35-B12E-D38A57D655AF}"/>
              </a:ext>
            </a:extLst>
          </p:cNvPr>
          <p:cNvGraphicFramePr>
            <a:graphicFrameLocks noGrp="1"/>
          </p:cNvGraphicFramePr>
          <p:nvPr>
            <p:ph idx="1"/>
            <p:extLst>
              <p:ext uri="{D42A27DB-BD31-4B8C-83A1-F6EECF244321}">
                <p14:modId xmlns:p14="http://schemas.microsoft.com/office/powerpoint/2010/main" val="2310701923"/>
              </p:ext>
            </p:extLst>
          </p:nvPr>
        </p:nvGraphicFramePr>
        <p:xfrm>
          <a:off x="454025" y="1414716"/>
          <a:ext cx="11029950" cy="519176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731985423"/>
                    </a:ext>
                  </a:extLst>
                </a:gridCol>
                <a:gridCol w="5514975">
                  <a:extLst>
                    <a:ext uri="{9D8B030D-6E8A-4147-A177-3AD203B41FA5}">
                      <a16:colId xmlns:a16="http://schemas.microsoft.com/office/drawing/2014/main" val="2026739988"/>
                    </a:ext>
                  </a:extLst>
                </a:gridCol>
              </a:tblGrid>
              <a:tr h="370840">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3790107934"/>
                  </a:ext>
                </a:extLst>
              </a:tr>
              <a:tr h="370840">
                <a:tc>
                  <a:txBody>
                    <a:bodyPr/>
                    <a:lstStyle/>
                    <a:p>
                      <a:r>
                        <a:rPr lang="zh-CN" altLang="en-US" dirty="0"/>
                        <a:t>服务到服务端的双向</a:t>
                      </a:r>
                      <a:r>
                        <a:rPr lang="en-US" altLang="zh-CN" dirty="0"/>
                        <a:t>TLS</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3366861404"/>
                  </a:ext>
                </a:extLst>
              </a:tr>
              <a:tr h="370840">
                <a:tc>
                  <a:txBody>
                    <a:bodyPr/>
                    <a:lstStyle/>
                    <a:p>
                      <a:r>
                        <a:rPr lang="en-US" altLang="zh-CN" dirty="0"/>
                        <a:t>Kubernetes</a:t>
                      </a:r>
                      <a:r>
                        <a:rPr lang="zh-CN" altLang="en-US" dirty="0"/>
                        <a:t>：服务凭证分发</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1823605334"/>
                  </a:ext>
                </a:extLst>
              </a:tr>
              <a:tr h="370840">
                <a:tc>
                  <a:txBody>
                    <a:bodyPr/>
                    <a:lstStyle/>
                    <a:p>
                      <a:r>
                        <a:rPr lang="zh-CN" altLang="en-US" sz="1800" b="0" i="0" kern="1200" dirty="0">
                          <a:solidFill>
                            <a:schemeClr val="dk1"/>
                          </a:solidFill>
                          <a:effectLst/>
                          <a:latin typeface="+mn-lt"/>
                          <a:ea typeface="+mn-ea"/>
                          <a:cs typeface="+mn-cs"/>
                        </a:rPr>
                        <a:t>基于</a:t>
                      </a:r>
                      <a:r>
                        <a:rPr lang="en-US" altLang="zh-CN" sz="1800" b="0" i="0" kern="1200" dirty="0">
                          <a:solidFill>
                            <a:schemeClr val="dk1"/>
                          </a:solidFill>
                          <a:effectLst/>
                          <a:latin typeface="+mn-lt"/>
                          <a:ea typeface="+mn-ea"/>
                          <a:cs typeface="+mn-cs"/>
                        </a:rPr>
                        <a:t>SDS</a:t>
                      </a:r>
                      <a:r>
                        <a:rPr lang="zh-CN" altLang="en-US" sz="1800" b="0" i="0" kern="1200" dirty="0">
                          <a:solidFill>
                            <a:schemeClr val="dk1"/>
                          </a:solidFill>
                          <a:effectLst/>
                          <a:latin typeface="+mn-lt"/>
                          <a:ea typeface="+mn-ea"/>
                          <a:cs typeface="+mn-cs"/>
                        </a:rPr>
                        <a:t>的密钥和证书供应</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77874340"/>
                  </a:ext>
                </a:extLst>
              </a:tr>
              <a:tr h="370840">
                <a:tc>
                  <a:txBody>
                    <a:bodyPr/>
                    <a:lstStyle/>
                    <a:p>
                      <a:r>
                        <a:rPr lang="zh-CN" altLang="en-US" sz="1800" b="0" i="0" kern="1200" dirty="0">
                          <a:solidFill>
                            <a:schemeClr val="dk1"/>
                          </a:solidFill>
                          <a:effectLst/>
                          <a:latin typeface="+mn-lt"/>
                          <a:ea typeface="+mn-ea"/>
                          <a:cs typeface="+mn-cs"/>
                        </a:rPr>
                        <a:t>在入口网关证书管理</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1476625164"/>
                  </a:ext>
                </a:extLst>
              </a:tr>
              <a:tr h="370840">
                <a:tc>
                  <a:txBody>
                    <a:bodyPr/>
                    <a:lstStyle/>
                    <a:p>
                      <a:r>
                        <a:rPr lang="en-US" altLang="zh-CN" sz="1800" b="0" i="0" kern="1200" dirty="0" err="1">
                          <a:solidFill>
                            <a:schemeClr val="dk1"/>
                          </a:solidFill>
                          <a:effectLst/>
                          <a:latin typeface="+mn-lt"/>
                          <a:ea typeface="+mn-ea"/>
                          <a:cs typeface="+mn-cs"/>
                        </a:rPr>
                        <a:t>Istio</a:t>
                      </a:r>
                      <a:r>
                        <a:rPr lang="en-US" altLang="zh-CN" sz="1800" b="0" i="0" kern="1200" dirty="0">
                          <a:solidFill>
                            <a:schemeClr val="dk1"/>
                          </a:solidFill>
                          <a:effectLst/>
                          <a:latin typeface="+mn-lt"/>
                          <a:ea typeface="+mn-ea"/>
                          <a:cs typeface="+mn-cs"/>
                        </a:rPr>
                        <a:t> CA</a:t>
                      </a:r>
                      <a:r>
                        <a:rPr lang="zh-CN" altLang="en-US" sz="1800" b="0" i="0" kern="1200" dirty="0">
                          <a:solidFill>
                            <a:schemeClr val="dk1"/>
                          </a:solidFill>
                          <a:effectLst/>
                          <a:latin typeface="+mn-lt"/>
                          <a:ea typeface="+mn-ea"/>
                          <a:cs typeface="+mn-cs"/>
                        </a:rPr>
                        <a:t>的可插拔密钥</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证书支持</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429926395"/>
                  </a:ext>
                </a:extLst>
              </a:tr>
              <a:tr h="370840">
                <a:tc>
                  <a:txBody>
                    <a:bodyPr/>
                    <a:lstStyle/>
                    <a:p>
                      <a:r>
                        <a:rPr lang="zh-CN" altLang="en-US" sz="1800" b="0" i="0" kern="1200" dirty="0">
                          <a:solidFill>
                            <a:schemeClr val="dk1"/>
                          </a:solidFill>
                          <a:effectLst/>
                          <a:latin typeface="+mn-lt"/>
                          <a:ea typeface="+mn-ea"/>
                          <a:cs typeface="+mn-cs"/>
                        </a:rPr>
                        <a:t>授权</a:t>
                      </a:r>
                      <a:r>
                        <a:rPr lang="en-US" altLang="zh-CN" sz="1800" b="0" i="0" kern="1200" dirty="0">
                          <a:solidFill>
                            <a:schemeClr val="dk1"/>
                          </a:solidFill>
                          <a:effectLst/>
                          <a:latin typeface="+mn-lt"/>
                          <a:ea typeface="+mn-ea"/>
                          <a:cs typeface="+mn-cs"/>
                        </a:rPr>
                        <a:t>(</a:t>
                      </a:r>
                      <a:r>
                        <a:rPr lang="en-US" altLang="zh-CN" sz="1800" b="0" i="0" u="none" strike="noStrike" kern="1200" dirty="0">
                          <a:solidFill>
                            <a:schemeClr val="dk1"/>
                          </a:solidFill>
                          <a:effectLst/>
                          <a:latin typeface="+mn-lt"/>
                          <a:ea typeface="+mn-ea"/>
                          <a:cs typeface="+mn-cs"/>
                        </a:rPr>
                        <a:t>Authorization</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248363739"/>
                  </a:ext>
                </a:extLst>
              </a:tr>
              <a:tr h="370840">
                <a:tc>
                  <a:txBody>
                    <a:bodyPr/>
                    <a:lstStyle/>
                    <a:p>
                      <a:r>
                        <a:rPr lang="zh-CN" altLang="en-US" sz="1800" b="0" i="0" kern="1200" dirty="0">
                          <a:solidFill>
                            <a:schemeClr val="dk1"/>
                          </a:solidFill>
                          <a:effectLst/>
                          <a:latin typeface="+mn-lt"/>
                          <a:ea typeface="+mn-ea"/>
                          <a:cs typeface="+mn-cs"/>
                        </a:rPr>
                        <a:t>最终用户（</a:t>
                      </a:r>
                      <a:r>
                        <a:rPr lang="en-US" altLang="zh-CN" sz="1800" b="0" i="0" kern="1200" dirty="0">
                          <a:solidFill>
                            <a:schemeClr val="dk1"/>
                          </a:solidFill>
                          <a:effectLst/>
                          <a:latin typeface="+mn-lt"/>
                          <a:ea typeface="+mn-ea"/>
                          <a:cs typeface="+mn-cs"/>
                        </a:rPr>
                        <a:t>JWT</a:t>
                      </a:r>
                      <a:r>
                        <a:rPr lang="zh-CN" altLang="en-US" sz="1800" b="0" i="0" kern="1200" dirty="0">
                          <a:solidFill>
                            <a:schemeClr val="dk1"/>
                          </a:solidFill>
                          <a:effectLst/>
                          <a:latin typeface="+mn-lt"/>
                          <a:ea typeface="+mn-ea"/>
                          <a:cs typeface="+mn-cs"/>
                        </a:rPr>
                        <a:t>）身份验证</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668094410"/>
                  </a:ext>
                </a:extLst>
              </a:tr>
              <a:tr h="370840">
                <a:tc>
                  <a:txBody>
                    <a:bodyPr/>
                    <a:lstStyle/>
                    <a:p>
                      <a:r>
                        <a:rPr lang="zh-CN" altLang="en-US" sz="1800" b="0" i="0" kern="1200" dirty="0">
                          <a:solidFill>
                            <a:schemeClr val="dk1"/>
                          </a:solidFill>
                          <a:effectLst/>
                          <a:latin typeface="+mn-lt"/>
                          <a:ea typeface="+mn-ea"/>
                          <a:cs typeface="+mn-cs"/>
                        </a:rPr>
                        <a:t>自动双向</a:t>
                      </a:r>
                      <a:r>
                        <a:rPr lang="en-US" altLang="zh-CN" sz="1800" b="0" i="0" kern="1200" dirty="0">
                          <a:solidFill>
                            <a:schemeClr val="dk1"/>
                          </a:solidFill>
                          <a:effectLst/>
                          <a:latin typeface="+mn-lt"/>
                          <a:ea typeface="+mn-ea"/>
                          <a:cs typeface="+mn-cs"/>
                        </a:rPr>
                        <a:t>TLS</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253827061"/>
                  </a:ext>
                </a:extLst>
              </a:tr>
              <a:tr h="370840">
                <a:tc>
                  <a:txBody>
                    <a:bodyPr/>
                    <a:lstStyle/>
                    <a:p>
                      <a:r>
                        <a:rPr lang="en-US" altLang="zh-CN" sz="1800" b="0" i="0" kern="1200" dirty="0">
                          <a:solidFill>
                            <a:schemeClr val="dk1"/>
                          </a:solidFill>
                          <a:effectLst/>
                          <a:latin typeface="+mn-lt"/>
                          <a:ea typeface="+mn-ea"/>
                          <a:cs typeface="+mn-cs"/>
                        </a:rPr>
                        <a:t>VM:</a:t>
                      </a:r>
                      <a:r>
                        <a:rPr lang="zh-CN" altLang="en-US" sz="1800" b="0" i="0" kern="1200" dirty="0">
                          <a:solidFill>
                            <a:schemeClr val="dk1"/>
                          </a:solidFill>
                          <a:effectLst/>
                          <a:latin typeface="+mn-lt"/>
                          <a:ea typeface="+mn-ea"/>
                          <a:cs typeface="+mn-cs"/>
                        </a:rPr>
                        <a:t>服务凭据分发</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3391100876"/>
                  </a:ext>
                </a:extLst>
              </a:tr>
              <a:tr h="370840">
                <a:tc>
                  <a:txBody>
                    <a:bodyPr/>
                    <a:lstStyle/>
                    <a:p>
                      <a:r>
                        <a:rPr lang="zh-CN" altLang="en-US" sz="1800" b="0" i="0" kern="1200" dirty="0">
                          <a:solidFill>
                            <a:schemeClr val="dk1"/>
                          </a:solidFill>
                          <a:effectLst/>
                          <a:latin typeface="+mn-lt"/>
                          <a:ea typeface="+mn-ea"/>
                          <a:cs typeface="+mn-cs"/>
                        </a:rPr>
                        <a:t>双向</a:t>
                      </a:r>
                      <a:r>
                        <a:rPr lang="en-US" altLang="zh-CN" sz="1800" b="0" i="0" kern="1200" dirty="0">
                          <a:solidFill>
                            <a:schemeClr val="dk1"/>
                          </a:solidFill>
                          <a:effectLst/>
                          <a:latin typeface="+mn-lt"/>
                          <a:ea typeface="+mn-ea"/>
                          <a:cs typeface="+mn-cs"/>
                        </a:rPr>
                        <a:t>TLS</a:t>
                      </a:r>
                      <a:r>
                        <a:rPr lang="zh-CN" altLang="en-US" sz="1800" b="0" i="0" kern="1200" dirty="0">
                          <a:solidFill>
                            <a:schemeClr val="dk1"/>
                          </a:solidFill>
                          <a:effectLst/>
                          <a:latin typeface="+mn-lt"/>
                          <a:ea typeface="+mn-ea"/>
                          <a:cs typeface="+mn-cs"/>
                        </a:rPr>
                        <a:t>迁移</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077529980"/>
                  </a:ext>
                </a:extLst>
              </a:tr>
              <a:tr h="370840">
                <a:tc>
                  <a:txBody>
                    <a:bodyPr/>
                    <a:lstStyle/>
                    <a:p>
                      <a:r>
                        <a:rPr lang="zh-CN" altLang="en-US" sz="1800" b="0" i="0" kern="1200" dirty="0">
                          <a:solidFill>
                            <a:schemeClr val="dk1"/>
                          </a:solidFill>
                          <a:effectLst/>
                          <a:latin typeface="+mn-lt"/>
                          <a:ea typeface="+mn-ea"/>
                          <a:cs typeface="+mn-cs"/>
                        </a:rPr>
                        <a:t>拒绝检查器（</a:t>
                      </a:r>
                      <a:r>
                        <a:rPr lang="en-US" altLang="zh-CN" sz="1800" b="0" i="0" u="none" strike="noStrike" kern="1200" dirty="0">
                          <a:solidFill>
                            <a:schemeClr val="dk1"/>
                          </a:solidFill>
                          <a:effectLst/>
                          <a:latin typeface="+mn-lt"/>
                          <a:ea typeface="+mn-ea"/>
                          <a:cs typeface="+mn-cs"/>
                        </a:rPr>
                        <a:t>Deny Checker</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2486738904"/>
                  </a:ext>
                </a:extLst>
              </a:tr>
              <a:tr h="370840">
                <a:tc>
                  <a:txBody>
                    <a:bodyPr/>
                    <a:lstStyle/>
                    <a:p>
                      <a:r>
                        <a:rPr lang="zh-CN" altLang="en-US" sz="1800" b="0" i="0" u="none" strike="noStrike" kern="1200" dirty="0">
                          <a:solidFill>
                            <a:schemeClr val="dk1"/>
                          </a:solidFill>
                          <a:effectLst/>
                          <a:latin typeface="+mn-lt"/>
                          <a:ea typeface="+mn-ea"/>
                          <a:cs typeface="+mn-cs"/>
                        </a:rPr>
                        <a:t>列表检查器（</a:t>
                      </a:r>
                      <a:r>
                        <a:rPr lang="en-US" altLang="zh-CN" sz="1800" b="0" i="0" u="none" strike="noStrike" kern="1200" dirty="0">
                          <a:solidFill>
                            <a:schemeClr val="dk1"/>
                          </a:solidFill>
                          <a:effectLst/>
                          <a:latin typeface="+mn-lt"/>
                          <a:ea typeface="+mn-ea"/>
                          <a:cs typeface="+mn-cs"/>
                        </a:rPr>
                        <a:t>List Checker</a:t>
                      </a:r>
                      <a:r>
                        <a:rPr lang="zh-CN" altLang="en-US" sz="1800" b="0" i="0" u="none" strike="noStrike"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2412274378"/>
                  </a:ext>
                </a:extLst>
              </a:tr>
              <a:tr h="370840">
                <a:tc>
                  <a:txBody>
                    <a:bodyPr/>
                    <a:lstStyle/>
                    <a:p>
                      <a:r>
                        <a:rPr lang="en-US" altLang="zh-CN" sz="1800" b="0" i="0" kern="1200" dirty="0">
                          <a:solidFill>
                            <a:schemeClr val="dk1"/>
                          </a:solidFill>
                          <a:effectLst/>
                          <a:latin typeface="+mn-lt"/>
                          <a:ea typeface="+mn-ea"/>
                          <a:cs typeface="+mn-cs"/>
                        </a:rPr>
                        <a:t>OPA</a:t>
                      </a:r>
                      <a:r>
                        <a:rPr lang="zh-CN" altLang="en-US" sz="1800" b="0" i="0" kern="1200" dirty="0">
                          <a:solidFill>
                            <a:schemeClr val="dk1"/>
                          </a:solidFill>
                          <a:effectLst/>
                          <a:latin typeface="+mn-lt"/>
                          <a:ea typeface="+mn-ea"/>
                          <a:cs typeface="+mn-cs"/>
                        </a:rPr>
                        <a:t>检查器（</a:t>
                      </a:r>
                      <a:r>
                        <a:rPr lang="en-US" altLang="zh-CN" sz="1800" b="0" i="0" u="none" strike="noStrike" kern="1200" dirty="0">
                          <a:solidFill>
                            <a:schemeClr val="dk1"/>
                          </a:solidFill>
                          <a:effectLst/>
                          <a:latin typeface="+mn-lt"/>
                          <a:ea typeface="+mn-ea"/>
                          <a:cs typeface="+mn-cs"/>
                        </a:rPr>
                        <a:t>OPA Checker</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3838661066"/>
                  </a:ext>
                </a:extLst>
              </a:tr>
            </a:tbl>
          </a:graphicData>
        </a:graphic>
      </p:graphicFrame>
      <p:sp>
        <p:nvSpPr>
          <p:cNvPr id="4" name="日期占位符 3">
            <a:extLst>
              <a:ext uri="{FF2B5EF4-FFF2-40B4-BE49-F238E27FC236}">
                <a16:creationId xmlns:a16="http://schemas.microsoft.com/office/drawing/2014/main" id="{20E85C84-CA9A-44C7-95CC-217EBA1C5D8F}"/>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967210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F17D5-669F-4314-91EB-01736BE5652A}"/>
              </a:ext>
            </a:extLst>
          </p:cNvPr>
          <p:cNvSpPr>
            <a:spLocks noGrp="1"/>
          </p:cNvSpPr>
          <p:nvPr>
            <p:ph type="title"/>
          </p:nvPr>
        </p:nvSpPr>
        <p:spPr>
          <a:xfrm>
            <a:off x="581526" y="530706"/>
            <a:ext cx="11029616" cy="669444"/>
          </a:xfrm>
        </p:spPr>
        <p:txBody>
          <a:bodyPr/>
          <a:lstStyle/>
          <a:p>
            <a:r>
              <a:rPr lang="zh-CN" altLang="en-US" dirty="0"/>
              <a:t>核心基础组件</a:t>
            </a:r>
          </a:p>
        </p:txBody>
      </p:sp>
      <p:graphicFrame>
        <p:nvGraphicFramePr>
          <p:cNvPr id="5" name="表格 5">
            <a:extLst>
              <a:ext uri="{FF2B5EF4-FFF2-40B4-BE49-F238E27FC236}">
                <a16:creationId xmlns:a16="http://schemas.microsoft.com/office/drawing/2014/main" id="{F100FDD9-C9BF-4440-A377-A88EF9E5BE1D}"/>
              </a:ext>
            </a:extLst>
          </p:cNvPr>
          <p:cNvGraphicFramePr>
            <a:graphicFrameLocks noGrp="1"/>
          </p:cNvGraphicFramePr>
          <p:nvPr>
            <p:ph idx="1"/>
            <p:extLst>
              <p:ext uri="{D42A27DB-BD31-4B8C-83A1-F6EECF244321}">
                <p14:modId xmlns:p14="http://schemas.microsoft.com/office/powerpoint/2010/main" val="2075952885"/>
              </p:ext>
            </p:extLst>
          </p:nvPr>
        </p:nvGraphicFramePr>
        <p:xfrm>
          <a:off x="415925" y="1213544"/>
          <a:ext cx="11029950" cy="5392932"/>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2868141205"/>
                    </a:ext>
                  </a:extLst>
                </a:gridCol>
                <a:gridCol w="5514975">
                  <a:extLst>
                    <a:ext uri="{9D8B030D-6E8A-4147-A177-3AD203B41FA5}">
                      <a16:colId xmlns:a16="http://schemas.microsoft.com/office/drawing/2014/main" val="914018687"/>
                    </a:ext>
                  </a:extLst>
                </a:gridCol>
              </a:tblGrid>
              <a:tr h="295716">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4216912809"/>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a:solidFill>
                            <a:schemeClr val="dk1"/>
                          </a:solidFill>
                          <a:effectLst/>
                          <a:latin typeface="+mn-lt"/>
                          <a:ea typeface="+mn-ea"/>
                          <a:cs typeface="+mn-cs"/>
                        </a:rPr>
                        <a:t>Envoy</a:t>
                      </a:r>
                      <a:r>
                        <a:rPr lang="zh-CN" altLang="en-US" sz="1200" b="0" i="0" kern="1200" dirty="0">
                          <a:solidFill>
                            <a:schemeClr val="dk1"/>
                          </a:solidFill>
                          <a:effectLst/>
                          <a:latin typeface="+mn-lt"/>
                          <a:ea typeface="+mn-ea"/>
                          <a:cs typeface="+mn-cs"/>
                        </a:rPr>
                        <a:t>安装和流量拦截</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765276749"/>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控制平面安装</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924863888"/>
                  </a:ext>
                </a:extLst>
              </a:tr>
              <a:tr h="295716">
                <a:tc>
                  <a:txBody>
                    <a:bodyPr/>
                    <a:lstStyle/>
                    <a:p>
                      <a:r>
                        <a:rPr lang="zh-CN" altLang="en-US" sz="1200" b="0" i="0" kern="1200" dirty="0">
                          <a:solidFill>
                            <a:schemeClr val="dk1"/>
                          </a:solidFill>
                          <a:effectLst/>
                          <a:latin typeface="+mn-lt"/>
                          <a:ea typeface="+mn-ea"/>
                          <a:cs typeface="+mn-cs"/>
                        </a:rPr>
                        <a:t>属性表达式语言</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918660443"/>
                  </a:ext>
                </a:extLst>
              </a:tr>
              <a:tr h="295716">
                <a:tc>
                  <a:txBody>
                    <a:bodyPr/>
                    <a:lstStyle/>
                    <a:p>
                      <a:r>
                        <a:rPr lang="en-US" altLang="zh-CN" sz="1200" b="0" i="0" kern="1200" dirty="0">
                          <a:solidFill>
                            <a:schemeClr val="dk1"/>
                          </a:solidFill>
                          <a:effectLst/>
                          <a:latin typeface="+mn-lt"/>
                          <a:ea typeface="+mn-ea"/>
                          <a:cs typeface="+mn-cs"/>
                        </a:rPr>
                        <a:t>Standalone Operator</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2077965546"/>
                  </a:ext>
                </a:extLst>
              </a:tr>
              <a:tr h="295716">
                <a:tc>
                  <a:txBody>
                    <a:bodyPr/>
                    <a:lstStyle/>
                    <a:p>
                      <a:r>
                        <a:rPr lang="zh-CN" altLang="en-US" sz="1200" b="0" i="0" kern="1200" dirty="0">
                          <a:solidFill>
                            <a:schemeClr val="dk1"/>
                          </a:solidFill>
                          <a:effectLst/>
                          <a:latin typeface="+mn-lt"/>
                          <a:ea typeface="+mn-ea"/>
                          <a:cs typeface="+mn-cs"/>
                        </a:rPr>
                        <a:t>混合器进程外适配器创作模型</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928013699"/>
                  </a:ext>
                </a:extLst>
              </a:tr>
              <a:tr h="295716">
                <a:tc>
                  <a:txBody>
                    <a:bodyPr/>
                    <a:lstStyle/>
                    <a:p>
                      <a:r>
                        <a:rPr lang="en-US" altLang="zh-CN" sz="1200" dirty="0"/>
                        <a:t>Helm</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163357051"/>
                  </a:ext>
                </a:extLst>
              </a:tr>
              <a:tr h="295716">
                <a:tc>
                  <a:txBody>
                    <a:bodyPr/>
                    <a:lstStyle/>
                    <a:p>
                      <a:r>
                        <a:rPr lang="zh-CN" altLang="en-US" sz="1200" b="0" i="0" kern="1200" dirty="0">
                          <a:solidFill>
                            <a:schemeClr val="dk1"/>
                          </a:solidFill>
                          <a:effectLst/>
                          <a:latin typeface="+mn-lt"/>
                          <a:ea typeface="+mn-ea"/>
                          <a:cs typeface="+mn-cs"/>
                        </a:rPr>
                        <a:t>基于</a:t>
                      </a:r>
                      <a:r>
                        <a:rPr lang="en-US" altLang="zh-CN" sz="1200" b="0" i="0" kern="1200" dirty="0">
                          <a:solidFill>
                            <a:schemeClr val="dk1"/>
                          </a:solidFill>
                          <a:effectLst/>
                          <a:latin typeface="+mn-lt"/>
                          <a:ea typeface="+mn-ea"/>
                          <a:cs typeface="+mn-cs"/>
                        </a:rPr>
                        <a:t>VPN</a:t>
                      </a:r>
                      <a:r>
                        <a:rPr lang="zh-CN" altLang="en-US" sz="1200" b="0" i="0" kern="1200" dirty="0">
                          <a:solidFill>
                            <a:schemeClr val="dk1"/>
                          </a:solidFill>
                          <a:effectLst/>
                          <a:latin typeface="+mn-lt"/>
                          <a:ea typeface="+mn-ea"/>
                          <a:cs typeface="+mn-cs"/>
                        </a:rPr>
                        <a:t>的多集群网格</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1106054437"/>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控制平面升级</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572359075"/>
                  </a:ext>
                </a:extLst>
              </a:tr>
              <a:tr h="295716">
                <a:tc>
                  <a:txBody>
                    <a:bodyPr/>
                    <a:lstStyle/>
                    <a:p>
                      <a:r>
                        <a:rPr lang="en-US" altLang="zh-CN" sz="1200" b="0" i="0" kern="1200" dirty="0">
                          <a:solidFill>
                            <a:schemeClr val="dk1"/>
                          </a:solidFill>
                          <a:effectLst/>
                          <a:latin typeface="+mn-lt"/>
                          <a:ea typeface="+mn-ea"/>
                          <a:cs typeface="+mn-cs"/>
                        </a:rPr>
                        <a:t>Consul</a:t>
                      </a:r>
                      <a:r>
                        <a:rPr lang="zh-CN" altLang="en-US" sz="1200" b="0" i="0" kern="1200" dirty="0">
                          <a:solidFill>
                            <a:schemeClr val="dk1"/>
                          </a:solidFill>
                          <a:effectLst/>
                          <a:latin typeface="+mn-lt"/>
                          <a:ea typeface="+mn-ea"/>
                          <a:cs typeface="+mn-cs"/>
                        </a:rPr>
                        <a:t>集成</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378438033"/>
                  </a:ext>
                </a:extLst>
              </a:tr>
              <a:tr h="295716">
                <a:tc>
                  <a:txBody>
                    <a:bodyPr/>
                    <a:lstStyle/>
                    <a:p>
                      <a:r>
                        <a:rPr lang="zh-CN" altLang="en-US" sz="1200" b="0" i="0" kern="1200" dirty="0">
                          <a:solidFill>
                            <a:schemeClr val="dk1"/>
                          </a:solidFill>
                          <a:effectLst/>
                          <a:latin typeface="+mn-lt"/>
                          <a:ea typeface="+mn-ea"/>
                          <a:cs typeface="+mn-cs"/>
                        </a:rPr>
                        <a:t>基本配置资源验证</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699560111"/>
                  </a:ext>
                </a:extLst>
              </a:tr>
              <a:tr h="295716">
                <a:tc>
                  <a:txBody>
                    <a:bodyPr/>
                    <a:lstStyle/>
                    <a:p>
                      <a:r>
                        <a:rPr lang="zh-CN" altLang="en-US" sz="1200" b="0" i="0" kern="1200" dirty="0">
                          <a:solidFill>
                            <a:schemeClr val="dk1"/>
                          </a:solidFill>
                          <a:effectLst/>
                          <a:latin typeface="+mn-lt"/>
                          <a:ea typeface="+mn-ea"/>
                          <a:cs typeface="+mn-cs"/>
                        </a:rPr>
                        <a:t>使用</a:t>
                      </a:r>
                      <a:r>
                        <a:rPr lang="en-US" altLang="zh-CN" sz="1200" b="0" i="0" kern="1200" dirty="0">
                          <a:solidFill>
                            <a:schemeClr val="dk1"/>
                          </a:solidFill>
                          <a:effectLst/>
                          <a:latin typeface="+mn-lt"/>
                          <a:ea typeface="+mn-ea"/>
                          <a:cs typeface="+mn-cs"/>
                        </a:rPr>
                        <a:t>Galley</a:t>
                      </a:r>
                      <a:r>
                        <a:rPr lang="zh-CN" altLang="en-US" sz="1200" b="0" i="0" kern="1200" dirty="0">
                          <a:solidFill>
                            <a:schemeClr val="dk1"/>
                          </a:solidFill>
                          <a:effectLst/>
                          <a:latin typeface="+mn-lt"/>
                          <a:ea typeface="+mn-ea"/>
                          <a:cs typeface="+mn-cs"/>
                        </a:rPr>
                        <a:t>进行配置处理</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499364727"/>
                  </a:ext>
                </a:extLst>
              </a:tr>
              <a:tr h="295716">
                <a:tc>
                  <a:txBody>
                    <a:bodyPr/>
                    <a:lstStyle/>
                    <a:p>
                      <a:r>
                        <a:rPr lang="zh-CN" altLang="en-US" sz="1200" b="0" i="0" kern="1200" dirty="0">
                          <a:solidFill>
                            <a:schemeClr val="dk1"/>
                          </a:solidFill>
                          <a:effectLst/>
                          <a:latin typeface="+mn-lt"/>
                          <a:ea typeface="+mn-ea"/>
                          <a:cs typeface="+mn-cs"/>
                        </a:rPr>
                        <a:t>混合器的自我监控</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3495468831"/>
                  </a:ext>
                </a:extLst>
              </a:tr>
              <a:tr h="295716">
                <a:tc>
                  <a:txBody>
                    <a:bodyPr/>
                    <a:lstStyle/>
                    <a:p>
                      <a:r>
                        <a:rPr lang="zh-CN" altLang="en-US" sz="1200" b="0" i="0" kern="1200" dirty="0">
                          <a:solidFill>
                            <a:schemeClr val="dk1"/>
                          </a:solidFill>
                          <a:effectLst/>
                          <a:latin typeface="+mn-lt"/>
                          <a:ea typeface="+mn-ea"/>
                          <a:cs typeface="+mn-cs"/>
                        </a:rPr>
                        <a:t>自定义混合器模型构建</a:t>
                      </a:r>
                      <a:endParaRPr lang="zh-CN" altLang="en-US" sz="1200" dirty="0"/>
                    </a:p>
                  </a:txBody>
                  <a:tcPr/>
                </a:tc>
                <a:tc>
                  <a:txBody>
                    <a:bodyPr/>
                    <a:lstStyle/>
                    <a:p>
                      <a:r>
                        <a:rPr lang="en-US" altLang="zh-CN" sz="1200" b="0" i="0" kern="1200" dirty="0">
                          <a:solidFill>
                            <a:schemeClr val="dk1"/>
                          </a:solidFill>
                          <a:effectLst/>
                          <a:latin typeface="+mn-lt"/>
                          <a:ea typeface="+mn-ea"/>
                          <a:cs typeface="+mn-cs"/>
                        </a:rPr>
                        <a:t>deprecated</a:t>
                      </a:r>
                      <a:endParaRPr lang="zh-CN" altLang="en-US" sz="1200" dirty="0"/>
                    </a:p>
                  </a:txBody>
                  <a:tcPr/>
                </a:tc>
                <a:extLst>
                  <a:ext uri="{0D108BD9-81ED-4DB2-BD59-A6C34878D82A}">
                    <a16:rowId xmlns:a16="http://schemas.microsoft.com/office/drawing/2014/main" val="1763465826"/>
                  </a:ext>
                </a:extLst>
              </a:tr>
              <a:tr h="295716">
                <a:tc>
                  <a:txBody>
                    <a:bodyPr/>
                    <a:lstStyle/>
                    <a:p>
                      <a:r>
                        <a:rPr lang="zh-CN" altLang="en-US" sz="1200" b="0" i="0" kern="1200" dirty="0">
                          <a:solidFill>
                            <a:schemeClr val="dk1"/>
                          </a:solidFill>
                          <a:effectLst/>
                          <a:latin typeface="+mn-lt"/>
                          <a:ea typeface="+mn-ea"/>
                          <a:cs typeface="+mn-cs"/>
                        </a:rPr>
                        <a:t>进程外混合器适配器（</a:t>
                      </a:r>
                      <a:r>
                        <a:rPr lang="en-US" altLang="zh-CN" sz="1200" b="0" i="0" kern="1200" dirty="0" err="1">
                          <a:solidFill>
                            <a:schemeClr val="dk1"/>
                          </a:solidFill>
                          <a:effectLst/>
                          <a:latin typeface="+mn-lt"/>
                          <a:ea typeface="+mn-ea"/>
                          <a:cs typeface="+mn-cs"/>
                        </a:rPr>
                        <a:t>gRPC</a:t>
                      </a:r>
                      <a:r>
                        <a:rPr lang="zh-CN" altLang="en-US" sz="1200" b="0" i="0" kern="1200" dirty="0">
                          <a:solidFill>
                            <a:schemeClr val="dk1"/>
                          </a:solidFill>
                          <a:effectLst/>
                          <a:latin typeface="+mn-lt"/>
                          <a:ea typeface="+mn-ea"/>
                          <a:cs typeface="+mn-cs"/>
                        </a:rPr>
                        <a:t>适配器）</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360489437"/>
                  </a:ext>
                </a:extLst>
              </a:tr>
              <a:tr h="295716">
                <a:tc>
                  <a:txBody>
                    <a:bodyPr/>
                    <a:lstStyle/>
                    <a:p>
                      <a:r>
                        <a:rPr lang="en-US" altLang="zh-CN" sz="1200" b="0" i="0" kern="1200" dirty="0" err="1">
                          <a:solidFill>
                            <a:schemeClr val="dk1"/>
                          </a:solidFill>
                          <a:effectLst/>
                          <a:latin typeface="+mn-lt"/>
                          <a:ea typeface="+mn-ea"/>
                          <a:cs typeface="+mn-cs"/>
                        </a:rPr>
                        <a:t>Istio</a:t>
                      </a:r>
                      <a:r>
                        <a:rPr lang="en-US" altLang="zh-CN" sz="1200" b="0" i="0" kern="1200" dirty="0">
                          <a:solidFill>
                            <a:schemeClr val="dk1"/>
                          </a:solidFill>
                          <a:effectLst/>
                          <a:latin typeface="+mn-lt"/>
                          <a:ea typeface="+mn-ea"/>
                          <a:cs typeface="+mn-cs"/>
                        </a:rPr>
                        <a:t> CNI</a:t>
                      </a:r>
                      <a:r>
                        <a:rPr lang="zh-CN" altLang="en-US" sz="1200" b="0" i="0" kern="1200" dirty="0">
                          <a:solidFill>
                            <a:schemeClr val="dk1"/>
                          </a:solidFill>
                          <a:effectLst/>
                          <a:latin typeface="+mn-lt"/>
                          <a:ea typeface="+mn-ea"/>
                          <a:cs typeface="+mn-cs"/>
                        </a:rPr>
                        <a:t>插件</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79590495"/>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的</a:t>
                      </a:r>
                      <a:r>
                        <a:rPr lang="en-US" altLang="zh-CN" sz="1200" b="0" i="0" kern="1200" dirty="0">
                          <a:solidFill>
                            <a:schemeClr val="dk1"/>
                          </a:solidFill>
                          <a:effectLst/>
                          <a:latin typeface="+mn-lt"/>
                          <a:ea typeface="+mn-ea"/>
                          <a:cs typeface="+mn-cs"/>
                        </a:rPr>
                        <a:t>IPv6</a:t>
                      </a:r>
                      <a:r>
                        <a:rPr lang="zh-CN" altLang="en-US" sz="1200" b="0" i="0" kern="1200" dirty="0">
                          <a:solidFill>
                            <a:schemeClr val="dk1"/>
                          </a:solidFill>
                          <a:effectLst/>
                          <a:latin typeface="+mn-lt"/>
                          <a:ea typeface="+mn-ea"/>
                          <a:cs typeface="+mn-cs"/>
                        </a:rPr>
                        <a:t>支持</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2012744441"/>
                  </a:ext>
                </a:extLst>
              </a:tr>
              <a:tr h="295716">
                <a:tc>
                  <a:txBody>
                    <a:bodyPr/>
                    <a:lstStyle/>
                    <a:p>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的</a:t>
                      </a:r>
                      <a:r>
                        <a:rPr lang="en-US" altLang="zh-CN" sz="1200" b="0" i="0" kern="1200" dirty="0" err="1">
                          <a:solidFill>
                            <a:schemeClr val="dk1"/>
                          </a:solidFill>
                          <a:effectLst/>
                          <a:latin typeface="+mn-lt"/>
                          <a:ea typeface="+mn-ea"/>
                          <a:cs typeface="+mn-cs"/>
                        </a:rPr>
                        <a:t>Distroless</a:t>
                      </a:r>
                      <a:r>
                        <a:rPr lang="zh-CN" altLang="en-US" sz="1200" b="0" i="0" kern="1200" dirty="0">
                          <a:solidFill>
                            <a:schemeClr val="dk1"/>
                          </a:solidFill>
                          <a:effectLst/>
                          <a:latin typeface="+mn-lt"/>
                          <a:ea typeface="+mn-ea"/>
                          <a:cs typeface="+mn-cs"/>
                        </a:rPr>
                        <a:t>基本映像</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912210581"/>
                  </a:ext>
                </a:extLst>
              </a:tr>
            </a:tbl>
          </a:graphicData>
        </a:graphic>
      </p:graphicFrame>
      <p:sp>
        <p:nvSpPr>
          <p:cNvPr id="4" name="日期占位符 3">
            <a:extLst>
              <a:ext uri="{FF2B5EF4-FFF2-40B4-BE49-F238E27FC236}">
                <a16:creationId xmlns:a16="http://schemas.microsoft.com/office/drawing/2014/main" id="{74EAE83B-8808-4E17-A602-1C37D97BFE4F}"/>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235245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n-US" altLang="zh-CN" dirty="0"/>
              <a:t>TIME LINE</a:t>
            </a:r>
            <a:endParaRPr lang="zh-cn" dirty="0"/>
          </a:p>
        </p:txBody>
      </p:sp>
      <p:graphicFrame>
        <p:nvGraphicFramePr>
          <p:cNvPr id="4" name="内容占位符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924226617"/>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ED0A6-C639-4C20-AEED-0171194E7822}"/>
              </a:ext>
            </a:extLst>
          </p:cNvPr>
          <p:cNvSpPr>
            <a:spLocks noGrp="1"/>
          </p:cNvSpPr>
          <p:nvPr>
            <p:ph type="title"/>
          </p:nvPr>
        </p:nvSpPr>
        <p:spPr/>
        <p:txBody>
          <a:bodyPr/>
          <a:lstStyle/>
          <a:p>
            <a:r>
              <a:rPr lang="zh-CN" altLang="en-US" dirty="0">
                <a:hlinkClick r:id="rId2" tooltip="如果使用服务网格，是否需要API网关？"/>
              </a:rPr>
              <a:t>如果使用服务网格，是否需要</a:t>
            </a:r>
            <a:r>
              <a:rPr lang="en-US" altLang="zh-CN" dirty="0">
                <a:hlinkClick r:id="rId2" tooltip="如果使用服务网格，是否需要API网关？"/>
              </a:rPr>
              <a:t>API</a:t>
            </a:r>
            <a:r>
              <a:rPr lang="zh-CN" altLang="en-US" dirty="0">
                <a:hlinkClick r:id="rId2" tooltip="如果使用服务网格，是否需要API网关？"/>
              </a:rPr>
              <a:t>网关？</a:t>
            </a:r>
            <a:br>
              <a:rPr lang="zh-CN" altLang="en-US" dirty="0"/>
            </a:br>
            <a:endParaRPr lang="zh-CN" altLang="en-US" dirty="0"/>
          </a:p>
        </p:txBody>
      </p:sp>
      <p:sp>
        <p:nvSpPr>
          <p:cNvPr id="3" name="内容占位符 2">
            <a:extLst>
              <a:ext uri="{FF2B5EF4-FFF2-40B4-BE49-F238E27FC236}">
                <a16:creationId xmlns:a16="http://schemas.microsoft.com/office/drawing/2014/main" id="{21CD5E06-6813-463B-BC6F-AE041044FE28}"/>
              </a:ext>
            </a:extLst>
          </p:cNvPr>
          <p:cNvSpPr>
            <a:spLocks noGrp="1"/>
          </p:cNvSpPr>
          <p:nvPr>
            <p:ph idx="1"/>
          </p:nvPr>
        </p:nvSpPr>
        <p:spPr/>
        <p:txBody>
          <a:bodyPr/>
          <a:lstStyle/>
          <a:p>
            <a:endParaRPr lang="zh-CN" altLang="en-US" dirty="0"/>
          </a:p>
        </p:txBody>
      </p:sp>
      <p:sp>
        <p:nvSpPr>
          <p:cNvPr id="4" name="日期占位符 3">
            <a:extLst>
              <a:ext uri="{FF2B5EF4-FFF2-40B4-BE49-F238E27FC236}">
                <a16:creationId xmlns:a16="http://schemas.microsoft.com/office/drawing/2014/main" id="{F91887BD-9CB5-4527-8EAF-3B98E357FAD0}"/>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3875312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39F05-46D5-40E4-92F6-6E9BCF690E27}"/>
              </a:ext>
            </a:extLst>
          </p:cNvPr>
          <p:cNvSpPr>
            <a:spLocks noGrp="1"/>
          </p:cNvSpPr>
          <p:nvPr>
            <p:ph type="title"/>
          </p:nvPr>
        </p:nvSpPr>
        <p:spPr/>
        <p:txBody>
          <a:bodyPr/>
          <a:lstStyle/>
          <a:p>
            <a:r>
              <a:rPr lang="en-US" altLang="zh-CN" dirty="0"/>
              <a:t>ISTIO</a:t>
            </a:r>
            <a:r>
              <a:rPr lang="zh-CN" altLang="en-US" dirty="0"/>
              <a:t>组件介绍</a:t>
            </a:r>
          </a:p>
        </p:txBody>
      </p:sp>
      <p:sp>
        <p:nvSpPr>
          <p:cNvPr id="3" name="内容占位符 2">
            <a:extLst>
              <a:ext uri="{FF2B5EF4-FFF2-40B4-BE49-F238E27FC236}">
                <a16:creationId xmlns:a16="http://schemas.microsoft.com/office/drawing/2014/main" id="{63CF2D61-9C95-4E87-8EB0-5C8D25B106B8}"/>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8BA59311-C017-4E31-96E2-6388A03364FE}"/>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3302909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E2A952-B5D3-4A19-962E-F057C989CDFA}"/>
              </a:ext>
            </a:extLst>
          </p:cNvPr>
          <p:cNvSpPr>
            <a:spLocks noGrp="1"/>
          </p:cNvSpPr>
          <p:nvPr>
            <p:ph type="title"/>
          </p:nvPr>
        </p:nvSpPr>
        <p:spPr>
          <a:xfrm>
            <a:off x="581192" y="702156"/>
            <a:ext cx="11029616" cy="804427"/>
          </a:xfrm>
        </p:spPr>
        <p:txBody>
          <a:bodyPr/>
          <a:lstStyle/>
          <a:p>
            <a:r>
              <a:rPr lang="en-US" altLang="zh-CN" dirty="0"/>
              <a:t>ISTIO</a:t>
            </a:r>
            <a:r>
              <a:rPr lang="zh-CN" altLang="en-US" dirty="0"/>
              <a:t>安装 </a:t>
            </a:r>
            <a:r>
              <a:rPr lang="en-US" altLang="zh-CN" dirty="0"/>
              <a:t>- ISTIOCTL</a:t>
            </a:r>
            <a:endParaRPr lang="zh-CN" altLang="en-US" dirty="0"/>
          </a:p>
        </p:txBody>
      </p:sp>
      <p:sp>
        <p:nvSpPr>
          <p:cNvPr id="3" name="内容占位符 2">
            <a:extLst>
              <a:ext uri="{FF2B5EF4-FFF2-40B4-BE49-F238E27FC236}">
                <a16:creationId xmlns:a16="http://schemas.microsoft.com/office/drawing/2014/main" id="{EB4C6BC0-2F57-4428-8705-7505BB5517BF}"/>
              </a:ext>
            </a:extLst>
          </p:cNvPr>
          <p:cNvSpPr>
            <a:spLocks noGrp="1"/>
          </p:cNvSpPr>
          <p:nvPr>
            <p:ph idx="1"/>
          </p:nvPr>
        </p:nvSpPr>
        <p:spPr>
          <a:xfrm>
            <a:off x="581192" y="1741714"/>
            <a:ext cx="11029615" cy="4233636"/>
          </a:xfrm>
        </p:spPr>
        <p:txBody>
          <a:bodyPr>
            <a:normAutofit fontScale="92500" lnSpcReduction="10000"/>
          </a:bodyPr>
          <a:lstStyle/>
          <a:p>
            <a:r>
              <a:rPr lang="en-US" altLang="zh-CN" dirty="0"/>
              <a:t>1. </a:t>
            </a:r>
            <a:r>
              <a:rPr lang="zh-CN" altLang="en-US" dirty="0"/>
              <a:t>下载安装</a:t>
            </a:r>
            <a:r>
              <a:rPr lang="en-US" altLang="zh-CN" dirty="0" err="1"/>
              <a:t>istioctl</a:t>
            </a:r>
            <a:endParaRPr lang="en-US" altLang="zh-CN" dirty="0"/>
          </a:p>
          <a:p>
            <a:pPr marL="0" indent="0">
              <a:buNone/>
            </a:pPr>
            <a:r>
              <a:rPr lang="en-US" altLang="zh-CN" dirty="0" err="1"/>
              <a:t>wget</a:t>
            </a:r>
            <a:r>
              <a:rPr lang="en-US" altLang="zh-CN" dirty="0"/>
              <a:t> </a:t>
            </a:r>
            <a:r>
              <a:rPr lang="en-US" altLang="zh-CN" dirty="0">
                <a:hlinkClick r:id="rId2"/>
              </a:rPr>
              <a:t>https://github.com/istio/istio/releases/download/1.5.1/istio-1.5.1-linux.tar.gz</a:t>
            </a:r>
            <a:endParaRPr lang="en-US" altLang="zh-CN" dirty="0"/>
          </a:p>
          <a:p>
            <a:pPr marL="0" indent="0">
              <a:buNone/>
            </a:pPr>
            <a:r>
              <a:rPr lang="zh-CN" altLang="en-US" dirty="0"/>
              <a:t>解压</a:t>
            </a:r>
            <a:endParaRPr lang="en-US" altLang="zh-CN" dirty="0"/>
          </a:p>
          <a:p>
            <a:pPr marL="0" indent="0">
              <a:buNone/>
            </a:pPr>
            <a:r>
              <a:rPr lang="en-US" altLang="zh-CN" dirty="0"/>
              <a:t>tar -</a:t>
            </a:r>
            <a:r>
              <a:rPr lang="en-US" altLang="zh-CN" dirty="0" err="1"/>
              <a:t>zxvf</a:t>
            </a:r>
            <a:r>
              <a:rPr lang="en-US" altLang="zh-CN" dirty="0"/>
              <a:t> istio-1.5.1-linux.tar.gz</a:t>
            </a:r>
          </a:p>
          <a:p>
            <a:pPr marL="0" indent="0">
              <a:buNone/>
            </a:pPr>
            <a:r>
              <a:rPr lang="zh-CN" altLang="en-US" dirty="0"/>
              <a:t>环境变量</a:t>
            </a:r>
            <a:endParaRPr lang="en-US" altLang="zh-CN" dirty="0"/>
          </a:p>
          <a:p>
            <a:pPr marL="0" indent="0">
              <a:buNone/>
            </a:pPr>
            <a:r>
              <a:rPr lang="en-US" altLang="zh-CN" dirty="0"/>
              <a:t>vi ~/.</a:t>
            </a:r>
            <a:r>
              <a:rPr lang="en-US" altLang="zh-CN" dirty="0" err="1"/>
              <a:t>bashrc</a:t>
            </a:r>
            <a:endParaRPr lang="en-US" altLang="zh-CN" dirty="0"/>
          </a:p>
          <a:p>
            <a:pPr marL="0" indent="0">
              <a:buNone/>
            </a:pPr>
            <a:r>
              <a:rPr lang="en-US" altLang="zh-CN" dirty="0"/>
              <a:t>export PATH=/root/istio-1.5.1/bin:$PATH</a:t>
            </a:r>
          </a:p>
          <a:p>
            <a:pPr marL="0" indent="0">
              <a:buNone/>
            </a:pPr>
            <a:r>
              <a:rPr lang="zh-CN" altLang="en-US" dirty="0"/>
              <a:t>使配置生效</a:t>
            </a:r>
            <a:br>
              <a:rPr lang="en-US" altLang="zh-CN" dirty="0"/>
            </a:br>
            <a:r>
              <a:rPr lang="en-US" altLang="zh-CN" dirty="0"/>
              <a:t>source ~/.</a:t>
            </a:r>
            <a:r>
              <a:rPr lang="en-US" altLang="zh-CN" dirty="0" err="1"/>
              <a:t>bashrc</a:t>
            </a:r>
            <a:endParaRPr lang="en-US" altLang="zh-CN" dirty="0"/>
          </a:p>
          <a:p>
            <a:pPr marL="0" indent="0">
              <a:buNone/>
            </a:pPr>
            <a:r>
              <a:rPr lang="zh-CN" altLang="en-US" dirty="0"/>
              <a:t>验证是否安装成功</a:t>
            </a:r>
            <a:endParaRPr lang="en-US" altLang="zh-CN" dirty="0"/>
          </a:p>
          <a:p>
            <a:pPr marL="0" indent="0">
              <a:buNone/>
            </a:pPr>
            <a:r>
              <a:rPr lang="en-US" altLang="zh-CN" dirty="0" err="1"/>
              <a:t>istioctl</a:t>
            </a:r>
            <a:r>
              <a:rPr lang="en-US" altLang="zh-CN" dirty="0"/>
              <a:t> version</a:t>
            </a:r>
          </a:p>
          <a:p>
            <a:pPr marL="0" indent="0">
              <a:buNone/>
            </a:pPr>
            <a:endParaRPr lang="zh-CN" altLang="en-US" dirty="0"/>
          </a:p>
        </p:txBody>
      </p:sp>
      <p:sp>
        <p:nvSpPr>
          <p:cNvPr id="4" name="日期占位符 3">
            <a:extLst>
              <a:ext uri="{FF2B5EF4-FFF2-40B4-BE49-F238E27FC236}">
                <a16:creationId xmlns:a16="http://schemas.microsoft.com/office/drawing/2014/main" id="{EFCF124F-EE24-4B20-AF8C-E8DE7D075665}"/>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2319491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A74F7-94B2-466F-8571-46C81E6B3C3C}"/>
              </a:ext>
            </a:extLst>
          </p:cNvPr>
          <p:cNvSpPr>
            <a:spLocks noGrp="1"/>
          </p:cNvSpPr>
          <p:nvPr>
            <p:ph type="title"/>
          </p:nvPr>
        </p:nvSpPr>
        <p:spPr>
          <a:xfrm>
            <a:off x="494106" y="510567"/>
            <a:ext cx="11029616" cy="699924"/>
          </a:xfrm>
        </p:spPr>
        <p:txBody>
          <a:bodyPr/>
          <a:lstStyle/>
          <a:p>
            <a:r>
              <a:rPr lang="en-US" altLang="zh-CN" dirty="0"/>
              <a:t>ISTIO</a:t>
            </a:r>
            <a:r>
              <a:rPr lang="zh-CN" altLang="en-US" dirty="0"/>
              <a:t>安装 </a:t>
            </a:r>
            <a:r>
              <a:rPr lang="en-US" altLang="zh-CN" dirty="0"/>
              <a:t>- Standalone Operator</a:t>
            </a:r>
            <a:endParaRPr lang="zh-CN" altLang="en-US" dirty="0"/>
          </a:p>
        </p:txBody>
      </p:sp>
      <p:sp>
        <p:nvSpPr>
          <p:cNvPr id="3" name="内容占位符 2">
            <a:extLst>
              <a:ext uri="{FF2B5EF4-FFF2-40B4-BE49-F238E27FC236}">
                <a16:creationId xmlns:a16="http://schemas.microsoft.com/office/drawing/2014/main" id="{E8736EE0-26AC-482A-97D2-18FF1708BF5A}"/>
              </a:ext>
            </a:extLst>
          </p:cNvPr>
          <p:cNvSpPr>
            <a:spLocks noGrp="1"/>
          </p:cNvSpPr>
          <p:nvPr>
            <p:ph idx="1"/>
          </p:nvPr>
        </p:nvSpPr>
        <p:spPr>
          <a:xfrm>
            <a:off x="581192" y="1314995"/>
            <a:ext cx="11029615" cy="5543006"/>
          </a:xfrm>
        </p:spPr>
        <p:txBody>
          <a:bodyPr>
            <a:normAutofit fontScale="55000" lnSpcReduction="20000"/>
          </a:bodyPr>
          <a:lstStyle/>
          <a:p>
            <a:r>
              <a:rPr lang="en-US" altLang="zh-CN" dirty="0"/>
              <a:t>1.  </a:t>
            </a:r>
            <a:r>
              <a:rPr lang="zh-CN" altLang="en-US" dirty="0"/>
              <a:t>初始化</a:t>
            </a:r>
            <a:endParaRPr lang="en-US" altLang="zh-CN" dirty="0"/>
          </a:p>
          <a:p>
            <a:pPr marL="0" indent="0">
              <a:buNone/>
            </a:pPr>
            <a:r>
              <a:rPr lang="en-US" altLang="zh-CN" dirty="0" err="1"/>
              <a:t>istioctl</a:t>
            </a:r>
            <a:r>
              <a:rPr lang="en-US" altLang="zh-CN" dirty="0"/>
              <a:t> operator </a:t>
            </a:r>
            <a:r>
              <a:rPr lang="en-US" altLang="zh-CN" dirty="0" err="1"/>
              <a:t>init</a:t>
            </a:r>
            <a:r>
              <a:rPr lang="en-US" altLang="zh-CN" dirty="0"/>
              <a:t>       </a:t>
            </a:r>
          </a:p>
          <a:p>
            <a:r>
              <a:rPr lang="en-US" altLang="zh-CN" dirty="0"/>
              <a:t>2. </a:t>
            </a:r>
            <a:r>
              <a:rPr lang="zh-CN" altLang="en-US" dirty="0"/>
              <a:t>安装</a:t>
            </a:r>
            <a:r>
              <a:rPr lang="en-US" altLang="zh-CN" dirty="0" err="1"/>
              <a:t>istio</a:t>
            </a:r>
            <a:endParaRPr lang="en-US" altLang="zh-CN" dirty="0"/>
          </a:p>
          <a:p>
            <a:pPr marL="0" indent="0">
              <a:buNone/>
            </a:pPr>
            <a:r>
              <a:rPr lang="en-US" altLang="zh-CN" dirty="0" err="1"/>
              <a:t>kubectl</a:t>
            </a:r>
            <a:r>
              <a:rPr lang="en-US" altLang="zh-CN" dirty="0"/>
              <a:t> create ns </a:t>
            </a:r>
            <a:r>
              <a:rPr lang="en-US" altLang="zh-CN" dirty="0" err="1"/>
              <a:t>istio</a:t>
            </a:r>
            <a:r>
              <a:rPr lang="en-US" altLang="zh-CN" dirty="0"/>
              <a:t>-system</a:t>
            </a:r>
          </a:p>
          <a:p>
            <a:pPr marL="0" indent="0">
              <a:buNone/>
            </a:pPr>
            <a:endParaRPr lang="en-US" altLang="zh-CN" dirty="0"/>
          </a:p>
          <a:p>
            <a:pPr marL="0" indent="0">
              <a:buNone/>
            </a:pPr>
            <a:r>
              <a:rPr lang="en-US" altLang="zh-CN" dirty="0" err="1"/>
              <a:t>kubectl</a:t>
            </a:r>
            <a:r>
              <a:rPr lang="en-US" altLang="zh-CN" dirty="0"/>
              <a:t> apply -f - &lt;&lt;EOF</a:t>
            </a:r>
          </a:p>
          <a:p>
            <a:pPr marL="0" indent="0">
              <a:buNone/>
            </a:pPr>
            <a:r>
              <a:rPr lang="en-US" altLang="zh-CN" dirty="0" err="1"/>
              <a:t>apiVersion</a:t>
            </a:r>
            <a:r>
              <a:rPr lang="en-US" altLang="zh-CN" dirty="0"/>
              <a:t>: install.istio.io/v1alpha1</a:t>
            </a:r>
          </a:p>
          <a:p>
            <a:pPr marL="0" indent="0">
              <a:buNone/>
            </a:pPr>
            <a:r>
              <a:rPr lang="en-US" altLang="zh-CN" dirty="0"/>
              <a:t>kind: </a:t>
            </a:r>
            <a:r>
              <a:rPr lang="en-US" altLang="zh-CN" dirty="0" err="1"/>
              <a:t>IstioOperator</a:t>
            </a:r>
            <a:endParaRPr lang="en-US" altLang="zh-CN" dirty="0"/>
          </a:p>
          <a:p>
            <a:pPr marL="0" indent="0">
              <a:buNone/>
            </a:pPr>
            <a:r>
              <a:rPr lang="en-US" altLang="zh-CN" dirty="0"/>
              <a:t>metadata:</a:t>
            </a:r>
          </a:p>
          <a:p>
            <a:pPr marL="0" indent="0">
              <a:buNone/>
            </a:pPr>
            <a:r>
              <a:rPr lang="en-US" altLang="zh-CN" dirty="0"/>
              <a:t>  namespace: </a:t>
            </a:r>
            <a:r>
              <a:rPr lang="en-US" altLang="zh-CN" dirty="0" err="1"/>
              <a:t>istio</a:t>
            </a:r>
            <a:r>
              <a:rPr lang="en-US" altLang="zh-CN" dirty="0"/>
              <a:t>-system</a:t>
            </a:r>
          </a:p>
          <a:p>
            <a:pPr marL="0" indent="0">
              <a:buNone/>
            </a:pPr>
            <a:r>
              <a:rPr lang="en-US" altLang="zh-CN" dirty="0"/>
              <a:t>  name: example-</a:t>
            </a:r>
            <a:r>
              <a:rPr lang="en-US" altLang="zh-CN" dirty="0" err="1"/>
              <a:t>istiocontrolplane</a:t>
            </a:r>
            <a:endParaRPr lang="en-US" altLang="zh-CN" dirty="0"/>
          </a:p>
          <a:p>
            <a:pPr marL="0" indent="0">
              <a:buNone/>
            </a:pPr>
            <a:r>
              <a:rPr lang="en-US" altLang="zh-CN" dirty="0"/>
              <a:t>spec:</a:t>
            </a:r>
          </a:p>
          <a:p>
            <a:pPr marL="0" indent="0">
              <a:buNone/>
            </a:pPr>
            <a:r>
              <a:rPr lang="en-US" altLang="zh-CN" dirty="0"/>
              <a:t>  profile: demo</a:t>
            </a:r>
          </a:p>
          <a:p>
            <a:pPr marL="0" indent="0">
              <a:buNone/>
            </a:pPr>
            <a:r>
              <a:rPr lang="en-US" altLang="zh-CN" dirty="0"/>
              <a:t>EOF</a:t>
            </a:r>
          </a:p>
          <a:p>
            <a:pPr marL="0" indent="0">
              <a:buNone/>
            </a:pPr>
            <a:endParaRPr lang="en-US" altLang="zh-CN" dirty="0"/>
          </a:p>
          <a:p>
            <a:r>
              <a:rPr lang="en-US" altLang="zh-CN" dirty="0"/>
              <a:t>3.  </a:t>
            </a:r>
            <a:r>
              <a:rPr lang="zh-CN" altLang="en-US" dirty="0"/>
              <a:t>验证</a:t>
            </a:r>
            <a:endParaRPr lang="en-US" altLang="zh-CN" dirty="0"/>
          </a:p>
          <a:p>
            <a:pPr marL="0" indent="0">
              <a:buNone/>
            </a:pPr>
            <a:r>
              <a:rPr lang="en-US" altLang="zh-CN" dirty="0"/>
              <a:t>  </a:t>
            </a:r>
            <a:r>
              <a:rPr lang="en-US" altLang="zh-CN" dirty="0" err="1"/>
              <a:t>kubectl</a:t>
            </a:r>
            <a:r>
              <a:rPr lang="en-US" altLang="zh-CN" dirty="0"/>
              <a:t> get svc -n </a:t>
            </a:r>
            <a:r>
              <a:rPr lang="en-US" altLang="zh-CN" dirty="0" err="1"/>
              <a:t>istio</a:t>
            </a:r>
            <a:r>
              <a:rPr lang="en-US" altLang="zh-CN" dirty="0"/>
              <a:t>-system</a:t>
            </a:r>
          </a:p>
          <a:p>
            <a:pPr marL="0" indent="0">
              <a:buNone/>
            </a:pPr>
            <a:r>
              <a:rPr lang="en-US" altLang="zh-CN" dirty="0"/>
              <a:t>  </a:t>
            </a:r>
            <a:r>
              <a:rPr lang="en-US" altLang="zh-CN" dirty="0" err="1"/>
              <a:t>kubectl</a:t>
            </a:r>
            <a:r>
              <a:rPr lang="en-US" altLang="zh-CN" dirty="0"/>
              <a:t> get pod -n </a:t>
            </a:r>
            <a:r>
              <a:rPr lang="en-US" altLang="zh-CN" dirty="0" err="1"/>
              <a:t>istio</a:t>
            </a:r>
            <a:r>
              <a:rPr lang="en-US" altLang="zh-CN" dirty="0"/>
              <a:t>-system</a:t>
            </a:r>
          </a:p>
          <a:p>
            <a:r>
              <a:rPr lang="en-US" altLang="zh-CN" dirty="0"/>
              <a:t>4. </a:t>
            </a:r>
            <a:r>
              <a:rPr lang="zh-CN" altLang="en-US" dirty="0"/>
              <a:t>卸载</a:t>
            </a:r>
            <a:endParaRPr lang="en-US" altLang="zh-CN" dirty="0"/>
          </a:p>
          <a:p>
            <a:r>
              <a:rPr lang="en-US" altLang="zh-CN" dirty="0" err="1"/>
              <a:t>kubectl</a:t>
            </a:r>
            <a:r>
              <a:rPr lang="en-US" altLang="zh-CN" dirty="0"/>
              <a:t> delete istiooperators.install.istio.io -n </a:t>
            </a:r>
            <a:r>
              <a:rPr lang="en-US" altLang="zh-CN" dirty="0" err="1"/>
              <a:t>istio</a:t>
            </a:r>
            <a:r>
              <a:rPr lang="en-US" altLang="zh-CN" dirty="0"/>
              <a:t>-system example-</a:t>
            </a:r>
            <a:r>
              <a:rPr lang="en-US" altLang="zh-CN" dirty="0" err="1"/>
              <a:t>istiocontrolplane</a:t>
            </a:r>
            <a:r>
              <a:rPr lang="en-US" altLang="zh-CN" dirty="0"/>
              <a:t>    </a:t>
            </a:r>
            <a:r>
              <a:rPr lang="zh-CN" altLang="en-US" dirty="0"/>
              <a:t>删除</a:t>
            </a:r>
            <a:r>
              <a:rPr lang="en-US" altLang="zh-CN" dirty="0" err="1"/>
              <a:t>Istio</a:t>
            </a:r>
            <a:r>
              <a:rPr lang="en-US" altLang="zh-CN" dirty="0"/>
              <a:t> deployment</a:t>
            </a:r>
          </a:p>
          <a:p>
            <a:r>
              <a:rPr lang="en-US" altLang="zh-CN" dirty="0" err="1"/>
              <a:t>istioctl</a:t>
            </a:r>
            <a:r>
              <a:rPr lang="en-US" altLang="zh-CN" dirty="0"/>
              <a:t> operator remove  </a:t>
            </a:r>
            <a:r>
              <a:rPr lang="zh-CN" altLang="en-US" dirty="0"/>
              <a:t>（</a:t>
            </a:r>
            <a:r>
              <a:rPr lang="en-US" altLang="zh-CN" dirty="0"/>
              <a:t>or </a:t>
            </a:r>
            <a:r>
              <a:rPr lang="en-US" altLang="zh-CN" dirty="0" err="1"/>
              <a:t>kubectl</a:t>
            </a:r>
            <a:r>
              <a:rPr lang="en-US" altLang="zh-CN" dirty="0"/>
              <a:t> delete ns </a:t>
            </a:r>
            <a:r>
              <a:rPr lang="en-US" altLang="zh-CN" dirty="0" err="1"/>
              <a:t>istio</a:t>
            </a:r>
            <a:r>
              <a:rPr lang="en-US" altLang="zh-CN" dirty="0"/>
              <a:t>-operator --grace-period=0 --force</a:t>
            </a:r>
            <a:r>
              <a:rPr lang="zh-CN" altLang="en-US" dirty="0"/>
              <a:t>）</a:t>
            </a:r>
            <a:r>
              <a:rPr lang="en-US" altLang="zh-CN" dirty="0"/>
              <a:t>   </a:t>
            </a:r>
            <a:r>
              <a:rPr lang="zh-CN" altLang="en-US" dirty="0"/>
              <a:t>删除 </a:t>
            </a:r>
            <a:r>
              <a:rPr lang="en-US" altLang="zh-CN" dirty="0"/>
              <a:t> </a:t>
            </a:r>
            <a:r>
              <a:rPr lang="en-US" altLang="zh-CN" dirty="0" err="1"/>
              <a:t>Istio</a:t>
            </a:r>
            <a:r>
              <a:rPr lang="en-US" altLang="zh-CN" dirty="0"/>
              <a:t> operator</a:t>
            </a:r>
          </a:p>
          <a:p>
            <a:r>
              <a:rPr lang="en-US" altLang="zh-CN" dirty="0" err="1"/>
              <a:t>istioctl</a:t>
            </a:r>
            <a:r>
              <a:rPr lang="en-US" altLang="zh-CN" dirty="0"/>
              <a:t> manifest generate | </a:t>
            </a:r>
            <a:r>
              <a:rPr lang="en-US" altLang="zh-CN" dirty="0" err="1"/>
              <a:t>kubectl</a:t>
            </a:r>
            <a:r>
              <a:rPr lang="en-US" altLang="zh-CN" dirty="0"/>
              <a:t> delete -f – </a:t>
            </a:r>
          </a:p>
          <a:p>
            <a:r>
              <a:rPr lang="en-US" altLang="zh-CN" dirty="0" err="1"/>
              <a:t>kubectl</a:t>
            </a:r>
            <a:r>
              <a:rPr lang="en-US" altLang="zh-CN" dirty="0"/>
              <a:t> delete ns </a:t>
            </a:r>
            <a:r>
              <a:rPr lang="en-US" altLang="zh-CN" dirty="0" err="1"/>
              <a:t>istio</a:t>
            </a:r>
            <a:r>
              <a:rPr lang="en-US" altLang="zh-CN" dirty="0"/>
              <a:t>-system --grace-period=0 --force</a:t>
            </a:r>
          </a:p>
          <a:p>
            <a:endParaRPr lang="en-US" altLang="zh-CN" dirty="0"/>
          </a:p>
          <a:p>
            <a:pPr marL="342900" indent="-342900">
              <a:buAutoNum type="arabicPeriod" startAt="4"/>
            </a:pPr>
            <a:endParaRPr lang="zh-CN" altLang="en-US" dirty="0"/>
          </a:p>
        </p:txBody>
      </p:sp>
      <p:sp>
        <p:nvSpPr>
          <p:cNvPr id="4" name="日期占位符 3">
            <a:extLst>
              <a:ext uri="{FF2B5EF4-FFF2-40B4-BE49-F238E27FC236}">
                <a16:creationId xmlns:a16="http://schemas.microsoft.com/office/drawing/2014/main" id="{089C2AEB-9546-4B02-8976-18F7BDE0B52A}"/>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pic>
        <p:nvPicPr>
          <p:cNvPr id="5" name="图片 4">
            <a:extLst>
              <a:ext uri="{FF2B5EF4-FFF2-40B4-BE49-F238E27FC236}">
                <a16:creationId xmlns:a16="http://schemas.microsoft.com/office/drawing/2014/main" id="{85BDDAF0-CB6E-4E19-96C6-B59C4D483DF3}"/>
              </a:ext>
            </a:extLst>
          </p:cNvPr>
          <p:cNvPicPr>
            <a:picLocks noChangeAspect="1"/>
          </p:cNvPicPr>
          <p:nvPr/>
        </p:nvPicPr>
        <p:blipFill>
          <a:blip r:embed="rId2"/>
          <a:stretch>
            <a:fillRect/>
          </a:stretch>
        </p:blipFill>
        <p:spPr>
          <a:xfrm>
            <a:off x="3544952" y="1314995"/>
            <a:ext cx="4666667" cy="3971429"/>
          </a:xfrm>
          <a:prstGeom prst="rect">
            <a:avLst/>
          </a:prstGeom>
        </p:spPr>
      </p:pic>
    </p:spTree>
    <p:extLst>
      <p:ext uri="{BB962C8B-B14F-4D97-AF65-F5344CB8AC3E}">
        <p14:creationId xmlns:p14="http://schemas.microsoft.com/office/powerpoint/2010/main" val="993569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7AE1B-C16C-400D-8A94-ADBDED5C77C1}"/>
              </a:ext>
            </a:extLst>
          </p:cNvPr>
          <p:cNvSpPr>
            <a:spLocks noGrp="1"/>
          </p:cNvSpPr>
          <p:nvPr>
            <p:ph type="title"/>
          </p:nvPr>
        </p:nvSpPr>
        <p:spPr>
          <a:xfrm>
            <a:off x="581192" y="702156"/>
            <a:ext cx="11029616" cy="621547"/>
          </a:xfrm>
        </p:spPr>
        <p:txBody>
          <a:bodyPr>
            <a:normAutofit/>
          </a:bodyPr>
          <a:lstStyle/>
          <a:p>
            <a:r>
              <a:rPr lang="en-US" altLang="zh-CN" dirty="0"/>
              <a:t>ISTIO</a:t>
            </a:r>
            <a:r>
              <a:rPr lang="zh-CN" altLang="en-US" dirty="0"/>
              <a:t>功能演示 </a:t>
            </a:r>
            <a:r>
              <a:rPr lang="en-US" altLang="zh-CN" dirty="0"/>
              <a:t>– Sidecar </a:t>
            </a:r>
            <a:r>
              <a:rPr lang="zh-CN" altLang="en-US" dirty="0"/>
              <a:t>注入</a:t>
            </a:r>
          </a:p>
        </p:txBody>
      </p:sp>
      <p:sp>
        <p:nvSpPr>
          <p:cNvPr id="3" name="内容占位符 2">
            <a:extLst>
              <a:ext uri="{FF2B5EF4-FFF2-40B4-BE49-F238E27FC236}">
                <a16:creationId xmlns:a16="http://schemas.microsoft.com/office/drawing/2014/main" id="{19304D0B-3875-48AA-968E-BC43E5336941}"/>
              </a:ext>
            </a:extLst>
          </p:cNvPr>
          <p:cNvSpPr>
            <a:spLocks noGrp="1"/>
          </p:cNvSpPr>
          <p:nvPr>
            <p:ph idx="1"/>
          </p:nvPr>
        </p:nvSpPr>
        <p:spPr>
          <a:xfrm>
            <a:off x="581192" y="1619794"/>
            <a:ext cx="11029615" cy="4355556"/>
          </a:xfrm>
        </p:spPr>
        <p:txBody>
          <a:bodyPr>
            <a:normAutofit fontScale="77500" lnSpcReduction="20000"/>
          </a:bodyPr>
          <a:lstStyle/>
          <a:p>
            <a:r>
              <a:rPr lang="en-US" altLang="zh-CN" dirty="0"/>
              <a:t>1. </a:t>
            </a:r>
            <a:r>
              <a:rPr lang="zh-CN" altLang="en-US" dirty="0"/>
              <a:t>手动注入</a:t>
            </a:r>
            <a:endParaRPr lang="en-US" altLang="zh-CN" dirty="0"/>
          </a:p>
          <a:p>
            <a:pPr marL="0" indent="0">
              <a:buNone/>
            </a:pPr>
            <a:r>
              <a:rPr lang="en-US" altLang="zh-CN" dirty="0" err="1"/>
              <a:t>istioctl</a:t>
            </a:r>
            <a:r>
              <a:rPr lang="en-US" altLang="zh-CN" dirty="0"/>
              <a:t> </a:t>
            </a:r>
            <a:r>
              <a:rPr lang="en-US" altLang="zh-CN" dirty="0" err="1"/>
              <a:t>kube</a:t>
            </a:r>
            <a:r>
              <a:rPr lang="en-US" altLang="zh-CN" dirty="0"/>
              <a:t>-inject -f </a:t>
            </a:r>
            <a:r>
              <a:rPr lang="en-US" altLang="zh-CN" dirty="0">
                <a:hlinkClick r:id="rId2"/>
              </a:rPr>
              <a:t>samples/sleep/</a:t>
            </a:r>
            <a:r>
              <a:rPr lang="en-US" altLang="zh-CN" dirty="0" err="1">
                <a:hlinkClick r:id="rId2"/>
              </a:rPr>
              <a:t>sleep.yaml</a:t>
            </a:r>
            <a:r>
              <a:rPr lang="en-US" altLang="zh-CN" dirty="0"/>
              <a:t> | </a:t>
            </a:r>
            <a:r>
              <a:rPr lang="en-US" altLang="zh-CN" dirty="0" err="1"/>
              <a:t>kubectl</a:t>
            </a:r>
            <a:r>
              <a:rPr lang="en-US" altLang="zh-CN" dirty="0"/>
              <a:t> apply -f –</a:t>
            </a:r>
          </a:p>
          <a:p>
            <a:r>
              <a:rPr lang="en-US" altLang="zh-CN" dirty="0"/>
              <a:t>2. </a:t>
            </a:r>
            <a:r>
              <a:rPr lang="zh-CN" altLang="en-US" dirty="0"/>
              <a:t>自动注入</a:t>
            </a:r>
            <a:endParaRPr lang="en-US" altLang="zh-CN" dirty="0"/>
          </a:p>
          <a:p>
            <a:pPr marL="0" indent="0">
              <a:buNone/>
            </a:pPr>
            <a:r>
              <a:rPr lang="en-US" altLang="zh-CN" dirty="0" err="1"/>
              <a:t>kubectl</a:t>
            </a:r>
            <a:r>
              <a:rPr lang="en-US" altLang="zh-CN" dirty="0"/>
              <a:t> label namespace loc </a:t>
            </a:r>
            <a:r>
              <a:rPr lang="en-US" altLang="zh-CN" dirty="0" err="1"/>
              <a:t>istio</a:t>
            </a:r>
            <a:r>
              <a:rPr lang="en-US" altLang="zh-CN" dirty="0"/>
              <a:t>-injection=enabled </a:t>
            </a:r>
          </a:p>
          <a:p>
            <a:pPr marL="0" indent="0">
              <a:buNone/>
            </a:pPr>
            <a:r>
              <a:rPr lang="en-US" altLang="zh-CN" dirty="0" err="1"/>
              <a:t>kubectl</a:t>
            </a:r>
            <a:r>
              <a:rPr lang="en-US" altLang="zh-CN" dirty="0"/>
              <a:t> get namespace -L </a:t>
            </a:r>
            <a:r>
              <a:rPr lang="en-US" altLang="zh-CN" dirty="0" err="1"/>
              <a:t>istio</a:t>
            </a:r>
            <a:r>
              <a:rPr lang="en-US" altLang="zh-CN" dirty="0"/>
              <a:t>-injection  </a:t>
            </a:r>
            <a:r>
              <a:rPr lang="zh-CN" altLang="en-US" dirty="0"/>
              <a:t>查看</a:t>
            </a:r>
            <a:endParaRPr lang="en-US" altLang="zh-CN" dirty="0"/>
          </a:p>
          <a:p>
            <a:pPr marL="0" indent="0">
              <a:buNone/>
            </a:pPr>
            <a:r>
              <a:rPr lang="zh-CN" altLang="en-US" dirty="0"/>
              <a:t>在</a:t>
            </a:r>
            <a:r>
              <a:rPr lang="en-US" altLang="zh-CN" dirty="0"/>
              <a:t>enabled </a:t>
            </a:r>
            <a:r>
              <a:rPr lang="zh-CN" altLang="en-US" dirty="0"/>
              <a:t>的命名空间中 在</a:t>
            </a:r>
            <a:r>
              <a:rPr lang="en-US" altLang="zh-CN" dirty="0" err="1"/>
              <a:t>yml</a:t>
            </a:r>
            <a:r>
              <a:rPr lang="zh-CN" altLang="en-US" dirty="0"/>
              <a:t>文件中标记不注入或者</a:t>
            </a:r>
            <a:r>
              <a:rPr lang="en-US" altLang="zh-CN" dirty="0"/>
              <a:t>disabled</a:t>
            </a:r>
            <a:r>
              <a:rPr lang="zh-CN" altLang="en-US" dirty="0"/>
              <a:t>中注入</a:t>
            </a:r>
            <a:endParaRPr lang="en-US" altLang="zh-CN" dirty="0"/>
          </a:p>
          <a:p>
            <a:pPr marL="0" indent="0">
              <a:buNone/>
            </a:pPr>
            <a:r>
              <a:rPr lang="en-US" altLang="zh-CN" sz="1100" dirty="0" err="1"/>
              <a:t>apiVersion</a:t>
            </a:r>
            <a:r>
              <a:rPr lang="en-US" altLang="zh-CN" sz="1100" dirty="0"/>
              <a:t>: apps/v1</a:t>
            </a:r>
          </a:p>
          <a:p>
            <a:pPr marL="0" indent="0">
              <a:buNone/>
            </a:pPr>
            <a:r>
              <a:rPr lang="en-US" altLang="zh-CN" sz="1100" dirty="0"/>
              <a:t>kind: Deployment</a:t>
            </a:r>
          </a:p>
          <a:p>
            <a:pPr marL="0" indent="0">
              <a:buNone/>
            </a:pPr>
            <a:r>
              <a:rPr lang="en-US" altLang="zh-CN" sz="1100" dirty="0"/>
              <a:t>metadata:</a:t>
            </a:r>
          </a:p>
          <a:p>
            <a:pPr marL="0" indent="0">
              <a:buNone/>
            </a:pPr>
            <a:r>
              <a:rPr lang="en-US" altLang="zh-CN" sz="1100" dirty="0"/>
              <a:t>  name: ignored</a:t>
            </a:r>
          </a:p>
          <a:p>
            <a:pPr marL="0" indent="0">
              <a:buNone/>
            </a:pPr>
            <a:r>
              <a:rPr lang="en-US" altLang="zh-CN" sz="1100" dirty="0"/>
              <a:t>spec:</a:t>
            </a:r>
          </a:p>
          <a:p>
            <a:pPr marL="0" indent="0">
              <a:buNone/>
            </a:pPr>
            <a:r>
              <a:rPr lang="en-US" altLang="zh-CN" sz="1100" dirty="0"/>
              <a:t>  template:</a:t>
            </a:r>
          </a:p>
          <a:p>
            <a:pPr marL="0" indent="0">
              <a:buNone/>
            </a:pPr>
            <a:r>
              <a:rPr lang="en-US" altLang="zh-CN" sz="1100" dirty="0"/>
              <a:t>    metadata:</a:t>
            </a:r>
          </a:p>
          <a:p>
            <a:pPr marL="0" indent="0">
              <a:buNone/>
            </a:pPr>
            <a:r>
              <a:rPr lang="en-US" altLang="zh-CN" sz="1100" dirty="0"/>
              <a:t>      annotations:</a:t>
            </a:r>
          </a:p>
          <a:p>
            <a:pPr marL="0" indent="0">
              <a:buNone/>
            </a:pPr>
            <a:r>
              <a:rPr lang="en-US" altLang="zh-CN" sz="1100" dirty="0"/>
              <a:t>        sidecar.istio.io/inject: "false“</a:t>
            </a:r>
          </a:p>
          <a:p>
            <a:r>
              <a:rPr lang="en-US" altLang="zh-CN" sz="1100" dirty="0"/>
              <a:t>3. </a:t>
            </a:r>
            <a:r>
              <a:rPr lang="zh-CN" altLang="en-US" sz="1100" dirty="0"/>
              <a:t>禁用</a:t>
            </a:r>
            <a:endParaRPr lang="en-US" altLang="zh-CN" sz="1100" dirty="0"/>
          </a:p>
          <a:p>
            <a:pPr marL="0" indent="0">
              <a:buNone/>
            </a:pPr>
            <a:r>
              <a:rPr lang="en-US" altLang="zh-CN" dirty="0" err="1"/>
              <a:t>kubectl</a:t>
            </a:r>
            <a:r>
              <a:rPr lang="en-US" altLang="zh-CN" dirty="0"/>
              <a:t> label namespace default </a:t>
            </a:r>
            <a:r>
              <a:rPr lang="en-US" altLang="zh-CN" dirty="0" err="1"/>
              <a:t>istio</a:t>
            </a:r>
            <a:r>
              <a:rPr lang="en-US" altLang="zh-CN" dirty="0"/>
              <a:t>-injection-</a:t>
            </a:r>
            <a:endParaRPr lang="zh-CN" altLang="en-US" sz="1100" dirty="0"/>
          </a:p>
        </p:txBody>
      </p:sp>
      <p:sp>
        <p:nvSpPr>
          <p:cNvPr id="4" name="日期占位符 3">
            <a:extLst>
              <a:ext uri="{FF2B5EF4-FFF2-40B4-BE49-F238E27FC236}">
                <a16:creationId xmlns:a16="http://schemas.microsoft.com/office/drawing/2014/main" id="{ED5AD41E-1C6E-4A7D-A177-73448B2A78FD}"/>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327023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006C1-4D6C-4315-B1DE-7D884C9C35FF}"/>
              </a:ext>
            </a:extLst>
          </p:cNvPr>
          <p:cNvSpPr>
            <a:spLocks noGrp="1"/>
          </p:cNvSpPr>
          <p:nvPr>
            <p:ph type="title"/>
          </p:nvPr>
        </p:nvSpPr>
        <p:spPr/>
        <p:txBody>
          <a:bodyPr>
            <a:normAutofit fontScale="90000"/>
          </a:bodyPr>
          <a:lstStyle/>
          <a:p>
            <a:r>
              <a:rPr lang="zh-CN" altLang="en-US" dirty="0"/>
              <a:t>这是一个</a:t>
            </a:r>
            <a:r>
              <a:rPr lang="zh-CN" altLang="en-US" sz="4800" dirty="0">
                <a:solidFill>
                  <a:srgbClr val="FF0000"/>
                </a:solidFill>
              </a:rPr>
              <a:t>新</a:t>
            </a:r>
            <a:r>
              <a:rPr lang="zh-CN" altLang="en-US" dirty="0"/>
              <a:t>名词</a:t>
            </a:r>
            <a:br>
              <a:rPr lang="zh-CN" altLang="en-US" dirty="0"/>
            </a:br>
            <a:endParaRPr lang="zh-CN" altLang="en-US" dirty="0"/>
          </a:p>
        </p:txBody>
      </p:sp>
      <p:sp>
        <p:nvSpPr>
          <p:cNvPr id="3" name="内容占位符 2">
            <a:extLst>
              <a:ext uri="{FF2B5EF4-FFF2-40B4-BE49-F238E27FC236}">
                <a16:creationId xmlns:a16="http://schemas.microsoft.com/office/drawing/2014/main" id="{6ED5FE39-1F9D-49A8-8F34-D20169138617}"/>
              </a:ext>
            </a:extLst>
          </p:cNvPr>
          <p:cNvSpPr>
            <a:spLocks noGrp="1"/>
          </p:cNvSpPr>
          <p:nvPr>
            <p:ph idx="1"/>
          </p:nvPr>
        </p:nvSpPr>
        <p:spPr>
          <a:xfrm>
            <a:off x="581192" y="2063692"/>
            <a:ext cx="11029615" cy="3911658"/>
          </a:xfrm>
        </p:spPr>
        <p:txBody>
          <a:bodyPr>
            <a:normAutofit lnSpcReduction="10000"/>
          </a:bodyPr>
          <a:lstStyle/>
          <a:p>
            <a:r>
              <a:rPr lang="zh-CN" altLang="en-US" b="1" dirty="0"/>
              <a:t>最早使用</a:t>
            </a:r>
            <a:endParaRPr lang="en-US" altLang="zh-CN" b="1" dirty="0"/>
          </a:p>
          <a:p>
            <a:pPr>
              <a:buFont typeface="Wingdings" panose="05000000000000000000" pitchFamily="2" charset="2"/>
              <a:buChar char="l"/>
            </a:pPr>
            <a:r>
              <a:rPr lang="en-US" altLang="zh-CN" sz="1400" dirty="0"/>
              <a:t>Service Mesh</a:t>
            </a:r>
            <a:r>
              <a:rPr lang="zh-CN" altLang="en-US" sz="1400" dirty="0"/>
              <a:t>最早是由开发</a:t>
            </a:r>
            <a:r>
              <a:rPr lang="en-US" altLang="zh-CN" sz="1400" dirty="0"/>
              <a:t>Linkerd</a:t>
            </a:r>
            <a:r>
              <a:rPr lang="zh-CN" altLang="en-US" sz="1400" dirty="0"/>
              <a:t>的</a:t>
            </a:r>
            <a:r>
              <a:rPr lang="en-US" altLang="zh-CN" sz="1400" dirty="0"/>
              <a:t>Buoyant</a:t>
            </a:r>
            <a:r>
              <a:rPr lang="zh-CN" altLang="en-US" sz="1400" dirty="0"/>
              <a:t>公司提出</a:t>
            </a:r>
            <a:r>
              <a:rPr lang="en-US" altLang="zh-CN" sz="1400" dirty="0"/>
              <a:t>, </a:t>
            </a:r>
            <a:r>
              <a:rPr lang="zh-CN" altLang="en-US" sz="1400" dirty="0"/>
              <a:t>并在内部使用</a:t>
            </a:r>
            <a:endParaRPr lang="en-US" altLang="zh-CN" sz="1400" dirty="0"/>
          </a:p>
          <a:p>
            <a:pPr>
              <a:buFont typeface="Wingdings" panose="05000000000000000000" pitchFamily="2" charset="2"/>
              <a:buChar char="l"/>
            </a:pPr>
            <a:r>
              <a:rPr lang="en-US" altLang="zh-CN" sz="1400" dirty="0"/>
              <a:t>2016</a:t>
            </a:r>
            <a:r>
              <a:rPr lang="zh-CN" altLang="en-US" sz="1400" dirty="0"/>
              <a:t>年</a:t>
            </a:r>
            <a:r>
              <a:rPr lang="en-US" altLang="zh-CN" sz="1400" dirty="0"/>
              <a:t>9</a:t>
            </a:r>
            <a:r>
              <a:rPr lang="zh-CN" altLang="en-US" sz="1400" dirty="0"/>
              <a:t>月第一次公开使用</a:t>
            </a:r>
            <a:endParaRPr lang="en-US" altLang="zh-CN" sz="1400" dirty="0"/>
          </a:p>
          <a:p>
            <a:pPr>
              <a:buFont typeface="Wingdings" panose="05000000000000000000" pitchFamily="2" charset="2"/>
              <a:buChar char="n"/>
            </a:pPr>
            <a:r>
              <a:rPr lang="zh-CN" altLang="en-US" b="1" dirty="0"/>
              <a:t>第一代 </a:t>
            </a:r>
            <a:r>
              <a:rPr lang="en-US" altLang="zh-CN" b="1" dirty="0"/>
              <a:t>service mesh </a:t>
            </a:r>
            <a:r>
              <a:rPr lang="zh-CN" altLang="en-US" b="1" dirty="0"/>
              <a:t>以 </a:t>
            </a:r>
            <a:r>
              <a:rPr lang="en-US" altLang="zh-CN" b="1" dirty="0"/>
              <a:t>Linkerd </a:t>
            </a:r>
            <a:r>
              <a:rPr lang="zh-CN" altLang="en-US" b="1" dirty="0"/>
              <a:t>和 </a:t>
            </a:r>
            <a:r>
              <a:rPr lang="en-US" altLang="zh-CN" b="1" dirty="0"/>
              <a:t>Envoy </a:t>
            </a:r>
            <a:r>
              <a:rPr lang="zh-CN" altLang="en-US" b="1" dirty="0"/>
              <a:t>为代表</a:t>
            </a:r>
            <a:endParaRPr lang="en-US" altLang="zh-CN" b="1" dirty="0"/>
          </a:p>
          <a:p>
            <a:pPr>
              <a:buFont typeface="Wingdings" panose="05000000000000000000" pitchFamily="2" charset="2"/>
              <a:buChar char="l"/>
            </a:pPr>
            <a:r>
              <a:rPr lang="en-US" altLang="zh-CN" sz="1400" dirty="0"/>
              <a:t>Linkerd </a:t>
            </a:r>
            <a:r>
              <a:rPr lang="zh-CN" altLang="en-US" sz="1400" dirty="0"/>
              <a:t>使用</a:t>
            </a:r>
            <a:r>
              <a:rPr lang="en-US" altLang="zh-CN" sz="1400" dirty="0"/>
              <a:t>Scala</a:t>
            </a:r>
            <a:r>
              <a:rPr lang="zh-CN" altLang="en-US" sz="1400" dirty="0"/>
              <a:t>编写，是业界第一个开源的</a:t>
            </a:r>
            <a:r>
              <a:rPr lang="en-US" altLang="zh-CN" sz="1400" dirty="0"/>
              <a:t>service mesh</a:t>
            </a:r>
            <a:r>
              <a:rPr lang="zh-CN" altLang="en-US" sz="1400" dirty="0"/>
              <a:t>方案。作者 </a:t>
            </a:r>
            <a:r>
              <a:rPr lang="en-US" altLang="zh-CN" sz="1400" dirty="0"/>
              <a:t>William Morgan </a:t>
            </a:r>
            <a:r>
              <a:rPr lang="zh-CN" altLang="en-US" sz="1400" dirty="0"/>
              <a:t>是 </a:t>
            </a:r>
            <a:r>
              <a:rPr lang="en-US" altLang="zh-CN" sz="1400" dirty="0"/>
              <a:t>service mesh </a:t>
            </a:r>
            <a:r>
              <a:rPr lang="zh-CN" altLang="en-US" sz="1400" dirty="0"/>
              <a:t>的布道师和践行者。</a:t>
            </a:r>
            <a:r>
              <a:rPr lang="en-US" altLang="zh-CN" sz="1400" dirty="0"/>
              <a:t>Envoy </a:t>
            </a:r>
            <a:r>
              <a:rPr lang="zh-CN" altLang="en-US" sz="1400" dirty="0"/>
              <a:t>基于</a:t>
            </a:r>
            <a:r>
              <a:rPr lang="en-US" altLang="zh-CN" sz="1400" dirty="0"/>
              <a:t>C++ 11</a:t>
            </a:r>
            <a:r>
              <a:rPr lang="zh-CN" altLang="en-US" sz="1400" dirty="0"/>
              <a:t>编写，无论是理论上还是实际上，后者性能都比 </a:t>
            </a:r>
            <a:r>
              <a:rPr lang="en-US" altLang="zh-CN" sz="1400" dirty="0"/>
              <a:t>Linkderd </a:t>
            </a:r>
            <a:r>
              <a:rPr lang="zh-CN" altLang="en-US" sz="1400" dirty="0"/>
              <a:t>更好。这两个开源实现都是以 </a:t>
            </a:r>
            <a:r>
              <a:rPr lang="en-US" altLang="zh-CN" sz="1400" dirty="0"/>
              <a:t>sidecar </a:t>
            </a:r>
            <a:r>
              <a:rPr lang="zh-CN" altLang="en-US" sz="1400" dirty="0"/>
              <a:t>为核心，绝大部分关注点都是如何做好</a:t>
            </a:r>
            <a:r>
              <a:rPr lang="en-US" altLang="zh-CN" sz="1400" dirty="0"/>
              <a:t>proxy</a:t>
            </a:r>
            <a:r>
              <a:rPr lang="zh-CN" altLang="en-US" sz="1400" dirty="0"/>
              <a:t>，并完成一些通用控制面的功能。 但是，当你在容器中大量部署 </a:t>
            </a:r>
            <a:r>
              <a:rPr lang="en-US" altLang="zh-CN" sz="1400" dirty="0"/>
              <a:t>sidecar </a:t>
            </a:r>
            <a:r>
              <a:rPr lang="zh-CN" altLang="en-US" sz="1400" dirty="0"/>
              <a:t>以后，如何管理和控制这些 </a:t>
            </a:r>
            <a:r>
              <a:rPr lang="en-US" altLang="zh-CN" sz="1400" dirty="0"/>
              <a:t>sidecar </a:t>
            </a:r>
            <a:r>
              <a:rPr lang="zh-CN" altLang="en-US" sz="1400" dirty="0"/>
              <a:t>本身就是一个不小的挑战。于是，第二代 </a:t>
            </a:r>
            <a:r>
              <a:rPr lang="en-US" altLang="zh-CN" sz="1400" dirty="0"/>
              <a:t>Service Mesh </a:t>
            </a:r>
            <a:r>
              <a:rPr lang="zh-CN" altLang="en-US" sz="1400" dirty="0"/>
              <a:t>应运而生。</a:t>
            </a:r>
            <a:endParaRPr lang="en-US" altLang="zh-CN" sz="1400" dirty="0"/>
          </a:p>
          <a:p>
            <a:pPr>
              <a:buFont typeface="Wingdings" panose="05000000000000000000" pitchFamily="2" charset="2"/>
              <a:buChar char="n"/>
            </a:pPr>
            <a:r>
              <a:rPr lang="zh-CN" altLang="en-US" b="1" dirty="0"/>
              <a:t>第二代</a:t>
            </a:r>
            <a:r>
              <a:rPr lang="en-US" altLang="zh-CN" b="1" dirty="0"/>
              <a:t>service mesh</a:t>
            </a:r>
            <a:r>
              <a:rPr lang="zh-CN" altLang="fr-FR" b="1" dirty="0"/>
              <a:t>典型代表有 </a:t>
            </a:r>
            <a:r>
              <a:rPr lang="fr-FR" altLang="zh-CN" b="1" dirty="0"/>
              <a:t>Istio </a:t>
            </a:r>
            <a:r>
              <a:rPr lang="zh-CN" altLang="fr-FR" b="1" dirty="0"/>
              <a:t>和 </a:t>
            </a:r>
            <a:r>
              <a:rPr lang="fr-FR" altLang="zh-CN" b="1" dirty="0"/>
              <a:t>Conduit(Linkerd2)</a:t>
            </a:r>
          </a:p>
          <a:p>
            <a:pPr>
              <a:buFont typeface="Wingdings" panose="05000000000000000000" pitchFamily="2" charset="2"/>
              <a:buChar char="l"/>
            </a:pPr>
            <a:r>
              <a:rPr lang="en-US" altLang="zh-CN" sz="1400" dirty="0"/>
              <a:t>Linkerd1.0</a:t>
            </a:r>
            <a:r>
              <a:rPr lang="zh-CN" altLang="en-US" sz="1400" dirty="0"/>
              <a:t>发布不到一个月，</a:t>
            </a:r>
            <a:r>
              <a:rPr lang="en-US" altLang="zh-CN" sz="1400" dirty="0"/>
              <a:t>Istio</a:t>
            </a:r>
            <a:r>
              <a:rPr lang="zh-CN" altLang="en-US" sz="1400" dirty="0"/>
              <a:t>就出来了，紧接着</a:t>
            </a:r>
            <a:r>
              <a:rPr lang="en-US" altLang="zh-CN" sz="1400" dirty="0"/>
              <a:t>Envoy</a:t>
            </a:r>
            <a:r>
              <a:rPr lang="zh-CN" altLang="en-US" sz="1400" dirty="0"/>
              <a:t>在九月份杀入</a:t>
            </a:r>
            <a:r>
              <a:rPr lang="en-US" altLang="zh-CN" sz="1400" dirty="0"/>
              <a:t>CNCF</a:t>
            </a:r>
            <a:r>
              <a:rPr lang="zh-CN" altLang="en-US" sz="1400" dirty="0"/>
              <a:t>。时间点上可以看到非常近，可谓是“江山代有才人出，各领风骚几个月”。</a:t>
            </a:r>
            <a:r>
              <a:rPr lang="en-US" altLang="zh-CN" sz="1400" dirty="0"/>
              <a:t>Service Mesh</a:t>
            </a:r>
            <a:r>
              <a:rPr lang="zh-CN" altLang="en-US" sz="1400" dirty="0"/>
              <a:t>的风头就是以一个月一个月的方式在做变化。</a:t>
            </a:r>
            <a:endParaRPr lang="en-US" altLang="zh-CN" sz="1400" dirty="0"/>
          </a:p>
          <a:p>
            <a:pPr>
              <a:buFont typeface="Wingdings" panose="05000000000000000000" pitchFamily="2" charset="2"/>
              <a:buChar char="l"/>
            </a:pPr>
            <a:r>
              <a:rPr lang="zh-CN" altLang="en-US" sz="1400" dirty="0"/>
              <a:t>主要改进集中在更加强大的控制面功能（与之对应的 </a:t>
            </a:r>
            <a:r>
              <a:rPr lang="en-US" altLang="zh-CN" sz="1400" dirty="0"/>
              <a:t>sidecar proxy </a:t>
            </a:r>
            <a:r>
              <a:rPr lang="zh-CN" altLang="en-US" sz="1400" dirty="0"/>
              <a:t>被称之为数据面）</a:t>
            </a:r>
            <a:endParaRPr lang="zh-CN" altLang="en-US" sz="1400" b="1" dirty="0"/>
          </a:p>
          <a:p>
            <a:pPr>
              <a:buFont typeface="Wingdings" panose="05000000000000000000" pitchFamily="2" charset="2"/>
              <a:buChar char="l"/>
            </a:pPr>
            <a:endParaRPr lang="en-US" altLang="zh-CN" sz="1400" dirty="0"/>
          </a:p>
        </p:txBody>
      </p:sp>
      <p:sp>
        <p:nvSpPr>
          <p:cNvPr id="4" name="日期占位符 3">
            <a:extLst>
              <a:ext uri="{FF2B5EF4-FFF2-40B4-BE49-F238E27FC236}">
                <a16:creationId xmlns:a16="http://schemas.microsoft.com/office/drawing/2014/main" id="{3B6F896E-2DDB-4286-8F67-934B0C5CD5B1}"/>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1130933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82C41-CCD0-412D-BE86-3FF36C3FFCC6}"/>
              </a:ext>
            </a:extLst>
          </p:cNvPr>
          <p:cNvSpPr>
            <a:spLocks noGrp="1"/>
          </p:cNvSpPr>
          <p:nvPr>
            <p:ph type="title"/>
          </p:nvPr>
        </p:nvSpPr>
        <p:spPr/>
        <p:txBody>
          <a:bodyPr/>
          <a:lstStyle/>
          <a:p>
            <a:r>
              <a:rPr lang="zh-CN" altLang="en-US" dirty="0"/>
              <a:t>什么是 </a:t>
            </a:r>
            <a:r>
              <a:rPr lang="en-US" altLang="zh-CN" dirty="0"/>
              <a:t>Service mesh</a:t>
            </a:r>
            <a:br>
              <a:rPr lang="en-US" altLang="zh-CN" dirty="0"/>
            </a:br>
            <a:endParaRPr lang="zh-CN" altLang="en-US" dirty="0"/>
          </a:p>
        </p:txBody>
      </p:sp>
      <p:sp>
        <p:nvSpPr>
          <p:cNvPr id="3" name="内容占位符 2">
            <a:extLst>
              <a:ext uri="{FF2B5EF4-FFF2-40B4-BE49-F238E27FC236}">
                <a16:creationId xmlns:a16="http://schemas.microsoft.com/office/drawing/2014/main" id="{F2ECCEAD-15FB-40EB-9CCA-255E6003336F}"/>
              </a:ext>
            </a:extLst>
          </p:cNvPr>
          <p:cNvSpPr>
            <a:spLocks noGrp="1"/>
          </p:cNvSpPr>
          <p:nvPr>
            <p:ph idx="1"/>
          </p:nvPr>
        </p:nvSpPr>
        <p:spPr/>
        <p:txBody>
          <a:bodyPr/>
          <a:lstStyle/>
          <a:p>
            <a:r>
              <a:rPr lang="en-US" altLang="zh-CN" b="1" dirty="0"/>
              <a:t>William Morgan</a:t>
            </a:r>
            <a:r>
              <a:rPr lang="zh-CN" altLang="en-US" b="1" dirty="0"/>
              <a:t>在</a:t>
            </a:r>
            <a:r>
              <a:rPr lang="en-US" altLang="zh-CN" b="1" dirty="0">
                <a:hlinkClick r:id="rId2"/>
              </a:rPr>
              <a:t>What’s a service mesh? And why do I need one?</a:t>
            </a:r>
            <a:r>
              <a:rPr lang="en-US" altLang="zh-CN" b="1" dirty="0"/>
              <a:t> </a:t>
            </a:r>
            <a:r>
              <a:rPr lang="zh-CN" altLang="en-US" b="1" dirty="0"/>
              <a:t>中是如何诠释什么是 </a:t>
            </a:r>
            <a:r>
              <a:rPr lang="en-US" altLang="zh-CN" b="1" dirty="0"/>
              <a:t>Service Mesh:</a:t>
            </a:r>
          </a:p>
          <a:p>
            <a:r>
              <a:rPr lang="en-US" altLang="zh-CN" i="1" dirty="0"/>
              <a:t>A service mesh is a dedicated infrastructure layer for handling service-to-service communication. It’s responsible for the reliable delivery of requests through the complex topology of services that comprise a modern, cloud native application. In practice, the service mesh is typically implemented as an array of lightweight network proxies that are deployed alongside application code, without the application needing to be aware.</a:t>
            </a:r>
          </a:p>
          <a:p>
            <a:r>
              <a:rPr lang="en-US" altLang="zh-CN" dirty="0"/>
              <a:t>Service Mesh </a:t>
            </a:r>
            <a:r>
              <a:rPr lang="zh-CN" altLang="en-US" dirty="0"/>
              <a:t>这个服务网络专注于处理服务和服务间的通讯。其主要负责构造一个稳定可靠的服务通讯的基础设施，并让整个架构更为的先进和 </a:t>
            </a:r>
            <a:r>
              <a:rPr lang="en-US" altLang="zh-CN" dirty="0"/>
              <a:t>Cloud Native</a:t>
            </a:r>
            <a:r>
              <a:rPr lang="zh-CN" altLang="en-US" dirty="0"/>
              <a:t>。在工程中，</a:t>
            </a:r>
            <a:r>
              <a:rPr lang="en-US" altLang="zh-CN" dirty="0"/>
              <a:t>Service Mesh </a:t>
            </a:r>
            <a:r>
              <a:rPr lang="zh-CN" altLang="en-US" dirty="0"/>
              <a:t>基本来说是一组轻量级的与应用逻辑服务部署在一起的服务代理，并且对于应用服务是透明的。</a:t>
            </a:r>
          </a:p>
        </p:txBody>
      </p:sp>
      <p:sp>
        <p:nvSpPr>
          <p:cNvPr id="4" name="日期占位符 3">
            <a:extLst>
              <a:ext uri="{FF2B5EF4-FFF2-40B4-BE49-F238E27FC236}">
                <a16:creationId xmlns:a16="http://schemas.microsoft.com/office/drawing/2014/main" id="{4DAC451D-03DE-4FC9-8EA0-D69BBD45C470}"/>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277008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59592-6D20-4CC3-B480-115A68A1FA56}"/>
              </a:ext>
            </a:extLst>
          </p:cNvPr>
          <p:cNvSpPr>
            <a:spLocks noGrp="1"/>
          </p:cNvSpPr>
          <p:nvPr>
            <p:ph type="title"/>
          </p:nvPr>
        </p:nvSpPr>
        <p:spPr/>
        <p:txBody>
          <a:bodyPr/>
          <a:lstStyle/>
          <a:p>
            <a:r>
              <a:rPr lang="en-US" altLang="zh-CN" dirty="0"/>
              <a:t>Service Mesh</a:t>
            </a:r>
            <a:r>
              <a:rPr lang="zh-CN" altLang="en-US" dirty="0"/>
              <a:t>的特点</a:t>
            </a:r>
            <a:br>
              <a:rPr lang="zh-CN" altLang="en-US" dirty="0"/>
            </a:br>
            <a:endParaRPr lang="zh-CN" altLang="en-US" dirty="0"/>
          </a:p>
        </p:txBody>
      </p:sp>
      <p:sp>
        <p:nvSpPr>
          <p:cNvPr id="3" name="内容占位符 2">
            <a:extLst>
              <a:ext uri="{FF2B5EF4-FFF2-40B4-BE49-F238E27FC236}">
                <a16:creationId xmlns:a16="http://schemas.microsoft.com/office/drawing/2014/main" id="{F938D9C0-4AA5-41CE-B281-145C3CCA6E0B}"/>
              </a:ext>
            </a:extLst>
          </p:cNvPr>
          <p:cNvSpPr>
            <a:spLocks noGrp="1"/>
          </p:cNvSpPr>
          <p:nvPr>
            <p:ph idx="1"/>
          </p:nvPr>
        </p:nvSpPr>
        <p:spPr/>
        <p:txBody>
          <a:bodyPr/>
          <a:lstStyle/>
          <a:p>
            <a:pPr latinLnBrk="1"/>
            <a:r>
              <a:rPr lang="zh-CN" altLang="en-US" dirty="0"/>
              <a:t>是一个基础设施</a:t>
            </a:r>
          </a:p>
          <a:p>
            <a:pPr latinLnBrk="1"/>
            <a:r>
              <a:rPr lang="zh-CN" altLang="en-US" dirty="0"/>
              <a:t>轻量级网络代理，应用程序间通讯的中间层</a:t>
            </a:r>
          </a:p>
          <a:p>
            <a:pPr latinLnBrk="1"/>
            <a:r>
              <a:rPr lang="zh-CN" altLang="en-US" dirty="0"/>
              <a:t>应用程序无感知，对应用程序透明无侵入</a:t>
            </a:r>
          </a:p>
          <a:p>
            <a:pPr latinLnBrk="1"/>
            <a:r>
              <a:rPr lang="zh-CN" altLang="en-US" dirty="0"/>
              <a:t>解耦应用程序的重试</a:t>
            </a:r>
            <a:r>
              <a:rPr lang="en-US" altLang="zh-CN" dirty="0"/>
              <a:t>/</a:t>
            </a:r>
            <a:r>
              <a:rPr lang="zh-CN" altLang="en-US" dirty="0"/>
              <a:t>超时、监控、追踪和服务发现等控制层面的东西</a:t>
            </a:r>
          </a:p>
          <a:p>
            <a:endParaRPr lang="zh-CN" altLang="en-US" dirty="0"/>
          </a:p>
        </p:txBody>
      </p:sp>
      <p:sp>
        <p:nvSpPr>
          <p:cNvPr id="4" name="日期占位符 3">
            <a:extLst>
              <a:ext uri="{FF2B5EF4-FFF2-40B4-BE49-F238E27FC236}">
                <a16:creationId xmlns:a16="http://schemas.microsoft.com/office/drawing/2014/main" id="{F57843EF-1AC7-43E8-859A-737181C97B28}"/>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383113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18FA7-D56D-43DA-845C-E5CB9CD9C5D2}"/>
              </a:ext>
            </a:extLst>
          </p:cNvPr>
          <p:cNvSpPr>
            <a:spLocks noGrp="1"/>
          </p:cNvSpPr>
          <p:nvPr>
            <p:ph type="title"/>
          </p:nvPr>
        </p:nvSpPr>
        <p:spPr>
          <a:xfrm>
            <a:off x="581192" y="702156"/>
            <a:ext cx="11029616" cy="1122307"/>
          </a:xfrm>
        </p:spPr>
        <p:txBody>
          <a:bodyPr/>
          <a:lstStyle/>
          <a:p>
            <a:r>
              <a:rPr lang="zh-CN" altLang="en-US" dirty="0"/>
              <a:t>为什么我们需要它？</a:t>
            </a:r>
            <a:br>
              <a:rPr lang="zh-CN" altLang="en-US" dirty="0"/>
            </a:br>
            <a:endParaRPr lang="zh-CN" altLang="en-US" dirty="0"/>
          </a:p>
        </p:txBody>
      </p:sp>
      <p:sp>
        <p:nvSpPr>
          <p:cNvPr id="3" name="内容占位符 2">
            <a:extLst>
              <a:ext uri="{FF2B5EF4-FFF2-40B4-BE49-F238E27FC236}">
                <a16:creationId xmlns:a16="http://schemas.microsoft.com/office/drawing/2014/main" id="{5EAC1A71-3FDD-4084-B2D4-40DD1A6B0135}"/>
              </a:ext>
            </a:extLst>
          </p:cNvPr>
          <p:cNvSpPr>
            <a:spLocks noGrp="1"/>
          </p:cNvSpPr>
          <p:nvPr>
            <p:ph idx="1"/>
          </p:nvPr>
        </p:nvSpPr>
        <p:spPr>
          <a:xfrm>
            <a:off x="4233899" y="1824463"/>
            <a:ext cx="3051241" cy="4084474"/>
          </a:xfrm>
        </p:spPr>
        <p:txBody>
          <a:bodyPr>
            <a:normAutofit fontScale="92500" lnSpcReduction="10000"/>
          </a:bodyPr>
          <a:lstStyle/>
          <a:p>
            <a:r>
              <a:rPr lang="zh-CN" altLang="en-US" dirty="0"/>
              <a:t>高级功能</a:t>
            </a:r>
            <a:endParaRPr lang="en-US" altLang="zh-CN" dirty="0"/>
          </a:p>
          <a:p>
            <a:pPr lvl="1"/>
            <a:r>
              <a:rPr lang="zh-CN" altLang="en-US" dirty="0"/>
              <a:t>加密</a:t>
            </a:r>
            <a:endParaRPr lang="en-US" altLang="zh-CN" dirty="0"/>
          </a:p>
          <a:p>
            <a:pPr lvl="2"/>
            <a:r>
              <a:rPr lang="zh-CN" altLang="en-US" dirty="0"/>
              <a:t>秘钥和证书的生成</a:t>
            </a:r>
            <a:r>
              <a:rPr lang="en-US" altLang="zh-CN" dirty="0"/>
              <a:t>, </a:t>
            </a:r>
            <a:r>
              <a:rPr lang="zh-CN" altLang="en-US" dirty="0"/>
              <a:t>分发， 轮换和撤销</a:t>
            </a:r>
            <a:endParaRPr lang="en-US" altLang="zh-CN" dirty="0"/>
          </a:p>
          <a:p>
            <a:pPr lvl="1"/>
            <a:r>
              <a:rPr lang="zh-CN" altLang="en-US" dirty="0"/>
              <a:t>认证</a:t>
            </a:r>
            <a:r>
              <a:rPr lang="en-US" altLang="zh-CN" dirty="0"/>
              <a:t>/</a:t>
            </a:r>
            <a:r>
              <a:rPr lang="zh-CN" altLang="en-US" dirty="0"/>
              <a:t>授权</a:t>
            </a:r>
            <a:r>
              <a:rPr lang="en-US" altLang="zh-CN" dirty="0"/>
              <a:t>/</a:t>
            </a:r>
            <a:r>
              <a:rPr lang="zh-CN" altLang="en-US" dirty="0"/>
              <a:t>鉴权</a:t>
            </a:r>
            <a:endParaRPr lang="en-US" altLang="zh-CN" dirty="0"/>
          </a:p>
          <a:p>
            <a:pPr lvl="2"/>
            <a:r>
              <a:rPr lang="en-US" altLang="zh-CN" dirty="0"/>
              <a:t>OAuth</a:t>
            </a:r>
          </a:p>
          <a:p>
            <a:pPr lvl="2"/>
            <a:r>
              <a:rPr lang="zh-CN" altLang="en-US" dirty="0"/>
              <a:t>多重授权机制</a:t>
            </a:r>
            <a:endParaRPr lang="en-US" altLang="zh-CN" dirty="0"/>
          </a:p>
          <a:p>
            <a:pPr lvl="3"/>
            <a:r>
              <a:rPr lang="en-US" altLang="zh-CN" dirty="0"/>
              <a:t>ABAC</a:t>
            </a:r>
          </a:p>
          <a:p>
            <a:pPr lvl="3"/>
            <a:r>
              <a:rPr lang="en-US" altLang="zh-CN" dirty="0"/>
              <a:t>RBAC</a:t>
            </a:r>
          </a:p>
          <a:p>
            <a:pPr lvl="3"/>
            <a:r>
              <a:rPr lang="zh-CN" altLang="en-US" dirty="0"/>
              <a:t>授权钩子</a:t>
            </a:r>
            <a:endParaRPr lang="en-US" altLang="zh-CN" dirty="0"/>
          </a:p>
          <a:p>
            <a:pPr lvl="1"/>
            <a:r>
              <a:rPr lang="zh-CN" altLang="en-US" dirty="0"/>
              <a:t>分布式追踪</a:t>
            </a:r>
            <a:r>
              <a:rPr lang="en-US" altLang="zh-CN" dirty="0"/>
              <a:t>/APM</a:t>
            </a:r>
          </a:p>
          <a:p>
            <a:pPr lvl="1"/>
            <a:r>
              <a:rPr lang="zh-CN" altLang="en-US" dirty="0"/>
              <a:t>监控</a:t>
            </a:r>
            <a:endParaRPr lang="en-US" altLang="zh-CN" dirty="0"/>
          </a:p>
          <a:p>
            <a:pPr lvl="2"/>
            <a:r>
              <a:rPr lang="zh-CN" altLang="en-US" dirty="0"/>
              <a:t>日志</a:t>
            </a:r>
            <a:endParaRPr lang="en-US" altLang="zh-CN" dirty="0"/>
          </a:p>
          <a:p>
            <a:pPr lvl="2"/>
            <a:r>
              <a:rPr lang="zh-CN" altLang="en-US" dirty="0"/>
              <a:t>度量</a:t>
            </a:r>
            <a:r>
              <a:rPr lang="en-US" altLang="zh-CN" dirty="0"/>
              <a:t>(Metrics)</a:t>
            </a:r>
          </a:p>
          <a:p>
            <a:pPr lvl="2"/>
            <a:r>
              <a:rPr lang="zh-CN" altLang="en-US" dirty="0"/>
              <a:t>仪器仪表</a:t>
            </a:r>
            <a:r>
              <a:rPr lang="en-US" altLang="zh-CN" dirty="0"/>
              <a:t>(instrumentation)</a:t>
            </a:r>
          </a:p>
        </p:txBody>
      </p:sp>
      <p:sp>
        <p:nvSpPr>
          <p:cNvPr id="4" name="日期占位符 3">
            <a:extLst>
              <a:ext uri="{FF2B5EF4-FFF2-40B4-BE49-F238E27FC236}">
                <a16:creationId xmlns:a16="http://schemas.microsoft.com/office/drawing/2014/main" id="{BD187386-85E0-482E-8EA2-A1C332EC59FA}"/>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
        <p:nvSpPr>
          <p:cNvPr id="5" name="内容占位符 2">
            <a:extLst>
              <a:ext uri="{FF2B5EF4-FFF2-40B4-BE49-F238E27FC236}">
                <a16:creationId xmlns:a16="http://schemas.microsoft.com/office/drawing/2014/main" id="{412F7C3A-36BD-4570-8E20-475B9635F3FE}"/>
              </a:ext>
            </a:extLst>
          </p:cNvPr>
          <p:cNvSpPr txBox="1">
            <a:spLocks/>
          </p:cNvSpPr>
          <p:nvPr/>
        </p:nvSpPr>
        <p:spPr>
          <a:xfrm>
            <a:off x="581192" y="1758050"/>
            <a:ext cx="2891850" cy="4084474"/>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基本功能</a:t>
            </a:r>
            <a:endParaRPr lang="en-US" altLang="zh-CN" dirty="0"/>
          </a:p>
          <a:p>
            <a:pPr lvl="1"/>
            <a:r>
              <a:rPr lang="zh-CN" altLang="en-US" dirty="0"/>
              <a:t>服务注册与发现</a:t>
            </a:r>
            <a:endParaRPr lang="en-US" altLang="zh-CN" dirty="0"/>
          </a:p>
          <a:p>
            <a:pPr lvl="2"/>
            <a:r>
              <a:rPr lang="zh-CN" altLang="en-US" dirty="0"/>
              <a:t>健康检查</a:t>
            </a:r>
            <a:endParaRPr lang="en-US" altLang="zh-CN" dirty="0"/>
          </a:p>
          <a:p>
            <a:pPr lvl="1"/>
            <a:r>
              <a:rPr lang="zh-CN" altLang="en-US" dirty="0"/>
              <a:t>负载均衡</a:t>
            </a:r>
            <a:endParaRPr lang="en-US" altLang="zh-CN" dirty="0"/>
          </a:p>
          <a:p>
            <a:pPr lvl="2"/>
            <a:r>
              <a:rPr lang="zh-CN" altLang="en-US" dirty="0"/>
              <a:t>轮询之外的负载算法</a:t>
            </a:r>
            <a:endParaRPr lang="en-US" altLang="zh-CN" dirty="0"/>
          </a:p>
          <a:p>
            <a:pPr lvl="1"/>
            <a:r>
              <a:rPr lang="zh-CN" altLang="en-US" dirty="0"/>
              <a:t>故障处理与恢复</a:t>
            </a:r>
            <a:endParaRPr lang="en-US" altLang="zh-CN" dirty="0"/>
          </a:p>
          <a:p>
            <a:pPr lvl="2"/>
            <a:r>
              <a:rPr lang="zh-CN" altLang="en-US" dirty="0"/>
              <a:t>超时</a:t>
            </a:r>
            <a:endParaRPr lang="en-US" altLang="zh-CN" dirty="0"/>
          </a:p>
          <a:p>
            <a:pPr lvl="2"/>
            <a:r>
              <a:rPr lang="zh-CN" altLang="en-US" dirty="0"/>
              <a:t>熔断</a:t>
            </a:r>
            <a:endParaRPr lang="en-US" altLang="zh-CN" dirty="0"/>
          </a:p>
          <a:p>
            <a:pPr lvl="2"/>
            <a:r>
              <a:rPr lang="zh-CN" altLang="en-US" dirty="0"/>
              <a:t>限流</a:t>
            </a:r>
            <a:endParaRPr lang="en-US" altLang="zh-CN" dirty="0"/>
          </a:p>
          <a:p>
            <a:pPr lvl="2"/>
            <a:r>
              <a:rPr lang="zh-CN" altLang="en-US" dirty="0"/>
              <a:t>重试</a:t>
            </a:r>
            <a:endParaRPr lang="en-US" altLang="zh-CN" dirty="0"/>
          </a:p>
          <a:p>
            <a:pPr lvl="2"/>
            <a:r>
              <a:rPr lang="en-US" altLang="zh-CN" dirty="0"/>
              <a:t>…</a:t>
            </a:r>
          </a:p>
          <a:p>
            <a:pPr lvl="1"/>
            <a:r>
              <a:rPr lang="en-US" altLang="zh-CN" dirty="0"/>
              <a:t>RPC</a:t>
            </a:r>
            <a:r>
              <a:rPr lang="zh-CN" altLang="en-US" dirty="0"/>
              <a:t>支持</a:t>
            </a:r>
            <a:endParaRPr lang="en-US" altLang="zh-CN" dirty="0"/>
          </a:p>
          <a:p>
            <a:pPr lvl="1"/>
            <a:r>
              <a:rPr lang="en-US" altLang="zh-CN" dirty="0"/>
              <a:t>HTTP/2</a:t>
            </a:r>
            <a:r>
              <a:rPr lang="zh-CN" altLang="en-US" dirty="0"/>
              <a:t>支持</a:t>
            </a:r>
            <a:endParaRPr lang="en-US" altLang="zh-CN" dirty="0"/>
          </a:p>
          <a:p>
            <a:pPr lvl="1"/>
            <a:r>
              <a:rPr lang="zh-CN" altLang="en-US" dirty="0"/>
              <a:t>协议转换</a:t>
            </a:r>
            <a:r>
              <a:rPr lang="en-US" altLang="zh-CN" dirty="0"/>
              <a:t>/</a:t>
            </a:r>
            <a:r>
              <a:rPr lang="zh-CN" altLang="en-US" dirty="0"/>
              <a:t>提升</a:t>
            </a:r>
            <a:endParaRPr lang="en-US" altLang="zh-CN" dirty="0"/>
          </a:p>
        </p:txBody>
      </p:sp>
      <p:sp>
        <p:nvSpPr>
          <p:cNvPr id="6" name="内容占位符 2">
            <a:extLst>
              <a:ext uri="{FF2B5EF4-FFF2-40B4-BE49-F238E27FC236}">
                <a16:creationId xmlns:a16="http://schemas.microsoft.com/office/drawing/2014/main" id="{9520DC9E-2072-4711-B6DC-AD5749D78A10}"/>
              </a:ext>
            </a:extLst>
          </p:cNvPr>
          <p:cNvSpPr txBox="1">
            <a:spLocks/>
          </p:cNvSpPr>
          <p:nvPr/>
        </p:nvSpPr>
        <p:spPr>
          <a:xfrm>
            <a:off x="8045997" y="1652937"/>
            <a:ext cx="2891850" cy="4084474"/>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运维测试类</a:t>
            </a:r>
            <a:endParaRPr lang="en-US" altLang="zh-CN" dirty="0"/>
          </a:p>
          <a:p>
            <a:pPr lvl="1"/>
            <a:r>
              <a:rPr lang="zh-CN" altLang="en-US" dirty="0"/>
              <a:t>动态请求路由</a:t>
            </a:r>
            <a:endParaRPr lang="en-US" altLang="zh-CN" dirty="0"/>
          </a:p>
          <a:p>
            <a:pPr lvl="2"/>
            <a:r>
              <a:rPr lang="zh-CN" altLang="en-US" dirty="0"/>
              <a:t>服务版本</a:t>
            </a:r>
            <a:endParaRPr lang="en-US" altLang="zh-CN" dirty="0"/>
          </a:p>
          <a:p>
            <a:pPr lvl="2"/>
            <a:r>
              <a:rPr lang="zh-CN" altLang="en-US" dirty="0"/>
              <a:t>分段服务</a:t>
            </a:r>
            <a:r>
              <a:rPr lang="en-US" altLang="zh-CN" dirty="0"/>
              <a:t>(staging)</a:t>
            </a:r>
          </a:p>
          <a:p>
            <a:pPr lvl="2"/>
            <a:r>
              <a:rPr lang="zh-CN" altLang="en-US" dirty="0"/>
              <a:t>金丝雀</a:t>
            </a:r>
            <a:r>
              <a:rPr lang="en-US" altLang="zh-CN" dirty="0"/>
              <a:t>(canaries)</a:t>
            </a:r>
          </a:p>
          <a:p>
            <a:pPr lvl="2"/>
            <a:r>
              <a:rPr lang="en-US" altLang="zh-CN" dirty="0"/>
              <a:t>A/B</a:t>
            </a:r>
            <a:r>
              <a:rPr lang="zh-CN" altLang="en-US" dirty="0"/>
              <a:t>测试</a:t>
            </a:r>
            <a:endParaRPr lang="en-US" altLang="zh-CN" dirty="0"/>
          </a:p>
          <a:p>
            <a:pPr lvl="2"/>
            <a:r>
              <a:rPr lang="zh-CN" altLang="en-US" dirty="0"/>
              <a:t>蓝绿部署</a:t>
            </a:r>
            <a:endParaRPr lang="en-US" altLang="zh-CN" dirty="0"/>
          </a:p>
          <a:p>
            <a:pPr lvl="2"/>
            <a:r>
              <a:rPr lang="zh-CN" altLang="en-US" dirty="0"/>
              <a:t>跨</a:t>
            </a:r>
            <a:r>
              <a:rPr lang="en-US" altLang="zh-CN" dirty="0"/>
              <a:t>DC</a:t>
            </a:r>
            <a:r>
              <a:rPr lang="zh-CN" altLang="en-US" dirty="0"/>
              <a:t>故障切换</a:t>
            </a:r>
            <a:endParaRPr lang="en-US" altLang="zh-CN" dirty="0"/>
          </a:p>
          <a:p>
            <a:pPr lvl="2"/>
            <a:r>
              <a:rPr lang="zh-CN" altLang="en-US" dirty="0"/>
              <a:t>黑暗流量</a:t>
            </a:r>
            <a:r>
              <a:rPr lang="en-US" altLang="zh-CN" dirty="0"/>
              <a:t>(dark traffic)</a:t>
            </a:r>
          </a:p>
          <a:p>
            <a:pPr lvl="1"/>
            <a:r>
              <a:rPr lang="zh-CN" altLang="en-US" dirty="0"/>
              <a:t>故障注入</a:t>
            </a:r>
            <a:endParaRPr lang="en-US" altLang="zh-CN" dirty="0"/>
          </a:p>
          <a:p>
            <a:pPr lvl="1"/>
            <a:r>
              <a:rPr lang="zh-CN" altLang="en-US" dirty="0"/>
              <a:t>高级路由支持</a:t>
            </a:r>
            <a:endParaRPr lang="en-US" altLang="zh-CN" dirty="0"/>
          </a:p>
          <a:p>
            <a:pPr lvl="2"/>
            <a:r>
              <a:rPr lang="zh-CN" altLang="en-US" dirty="0"/>
              <a:t>高度可定制</a:t>
            </a:r>
            <a:r>
              <a:rPr lang="en-US" altLang="zh-CN" dirty="0"/>
              <a:t>:script, DSL</a:t>
            </a:r>
          </a:p>
          <a:p>
            <a:pPr lvl="2"/>
            <a:r>
              <a:rPr lang="zh-CN" altLang="en-US" dirty="0"/>
              <a:t>可灵活配置的规则</a:t>
            </a:r>
            <a:r>
              <a:rPr lang="en-US" altLang="zh-CN" dirty="0"/>
              <a:t>, </a:t>
            </a:r>
            <a:r>
              <a:rPr lang="zh-CN" altLang="en-US" dirty="0"/>
              <a:t>即时生效</a:t>
            </a:r>
            <a:endParaRPr lang="en-US" altLang="zh-CN" dirty="0"/>
          </a:p>
        </p:txBody>
      </p:sp>
      <p:sp>
        <p:nvSpPr>
          <p:cNvPr id="9" name="右大括号 8">
            <a:extLst>
              <a:ext uri="{FF2B5EF4-FFF2-40B4-BE49-F238E27FC236}">
                <a16:creationId xmlns:a16="http://schemas.microsoft.com/office/drawing/2014/main" id="{543ABA92-6F1A-463C-BE93-2EE348BE57AB}"/>
              </a:ext>
            </a:extLst>
          </p:cNvPr>
          <p:cNvSpPr/>
          <p:nvPr/>
        </p:nvSpPr>
        <p:spPr>
          <a:xfrm rot="5400000">
            <a:off x="5527166" y="1500332"/>
            <a:ext cx="365125" cy="94820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DE0FBFF5-F879-4CEE-9C66-B1F92D596B9E}"/>
              </a:ext>
            </a:extLst>
          </p:cNvPr>
          <p:cNvSpPr/>
          <p:nvPr/>
        </p:nvSpPr>
        <p:spPr>
          <a:xfrm>
            <a:off x="1848127" y="6389103"/>
            <a:ext cx="7359708" cy="369332"/>
          </a:xfrm>
          <a:prstGeom prst="rect">
            <a:avLst/>
          </a:prstGeom>
          <a:noFill/>
        </p:spPr>
        <p:txBody>
          <a:bodyPr wrap="none" lIns="91440" tIns="45720" rIns="91440" bIns="45720">
            <a:spAutoFit/>
          </a:bodyPr>
          <a:lstStyle/>
          <a:p>
            <a:pPr algn="ctr"/>
            <a:r>
              <a:rPr lang="zh-CN" altLang="en-US" dirty="0">
                <a:ln w="0"/>
                <a:solidFill>
                  <a:schemeClr val="accent1"/>
                </a:solidFill>
                <a:effectLst>
                  <a:outerShdw blurRad="38100" dist="25400" dir="5400000" algn="ctr" rotWithShape="0">
                    <a:srgbClr val="6E747A">
                      <a:alpha val="43000"/>
                    </a:srgbClr>
                  </a:outerShdw>
                </a:effectLst>
              </a:rPr>
              <a:t>服务治理功能（甚至不同语言的实现） </a:t>
            </a:r>
            <a:r>
              <a:rPr lang="en-US" altLang="zh-CN" dirty="0">
                <a:ln w="0"/>
                <a:solidFill>
                  <a:schemeClr val="accent1"/>
                </a:solidFill>
                <a:effectLst>
                  <a:outerShdw blurRad="38100" dist="25400" dir="5400000" algn="ctr" rotWithShape="0">
                    <a:srgbClr val="6E747A">
                      <a:alpha val="43000"/>
                    </a:srgbClr>
                  </a:outerShdw>
                </a:effectLst>
              </a:rPr>
              <a:t>– </a:t>
            </a:r>
            <a:r>
              <a:rPr lang="zh-CN" altLang="en-US" dirty="0">
                <a:ln w="0"/>
                <a:solidFill>
                  <a:schemeClr val="accent1"/>
                </a:solidFill>
                <a:effectLst>
                  <a:outerShdw blurRad="38100" dist="25400" dir="5400000" algn="ctr" rotWithShape="0">
                    <a:srgbClr val="6E747A">
                      <a:alpha val="43000"/>
                    </a:srgbClr>
                  </a:outerShdw>
                </a:effectLst>
              </a:rPr>
              <a:t>你打算投入多少时间和精力？</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6808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46472-456D-419B-9316-1AED2FD071B0}"/>
              </a:ext>
            </a:extLst>
          </p:cNvPr>
          <p:cNvSpPr>
            <a:spLocks noGrp="1"/>
          </p:cNvSpPr>
          <p:nvPr>
            <p:ph type="title"/>
          </p:nvPr>
        </p:nvSpPr>
        <p:spPr>
          <a:xfrm>
            <a:off x="581192" y="702156"/>
            <a:ext cx="11029616" cy="621201"/>
          </a:xfrm>
        </p:spPr>
        <p:txBody>
          <a:bodyPr/>
          <a:lstStyle/>
          <a:p>
            <a:r>
              <a:rPr lang="zh-CN" altLang="en-US" dirty="0"/>
              <a:t>技术栈下移</a:t>
            </a:r>
          </a:p>
        </p:txBody>
      </p:sp>
      <p:sp>
        <p:nvSpPr>
          <p:cNvPr id="4" name="日期占位符 3">
            <a:extLst>
              <a:ext uri="{FF2B5EF4-FFF2-40B4-BE49-F238E27FC236}">
                <a16:creationId xmlns:a16="http://schemas.microsoft.com/office/drawing/2014/main" id="{9E27D42B-A32D-4FA4-92A5-A4CF812A1F79}"/>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
        <p:nvSpPr>
          <p:cNvPr id="7" name="内容占位符 6">
            <a:extLst>
              <a:ext uri="{FF2B5EF4-FFF2-40B4-BE49-F238E27FC236}">
                <a16:creationId xmlns:a16="http://schemas.microsoft.com/office/drawing/2014/main" id="{C156D7AA-C6FB-44D3-870C-FE20588672C0}"/>
              </a:ext>
            </a:extLst>
          </p:cNvPr>
          <p:cNvSpPr>
            <a:spLocks noGrp="1"/>
          </p:cNvSpPr>
          <p:nvPr>
            <p:ph idx="1"/>
          </p:nvPr>
        </p:nvSpPr>
        <p:spPr>
          <a:xfrm>
            <a:off x="514080" y="4646183"/>
            <a:ext cx="11029615" cy="1847967"/>
          </a:xfrm>
        </p:spPr>
        <p:txBody>
          <a:bodyPr/>
          <a:lstStyle/>
          <a:p>
            <a:r>
              <a:rPr lang="zh-CN" altLang="en-US" strike="sngStrike" dirty="0"/>
              <a:t>内容多</a:t>
            </a:r>
            <a:r>
              <a:rPr lang="en-US" altLang="zh-CN" strike="sngStrike" dirty="0"/>
              <a:t>, </a:t>
            </a:r>
            <a:r>
              <a:rPr lang="zh-CN" altLang="en-US" strike="sngStrike" dirty="0"/>
              <a:t>门槛高</a:t>
            </a:r>
            <a:r>
              <a:rPr lang="en-US" altLang="zh-CN" strike="sngStrike" dirty="0"/>
              <a:t>: </a:t>
            </a:r>
            <a:r>
              <a:rPr lang="zh-CN" altLang="en-US" dirty="0"/>
              <a:t>交给</a:t>
            </a:r>
            <a:r>
              <a:rPr lang="en-US" altLang="zh-CN" dirty="0"/>
              <a:t>Service Mesh </a:t>
            </a:r>
            <a:r>
              <a:rPr lang="zh-CN" altLang="en-US" dirty="0"/>
              <a:t>，应用只需关心业务逻辑</a:t>
            </a:r>
            <a:endParaRPr lang="en-US" altLang="zh-CN" dirty="0"/>
          </a:p>
          <a:p>
            <a:r>
              <a:rPr lang="zh-CN" altLang="en-US" strike="sngStrike" dirty="0"/>
              <a:t>服务治理功能不齐全</a:t>
            </a:r>
            <a:r>
              <a:rPr lang="en-US" altLang="zh-CN" strike="sngStrike" dirty="0"/>
              <a:t>: </a:t>
            </a:r>
            <a:r>
              <a:rPr lang="en-US" altLang="zh-CN" dirty="0"/>
              <a:t>Service Mesh </a:t>
            </a:r>
            <a:r>
              <a:rPr lang="zh-CN" altLang="en-US" dirty="0"/>
              <a:t>把功能做齐全</a:t>
            </a:r>
            <a:endParaRPr lang="en-US" altLang="zh-CN" dirty="0"/>
          </a:p>
          <a:p>
            <a:r>
              <a:rPr lang="zh-CN" altLang="en-US" strike="sngStrike" dirty="0"/>
              <a:t>升级怎么办</a:t>
            </a:r>
            <a:r>
              <a:rPr lang="en-US" altLang="zh-CN" strike="sngStrike" dirty="0"/>
              <a:t>: </a:t>
            </a:r>
            <a:r>
              <a:rPr lang="en-US" altLang="zh-CN" dirty="0"/>
              <a:t>Service Mesh </a:t>
            </a:r>
            <a:r>
              <a:rPr lang="zh-CN" altLang="en-US" dirty="0"/>
              <a:t>可单独升级</a:t>
            </a:r>
            <a:r>
              <a:rPr lang="en-US" altLang="zh-CN" dirty="0"/>
              <a:t>, </a:t>
            </a:r>
            <a:r>
              <a:rPr lang="zh-CN" altLang="en-US" dirty="0"/>
              <a:t>应用程序不用改</a:t>
            </a:r>
          </a:p>
        </p:txBody>
      </p:sp>
      <p:pic>
        <p:nvPicPr>
          <p:cNvPr id="8" name="内容占位符 4">
            <a:extLst>
              <a:ext uri="{FF2B5EF4-FFF2-40B4-BE49-F238E27FC236}">
                <a16:creationId xmlns:a16="http://schemas.microsoft.com/office/drawing/2014/main" id="{DFBE5354-07A1-4E37-9E44-A4ECF0AD6C24}"/>
              </a:ext>
            </a:extLst>
          </p:cNvPr>
          <p:cNvPicPr>
            <a:picLocks noChangeAspect="1"/>
          </p:cNvPicPr>
          <p:nvPr/>
        </p:nvPicPr>
        <p:blipFill>
          <a:blip r:embed="rId2"/>
          <a:stretch>
            <a:fillRect/>
          </a:stretch>
        </p:blipFill>
        <p:spPr>
          <a:xfrm>
            <a:off x="580858" y="1339007"/>
            <a:ext cx="11029950" cy="3524162"/>
          </a:xfrm>
          <a:prstGeom prst="rect">
            <a:avLst/>
          </a:prstGeom>
        </p:spPr>
      </p:pic>
    </p:spTree>
    <p:extLst>
      <p:ext uri="{BB962C8B-B14F-4D97-AF65-F5344CB8AC3E}">
        <p14:creationId xmlns:p14="http://schemas.microsoft.com/office/powerpoint/2010/main" val="348474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C83F7A8-1ECE-4542-8558-9F3AC0631D0E}"/>
              </a:ext>
            </a:extLst>
          </p:cNvPr>
          <p:cNvPicPr>
            <a:picLocks noChangeAspect="1"/>
          </p:cNvPicPr>
          <p:nvPr/>
        </p:nvPicPr>
        <p:blipFill>
          <a:blip r:embed="rId2"/>
          <a:stretch>
            <a:fillRect/>
          </a:stretch>
        </p:blipFill>
        <p:spPr>
          <a:xfrm>
            <a:off x="394293" y="1969169"/>
            <a:ext cx="9695238" cy="2571429"/>
          </a:xfrm>
          <a:prstGeom prst="rect">
            <a:avLst/>
          </a:prstGeom>
        </p:spPr>
      </p:pic>
      <p:sp>
        <p:nvSpPr>
          <p:cNvPr id="2" name="标题 1">
            <a:extLst>
              <a:ext uri="{FF2B5EF4-FFF2-40B4-BE49-F238E27FC236}">
                <a16:creationId xmlns:a16="http://schemas.microsoft.com/office/drawing/2014/main" id="{6E888BFB-298E-4663-B10E-62DE759ADD05}"/>
              </a:ext>
            </a:extLst>
          </p:cNvPr>
          <p:cNvSpPr>
            <a:spLocks noGrp="1"/>
          </p:cNvSpPr>
          <p:nvPr>
            <p:ph type="title"/>
          </p:nvPr>
        </p:nvSpPr>
        <p:spPr/>
        <p:txBody>
          <a:bodyPr/>
          <a:lstStyle/>
          <a:p>
            <a:r>
              <a:rPr lang="en-US" altLang="zh-CN" dirty="0"/>
              <a:t>Service Mesh </a:t>
            </a:r>
            <a:r>
              <a:rPr lang="zh-CN" altLang="en-US" dirty="0"/>
              <a:t>有哪些开源实现</a:t>
            </a:r>
            <a:br>
              <a:rPr lang="zh-CN" altLang="en-US" dirty="0"/>
            </a:br>
            <a:endParaRPr lang="zh-CN" altLang="en-US" dirty="0"/>
          </a:p>
        </p:txBody>
      </p:sp>
      <p:sp>
        <p:nvSpPr>
          <p:cNvPr id="4" name="日期占位符 3">
            <a:extLst>
              <a:ext uri="{FF2B5EF4-FFF2-40B4-BE49-F238E27FC236}">
                <a16:creationId xmlns:a16="http://schemas.microsoft.com/office/drawing/2014/main" id="{F646582A-4F59-408D-978B-E61DE2F5E0AE}"/>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pic>
        <p:nvPicPr>
          <p:cNvPr id="6" name="图片 5">
            <a:extLst>
              <a:ext uri="{FF2B5EF4-FFF2-40B4-BE49-F238E27FC236}">
                <a16:creationId xmlns:a16="http://schemas.microsoft.com/office/drawing/2014/main" id="{D92BA15B-D1FC-485C-8FEA-EFE39236C878}"/>
              </a:ext>
            </a:extLst>
          </p:cNvPr>
          <p:cNvPicPr>
            <a:picLocks noChangeAspect="1"/>
          </p:cNvPicPr>
          <p:nvPr/>
        </p:nvPicPr>
        <p:blipFill>
          <a:blip r:embed="rId3"/>
          <a:stretch>
            <a:fillRect/>
          </a:stretch>
        </p:blipFill>
        <p:spPr>
          <a:xfrm>
            <a:off x="503210" y="2443710"/>
            <a:ext cx="9761905" cy="2552381"/>
          </a:xfrm>
          <a:prstGeom prst="rect">
            <a:avLst/>
          </a:prstGeom>
        </p:spPr>
      </p:pic>
      <p:pic>
        <p:nvPicPr>
          <p:cNvPr id="5" name="内容占位符 4">
            <a:extLst>
              <a:ext uri="{FF2B5EF4-FFF2-40B4-BE49-F238E27FC236}">
                <a16:creationId xmlns:a16="http://schemas.microsoft.com/office/drawing/2014/main" id="{76B979A2-E98A-40C8-92FB-4574F5A1C336}"/>
              </a:ext>
            </a:extLst>
          </p:cNvPr>
          <p:cNvPicPr>
            <a:picLocks noGrp="1" noChangeAspect="1"/>
          </p:cNvPicPr>
          <p:nvPr>
            <p:ph idx="1"/>
          </p:nvPr>
        </p:nvPicPr>
        <p:blipFill>
          <a:blip r:embed="rId4"/>
          <a:stretch>
            <a:fillRect/>
          </a:stretch>
        </p:blipFill>
        <p:spPr>
          <a:xfrm>
            <a:off x="847486" y="3073682"/>
            <a:ext cx="9628571" cy="2828571"/>
          </a:xfrm>
          <a:prstGeom prst="rect">
            <a:avLst/>
          </a:prstGeom>
        </p:spPr>
      </p:pic>
      <p:pic>
        <p:nvPicPr>
          <p:cNvPr id="7" name="图片 6">
            <a:extLst>
              <a:ext uri="{FF2B5EF4-FFF2-40B4-BE49-F238E27FC236}">
                <a16:creationId xmlns:a16="http://schemas.microsoft.com/office/drawing/2014/main" id="{F63C537D-630B-46FC-9245-70F487EF5F1D}"/>
              </a:ext>
            </a:extLst>
          </p:cNvPr>
          <p:cNvPicPr>
            <a:picLocks noChangeAspect="1"/>
          </p:cNvPicPr>
          <p:nvPr/>
        </p:nvPicPr>
        <p:blipFill>
          <a:blip r:embed="rId5"/>
          <a:stretch>
            <a:fillRect/>
          </a:stretch>
        </p:blipFill>
        <p:spPr>
          <a:xfrm>
            <a:off x="1019608" y="3791329"/>
            <a:ext cx="9733333" cy="2447619"/>
          </a:xfrm>
          <a:prstGeom prst="rect">
            <a:avLst/>
          </a:prstGeom>
        </p:spPr>
      </p:pic>
      <p:pic>
        <p:nvPicPr>
          <p:cNvPr id="10" name="图片 9">
            <a:extLst>
              <a:ext uri="{FF2B5EF4-FFF2-40B4-BE49-F238E27FC236}">
                <a16:creationId xmlns:a16="http://schemas.microsoft.com/office/drawing/2014/main" id="{C2C19C86-0F1A-4C33-B9B5-7F4A4A5B5961}"/>
              </a:ext>
            </a:extLst>
          </p:cNvPr>
          <p:cNvPicPr>
            <a:picLocks noChangeAspect="1"/>
          </p:cNvPicPr>
          <p:nvPr/>
        </p:nvPicPr>
        <p:blipFill>
          <a:blip r:embed="rId6"/>
          <a:stretch>
            <a:fillRect/>
          </a:stretch>
        </p:blipFill>
        <p:spPr>
          <a:xfrm>
            <a:off x="0" y="2807978"/>
            <a:ext cx="12192000" cy="3347866"/>
          </a:xfrm>
          <a:prstGeom prst="rect">
            <a:avLst/>
          </a:prstGeom>
        </p:spPr>
      </p:pic>
    </p:spTree>
    <p:extLst>
      <p:ext uri="{BB962C8B-B14F-4D97-AF65-F5344CB8AC3E}">
        <p14:creationId xmlns:p14="http://schemas.microsoft.com/office/powerpoint/2010/main" val="11992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61B82-6DB8-4519-ACE5-22CB40791CA8}"/>
              </a:ext>
            </a:extLst>
          </p:cNvPr>
          <p:cNvSpPr>
            <a:spLocks noGrp="1"/>
          </p:cNvSpPr>
          <p:nvPr>
            <p:ph type="title"/>
          </p:nvPr>
        </p:nvSpPr>
        <p:spPr/>
        <p:txBody>
          <a:bodyPr/>
          <a:lstStyle/>
          <a:p>
            <a:r>
              <a:rPr lang="en-US" altLang="zh-CN" b="0" dirty="0"/>
              <a:t>Istio</a:t>
            </a:r>
            <a:r>
              <a:rPr lang="zh-CN" altLang="en-US" b="0" dirty="0"/>
              <a:t> </a:t>
            </a:r>
            <a:r>
              <a:rPr lang="en-US" altLang="zh-CN" b="0" dirty="0"/>
              <a:t>VS Linkerd2.0</a:t>
            </a:r>
            <a:endParaRPr lang="zh-CN" altLang="en-US" dirty="0"/>
          </a:p>
        </p:txBody>
      </p:sp>
      <p:sp>
        <p:nvSpPr>
          <p:cNvPr id="3" name="内容占位符 2">
            <a:extLst>
              <a:ext uri="{FF2B5EF4-FFF2-40B4-BE49-F238E27FC236}">
                <a16:creationId xmlns:a16="http://schemas.microsoft.com/office/drawing/2014/main" id="{8643DA24-B2CF-48F1-85A7-33FC9F1EEEE9}"/>
              </a:ext>
            </a:extLst>
          </p:cNvPr>
          <p:cNvSpPr>
            <a:spLocks noGrp="1"/>
          </p:cNvSpPr>
          <p:nvPr>
            <p:ph idx="1"/>
          </p:nvPr>
        </p:nvSpPr>
        <p:spPr/>
        <p:txBody>
          <a:bodyPr>
            <a:normAutofit fontScale="77500" lnSpcReduction="20000"/>
          </a:bodyPr>
          <a:lstStyle/>
          <a:p>
            <a:r>
              <a:rPr lang="zh-CN" altLang="en-US" dirty="0"/>
              <a:t>架构</a:t>
            </a:r>
            <a:endParaRPr lang="en-US" altLang="zh-CN" dirty="0"/>
          </a:p>
          <a:p>
            <a:r>
              <a:rPr lang="zh-CN" altLang="en-US" dirty="0"/>
              <a:t>平台支持</a:t>
            </a:r>
            <a:endParaRPr lang="en-US" altLang="zh-CN" dirty="0"/>
          </a:p>
          <a:p>
            <a:pPr lvl="1"/>
            <a:r>
              <a:rPr lang="en-US" altLang="zh-CN" dirty="0" err="1"/>
              <a:t>Istio</a:t>
            </a:r>
            <a:r>
              <a:rPr lang="en-US" altLang="zh-CN" dirty="0"/>
              <a:t> </a:t>
            </a:r>
            <a:r>
              <a:rPr lang="zh-CN" altLang="en-US" dirty="0"/>
              <a:t>支持</a:t>
            </a:r>
            <a:r>
              <a:rPr lang="en-US" altLang="zh-CN" dirty="0"/>
              <a:t>spanning Cloud, on-premise, Kubernetes, Mesos, and more. </a:t>
            </a:r>
            <a:r>
              <a:rPr lang="zh-CN" altLang="en-US" dirty="0"/>
              <a:t>其实也只支持</a:t>
            </a:r>
            <a:r>
              <a:rPr lang="en-US" altLang="zh-CN" dirty="0"/>
              <a:t>Kubernetes </a:t>
            </a:r>
            <a:r>
              <a:rPr lang="zh-CN" altLang="en-US"/>
              <a:t>。</a:t>
            </a:r>
            <a:endParaRPr lang="en-US" altLang="zh-CN" dirty="0"/>
          </a:p>
          <a:p>
            <a:pPr lvl="1"/>
            <a:r>
              <a:rPr lang="en-US" altLang="zh-CN" dirty="0" err="1"/>
              <a:t>Linkerd</a:t>
            </a:r>
            <a:r>
              <a:rPr lang="en-US" altLang="zh-CN" dirty="0"/>
              <a:t> 2.x</a:t>
            </a:r>
            <a:r>
              <a:rPr lang="zh-CN" altLang="en-US" dirty="0"/>
              <a:t>目前也需要与</a:t>
            </a:r>
            <a:r>
              <a:rPr lang="en-US" altLang="zh-CN" dirty="0"/>
              <a:t>Kubernetes</a:t>
            </a:r>
            <a:r>
              <a:rPr lang="zh-CN" altLang="en-US" dirty="0"/>
              <a:t>协同工作。然而</a:t>
            </a:r>
            <a:r>
              <a:rPr lang="en-US" altLang="zh-CN" dirty="0"/>
              <a:t>Linkerd 1.x </a:t>
            </a:r>
            <a:r>
              <a:rPr lang="zh-CN" altLang="en-US" dirty="0"/>
              <a:t>部署广泛，并处于活跃的研发状态，可以在多种环境和框架下工作，包括与</a:t>
            </a:r>
            <a:r>
              <a:rPr lang="en-US" altLang="zh-CN" dirty="0"/>
              <a:t>AWS ECS</a:t>
            </a:r>
            <a:r>
              <a:rPr lang="zh-CN" altLang="en-US" dirty="0"/>
              <a:t>、</a:t>
            </a:r>
            <a:r>
              <a:rPr lang="en-US" altLang="zh-CN" dirty="0"/>
              <a:t>DC/OS</a:t>
            </a:r>
            <a:r>
              <a:rPr lang="zh-CN" altLang="en-US" dirty="0"/>
              <a:t>和</a:t>
            </a:r>
            <a:r>
              <a:rPr lang="en-US" altLang="zh-CN" dirty="0"/>
              <a:t>Docker</a:t>
            </a:r>
            <a:r>
              <a:rPr lang="zh-CN" altLang="en-US" dirty="0"/>
              <a:t>协同工作。能够支持如此广泛的环境，得益于</a:t>
            </a:r>
            <a:r>
              <a:rPr lang="en-US" altLang="zh-CN" dirty="0"/>
              <a:t>Linkerd 1.x </a:t>
            </a:r>
            <a:r>
              <a:rPr lang="zh-CN" altLang="en-US" dirty="0"/>
              <a:t>可以基于主机的部署模式，这使得其可以与用户的环境进行整合而无需以外挂的形式部署。</a:t>
            </a:r>
            <a:endParaRPr lang="en-US" altLang="zh-CN" dirty="0"/>
          </a:p>
          <a:p>
            <a:r>
              <a:rPr lang="zh-CN" altLang="en-US" dirty="0"/>
              <a:t>协议支持</a:t>
            </a:r>
            <a:endParaRPr lang="en-US" altLang="zh-CN" dirty="0"/>
          </a:p>
          <a:p>
            <a:pPr lvl="1"/>
            <a:r>
              <a:rPr lang="zh-CN" altLang="en-US" dirty="0"/>
              <a:t>基于外挂代理，</a:t>
            </a:r>
            <a:r>
              <a:rPr lang="en-US" altLang="zh-CN" dirty="0"/>
              <a:t>Istio</a:t>
            </a:r>
            <a:r>
              <a:rPr lang="zh-CN" altLang="en-US" dirty="0"/>
              <a:t>和</a:t>
            </a:r>
            <a:r>
              <a:rPr lang="en-US" altLang="zh-CN" dirty="0"/>
              <a:t>Linkerd 2.x </a:t>
            </a:r>
            <a:r>
              <a:rPr lang="zh-CN" altLang="en-US" dirty="0"/>
              <a:t>都支持</a:t>
            </a:r>
            <a:r>
              <a:rPr lang="en-US" altLang="zh-CN" dirty="0"/>
              <a:t>HTTP 1.1, HTTP2, </a:t>
            </a:r>
            <a:r>
              <a:rPr lang="en-US" altLang="zh-CN" dirty="0" err="1"/>
              <a:t>gRPC</a:t>
            </a:r>
            <a:r>
              <a:rPr lang="zh-CN" altLang="en-US" dirty="0"/>
              <a:t>和</a:t>
            </a:r>
            <a:r>
              <a:rPr lang="en-US" altLang="zh-CN" dirty="0"/>
              <a:t>TCP</a:t>
            </a:r>
            <a:r>
              <a:rPr lang="zh-CN" altLang="en-US" dirty="0"/>
              <a:t>协议的服务间通信</a:t>
            </a:r>
            <a:endParaRPr lang="en-US" altLang="zh-CN" dirty="0"/>
          </a:p>
          <a:p>
            <a:r>
              <a:rPr lang="zh-CN" altLang="en-US" dirty="0"/>
              <a:t>外挂注入</a:t>
            </a:r>
            <a:endParaRPr lang="en-US" altLang="zh-CN" dirty="0"/>
          </a:p>
          <a:p>
            <a:pPr lvl="1"/>
            <a:r>
              <a:rPr lang="zh-CN" altLang="en-US" dirty="0"/>
              <a:t>将外挂加入到部署包并且在服务网格的控制层进行注册的过程即为“外挂注入”。</a:t>
            </a:r>
            <a:r>
              <a:rPr lang="en-US" altLang="zh-CN" dirty="0"/>
              <a:t>Istio</a:t>
            </a:r>
            <a:r>
              <a:rPr lang="zh-CN" altLang="en-US" dirty="0"/>
              <a:t>和</a:t>
            </a:r>
            <a:r>
              <a:rPr lang="en-US" altLang="zh-CN" dirty="0"/>
              <a:t>Linkerd</a:t>
            </a:r>
            <a:r>
              <a:rPr lang="zh-CN" altLang="en-US" dirty="0"/>
              <a:t>都支持手动和自动的外挂注入。</a:t>
            </a:r>
            <a:endParaRPr lang="en-US" altLang="zh-CN" dirty="0"/>
          </a:p>
          <a:p>
            <a:r>
              <a:rPr lang="zh-CN" altLang="en-US" dirty="0"/>
              <a:t>监控和跟踪</a:t>
            </a:r>
            <a:endParaRPr lang="en-US" altLang="zh-CN" dirty="0"/>
          </a:p>
          <a:p>
            <a:pPr lvl="1"/>
            <a:r>
              <a:rPr lang="en-US" altLang="zh-CN" dirty="0"/>
              <a:t>Istio</a:t>
            </a:r>
            <a:r>
              <a:rPr lang="zh-CN" altLang="en-US" dirty="0"/>
              <a:t>原生支持</a:t>
            </a:r>
            <a:r>
              <a:rPr lang="en-US" altLang="zh-CN" dirty="0"/>
              <a:t>Prometheus</a:t>
            </a:r>
            <a:r>
              <a:rPr lang="zh-CN" altLang="en-US" dirty="0"/>
              <a:t>并且集成了</a:t>
            </a:r>
            <a:r>
              <a:rPr lang="en-US" altLang="zh-CN" dirty="0"/>
              <a:t>Jaeger</a:t>
            </a:r>
            <a:r>
              <a:rPr lang="zh-CN" altLang="en-US" dirty="0"/>
              <a:t>来进行分布式跟踪。</a:t>
            </a:r>
            <a:r>
              <a:rPr lang="en-US" altLang="zh-CN" dirty="0"/>
              <a:t>Linkerd</a:t>
            </a:r>
            <a:r>
              <a:rPr lang="zh-CN" altLang="en-US" dirty="0"/>
              <a:t>支持</a:t>
            </a:r>
            <a:r>
              <a:rPr lang="en-US" altLang="zh-CN" dirty="0"/>
              <a:t>Prometheus</a:t>
            </a:r>
            <a:r>
              <a:rPr lang="zh-CN" altLang="en-US" dirty="0"/>
              <a:t>和</a:t>
            </a:r>
            <a:r>
              <a:rPr lang="en-US" altLang="zh-CN" dirty="0"/>
              <a:t>Grafana</a:t>
            </a:r>
            <a:r>
              <a:rPr lang="zh-CN" altLang="en-US" dirty="0"/>
              <a:t>从外部进行监控，但目前并不支持分布式跟踪。</a:t>
            </a:r>
            <a:endParaRPr lang="en-US" altLang="zh-CN" dirty="0"/>
          </a:p>
          <a:p>
            <a:r>
              <a:rPr lang="zh-CN" altLang="en-US" dirty="0"/>
              <a:t>性能</a:t>
            </a:r>
            <a:endParaRPr lang="en-US" altLang="zh-CN" dirty="0"/>
          </a:p>
          <a:p>
            <a:pPr lvl="1"/>
            <a:r>
              <a:rPr lang="en-US" altLang="zh-CN" dirty="0"/>
              <a:t>Linkerd 2.x </a:t>
            </a:r>
            <a:r>
              <a:rPr lang="zh-CN" altLang="en-US" dirty="0"/>
              <a:t>在性能上的常规开销总体上比</a:t>
            </a:r>
            <a:r>
              <a:rPr lang="en-US" altLang="zh-CN" dirty="0"/>
              <a:t>Istio</a:t>
            </a:r>
            <a:r>
              <a:rPr lang="zh-CN" altLang="en-US" dirty="0"/>
              <a:t>要低一些。一项关于两者的性能测试表明，基于一组由</a:t>
            </a:r>
            <a:r>
              <a:rPr lang="en-US" altLang="zh-CN" dirty="0"/>
              <a:t>HTTP</a:t>
            </a:r>
            <a:r>
              <a:rPr lang="zh-CN" altLang="en-US" dirty="0"/>
              <a:t>请求组成的测试负载，每秒的千次查询数（</a:t>
            </a:r>
            <a:r>
              <a:rPr lang="en-US" altLang="zh-CN" dirty="0" err="1"/>
              <a:t>kqps</a:t>
            </a:r>
            <a:r>
              <a:rPr lang="zh-CN" altLang="en-US" dirty="0"/>
              <a:t>）基准值是</a:t>
            </a:r>
            <a:r>
              <a:rPr lang="en-US" altLang="zh-CN" dirty="0"/>
              <a:t>30-35kqps</a:t>
            </a:r>
            <a:r>
              <a:rPr lang="zh-CN" altLang="en-US" dirty="0"/>
              <a:t>，经由代理转发后，性能会有所下降，</a:t>
            </a:r>
            <a:r>
              <a:rPr lang="en-US" altLang="zh-CN" dirty="0"/>
              <a:t>Linkderd</a:t>
            </a:r>
            <a:r>
              <a:rPr lang="zh-CN" altLang="en-US" dirty="0"/>
              <a:t>降到了</a:t>
            </a:r>
            <a:r>
              <a:rPr lang="en-US" altLang="zh-CN" dirty="0"/>
              <a:t>10-12kqps</a:t>
            </a:r>
            <a:r>
              <a:rPr lang="zh-CN" altLang="en-US" dirty="0"/>
              <a:t>，而</a:t>
            </a:r>
            <a:r>
              <a:rPr lang="en-US" altLang="zh-CN" dirty="0"/>
              <a:t>Istio</a:t>
            </a:r>
            <a:r>
              <a:rPr lang="zh-CN" altLang="en-US" dirty="0"/>
              <a:t>则降到了</a:t>
            </a:r>
            <a:r>
              <a:rPr lang="en-US" altLang="zh-CN" dirty="0"/>
              <a:t>3.2-3.9kqps</a:t>
            </a:r>
            <a:r>
              <a:rPr lang="zh-CN" altLang="en-US" dirty="0"/>
              <a:t>。</a:t>
            </a:r>
          </a:p>
        </p:txBody>
      </p:sp>
      <p:sp>
        <p:nvSpPr>
          <p:cNvPr id="4" name="日期占位符 3">
            <a:extLst>
              <a:ext uri="{FF2B5EF4-FFF2-40B4-BE49-F238E27FC236}">
                <a16:creationId xmlns:a16="http://schemas.microsoft.com/office/drawing/2014/main" id="{2D1AB5C3-EADF-4650-8A39-63DDDBAB094D}"/>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79498901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{CEF7DEC4-DFBC-4021-B13E-D5B7BD3E03EB}tf33552983</Template>
  <TotalTime>0</TotalTime>
  <Words>2936</Words>
  <Application>Microsoft Office PowerPoint</Application>
  <PresentationFormat>宽屏</PresentationFormat>
  <Paragraphs>354</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-apple-system-font</vt:lpstr>
      <vt:lpstr>Microsoft YaHei UI</vt:lpstr>
      <vt:lpstr>Calibri</vt:lpstr>
      <vt:lpstr>Franklin Gothic Book</vt:lpstr>
      <vt:lpstr>Wingdings</vt:lpstr>
      <vt:lpstr>Wingdings 2</vt:lpstr>
      <vt:lpstr>DividendVTI</vt:lpstr>
      <vt:lpstr>Service Mesh: 下一代微服务</vt:lpstr>
      <vt:lpstr>TIME LINE</vt:lpstr>
      <vt:lpstr>这是一个新名词 </vt:lpstr>
      <vt:lpstr>什么是 Service mesh </vt:lpstr>
      <vt:lpstr>Service Mesh的特点 </vt:lpstr>
      <vt:lpstr>为什么我们需要它？ </vt:lpstr>
      <vt:lpstr>技术栈下移</vt:lpstr>
      <vt:lpstr>Service Mesh 有哪些开源实现 </vt:lpstr>
      <vt:lpstr>Istio VS Linkerd2.0</vt:lpstr>
      <vt:lpstr>PowerPoint 演示文稿</vt:lpstr>
      <vt:lpstr>为什么选择Istio？</vt:lpstr>
      <vt:lpstr>Istio 主要提供以下功能</vt:lpstr>
      <vt:lpstr>核心功能</vt:lpstr>
      <vt:lpstr>核心功能</vt:lpstr>
      <vt:lpstr>成熟度和支持级别 </vt:lpstr>
      <vt:lpstr>      Istio功能列表以及阶段– 流量管理 </vt:lpstr>
      <vt:lpstr>可观测性</vt:lpstr>
      <vt:lpstr>安全和策略实施</vt:lpstr>
      <vt:lpstr>核心基础组件</vt:lpstr>
      <vt:lpstr>如果使用服务网格，是否需要API网关？ </vt:lpstr>
      <vt:lpstr>ISTIO组件介绍</vt:lpstr>
      <vt:lpstr>ISTIO安装 - ISTIOCTL</vt:lpstr>
      <vt:lpstr>ISTIO安装 - Standalone Operator</vt:lpstr>
      <vt:lpstr>ISTIO功能演示 – Sidecar 注入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2020-03-30T03:23:45Z</dcterms:created>
  <dcterms:modified xsi:type="dcterms:W3CDTF">2020-04-10T05:39:53Z</dcterms:modified>
</cp:coreProperties>
</file>