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65" r:id="rId5"/>
    <p:sldId id="268" r:id="rId6"/>
    <p:sldId id="271" r:id="rId7"/>
    <p:sldId id="277" r:id="rId8"/>
    <p:sldId id="272" r:id="rId9"/>
    <p:sldId id="273" r:id="rId10"/>
    <p:sldId id="278" r:id="rId11"/>
    <p:sldId id="269" r:id="rId12"/>
    <p:sldId id="274" r:id="rId13"/>
    <p:sldId id="257" r:id="rId14"/>
    <p:sldId id="286" r:id="rId15"/>
    <p:sldId id="285" r:id="rId16"/>
    <p:sldId id="270" r:id="rId17"/>
    <p:sldId id="281" r:id="rId18"/>
    <p:sldId id="275" r:id="rId19"/>
    <p:sldId id="283" r:id="rId20"/>
    <p:sldId id="284" r:id="rId21"/>
    <p:sldId id="262" r:id="rId22"/>
    <p:sldId id="263" r:id="rId23"/>
    <p:sldId id="264" r:id="rId24"/>
    <p:sldId id="276" r:id="rId25"/>
    <p:sldId id="280" r:id="rId26"/>
    <p:sldId id="27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FCC5B9-65DF-45EE-8AF4-4D3112124B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53D2A71-5659-413D-8FE1-148CD2731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54DF51-642E-4357-8C64-3418833B0BE9}"/>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DB5C19EF-38F9-4938-ACE9-48F105070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69E398-87B2-49B2-9210-B1259758A413}"/>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947018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FA25B-C002-4A66-A0E0-EF60E831D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7F20C5-CF41-47B0-9011-2316484D0AB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8C8B04-CE8D-47A2-99E1-925822D24E12}"/>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A0DC9CF8-F8CA-4EBD-B723-D0E25B47AE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09A935-ECA2-4868-A394-7AF0BD76FF6B}"/>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5190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9AA3FD-F295-45B0-95DF-F51244C6E7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A104EF-7C88-4547-90F8-EF247B5B28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5B708DF-D60C-4C55-8B2C-7013356EA847}"/>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441E2128-E22F-4660-8D83-8D1AA43661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6F6F9C-6EE1-4AB7-8C28-85A5A89D3084}"/>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258350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88425-DA4F-4A07-8BB4-D4C2409619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2EF3E7-6474-4DD9-BD84-0DA3DBF7E27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F8B464D-967E-4CAE-80FB-A6AF3DFF1E3D}"/>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1532DBE2-1B93-4968-8EB1-78162391C3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16BCF8-5809-441C-B67D-8418BE7CC75D}"/>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6776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4F29E-1373-4A21-933B-F440D102813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8C5B86-43D4-4172-BD61-8F9427FD2B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BFA2E78-9FD2-4002-8A95-FA537D4552B1}"/>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9C995A2B-7C6D-4B8E-9B7C-C57EA92C8A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496ACA-2A3B-4575-BD01-CA8E92EF3218}"/>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51684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AFF1D-4821-45F0-A7AF-AF06A67F206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62D172A-923E-4934-AB3E-678FEBA5BB85}"/>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A187CF9-0FD8-4384-A9E3-8078FFFA95A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7E2BE39-6AB8-45D9-98F9-BDCF869101A7}"/>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6" name="页脚占位符 5">
            <a:extLst>
              <a:ext uri="{FF2B5EF4-FFF2-40B4-BE49-F238E27FC236}">
                <a16:creationId xmlns:a16="http://schemas.microsoft.com/office/drawing/2014/main" id="{7E27F9B0-35FD-42C9-B4D9-D0DD14DB16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DB8183-8E18-475F-94CB-E23805309B48}"/>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70617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E1686-2075-47C3-84C3-6772DAF692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1E33E60-2853-450F-A2C3-5B39B5683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C80F0C-8596-40A9-8C84-869597843C2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CD2333A-9A5F-40A7-A6F0-84BF428A2B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4B73B9F-B090-4539-BBBC-A4D8DCC22B9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E3F83FE3-BD53-4BFC-B39F-74954CB95DC9}"/>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8" name="页脚占位符 7">
            <a:extLst>
              <a:ext uri="{FF2B5EF4-FFF2-40B4-BE49-F238E27FC236}">
                <a16:creationId xmlns:a16="http://schemas.microsoft.com/office/drawing/2014/main" id="{BB055A0C-88CA-46BA-A9B8-3DDA9222473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7E8FE8-B42B-4AA5-85A8-1FF5203B293F}"/>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82409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EA79C-FF22-48E8-B589-CDFFBB66BC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FDC4A4-E408-4A8B-BEF2-1B8C991A9818}"/>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4" name="页脚占位符 3">
            <a:extLst>
              <a:ext uri="{FF2B5EF4-FFF2-40B4-BE49-F238E27FC236}">
                <a16:creationId xmlns:a16="http://schemas.microsoft.com/office/drawing/2014/main" id="{6ABD1832-ECEA-4447-9711-384D5EC180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5FC858-B73F-4004-82FE-53A5E30BF986}"/>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43017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162E96-7B39-4398-81DF-22E9109496C5}"/>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3" name="页脚占位符 2">
            <a:extLst>
              <a:ext uri="{FF2B5EF4-FFF2-40B4-BE49-F238E27FC236}">
                <a16:creationId xmlns:a16="http://schemas.microsoft.com/office/drawing/2014/main" id="{33B2B3EA-D8B0-4AEB-9669-A3641A1C0A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634576-4B71-43AA-A9F8-FCB3C6E50EAB}"/>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319836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19764-92D1-4EF2-84FB-B14E06D4D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51B1C9-6CA0-44A0-A267-4C0962377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B067789-A2A2-4508-AECD-B0065CFF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6F68B19-E8C2-4C5F-9AB7-769977F3064D}"/>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6" name="页脚占位符 5">
            <a:extLst>
              <a:ext uri="{FF2B5EF4-FFF2-40B4-BE49-F238E27FC236}">
                <a16:creationId xmlns:a16="http://schemas.microsoft.com/office/drawing/2014/main" id="{588715F0-8A7A-4CB7-8B07-F8F17B756E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AC54EB-A9AE-4FAA-A99B-1F664B814997}"/>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87646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E5A0F-B297-4A23-9E68-E1378398EC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4F2FFC4-B627-4135-9413-40A9D23BA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12A077B-3FE3-4368-AC94-445EF4504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AA4EA46-4C06-47F4-AFA8-83E54AD9B66A}"/>
              </a:ext>
            </a:extLst>
          </p:cNvPr>
          <p:cNvSpPr>
            <a:spLocks noGrp="1"/>
          </p:cNvSpPr>
          <p:nvPr>
            <p:ph type="dt" sz="half" idx="10"/>
          </p:nvPr>
        </p:nvSpPr>
        <p:spPr/>
        <p:txBody>
          <a:bodyPr/>
          <a:lstStyle/>
          <a:p>
            <a:fld id="{1202605D-E7D7-422E-91C5-E2A4EF84240A}" type="datetimeFigureOut">
              <a:rPr lang="zh-CN" altLang="en-US" smtClean="0"/>
              <a:t>2019/11/20</a:t>
            </a:fld>
            <a:endParaRPr lang="zh-CN" altLang="en-US"/>
          </a:p>
        </p:txBody>
      </p:sp>
      <p:sp>
        <p:nvSpPr>
          <p:cNvPr id="6" name="页脚占位符 5">
            <a:extLst>
              <a:ext uri="{FF2B5EF4-FFF2-40B4-BE49-F238E27FC236}">
                <a16:creationId xmlns:a16="http://schemas.microsoft.com/office/drawing/2014/main" id="{7CC121F5-5755-4F91-B071-BD9A77B1AB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5CF34A-159E-4353-827E-967EBE97070A}"/>
              </a:ext>
            </a:extLst>
          </p:cNvPr>
          <p:cNvSpPr>
            <a:spLocks noGrp="1"/>
          </p:cNvSpPr>
          <p:nvPr>
            <p:ph type="sldNum" sz="quarter" idx="12"/>
          </p:nvPr>
        </p:nvSpPr>
        <p:spPr/>
        <p:txBody>
          <a:body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174723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A87AFC-FBE4-4BF4-B3FD-7CF8A92C13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57EA28F-04EF-409F-9961-57E19FB60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528B49-DCFE-44CA-B1CA-B89E5E5FFA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2605D-E7D7-422E-91C5-E2A4EF84240A}" type="datetimeFigureOut">
              <a:rPr lang="zh-CN" altLang="en-US" smtClean="0"/>
              <a:t>2019/11/20</a:t>
            </a:fld>
            <a:endParaRPr lang="zh-CN" altLang="en-US"/>
          </a:p>
        </p:txBody>
      </p:sp>
      <p:sp>
        <p:nvSpPr>
          <p:cNvPr id="5" name="页脚占位符 4">
            <a:extLst>
              <a:ext uri="{FF2B5EF4-FFF2-40B4-BE49-F238E27FC236}">
                <a16:creationId xmlns:a16="http://schemas.microsoft.com/office/drawing/2014/main" id="{6401987B-398E-417E-8CC3-7A760FA65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282F25B-57E7-4C9E-B23E-76581AEAF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0E014-5993-49EA-A20E-222974672E4A}" type="slidenum">
              <a:rPr lang="zh-CN" altLang="en-US" smtClean="0"/>
              <a:t>‹#›</a:t>
            </a:fld>
            <a:endParaRPr lang="zh-CN" altLang="en-US"/>
          </a:p>
        </p:txBody>
      </p:sp>
    </p:spTree>
    <p:extLst>
      <p:ext uri="{BB962C8B-B14F-4D97-AF65-F5344CB8AC3E}">
        <p14:creationId xmlns:p14="http://schemas.microsoft.com/office/powerpoint/2010/main" val="2978215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igbully.github.io/Dapper-transl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opentracing/specification/blob/master/specification.m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02B48-368D-4571-89B2-AA1BB64BA123}"/>
              </a:ext>
            </a:extLst>
          </p:cNvPr>
          <p:cNvSpPr>
            <a:spLocks noGrp="1"/>
          </p:cNvSpPr>
          <p:nvPr>
            <p:ph type="ctrTitle"/>
          </p:nvPr>
        </p:nvSpPr>
        <p:spPr/>
        <p:txBody>
          <a:bodyPr/>
          <a:lstStyle/>
          <a:p>
            <a:r>
              <a:rPr lang="zh-CN" altLang="en-US" dirty="0"/>
              <a:t>分布式调用链跟踪系统</a:t>
            </a:r>
            <a:br>
              <a:rPr lang="zh-CN" altLang="en-US" dirty="0"/>
            </a:br>
            <a:endParaRPr lang="zh-CN" altLang="en-US" dirty="0"/>
          </a:p>
        </p:txBody>
      </p:sp>
      <p:sp>
        <p:nvSpPr>
          <p:cNvPr id="3" name="副标题 2">
            <a:extLst>
              <a:ext uri="{FF2B5EF4-FFF2-40B4-BE49-F238E27FC236}">
                <a16:creationId xmlns:a16="http://schemas.microsoft.com/office/drawing/2014/main" id="{0F3602D0-D464-471E-9461-D7AF5A5AF541}"/>
              </a:ext>
            </a:extLst>
          </p:cNvPr>
          <p:cNvSpPr>
            <a:spLocks noGrp="1"/>
          </p:cNvSpPr>
          <p:nvPr>
            <p:ph type="subTitle" idx="1"/>
          </p:nvPr>
        </p:nvSpPr>
        <p:spPr/>
        <p:txBody>
          <a:bodyPr/>
          <a:lstStyle/>
          <a:p>
            <a:r>
              <a:rPr lang="en-US" altLang="zh-CN" b="1" dirty="0"/>
              <a:t>Dapper</a:t>
            </a:r>
          </a:p>
          <a:p>
            <a:r>
              <a:rPr lang="en-US" altLang="zh-CN" b="1" dirty="0" err="1"/>
              <a:t>OpenTracing</a:t>
            </a:r>
            <a:endParaRPr lang="en-US" altLang="zh-CN" b="1" dirty="0"/>
          </a:p>
        </p:txBody>
      </p:sp>
    </p:spTree>
    <p:extLst>
      <p:ext uri="{BB962C8B-B14F-4D97-AF65-F5344CB8AC3E}">
        <p14:creationId xmlns:p14="http://schemas.microsoft.com/office/powerpoint/2010/main" val="1028442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FCDE4BE-9749-48F0-B9B7-E3B8956D1F84}"/>
              </a:ext>
            </a:extLst>
          </p:cNvPr>
          <p:cNvPicPr>
            <a:picLocks noChangeAspect="1"/>
          </p:cNvPicPr>
          <p:nvPr/>
        </p:nvPicPr>
        <p:blipFill>
          <a:blip r:embed="rId2"/>
          <a:stretch>
            <a:fillRect/>
          </a:stretch>
        </p:blipFill>
        <p:spPr>
          <a:xfrm>
            <a:off x="2143586" y="447641"/>
            <a:ext cx="7761905" cy="6104762"/>
          </a:xfrm>
          <a:prstGeom prst="rect">
            <a:avLst/>
          </a:prstGeom>
        </p:spPr>
      </p:pic>
    </p:spTree>
    <p:extLst>
      <p:ext uri="{BB962C8B-B14F-4D97-AF65-F5344CB8AC3E}">
        <p14:creationId xmlns:p14="http://schemas.microsoft.com/office/powerpoint/2010/main" val="363665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48CED14-D4F6-4366-86ED-71B669771EEA}"/>
              </a:ext>
            </a:extLst>
          </p:cNvPr>
          <p:cNvSpPr/>
          <p:nvPr/>
        </p:nvSpPr>
        <p:spPr>
          <a:xfrm>
            <a:off x="4839439" y="252561"/>
            <a:ext cx="1554336" cy="369332"/>
          </a:xfrm>
          <a:prstGeom prst="rect">
            <a:avLst/>
          </a:prstGeom>
        </p:spPr>
        <p:txBody>
          <a:bodyPr wrap="none">
            <a:spAutoFit/>
          </a:bodyPr>
          <a:lstStyle/>
          <a:p>
            <a:pPr algn="just"/>
            <a:r>
              <a:rPr lang="en-US" altLang="zh-CN" b="1" dirty="0">
                <a:solidFill>
                  <a:srgbClr val="AB1942"/>
                </a:solidFill>
                <a:latin typeface="-apple-system-font"/>
              </a:rPr>
              <a:t>Tracing</a:t>
            </a:r>
            <a:r>
              <a:rPr lang="zh-CN" altLang="en-US" b="1" dirty="0">
                <a:solidFill>
                  <a:srgbClr val="AB1942"/>
                </a:solidFill>
                <a:latin typeface="-apple-system-font"/>
              </a:rPr>
              <a:t>的诞生</a:t>
            </a:r>
            <a:endParaRPr lang="zh-CN" altLang="en-US" b="0" i="0" dirty="0">
              <a:solidFill>
                <a:srgbClr val="333333"/>
              </a:solidFill>
              <a:effectLst/>
              <a:latin typeface="-apple-system-font"/>
            </a:endParaRPr>
          </a:p>
        </p:txBody>
      </p:sp>
      <p:sp>
        <p:nvSpPr>
          <p:cNvPr id="6" name="矩形 5">
            <a:extLst>
              <a:ext uri="{FF2B5EF4-FFF2-40B4-BE49-F238E27FC236}">
                <a16:creationId xmlns:a16="http://schemas.microsoft.com/office/drawing/2014/main" id="{6029B75B-6CB3-4C6E-A82B-DC6B9D682065}"/>
              </a:ext>
            </a:extLst>
          </p:cNvPr>
          <p:cNvSpPr/>
          <p:nvPr/>
        </p:nvSpPr>
        <p:spPr>
          <a:xfrm>
            <a:off x="372862" y="889844"/>
            <a:ext cx="11514338" cy="1670073"/>
          </a:xfrm>
          <a:prstGeom prst="rect">
            <a:avLst/>
          </a:prstGeom>
        </p:spPr>
        <p:txBody>
          <a:bodyPr wrap="square">
            <a:spAutoFit/>
          </a:bodyPr>
          <a:lstStyle/>
          <a:p>
            <a:pPr>
              <a:lnSpc>
                <a:spcPct val="150000"/>
              </a:lnSpc>
            </a:pP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是在</a:t>
            </a:r>
            <a:r>
              <a:rPr lang="en-US" altLang="zh-CN" sz="1400" dirty="0">
                <a:solidFill>
                  <a:srgbClr val="333333"/>
                </a:solidFill>
                <a:latin typeface="微软雅黑" panose="020B0503020204020204" pitchFamily="34" charset="-122"/>
                <a:ea typeface="微软雅黑" panose="020B0503020204020204" pitchFamily="34" charset="-122"/>
              </a:rPr>
              <a:t>90</a:t>
            </a:r>
            <a:r>
              <a:rPr lang="zh-CN" altLang="en-US" sz="1400" dirty="0">
                <a:solidFill>
                  <a:srgbClr val="333333"/>
                </a:solidFill>
                <a:latin typeface="微软雅黑" panose="020B0503020204020204" pitchFamily="34" charset="-122"/>
                <a:ea typeface="微软雅黑" panose="020B0503020204020204" pitchFamily="34" charset="-122"/>
              </a:rPr>
              <a:t>年代就已出现的技术。但真正让该领域流行起来的还是源于 </a:t>
            </a:r>
            <a:r>
              <a:rPr lang="en-US" altLang="zh-CN" sz="1400" dirty="0">
                <a:solidFill>
                  <a:srgbClr val="333333"/>
                </a:solidFill>
                <a:latin typeface="微软雅黑" panose="020B0503020204020204" pitchFamily="34" charset="-122"/>
                <a:ea typeface="微软雅黑" panose="020B0503020204020204" pitchFamily="34" charset="-122"/>
              </a:rPr>
              <a:t>Google </a:t>
            </a:r>
            <a:r>
              <a:rPr lang="zh-CN" altLang="en-US" sz="1400" dirty="0">
                <a:solidFill>
                  <a:srgbClr val="333333"/>
                </a:solidFill>
                <a:latin typeface="微软雅黑" panose="020B0503020204020204" pitchFamily="34" charset="-122"/>
                <a:ea typeface="微软雅黑" panose="020B0503020204020204" pitchFamily="34" charset="-122"/>
              </a:rPr>
              <a:t>的一篇论文”</a:t>
            </a:r>
            <a:r>
              <a:rPr lang="en-US" altLang="zh-CN" sz="1400" dirty="0">
                <a:solidFill>
                  <a:srgbClr val="333333"/>
                </a:solidFill>
                <a:latin typeface="微软雅黑" panose="020B0503020204020204" pitchFamily="34" charset="-122"/>
                <a:ea typeface="微软雅黑" panose="020B0503020204020204" pitchFamily="34" charset="-122"/>
              </a:rPr>
              <a:t>Dapper, a Large-Scale Distributed Systems Tracing Infrastructure”</a:t>
            </a:r>
            <a:r>
              <a:rPr lang="zh-CN" altLang="en-US" sz="1400" dirty="0">
                <a:solidFill>
                  <a:srgbClr val="333333"/>
                </a:solidFill>
                <a:latin typeface="微软雅黑" panose="020B0503020204020204" pitchFamily="34" charset="-122"/>
                <a:ea typeface="微软雅黑" panose="020B0503020204020204" pitchFamily="34" charset="-122"/>
              </a:rPr>
              <a:t>，而另一篇论文”</a:t>
            </a:r>
            <a:r>
              <a:rPr lang="en-US" altLang="zh-CN" sz="1400" dirty="0">
                <a:solidFill>
                  <a:srgbClr val="333333"/>
                </a:solidFill>
                <a:latin typeface="微软雅黑" panose="020B0503020204020204" pitchFamily="34" charset="-122"/>
                <a:ea typeface="微软雅黑" panose="020B0503020204020204" pitchFamily="34" charset="-122"/>
              </a:rPr>
              <a:t>Uncertainty in Aggregate Estimates from Sampled Distributed Traces”</a:t>
            </a:r>
            <a:r>
              <a:rPr lang="zh-CN" altLang="en-US" sz="1400" dirty="0">
                <a:solidFill>
                  <a:srgbClr val="333333"/>
                </a:solidFill>
                <a:latin typeface="微软雅黑" panose="020B0503020204020204" pitchFamily="34" charset="-122"/>
                <a:ea typeface="微软雅黑" panose="020B0503020204020204" pitchFamily="34" charset="-122"/>
              </a:rPr>
              <a:t>中则包含关于采样的更详细分析。论文发表后一批优秀的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软件孕育而生，比较流行的有（</a:t>
            </a:r>
            <a:r>
              <a:rPr lang="en-US" altLang="zh-CN" sz="1400" dirty="0">
                <a:solidFill>
                  <a:srgbClr val="333333"/>
                </a:solidFill>
                <a:latin typeface="微软雅黑" panose="020B0503020204020204" pitchFamily="34" charset="-122"/>
                <a:ea typeface="微软雅黑" panose="020B0503020204020204" pitchFamily="34" charset="-122"/>
              </a:rPr>
              <a:t> Dapper</a:t>
            </a:r>
            <a:r>
              <a:rPr lang="zh-CN" altLang="en-US" sz="1400" dirty="0">
                <a:solidFill>
                  <a:srgbClr val="333333"/>
                </a:solidFill>
                <a:latin typeface="微软雅黑" panose="020B0503020204020204" pitchFamily="34" charset="-122"/>
                <a:ea typeface="微软雅黑" panose="020B0503020204020204" pitchFamily="34" charset="-122"/>
              </a:rPr>
              <a:t>是各 </a:t>
            </a:r>
            <a:r>
              <a:rPr lang="en-US" altLang="zh-CN" sz="1400" dirty="0">
                <a:solidFill>
                  <a:srgbClr val="333333"/>
                </a:solidFill>
                <a:latin typeface="微软雅黑" panose="020B0503020204020204" pitchFamily="34" charset="-122"/>
                <a:ea typeface="微软雅黑" panose="020B0503020204020204" pitchFamily="34" charset="-122"/>
              </a:rPr>
              <a:t>tracer </a:t>
            </a:r>
            <a:r>
              <a:rPr lang="zh-CN" altLang="en-US" sz="1400" dirty="0">
                <a:solidFill>
                  <a:srgbClr val="333333"/>
                </a:solidFill>
                <a:latin typeface="微软雅黑" panose="020B0503020204020204" pitchFamily="34" charset="-122"/>
                <a:ea typeface="微软雅黑" panose="020B0503020204020204" pitchFamily="34" charset="-122"/>
              </a:rPr>
              <a:t>的基础）：</a:t>
            </a: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　　</a:t>
            </a:r>
            <a:endParaRPr lang="en-US" altLang="zh-CN" sz="1400" dirty="0">
              <a:solidFill>
                <a:srgbClr val="333333"/>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　　</a:t>
            </a:r>
            <a:endParaRPr lang="zh-CN" altLang="en-US" sz="1400" b="0"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369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AD810-BE92-4147-AAF5-971D49BA8767}"/>
              </a:ext>
            </a:extLst>
          </p:cNvPr>
          <p:cNvSpPr>
            <a:spLocks noGrp="1"/>
          </p:cNvSpPr>
          <p:nvPr>
            <p:ph type="title"/>
          </p:nvPr>
        </p:nvSpPr>
        <p:spPr>
          <a:xfrm>
            <a:off x="838200" y="365125"/>
            <a:ext cx="10515600" cy="877749"/>
          </a:xfrm>
        </p:spPr>
        <p:txBody>
          <a:bodyPr/>
          <a:lstStyle/>
          <a:p>
            <a:pPr algn="ctr"/>
            <a:r>
              <a:rPr lang="en-US" altLang="zh-CN" sz="1800" b="1" dirty="0">
                <a:solidFill>
                  <a:srgbClr val="AB1942"/>
                </a:solidFill>
                <a:latin typeface="-apple-system-font"/>
                <a:ea typeface="+mn-ea"/>
                <a:cs typeface="+mn-cs"/>
              </a:rPr>
              <a:t>Dapper</a:t>
            </a:r>
            <a:endParaRPr lang="zh-CN" altLang="en-US" sz="1800" b="1" dirty="0">
              <a:solidFill>
                <a:srgbClr val="AB1942"/>
              </a:solidFill>
              <a:latin typeface="-apple-system-font"/>
              <a:ea typeface="+mn-ea"/>
              <a:cs typeface="+mn-cs"/>
            </a:endParaRPr>
          </a:p>
        </p:txBody>
      </p:sp>
      <p:sp>
        <p:nvSpPr>
          <p:cNvPr id="3" name="内容占位符 2">
            <a:extLst>
              <a:ext uri="{FF2B5EF4-FFF2-40B4-BE49-F238E27FC236}">
                <a16:creationId xmlns:a16="http://schemas.microsoft.com/office/drawing/2014/main" id="{F2C7F9DB-C1BE-405C-B427-FB4448BD5262}"/>
              </a:ext>
            </a:extLst>
          </p:cNvPr>
          <p:cNvSpPr>
            <a:spLocks noGrp="1"/>
          </p:cNvSpPr>
          <p:nvPr>
            <p:ph idx="1"/>
          </p:nvPr>
        </p:nvSpPr>
        <p:spPr/>
        <p:txBody>
          <a:bodyPr/>
          <a:lstStyle/>
          <a:p>
            <a:r>
              <a:rPr lang="en-US" altLang="zh-CN" dirty="0">
                <a:hlinkClick r:id="rId2"/>
              </a:rPr>
              <a:t>http://bigbully.github.io/Dapper-translation/</a:t>
            </a:r>
            <a:endParaRPr lang="zh-CN" altLang="en-US" dirty="0"/>
          </a:p>
        </p:txBody>
      </p:sp>
    </p:spTree>
    <p:extLst>
      <p:ext uri="{BB962C8B-B14F-4D97-AF65-F5344CB8AC3E}">
        <p14:creationId xmlns:p14="http://schemas.microsoft.com/office/powerpoint/2010/main" val="2338257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83277-74EE-4768-853C-55F2A2513DE3}"/>
              </a:ext>
            </a:extLst>
          </p:cNvPr>
          <p:cNvSpPr>
            <a:spLocks noGrp="1"/>
          </p:cNvSpPr>
          <p:nvPr>
            <p:ph type="title"/>
          </p:nvPr>
        </p:nvSpPr>
        <p:spPr>
          <a:xfrm>
            <a:off x="838200" y="365126"/>
            <a:ext cx="10515600" cy="673562"/>
          </a:xfrm>
        </p:spPr>
        <p:txBody>
          <a:bodyPr/>
          <a:lstStyle/>
          <a:p>
            <a:pPr algn="ctr"/>
            <a:r>
              <a:rPr lang="zh-CN" altLang="en-US" sz="1800" b="1" dirty="0">
                <a:solidFill>
                  <a:srgbClr val="AB1942"/>
                </a:solidFill>
                <a:latin typeface="-apple-system-font"/>
                <a:ea typeface="+mn-ea"/>
                <a:cs typeface="+mn-cs"/>
              </a:rPr>
              <a:t>什么是</a:t>
            </a:r>
            <a:r>
              <a:rPr lang="en-US" altLang="zh-CN" sz="1800" b="1" dirty="0" err="1">
                <a:solidFill>
                  <a:srgbClr val="AB1942"/>
                </a:solidFill>
                <a:latin typeface="-apple-system-font"/>
                <a:ea typeface="+mn-ea"/>
                <a:cs typeface="+mn-cs"/>
              </a:rPr>
              <a:t>OpenTracing</a:t>
            </a:r>
            <a:r>
              <a:rPr lang="en-US" altLang="zh-CN" sz="1800" b="1" dirty="0">
                <a:solidFill>
                  <a:srgbClr val="AB1942"/>
                </a:solidFill>
                <a:latin typeface="-apple-system-font"/>
                <a:ea typeface="+mn-ea"/>
                <a:cs typeface="+mn-cs"/>
              </a:rPr>
              <a:t>?</a:t>
            </a:r>
            <a:endParaRPr lang="zh-CN" altLang="en-US" sz="1800" b="1" dirty="0">
              <a:solidFill>
                <a:srgbClr val="AB1942"/>
              </a:solidFill>
              <a:latin typeface="-apple-system-font"/>
              <a:ea typeface="+mn-ea"/>
              <a:cs typeface="+mn-cs"/>
            </a:endParaRPr>
          </a:p>
        </p:txBody>
      </p:sp>
      <p:sp>
        <p:nvSpPr>
          <p:cNvPr id="3" name="内容占位符 2">
            <a:extLst>
              <a:ext uri="{FF2B5EF4-FFF2-40B4-BE49-F238E27FC236}">
                <a16:creationId xmlns:a16="http://schemas.microsoft.com/office/drawing/2014/main" id="{98BFBECF-73E4-45AB-8DBE-642FDC418D22}"/>
              </a:ext>
            </a:extLst>
          </p:cNvPr>
          <p:cNvSpPr>
            <a:spLocks noGrp="1"/>
          </p:cNvSpPr>
          <p:nvPr>
            <p:ph idx="1"/>
          </p:nvPr>
        </p:nvSpPr>
        <p:spPr>
          <a:xfrm>
            <a:off x="838200" y="1518082"/>
            <a:ext cx="10515600" cy="4658881"/>
          </a:xfrm>
        </p:spPr>
        <p:txBody>
          <a:bodyPr>
            <a:normAutofit/>
          </a:bodyPr>
          <a:lstStyle/>
          <a:p>
            <a:pPr>
              <a:lnSpc>
                <a:spcPct val="100000"/>
              </a:lnSpc>
            </a:pPr>
            <a:r>
              <a:rPr lang="en-US" altLang="zh-CN" dirty="0" err="1"/>
              <a:t>OpenTracing</a:t>
            </a:r>
            <a:r>
              <a:rPr lang="en-US" altLang="zh-CN" dirty="0"/>
              <a:t>(http://opentracing.io/)</a:t>
            </a:r>
            <a:r>
              <a:rPr lang="zh-CN" altLang="en-US" dirty="0"/>
              <a:t>是分布式跟踪系统，当我们把系统拆成服务化，分布式系统的时候，查询一个问题，很可能需要多个登录多台机器。</a:t>
            </a:r>
            <a:r>
              <a:rPr lang="en-US" altLang="zh-CN" dirty="0" err="1"/>
              <a:t>OpenTracing</a:t>
            </a:r>
            <a:r>
              <a:rPr lang="zh-CN" altLang="en-US" dirty="0"/>
              <a:t>通过提供平台无关、厂商无关的</a:t>
            </a:r>
            <a:r>
              <a:rPr lang="en-US" altLang="zh-CN" dirty="0"/>
              <a:t>API</a:t>
            </a:r>
            <a:r>
              <a:rPr lang="zh-CN" altLang="en-US" dirty="0"/>
              <a:t>，使得开发人员能够方便的添加（或更换）追踪系统的实现。</a:t>
            </a:r>
            <a:r>
              <a:rPr lang="en-US" altLang="zh-CN" dirty="0" err="1"/>
              <a:t>OpenTracing</a:t>
            </a:r>
            <a:r>
              <a:rPr lang="zh-CN" altLang="en-US" dirty="0"/>
              <a:t>正在为全球的分布式追踪，提供统一的概念和数据标准。</a:t>
            </a:r>
            <a:endParaRPr lang="en-US" altLang="zh-CN" dirty="0"/>
          </a:p>
        </p:txBody>
      </p:sp>
    </p:spTree>
    <p:extLst>
      <p:ext uri="{BB962C8B-B14F-4D97-AF65-F5344CB8AC3E}">
        <p14:creationId xmlns:p14="http://schemas.microsoft.com/office/powerpoint/2010/main" val="401404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FD713-D42C-434C-93FA-A6BEDFEFD0B3}"/>
              </a:ext>
            </a:extLst>
          </p:cNvPr>
          <p:cNvSpPr>
            <a:spLocks noGrp="1"/>
          </p:cNvSpPr>
          <p:nvPr>
            <p:ph type="title"/>
          </p:nvPr>
        </p:nvSpPr>
        <p:spPr>
          <a:xfrm>
            <a:off x="838200" y="365126"/>
            <a:ext cx="10515600" cy="1064180"/>
          </a:xfrm>
        </p:spPr>
        <p:txBody>
          <a:bodyPr/>
          <a:lstStyle/>
          <a:p>
            <a:pPr algn="ctr"/>
            <a:r>
              <a:rPr lang="en-US" altLang="zh-CN" sz="1800" b="1" dirty="0" err="1">
                <a:solidFill>
                  <a:srgbClr val="AB1942"/>
                </a:solidFill>
                <a:latin typeface="-apple-system-font"/>
                <a:ea typeface="+mn-ea"/>
                <a:cs typeface="+mn-cs"/>
              </a:rPr>
              <a:t>OpenTracing</a:t>
            </a:r>
            <a:r>
              <a:rPr lang="zh-CN" altLang="en-US" sz="1800" b="1" dirty="0">
                <a:solidFill>
                  <a:srgbClr val="AB1942"/>
                </a:solidFill>
                <a:latin typeface="-apple-system-font"/>
                <a:ea typeface="+mn-ea"/>
                <a:cs typeface="+mn-cs"/>
              </a:rPr>
              <a:t>语义规范</a:t>
            </a:r>
          </a:p>
        </p:txBody>
      </p:sp>
      <p:sp>
        <p:nvSpPr>
          <p:cNvPr id="3" name="内容占位符 2">
            <a:extLst>
              <a:ext uri="{FF2B5EF4-FFF2-40B4-BE49-F238E27FC236}">
                <a16:creationId xmlns:a16="http://schemas.microsoft.com/office/drawing/2014/main" id="{18BFCED8-7BB7-4FDB-8B46-6FF4B2E1AF5D}"/>
              </a:ext>
            </a:extLst>
          </p:cNvPr>
          <p:cNvSpPr>
            <a:spLocks noGrp="1"/>
          </p:cNvSpPr>
          <p:nvPr>
            <p:ph idx="1"/>
          </p:nvPr>
        </p:nvSpPr>
        <p:spPr/>
        <p:txBody>
          <a:bodyPr/>
          <a:lstStyle/>
          <a:p>
            <a:r>
              <a:rPr lang="en-US" altLang="zh-CN" dirty="0">
                <a:hlinkClick r:id="rId2"/>
              </a:rPr>
              <a:t>https://github.com/opentracing/specification/blob/master/specification.md</a:t>
            </a:r>
            <a:endParaRPr lang="zh-CN" altLang="en-US" dirty="0"/>
          </a:p>
        </p:txBody>
      </p:sp>
    </p:spTree>
    <p:extLst>
      <p:ext uri="{BB962C8B-B14F-4D97-AF65-F5344CB8AC3E}">
        <p14:creationId xmlns:p14="http://schemas.microsoft.com/office/powerpoint/2010/main" val="143676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9F953-05CF-4C2E-980F-F34D865755F2}"/>
              </a:ext>
            </a:extLst>
          </p:cNvPr>
          <p:cNvSpPr>
            <a:spLocks noGrp="1"/>
          </p:cNvSpPr>
          <p:nvPr>
            <p:ph type="title"/>
          </p:nvPr>
        </p:nvSpPr>
        <p:spPr>
          <a:xfrm>
            <a:off x="429827" y="107674"/>
            <a:ext cx="10515600" cy="442742"/>
          </a:xfrm>
        </p:spPr>
        <p:txBody>
          <a:bodyPr>
            <a:normAutofit/>
          </a:bodyPr>
          <a:lstStyle/>
          <a:p>
            <a:pPr algn="ctr"/>
            <a:r>
              <a:rPr lang="en-US" altLang="zh-CN" sz="1800" b="1" dirty="0">
                <a:solidFill>
                  <a:srgbClr val="AB1942"/>
                </a:solidFill>
                <a:latin typeface="-apple-system-font"/>
              </a:rPr>
              <a:t>Tracing</a:t>
            </a:r>
            <a:r>
              <a:rPr lang="zh-CN" altLang="en-US" sz="1800" b="1" dirty="0">
                <a:solidFill>
                  <a:srgbClr val="AB1942"/>
                </a:solidFill>
                <a:latin typeface="-apple-system-font"/>
              </a:rPr>
              <a:t>的比较</a:t>
            </a:r>
            <a:endParaRPr lang="zh-CN" altLang="en-US" sz="1800" dirty="0"/>
          </a:p>
        </p:txBody>
      </p:sp>
      <p:graphicFrame>
        <p:nvGraphicFramePr>
          <p:cNvPr id="4" name="表格 3">
            <a:extLst>
              <a:ext uri="{FF2B5EF4-FFF2-40B4-BE49-F238E27FC236}">
                <a16:creationId xmlns:a16="http://schemas.microsoft.com/office/drawing/2014/main" id="{32BBC0FD-6F9E-4017-B18D-B8E612CC2413}"/>
              </a:ext>
            </a:extLst>
          </p:cNvPr>
          <p:cNvGraphicFramePr>
            <a:graphicFrameLocks noGrp="1"/>
          </p:cNvGraphicFramePr>
          <p:nvPr>
            <p:extLst>
              <p:ext uri="{D42A27DB-BD31-4B8C-83A1-F6EECF244321}">
                <p14:modId xmlns:p14="http://schemas.microsoft.com/office/powerpoint/2010/main" val="1314396394"/>
              </p:ext>
            </p:extLst>
          </p:nvPr>
        </p:nvGraphicFramePr>
        <p:xfrm>
          <a:off x="150920" y="701337"/>
          <a:ext cx="11940466" cy="5939161"/>
        </p:xfrm>
        <a:graphic>
          <a:graphicData uri="http://schemas.openxmlformats.org/drawingml/2006/table">
            <a:tbl>
              <a:tblPr firstRow="1" bandRow="1">
                <a:tableStyleId>{5C22544A-7EE6-4342-B048-85BDC9FD1C3A}</a:tableStyleId>
              </a:tblPr>
              <a:tblGrid>
                <a:gridCol w="826239">
                  <a:extLst>
                    <a:ext uri="{9D8B030D-6E8A-4147-A177-3AD203B41FA5}">
                      <a16:colId xmlns:a16="http://schemas.microsoft.com/office/drawing/2014/main" val="3533205859"/>
                    </a:ext>
                  </a:extLst>
                </a:gridCol>
                <a:gridCol w="567869">
                  <a:extLst>
                    <a:ext uri="{9D8B030D-6E8A-4147-A177-3AD203B41FA5}">
                      <a16:colId xmlns:a16="http://schemas.microsoft.com/office/drawing/2014/main" val="286874705"/>
                    </a:ext>
                  </a:extLst>
                </a:gridCol>
                <a:gridCol w="1200118">
                  <a:extLst>
                    <a:ext uri="{9D8B030D-6E8A-4147-A177-3AD203B41FA5}">
                      <a16:colId xmlns:a16="http://schemas.microsoft.com/office/drawing/2014/main" val="3718933226"/>
                    </a:ext>
                  </a:extLst>
                </a:gridCol>
                <a:gridCol w="1532781">
                  <a:extLst>
                    <a:ext uri="{9D8B030D-6E8A-4147-A177-3AD203B41FA5}">
                      <a16:colId xmlns:a16="http://schemas.microsoft.com/office/drawing/2014/main" val="3809193368"/>
                    </a:ext>
                  </a:extLst>
                </a:gridCol>
                <a:gridCol w="3491344">
                  <a:extLst>
                    <a:ext uri="{9D8B030D-6E8A-4147-A177-3AD203B41FA5}">
                      <a16:colId xmlns:a16="http://schemas.microsoft.com/office/drawing/2014/main" val="1379717582"/>
                    </a:ext>
                  </a:extLst>
                </a:gridCol>
                <a:gridCol w="4322115">
                  <a:extLst>
                    <a:ext uri="{9D8B030D-6E8A-4147-A177-3AD203B41FA5}">
                      <a16:colId xmlns:a16="http://schemas.microsoft.com/office/drawing/2014/main" val="1645176516"/>
                    </a:ext>
                  </a:extLst>
                </a:gridCol>
              </a:tblGrid>
              <a:tr h="417483">
                <a:tc>
                  <a:txBody>
                    <a:bodyPr/>
                    <a:lstStyle/>
                    <a:p>
                      <a:r>
                        <a:rPr lang="zh-CN" altLang="en-US" sz="800" dirty="0"/>
                        <a:t>产品</a:t>
                      </a:r>
                    </a:p>
                  </a:txBody>
                  <a:tcPr/>
                </a:tc>
                <a:tc>
                  <a:txBody>
                    <a:bodyPr/>
                    <a:lstStyle/>
                    <a:p>
                      <a:r>
                        <a:rPr lang="zh-CN" altLang="en-US" sz="800" dirty="0"/>
                        <a:t>供应商</a:t>
                      </a:r>
                    </a:p>
                  </a:txBody>
                  <a:tcPr/>
                </a:tc>
                <a:tc>
                  <a:txBody>
                    <a:bodyPr/>
                    <a:lstStyle/>
                    <a:p>
                      <a:r>
                        <a:rPr lang="zh-CN" altLang="en-US" sz="800" b="0" i="0" kern="1200" dirty="0">
                          <a:solidFill>
                            <a:schemeClr val="lt1"/>
                          </a:solidFill>
                          <a:effectLst/>
                          <a:latin typeface="+mn-lt"/>
                          <a:ea typeface="+mn-ea"/>
                          <a:cs typeface="+mn-cs"/>
                        </a:rPr>
                        <a:t>接入方式</a:t>
                      </a:r>
                      <a:r>
                        <a:rPr lang="en-US" altLang="zh-CN" sz="800" b="0" i="0" kern="1200" dirty="0">
                          <a:solidFill>
                            <a:schemeClr val="lt1"/>
                          </a:solidFill>
                          <a:effectLst/>
                          <a:latin typeface="+mn-lt"/>
                          <a:ea typeface="+mn-ea"/>
                          <a:cs typeface="+mn-cs"/>
                        </a:rPr>
                        <a:t>/agent</a:t>
                      </a:r>
                      <a:r>
                        <a:rPr lang="zh-CN" altLang="en-US" sz="800" b="0" i="0" kern="1200" dirty="0">
                          <a:solidFill>
                            <a:schemeClr val="lt1"/>
                          </a:solidFill>
                          <a:effectLst/>
                          <a:latin typeface="+mn-lt"/>
                          <a:ea typeface="+mn-ea"/>
                          <a:cs typeface="+mn-cs"/>
                        </a:rPr>
                        <a:t>到</a:t>
                      </a:r>
                      <a:r>
                        <a:rPr lang="en-US" altLang="zh-CN" sz="800" b="0" i="0" kern="1200" dirty="0">
                          <a:solidFill>
                            <a:schemeClr val="lt1"/>
                          </a:solidFill>
                          <a:effectLst/>
                          <a:latin typeface="+mn-lt"/>
                          <a:ea typeface="+mn-ea"/>
                          <a:cs typeface="+mn-cs"/>
                        </a:rPr>
                        <a:t>collector</a:t>
                      </a:r>
                      <a:r>
                        <a:rPr lang="zh-CN" altLang="en-US" sz="800" b="0" i="0" kern="1200" dirty="0">
                          <a:solidFill>
                            <a:schemeClr val="lt1"/>
                          </a:solidFill>
                          <a:effectLst/>
                          <a:latin typeface="+mn-lt"/>
                          <a:ea typeface="+mn-ea"/>
                          <a:cs typeface="+mn-cs"/>
                        </a:rPr>
                        <a:t>的协议</a:t>
                      </a:r>
                      <a:endParaRPr lang="zh-CN" altLang="en-US" sz="800" dirty="0"/>
                    </a:p>
                  </a:txBody>
                  <a:tcPr/>
                </a:tc>
                <a:tc>
                  <a:txBody>
                    <a:bodyPr/>
                    <a:lstStyle/>
                    <a:p>
                      <a:r>
                        <a:rPr lang="zh-CN" altLang="en-US" sz="800" dirty="0"/>
                        <a:t>多语言客户端</a:t>
                      </a:r>
                    </a:p>
                  </a:txBody>
                  <a:tcPr/>
                </a:tc>
                <a:tc>
                  <a:txBody>
                    <a:bodyPr/>
                    <a:lstStyle/>
                    <a:p>
                      <a:r>
                        <a:rPr lang="zh-CN" altLang="en-US" sz="800" dirty="0"/>
                        <a:t>优点</a:t>
                      </a:r>
                    </a:p>
                  </a:txBody>
                  <a:tcPr/>
                </a:tc>
                <a:tc>
                  <a:txBody>
                    <a:bodyPr/>
                    <a:lstStyle/>
                    <a:p>
                      <a:r>
                        <a:rPr lang="zh-CN" altLang="en-US" sz="800" dirty="0"/>
                        <a:t>缺点</a:t>
                      </a:r>
                    </a:p>
                  </a:txBody>
                  <a:tcPr/>
                </a:tc>
                <a:extLst>
                  <a:ext uri="{0D108BD9-81ED-4DB2-BD59-A6C34878D82A}">
                    <a16:rowId xmlns:a16="http://schemas.microsoft.com/office/drawing/2014/main" val="921786582"/>
                  </a:ext>
                </a:extLst>
              </a:tr>
              <a:tr h="635469">
                <a:tc>
                  <a:txBody>
                    <a:bodyPr/>
                    <a:lstStyle/>
                    <a:p>
                      <a:r>
                        <a:rPr lang="en-US" altLang="zh-CN" sz="800" dirty="0"/>
                        <a:t>Jaeger</a:t>
                      </a:r>
                      <a:endParaRPr lang="zh-CN" altLang="en-US" sz="800" dirty="0"/>
                    </a:p>
                  </a:txBody>
                  <a:tcPr/>
                </a:tc>
                <a:tc>
                  <a:txBody>
                    <a:bodyPr/>
                    <a:lstStyle/>
                    <a:p>
                      <a:r>
                        <a:rPr lang="en-US" altLang="zh-CN" sz="800" dirty="0"/>
                        <a:t>Uber-go</a:t>
                      </a:r>
                      <a:endParaRPr lang="zh-CN" altLang="en-US" sz="800" dirty="0"/>
                    </a:p>
                  </a:txBody>
                  <a:tcPr/>
                </a:tc>
                <a:tc>
                  <a:txBody>
                    <a:bodyPr/>
                    <a:lstStyle/>
                    <a:p>
                      <a:r>
                        <a:rPr lang="en-US" altLang="zh-CN" sz="800" dirty="0"/>
                        <a:t>/</a:t>
                      </a:r>
                      <a:r>
                        <a:rPr lang="en-US" altLang="zh-CN" sz="800" dirty="0" err="1"/>
                        <a:t>grpc</a:t>
                      </a:r>
                      <a:endParaRPr lang="zh-CN" altLang="en-US" sz="800" dirty="0"/>
                    </a:p>
                  </a:txBody>
                  <a:tcPr/>
                </a:tc>
                <a:tc>
                  <a:txBody>
                    <a:bodyPr/>
                    <a:lstStyle/>
                    <a:p>
                      <a:r>
                        <a:rPr lang="en-US" altLang="zh-CN" sz="800" dirty="0"/>
                        <a:t>Go,java,.</a:t>
                      </a:r>
                      <a:r>
                        <a:rPr lang="en-US" altLang="zh-CN" sz="800" dirty="0" err="1"/>
                        <a:t>net,python</a:t>
                      </a:r>
                      <a:endParaRPr lang="zh-CN" altLang="en-US" sz="800" dirty="0"/>
                    </a:p>
                  </a:txBody>
                  <a:tcPr/>
                </a:tc>
                <a:tc>
                  <a:txBody>
                    <a:bodyPr/>
                    <a:lstStyle/>
                    <a:p>
                      <a:r>
                        <a:rPr lang="zh-CN" altLang="en-US" sz="800" dirty="0"/>
                        <a:t>支持</a:t>
                      </a:r>
                      <a:r>
                        <a:rPr lang="en-US" altLang="zh-CN" sz="800" dirty="0" err="1"/>
                        <a:t>OpenTracing</a:t>
                      </a:r>
                      <a:endParaRPr lang="zh-CN" altLang="en-US" sz="800" dirty="0"/>
                    </a:p>
                  </a:txBody>
                  <a:tcPr/>
                </a:tc>
                <a:tc>
                  <a:txBody>
                    <a:bodyPr/>
                    <a:lstStyle/>
                    <a:p>
                      <a:endParaRPr lang="zh-CN" altLang="en-US" sz="800" dirty="0"/>
                    </a:p>
                  </a:txBody>
                  <a:tcPr/>
                </a:tc>
                <a:extLst>
                  <a:ext uri="{0D108BD9-81ED-4DB2-BD59-A6C34878D82A}">
                    <a16:rowId xmlns:a16="http://schemas.microsoft.com/office/drawing/2014/main" val="4263285353"/>
                  </a:ext>
                </a:extLst>
              </a:tr>
              <a:tr h="1328356">
                <a:tc>
                  <a:txBody>
                    <a:bodyPr/>
                    <a:lstStyle/>
                    <a:p>
                      <a:r>
                        <a:rPr lang="en-US" altLang="zh-CN" sz="800" dirty="0"/>
                        <a:t>Pinpoint</a:t>
                      </a:r>
                      <a:endParaRPr lang="zh-CN" altLang="en-US" sz="800" dirty="0"/>
                    </a:p>
                  </a:txBody>
                  <a:tcPr/>
                </a:tc>
                <a:tc>
                  <a:txBody>
                    <a:bodyPr/>
                    <a:lstStyle/>
                    <a:p>
                      <a:r>
                        <a:rPr lang="en-US" altLang="zh-CN" sz="800" dirty="0" err="1"/>
                        <a:t>Naver</a:t>
                      </a:r>
                      <a:r>
                        <a:rPr lang="en-US" altLang="zh-CN" sz="800" dirty="0"/>
                        <a:t>-java</a:t>
                      </a:r>
                      <a:endParaRPr lang="zh-CN" altLang="en-US" sz="800" dirty="0"/>
                    </a:p>
                  </a:txBody>
                  <a:tcPr/>
                </a:tc>
                <a:tc>
                  <a:txBody>
                    <a:bodyPr/>
                    <a:lstStyle/>
                    <a:p>
                      <a:r>
                        <a:rPr lang="en-US" altLang="zh-CN" sz="800" b="0" i="0" kern="1200" dirty="0" err="1">
                          <a:solidFill>
                            <a:schemeClr val="dk1"/>
                          </a:solidFill>
                          <a:effectLst/>
                          <a:latin typeface="+mn-lt"/>
                          <a:ea typeface="+mn-ea"/>
                          <a:cs typeface="+mn-cs"/>
                        </a:rPr>
                        <a:t>javaagent</a:t>
                      </a:r>
                      <a:r>
                        <a:rPr lang="zh-CN" altLang="en-US" sz="800" b="0" i="0" kern="1200" dirty="0">
                          <a:solidFill>
                            <a:schemeClr val="dk1"/>
                          </a:solidFill>
                          <a:effectLst/>
                          <a:latin typeface="+mn-lt"/>
                          <a:ea typeface="+mn-ea"/>
                          <a:cs typeface="+mn-cs"/>
                        </a:rPr>
                        <a:t>字节码</a:t>
                      </a:r>
                      <a:endParaRPr lang="en-US" altLang="zh-CN" sz="800" b="0" i="0" kern="1200" dirty="0">
                        <a:solidFill>
                          <a:schemeClr val="dk1"/>
                        </a:solidFill>
                        <a:effectLst/>
                        <a:latin typeface="+mn-lt"/>
                        <a:ea typeface="+mn-ea"/>
                        <a:cs typeface="+mn-cs"/>
                      </a:endParaRPr>
                    </a:p>
                    <a:p>
                      <a:r>
                        <a:rPr lang="en-US" altLang="zh-CN" sz="800" b="0" i="0" kern="1200" dirty="0">
                          <a:solidFill>
                            <a:schemeClr val="dk1"/>
                          </a:solidFill>
                          <a:effectLst/>
                          <a:latin typeface="+mn-lt"/>
                          <a:ea typeface="+mn-ea"/>
                          <a:cs typeface="+mn-cs"/>
                        </a:rPr>
                        <a:t>java</a:t>
                      </a:r>
                      <a:r>
                        <a:rPr lang="zh-CN" altLang="en-US" sz="800" b="0" i="0" kern="1200" dirty="0">
                          <a:solidFill>
                            <a:schemeClr val="dk1"/>
                          </a:solidFill>
                          <a:effectLst/>
                          <a:latin typeface="+mn-lt"/>
                          <a:ea typeface="+mn-ea"/>
                          <a:cs typeface="+mn-cs"/>
                        </a:rPr>
                        <a:t>探针，字节码增强</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/thrift</a:t>
                      </a:r>
                      <a:r>
                        <a:rPr lang="zh-CN" altLang="en-US" sz="800" b="0" i="0" kern="1200" dirty="0">
                          <a:solidFill>
                            <a:schemeClr val="dk1"/>
                          </a:solidFill>
                          <a:effectLst/>
                          <a:latin typeface="+mn-lt"/>
                          <a:ea typeface="+mn-ea"/>
                          <a:cs typeface="+mn-cs"/>
                        </a:rPr>
                        <a:t>（方法级）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大企业</a:t>
                      </a:r>
                      <a:r>
                        <a:rPr lang="en-US" altLang="zh-CN" sz="800" dirty="0"/>
                        <a:t>/</a:t>
                      </a:r>
                      <a:r>
                        <a:rPr lang="zh-CN" altLang="en-US" sz="800" dirty="0"/>
                        <a:t>长时间验证，稳定性和完成度高</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探针收集的数据粒度比较细</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3.HBase</a:t>
                      </a:r>
                      <a:r>
                        <a:rPr lang="zh-CN" altLang="en-US" sz="800" dirty="0"/>
                        <a:t>的数据密度较大，支持</a:t>
                      </a:r>
                      <a:r>
                        <a:rPr lang="en-US" altLang="zh-CN" sz="800" dirty="0"/>
                        <a:t>PB</a:t>
                      </a:r>
                      <a:r>
                        <a:rPr lang="zh-CN" altLang="en-US" sz="800" dirty="0"/>
                        <a:t>级别下的数据查询</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代码设计考虑的扩展性较弱，二次开发难度较大（探针为插件式，开发比较简单）</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拥有完整的</a:t>
                      </a:r>
                      <a:r>
                        <a:rPr lang="en-US" altLang="zh-CN" sz="800" dirty="0"/>
                        <a:t>APM</a:t>
                      </a:r>
                      <a:r>
                        <a:rPr lang="zh-CN" altLang="en-US" sz="800" dirty="0"/>
                        <a:t>和调用链跟踪功能</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代码针对性强，扩展较难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容器为</a:t>
                      </a:r>
                      <a:r>
                        <a:rPr lang="en-US" altLang="zh-CN" sz="800" dirty="0"/>
                        <a:t>HBase</a:t>
                      </a:r>
                      <a:r>
                        <a:rPr lang="zh-CN" altLang="en-US" sz="800" dirty="0"/>
                        <a:t>，查询功能较弱（主要为时间维度）</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探针的额外消耗较多（探针采集粒度细，大概</a:t>
                      </a:r>
                      <a:r>
                        <a:rPr lang="en-US" altLang="zh-CN" sz="800" dirty="0"/>
                        <a:t>10%~20%</a:t>
                      </a:r>
                      <a:r>
                        <a:rPr lang="zh-CN" altLang="en-US" sz="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项目趋于成熟，而扩展难度较大，目前社区活跃度偏低，基本只进行探针的增加或者升级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缺少自定义指标的设计</a:t>
                      </a:r>
                    </a:p>
                  </a:txBody>
                  <a:tcPr/>
                </a:tc>
                <a:extLst>
                  <a:ext uri="{0D108BD9-81ED-4DB2-BD59-A6C34878D82A}">
                    <a16:rowId xmlns:a16="http://schemas.microsoft.com/office/drawing/2014/main" val="1969677572"/>
                  </a:ext>
                </a:extLst>
              </a:tr>
              <a:tr h="1176544">
                <a:tc>
                  <a:txBody>
                    <a:bodyPr/>
                    <a:lstStyle/>
                    <a:p>
                      <a:r>
                        <a:rPr lang="en-US" altLang="zh-CN" sz="800" dirty="0" err="1"/>
                        <a:t>Zipkin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Twitter-java</a:t>
                      </a:r>
                      <a:endParaRPr lang="zh-CN" altLang="en-US" sz="800" dirty="0"/>
                    </a:p>
                  </a:txBody>
                  <a:tcPr/>
                </a:tc>
                <a:tc>
                  <a:txBody>
                    <a:bodyPr/>
                    <a:lstStyle/>
                    <a:p>
                      <a:r>
                        <a:rPr lang="zh-CN" altLang="en-US" sz="800" b="0" i="0" kern="1200" dirty="0">
                          <a:solidFill>
                            <a:schemeClr val="dk1"/>
                          </a:solidFill>
                          <a:effectLst/>
                          <a:latin typeface="+mn-lt"/>
                          <a:ea typeface="+mn-ea"/>
                          <a:cs typeface="+mn-cs"/>
                        </a:rPr>
                        <a:t>拦截请求，发送（</a:t>
                      </a:r>
                      <a:r>
                        <a:rPr lang="en-US" altLang="zh-CN" sz="800" b="0" i="0" kern="1200" dirty="0">
                          <a:solidFill>
                            <a:schemeClr val="dk1"/>
                          </a:solidFill>
                          <a:effectLst/>
                          <a:latin typeface="+mn-lt"/>
                          <a:ea typeface="+mn-ea"/>
                          <a:cs typeface="+mn-cs"/>
                        </a:rPr>
                        <a:t>HTTP</a:t>
                      </a:r>
                      <a:r>
                        <a:rPr lang="zh-CN" altLang="en-US"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mq</a:t>
                      </a:r>
                      <a:r>
                        <a:rPr lang="zh-CN" altLang="en-US" sz="800" b="0" i="0" kern="1200" dirty="0">
                          <a:solidFill>
                            <a:schemeClr val="dk1"/>
                          </a:solidFill>
                          <a:effectLst/>
                          <a:latin typeface="+mn-lt"/>
                          <a:ea typeface="+mn-ea"/>
                          <a:cs typeface="+mn-cs"/>
                        </a:rPr>
                        <a:t>）数据至</a:t>
                      </a:r>
                      <a:r>
                        <a:rPr lang="en-US" altLang="zh-CN" sz="800" b="0" i="0" kern="1200" dirty="0" err="1">
                          <a:solidFill>
                            <a:schemeClr val="dk1"/>
                          </a:solidFill>
                          <a:effectLst/>
                          <a:latin typeface="+mn-lt"/>
                          <a:ea typeface="+mn-ea"/>
                          <a:cs typeface="+mn-cs"/>
                        </a:rPr>
                        <a:t>zipkin</a:t>
                      </a:r>
                      <a:r>
                        <a:rPr lang="zh-CN" altLang="en-US" sz="800" b="0" i="0" kern="1200" dirty="0">
                          <a:solidFill>
                            <a:schemeClr val="dk1"/>
                          </a:solidFill>
                          <a:effectLst/>
                          <a:latin typeface="+mn-lt"/>
                          <a:ea typeface="+mn-ea"/>
                          <a:cs typeface="+mn-cs"/>
                        </a:rPr>
                        <a:t>服务</a:t>
                      </a:r>
                      <a:r>
                        <a:rPr lang="en-US" altLang="zh-CN" sz="800" b="0" i="0" kern="1200" dirty="0">
                          <a:solidFill>
                            <a:schemeClr val="dk1"/>
                          </a:solidFill>
                          <a:effectLst/>
                          <a:latin typeface="+mn-lt"/>
                          <a:ea typeface="+mn-ea"/>
                          <a:cs typeface="+mn-cs"/>
                        </a:rPr>
                        <a:t>;</a:t>
                      </a:r>
                    </a:p>
                    <a:p>
                      <a:r>
                        <a:rPr lang="zh-CN" altLang="en-US" sz="800" b="0" i="0" kern="1200" dirty="0">
                          <a:solidFill>
                            <a:schemeClr val="dk1"/>
                          </a:solidFill>
                          <a:effectLst/>
                          <a:latin typeface="+mn-lt"/>
                          <a:ea typeface="+mn-ea"/>
                          <a:cs typeface="+mn-cs"/>
                        </a:rPr>
                        <a:t>基于</a:t>
                      </a:r>
                      <a:r>
                        <a:rPr lang="en-US" altLang="zh-CN" sz="800" b="0" i="0" kern="1200" dirty="0" err="1">
                          <a:solidFill>
                            <a:schemeClr val="dk1"/>
                          </a:solidFill>
                          <a:effectLst/>
                          <a:latin typeface="+mn-lt"/>
                          <a:ea typeface="+mn-ea"/>
                          <a:cs typeface="+mn-cs"/>
                        </a:rPr>
                        <a:t>linkerd</a:t>
                      </a:r>
                      <a:r>
                        <a:rPr lang="zh-CN" altLang="en-US" sz="800" b="0" i="0" kern="1200" dirty="0">
                          <a:solidFill>
                            <a:schemeClr val="dk1"/>
                          </a:solidFill>
                          <a:effectLst/>
                          <a:latin typeface="+mn-lt"/>
                          <a:ea typeface="+mn-ea"/>
                          <a:cs typeface="+mn-cs"/>
                        </a:rPr>
                        <a:t>或者</a:t>
                      </a:r>
                      <a:r>
                        <a:rPr lang="en-US" altLang="zh-CN" sz="800" b="0" i="0" kern="1200" dirty="0">
                          <a:solidFill>
                            <a:schemeClr val="dk1"/>
                          </a:solidFill>
                          <a:effectLst/>
                          <a:latin typeface="+mn-lt"/>
                          <a:ea typeface="+mn-ea"/>
                          <a:cs typeface="+mn-cs"/>
                        </a:rPr>
                        <a:t>sleuth</a:t>
                      </a:r>
                      <a:r>
                        <a:rPr lang="zh-CN" altLang="en-US" sz="800" b="0" i="0" kern="1200" dirty="0">
                          <a:solidFill>
                            <a:schemeClr val="dk1"/>
                          </a:solidFill>
                          <a:effectLst/>
                          <a:latin typeface="+mn-lt"/>
                          <a:ea typeface="+mn-ea"/>
                          <a:cs typeface="+mn-cs"/>
                        </a:rPr>
                        <a:t>方式，引入配置即可</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http;mq</a:t>
                      </a:r>
                      <a:r>
                        <a:rPr lang="en-US" altLang="zh-CN" sz="800" b="0" i="0" kern="1200" dirty="0">
                          <a:solidFill>
                            <a:schemeClr val="dk1"/>
                          </a:solidFill>
                          <a:effectLst/>
                          <a:latin typeface="+mn-lt"/>
                          <a:ea typeface="+mn-ea"/>
                          <a:cs typeface="+mn-cs"/>
                        </a:rPr>
                        <a:t>(</a:t>
                      </a:r>
                      <a:r>
                        <a:rPr lang="zh-CN" altLang="en-US" sz="800" b="0" i="0" kern="1200" dirty="0">
                          <a:solidFill>
                            <a:schemeClr val="dk1"/>
                          </a:solidFill>
                          <a:effectLst/>
                          <a:latin typeface="+mn-lt"/>
                          <a:ea typeface="+mn-ea"/>
                          <a:cs typeface="+mn-cs"/>
                        </a:rPr>
                        <a:t>接口级</a:t>
                      </a:r>
                      <a:r>
                        <a:rPr lang="en-US" altLang="zh-CN" sz="800" b="0" i="0" kern="1200" dirty="0">
                          <a:solidFill>
                            <a:schemeClr val="dk1"/>
                          </a:solidFill>
                          <a:effectLst/>
                          <a:latin typeface="+mn-lt"/>
                          <a:ea typeface="+mn-ea"/>
                          <a:cs typeface="+mn-cs"/>
                        </a:rPr>
                        <a:t>)</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zh-CN" altLang="en-US" sz="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extLst>
                  <a:ext uri="{0D108BD9-81ED-4DB2-BD59-A6C34878D82A}">
                    <a16:rowId xmlns:a16="http://schemas.microsoft.com/office/drawing/2014/main" val="4284391087"/>
                  </a:ext>
                </a:extLst>
              </a:tr>
              <a:tr h="872920">
                <a:tc>
                  <a:txBody>
                    <a:bodyPr/>
                    <a:lstStyle/>
                    <a:p>
                      <a:r>
                        <a:rPr lang="en-US" altLang="zh-CN" sz="800" dirty="0"/>
                        <a:t>Cat</a:t>
                      </a:r>
                      <a:endParaRPr lang="zh-CN" altLang="en-US" sz="800" dirty="0"/>
                    </a:p>
                  </a:txBody>
                  <a:tcPr/>
                </a:tc>
                <a:tc>
                  <a:txBody>
                    <a:bodyPr/>
                    <a:lstStyle/>
                    <a:p>
                      <a:r>
                        <a:rPr lang="zh-CN" altLang="en-US" sz="800" dirty="0"/>
                        <a:t>大众点评</a:t>
                      </a:r>
                      <a:r>
                        <a:rPr lang="en-US" altLang="zh-CN" sz="800" dirty="0"/>
                        <a:t>-java</a:t>
                      </a:r>
                      <a:endParaRPr lang="zh-CN" altLang="en-US" sz="800" dirty="0"/>
                    </a:p>
                  </a:txBody>
                  <a:tcPr/>
                </a:tc>
                <a:tc>
                  <a:txBody>
                    <a:bodyPr/>
                    <a:lstStyle/>
                    <a:p>
                      <a:r>
                        <a:rPr lang="zh-CN" altLang="en-US" sz="800" b="0" i="0" kern="1200" dirty="0">
                          <a:solidFill>
                            <a:schemeClr val="dk1"/>
                          </a:solidFill>
                          <a:effectLst/>
                          <a:latin typeface="+mn-lt"/>
                          <a:ea typeface="+mn-ea"/>
                          <a:cs typeface="+mn-cs"/>
                        </a:rPr>
                        <a:t>代码埋点（拦截器，注解，过滤器等）</a:t>
                      </a:r>
                      <a:r>
                        <a:rPr lang="en-US" altLang="zh-CN" sz="800" b="0" i="0" kern="1200" dirty="0">
                          <a:solidFill>
                            <a:schemeClr val="dk1"/>
                          </a:solidFill>
                          <a:effectLst/>
                          <a:latin typeface="+mn-lt"/>
                          <a:ea typeface="+mn-ea"/>
                          <a:cs typeface="+mn-cs"/>
                        </a:rPr>
                        <a:t>;</a:t>
                      </a:r>
                    </a:p>
                    <a:p>
                      <a:r>
                        <a:rPr lang="zh-CN" altLang="en-US" sz="800" b="0" i="0" kern="1200" dirty="0">
                          <a:solidFill>
                            <a:schemeClr val="dk1"/>
                          </a:solidFill>
                          <a:effectLst/>
                          <a:latin typeface="+mn-lt"/>
                          <a:ea typeface="+mn-ea"/>
                          <a:cs typeface="+mn-cs"/>
                        </a:rPr>
                        <a:t>代码侵入</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/http/</a:t>
                      </a:r>
                      <a:r>
                        <a:rPr lang="en-US" altLang="zh-CN" sz="800" b="0" i="0" kern="1200" dirty="0" err="1">
                          <a:solidFill>
                            <a:schemeClr val="dk1"/>
                          </a:solidFill>
                          <a:effectLst/>
                          <a:latin typeface="+mn-lt"/>
                          <a:ea typeface="+mn-ea"/>
                          <a:cs typeface="+mn-cs"/>
                        </a:rPr>
                        <a:t>tcp</a:t>
                      </a:r>
                      <a:r>
                        <a:rPr lang="zh-CN" altLang="en-US" sz="800" b="0" i="0" kern="1200" dirty="0">
                          <a:solidFill>
                            <a:schemeClr val="dk1"/>
                          </a:solidFill>
                          <a:effectLst/>
                          <a:latin typeface="+mn-lt"/>
                          <a:ea typeface="+mn-ea"/>
                          <a:cs typeface="+mn-cs"/>
                        </a:rPr>
                        <a:t>（代码级）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t>Go,java,python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大企业</a:t>
                      </a:r>
                      <a:r>
                        <a:rPr lang="en-US" altLang="zh-CN" sz="800" dirty="0"/>
                        <a:t>/</a:t>
                      </a:r>
                      <a:r>
                        <a:rPr lang="zh-CN" altLang="en-US" sz="800" dirty="0"/>
                        <a:t>长时间验证，稳定性和完成度高</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采用手动数据埋点而不是探针，数据采集的灵活性更强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支持自定义指标</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代码设计考虑的扩展性较弱，并且数据结构复杂，二次开发难度较大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5.</a:t>
                      </a:r>
                      <a:r>
                        <a:rPr lang="zh-CN" altLang="en-US" sz="800" dirty="0"/>
                        <a:t>拥有完善的监控告警机制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代码针对性强，扩展较难</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需要手动接入埋点，代码侵入性强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3.APM</a:t>
                      </a:r>
                      <a:r>
                        <a:rPr lang="zh-CN" altLang="en-US" sz="800" dirty="0"/>
                        <a:t>功能完善，但是不支持调用链跟踪</a:t>
                      </a:r>
                    </a:p>
                  </a:txBody>
                  <a:tcPr/>
                </a:tc>
                <a:extLst>
                  <a:ext uri="{0D108BD9-81ED-4DB2-BD59-A6C34878D82A}">
                    <a16:rowId xmlns:a16="http://schemas.microsoft.com/office/drawing/2014/main" val="3728805728"/>
                  </a:ext>
                </a:extLst>
              </a:tr>
              <a:tr h="872920">
                <a:tc>
                  <a:txBody>
                    <a:bodyPr/>
                    <a:lstStyle/>
                    <a:p>
                      <a:r>
                        <a:rPr lang="en-US" altLang="zh-CN" sz="800" dirty="0" err="1"/>
                        <a:t>Skywalking</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Apache(</a:t>
                      </a:r>
                      <a:r>
                        <a:rPr lang="zh-CN" altLang="en-US" sz="800" dirty="0"/>
                        <a:t>国产</a:t>
                      </a:r>
                      <a:r>
                        <a:rPr lang="en-US" altLang="zh-CN" sz="800" dirty="0"/>
                        <a:t>)-java</a:t>
                      </a:r>
                      <a:endParaRPr lang="zh-CN" altLang="en-US" sz="800" dirty="0"/>
                    </a:p>
                  </a:txBody>
                  <a:tcPr/>
                </a:tc>
                <a:tc>
                  <a:txBody>
                    <a:bodyPr/>
                    <a:lstStyle/>
                    <a:p>
                      <a:r>
                        <a:rPr lang="en-US" altLang="zh-CN" sz="800" b="0" i="0" kern="1200" dirty="0" err="1">
                          <a:solidFill>
                            <a:schemeClr val="dk1"/>
                          </a:solidFill>
                          <a:effectLst/>
                          <a:latin typeface="+mn-lt"/>
                          <a:ea typeface="+mn-ea"/>
                          <a:cs typeface="+mn-cs"/>
                        </a:rPr>
                        <a:t>javaagent</a:t>
                      </a:r>
                      <a:r>
                        <a:rPr lang="zh-CN" altLang="en-US" sz="800" b="0" i="0" kern="1200" dirty="0">
                          <a:solidFill>
                            <a:schemeClr val="dk1"/>
                          </a:solidFill>
                          <a:effectLst/>
                          <a:latin typeface="+mn-lt"/>
                          <a:ea typeface="+mn-ea"/>
                          <a:cs typeface="+mn-cs"/>
                        </a:rPr>
                        <a:t>字节码</a:t>
                      </a:r>
                      <a:endParaRPr lang="en-US" altLang="zh-CN" sz="800" b="0" i="0" kern="1200" dirty="0">
                        <a:solidFill>
                          <a:schemeClr val="dk1"/>
                        </a:solidFill>
                        <a:effectLst/>
                        <a:latin typeface="+mn-lt"/>
                        <a:ea typeface="+mn-ea"/>
                        <a:cs typeface="+mn-cs"/>
                      </a:endParaRPr>
                    </a:p>
                    <a:p>
                      <a:r>
                        <a:rPr lang="en-US" altLang="zh-CN" sz="800" b="0" i="0" kern="1200" dirty="0">
                          <a:solidFill>
                            <a:schemeClr val="dk1"/>
                          </a:solidFill>
                          <a:effectLst/>
                          <a:latin typeface="+mn-lt"/>
                          <a:ea typeface="+mn-ea"/>
                          <a:cs typeface="+mn-cs"/>
                        </a:rPr>
                        <a:t>java</a:t>
                      </a:r>
                      <a:r>
                        <a:rPr lang="zh-CN" altLang="en-US" sz="800" b="0" i="0" kern="1200" dirty="0">
                          <a:solidFill>
                            <a:schemeClr val="dk1"/>
                          </a:solidFill>
                          <a:effectLst/>
                          <a:latin typeface="+mn-lt"/>
                          <a:ea typeface="+mn-ea"/>
                          <a:cs typeface="+mn-cs"/>
                        </a:rPr>
                        <a:t>探针，字节码增强</a:t>
                      </a:r>
                      <a:r>
                        <a:rPr lang="en-US" altLang="zh-CN" sz="800" b="0" i="0" kern="1200" dirty="0">
                          <a:solidFill>
                            <a:schemeClr val="dk1"/>
                          </a:solidFill>
                          <a:effectLst/>
                          <a:latin typeface="+mn-lt"/>
                          <a:ea typeface="+mn-ea"/>
                          <a:cs typeface="+mn-cs"/>
                        </a:rPr>
                        <a:t>;</a:t>
                      </a:r>
                    </a:p>
                    <a:p>
                      <a:r>
                        <a:rPr lang="en-US" altLang="zh-CN" sz="800" b="0" i="0" kern="1200" dirty="0">
                          <a:solidFill>
                            <a:schemeClr val="dk1"/>
                          </a:solidFill>
                          <a:effectLst/>
                          <a:latin typeface="+mn-lt"/>
                          <a:ea typeface="+mn-ea"/>
                          <a:cs typeface="+mn-cs"/>
                        </a:rPr>
                        <a:t>/</a:t>
                      </a:r>
                      <a:r>
                        <a:rPr lang="en-US" altLang="zh-CN" sz="800" b="0" i="0" kern="1200" dirty="0" err="1">
                          <a:solidFill>
                            <a:schemeClr val="dk1"/>
                          </a:solidFill>
                          <a:effectLst/>
                          <a:latin typeface="+mn-lt"/>
                          <a:ea typeface="+mn-ea"/>
                          <a:cs typeface="+mn-cs"/>
                        </a:rPr>
                        <a:t>grpc</a:t>
                      </a:r>
                      <a:r>
                        <a:rPr lang="zh-CN" altLang="en-US" sz="800" b="0" i="0" kern="1200" dirty="0">
                          <a:solidFill>
                            <a:schemeClr val="dk1"/>
                          </a:solidFill>
                          <a:effectLst/>
                          <a:latin typeface="+mn-lt"/>
                          <a:ea typeface="+mn-ea"/>
                          <a:cs typeface="+mn-cs"/>
                        </a:rPr>
                        <a:t>（方法级）</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err="1"/>
                        <a:t>Go,java,.net</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800" dirty="0"/>
                        <a:t>支持</a:t>
                      </a:r>
                      <a:r>
                        <a:rPr lang="en-US" altLang="zh-CN" sz="800" dirty="0" err="1"/>
                        <a:t>OpenTracing</a:t>
                      </a:r>
                      <a:endParaRPr lang="en-US" altLang="zh-CN" sz="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数据容器为</a:t>
                      </a:r>
                      <a:r>
                        <a:rPr lang="en-US" altLang="zh-CN" sz="800" dirty="0"/>
                        <a:t>ES</a:t>
                      </a:r>
                      <a:r>
                        <a:rPr lang="zh-CN" altLang="en-US" sz="800" dirty="0"/>
                        <a:t>，查询支持的维度较多并且扩展潜力大</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a:t>
                      </a:r>
                      <a:r>
                        <a:rPr lang="zh-CN" altLang="en-US" sz="800" dirty="0"/>
                        <a:t>项目设计采用微内核</a:t>
                      </a:r>
                      <a:r>
                        <a:rPr lang="en-US" altLang="zh-CN" sz="800" dirty="0"/>
                        <a:t>+</a:t>
                      </a:r>
                      <a:r>
                        <a:rPr lang="zh-CN" altLang="en-US" sz="800" dirty="0"/>
                        <a:t>插件，易读性和扩展性都比较强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主要的研发人员为华人并且均比较活跃，能够进行更加直接的沟通</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4.</a:t>
                      </a:r>
                      <a:r>
                        <a:rPr lang="zh-CN" altLang="en-US" sz="800" dirty="0"/>
                        <a:t>拥有完整的</a:t>
                      </a:r>
                      <a:r>
                        <a:rPr lang="en-US" altLang="zh-CN" sz="800" dirty="0"/>
                        <a:t>APM</a:t>
                      </a:r>
                      <a:r>
                        <a:rPr lang="zh-CN" altLang="en-US" sz="800" dirty="0"/>
                        <a:t>和调用链跟踪功能</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1.</a:t>
                      </a:r>
                      <a:r>
                        <a:rPr lang="zh-CN" altLang="en-US" sz="800" dirty="0"/>
                        <a:t>项目发展非常快，稳定性有待验证</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2.ES</a:t>
                      </a:r>
                      <a:r>
                        <a:rPr lang="zh-CN" altLang="en-US" sz="800" dirty="0"/>
                        <a:t>数据密度较小，在</a:t>
                      </a:r>
                      <a:r>
                        <a:rPr lang="en-US" altLang="zh-CN" sz="800" dirty="0"/>
                        <a:t>PB</a:t>
                      </a:r>
                      <a:r>
                        <a:rPr lang="zh-CN" altLang="en-US" sz="800" dirty="0"/>
                        <a:t>级别可能会有性能压力</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3.</a:t>
                      </a:r>
                      <a:r>
                        <a:rPr lang="zh-CN" altLang="en-US" sz="800" dirty="0"/>
                        <a:t>缺少自定义指标的设计</a:t>
                      </a:r>
                    </a:p>
                  </a:txBody>
                  <a:tcPr/>
                </a:tc>
                <a:extLst>
                  <a:ext uri="{0D108BD9-81ED-4DB2-BD59-A6C34878D82A}">
                    <a16:rowId xmlns:a16="http://schemas.microsoft.com/office/drawing/2014/main" val="350744200"/>
                  </a:ext>
                </a:extLst>
              </a:tr>
              <a:tr h="635469">
                <a:tc>
                  <a:txBody>
                    <a:bodyPr/>
                    <a:lstStyle/>
                    <a:p>
                      <a:r>
                        <a:rPr lang="en-US" altLang="zh-CN" sz="800" dirty="0" err="1"/>
                        <a:t>DataDog</a:t>
                      </a:r>
                      <a:endParaRPr lang="zh-CN" altLang="en-US" sz="800" dirty="0"/>
                    </a:p>
                  </a:txBody>
                  <a:tcPr/>
                </a:tc>
                <a:tc>
                  <a:txBody>
                    <a:bodyPr/>
                    <a:lstStyle/>
                    <a:p>
                      <a:r>
                        <a:rPr lang="en-US" altLang="zh-CN" sz="800" b="0" i="0" kern="1200" dirty="0">
                          <a:solidFill>
                            <a:schemeClr val="dk1"/>
                          </a:solidFill>
                          <a:effectLst/>
                          <a:latin typeface="+mn-lt"/>
                          <a:ea typeface="+mn-ea"/>
                          <a:cs typeface="+mn-cs"/>
                        </a:rPr>
                        <a:t>Python</a:t>
                      </a:r>
                      <a:endParaRPr lang="zh-CN" altLang="en-US" sz="800" dirty="0"/>
                    </a:p>
                  </a:txBody>
                  <a:tcPr/>
                </a:tc>
                <a:tc>
                  <a:txBody>
                    <a:bodyPr/>
                    <a:lstStyle/>
                    <a:p>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800" dirty="0"/>
                        <a:t>Go,java,.</a:t>
                      </a:r>
                      <a:r>
                        <a:rPr lang="en-US" altLang="zh-CN" sz="800" dirty="0" err="1"/>
                        <a:t>net,python</a:t>
                      </a: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800" dirty="0"/>
                    </a:p>
                  </a:txBody>
                  <a:tcPr/>
                </a:tc>
                <a:extLst>
                  <a:ext uri="{0D108BD9-81ED-4DB2-BD59-A6C34878D82A}">
                    <a16:rowId xmlns:a16="http://schemas.microsoft.com/office/drawing/2014/main" val="353232892"/>
                  </a:ext>
                </a:extLst>
              </a:tr>
            </a:tbl>
          </a:graphicData>
        </a:graphic>
      </p:graphicFrame>
    </p:spTree>
    <p:extLst>
      <p:ext uri="{BB962C8B-B14F-4D97-AF65-F5344CB8AC3E}">
        <p14:creationId xmlns:p14="http://schemas.microsoft.com/office/powerpoint/2010/main" val="84084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ACA4221-6A2B-4A36-BB13-3C424547B5D9}"/>
              </a:ext>
            </a:extLst>
          </p:cNvPr>
          <p:cNvPicPr>
            <a:picLocks noChangeAspect="1"/>
          </p:cNvPicPr>
          <p:nvPr/>
        </p:nvPicPr>
        <p:blipFill>
          <a:blip r:embed="rId2"/>
          <a:stretch>
            <a:fillRect/>
          </a:stretch>
        </p:blipFill>
        <p:spPr>
          <a:xfrm>
            <a:off x="275149" y="679301"/>
            <a:ext cx="6457143" cy="4771429"/>
          </a:xfrm>
          <a:prstGeom prst="rect">
            <a:avLst/>
          </a:prstGeom>
        </p:spPr>
      </p:pic>
      <p:pic>
        <p:nvPicPr>
          <p:cNvPr id="3" name="图片 2">
            <a:extLst>
              <a:ext uri="{FF2B5EF4-FFF2-40B4-BE49-F238E27FC236}">
                <a16:creationId xmlns:a16="http://schemas.microsoft.com/office/drawing/2014/main" id="{7561821D-4A43-4945-AB1D-CE06D40B0863}"/>
              </a:ext>
            </a:extLst>
          </p:cNvPr>
          <p:cNvPicPr>
            <a:picLocks noChangeAspect="1"/>
          </p:cNvPicPr>
          <p:nvPr/>
        </p:nvPicPr>
        <p:blipFill>
          <a:blip r:embed="rId3"/>
          <a:stretch>
            <a:fillRect/>
          </a:stretch>
        </p:blipFill>
        <p:spPr>
          <a:xfrm>
            <a:off x="6328666" y="150729"/>
            <a:ext cx="6619048" cy="5828571"/>
          </a:xfrm>
          <a:prstGeom prst="rect">
            <a:avLst/>
          </a:prstGeom>
        </p:spPr>
      </p:pic>
    </p:spTree>
    <p:extLst>
      <p:ext uri="{BB962C8B-B14F-4D97-AF65-F5344CB8AC3E}">
        <p14:creationId xmlns:p14="http://schemas.microsoft.com/office/powerpoint/2010/main" val="2494908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9CB4B99-8369-4DE8-93C7-6B01CB341017}"/>
              </a:ext>
            </a:extLst>
          </p:cNvPr>
          <p:cNvPicPr>
            <a:picLocks noChangeAspect="1"/>
          </p:cNvPicPr>
          <p:nvPr/>
        </p:nvPicPr>
        <p:blipFill>
          <a:blip r:embed="rId2"/>
          <a:stretch>
            <a:fillRect/>
          </a:stretch>
        </p:blipFill>
        <p:spPr>
          <a:xfrm>
            <a:off x="3008552" y="0"/>
            <a:ext cx="6174896" cy="6858000"/>
          </a:xfrm>
          <a:prstGeom prst="rect">
            <a:avLst/>
          </a:prstGeom>
        </p:spPr>
      </p:pic>
    </p:spTree>
    <p:extLst>
      <p:ext uri="{BB962C8B-B14F-4D97-AF65-F5344CB8AC3E}">
        <p14:creationId xmlns:p14="http://schemas.microsoft.com/office/powerpoint/2010/main" val="57211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C7B276-2ECD-4149-A521-31B709D705C3}"/>
              </a:ext>
            </a:extLst>
          </p:cNvPr>
          <p:cNvSpPr>
            <a:spLocks noGrp="1"/>
          </p:cNvSpPr>
          <p:nvPr>
            <p:ph type="title"/>
          </p:nvPr>
        </p:nvSpPr>
        <p:spPr>
          <a:xfrm>
            <a:off x="838200" y="710214"/>
            <a:ext cx="10515600" cy="980474"/>
          </a:xfrm>
        </p:spPr>
        <p:txBody>
          <a:bodyPr/>
          <a:lstStyle/>
          <a:p>
            <a:r>
              <a:rPr lang="en-US" altLang="zh-CN" b="1" dirty="0"/>
              <a:t>Jaeger </a:t>
            </a:r>
            <a:r>
              <a:rPr lang="zh-CN" altLang="en-US" b="1" dirty="0"/>
              <a:t>架构</a:t>
            </a:r>
            <a:endParaRPr lang="zh-CN" altLang="en-US" dirty="0"/>
          </a:p>
        </p:txBody>
      </p:sp>
      <p:pic>
        <p:nvPicPr>
          <p:cNvPr id="4" name="内容占位符 3">
            <a:extLst>
              <a:ext uri="{FF2B5EF4-FFF2-40B4-BE49-F238E27FC236}">
                <a16:creationId xmlns:a16="http://schemas.microsoft.com/office/drawing/2014/main" id="{60ACD204-02A7-446E-8F15-CB3BE8EA5799}"/>
              </a:ext>
            </a:extLst>
          </p:cNvPr>
          <p:cNvPicPr>
            <a:picLocks noGrp="1" noChangeAspect="1"/>
          </p:cNvPicPr>
          <p:nvPr>
            <p:ph idx="1"/>
          </p:nvPr>
        </p:nvPicPr>
        <p:blipFill>
          <a:blip r:embed="rId2"/>
          <a:stretch>
            <a:fillRect/>
          </a:stretch>
        </p:blipFill>
        <p:spPr>
          <a:xfrm>
            <a:off x="3091238" y="2320341"/>
            <a:ext cx="6009524" cy="3361905"/>
          </a:xfrm>
          <a:prstGeom prst="rect">
            <a:avLst/>
          </a:prstGeom>
        </p:spPr>
      </p:pic>
      <p:sp>
        <p:nvSpPr>
          <p:cNvPr id="5" name="矩形 4">
            <a:extLst>
              <a:ext uri="{FF2B5EF4-FFF2-40B4-BE49-F238E27FC236}">
                <a16:creationId xmlns:a16="http://schemas.microsoft.com/office/drawing/2014/main" id="{AA6E7D3F-1B98-49B9-9F2E-43FCB3CFBC63}"/>
              </a:ext>
            </a:extLst>
          </p:cNvPr>
          <p:cNvSpPr/>
          <p:nvPr/>
        </p:nvSpPr>
        <p:spPr>
          <a:xfrm>
            <a:off x="3174881" y="1820848"/>
            <a:ext cx="5061001" cy="369332"/>
          </a:xfrm>
          <a:prstGeom prst="rect">
            <a:avLst/>
          </a:prstGeom>
        </p:spPr>
        <p:txBody>
          <a:bodyPr wrap="none">
            <a:spAutoFit/>
          </a:bodyPr>
          <a:lstStyle/>
          <a:p>
            <a:r>
              <a:rPr lang="zh-CN" altLang="en-US" dirty="0"/>
              <a:t>http://mt.sohu.com/20180307/n532176884.shtml</a:t>
            </a:r>
          </a:p>
        </p:txBody>
      </p:sp>
      <p:sp>
        <p:nvSpPr>
          <p:cNvPr id="3" name="矩形 2">
            <a:extLst>
              <a:ext uri="{FF2B5EF4-FFF2-40B4-BE49-F238E27FC236}">
                <a16:creationId xmlns:a16="http://schemas.microsoft.com/office/drawing/2014/main" id="{2F925114-D2D1-4476-BA76-35F5FD805685}"/>
              </a:ext>
            </a:extLst>
          </p:cNvPr>
          <p:cNvSpPr/>
          <p:nvPr/>
        </p:nvSpPr>
        <p:spPr>
          <a:xfrm>
            <a:off x="381740" y="234964"/>
            <a:ext cx="11248008" cy="369332"/>
          </a:xfrm>
          <a:prstGeom prst="rect">
            <a:avLst/>
          </a:prstGeom>
        </p:spPr>
        <p:txBody>
          <a:bodyPr wrap="square">
            <a:spAutoFit/>
          </a:bodyPr>
          <a:lstStyle/>
          <a:p>
            <a:r>
              <a:rPr lang="zh-CN" altLang="en-US" b="1" dirty="0">
                <a:solidFill>
                  <a:srgbClr val="333333"/>
                </a:solidFill>
                <a:latin typeface="微软雅黑" panose="020B0503020204020204" pitchFamily="34" charset="-122"/>
                <a:ea typeface="微软雅黑" panose="020B0503020204020204" pitchFamily="34" charset="-122"/>
              </a:rPr>
              <a:t>分布式追踪系统发展很快，种类繁多，但核心步骤一般有三个：代码埋点，数据存储、查询展示。</a:t>
            </a:r>
            <a:endParaRPr lang="zh-CN" altLang="en-US" b="1" dirty="0"/>
          </a:p>
        </p:txBody>
      </p:sp>
    </p:spTree>
    <p:extLst>
      <p:ext uri="{BB962C8B-B14F-4D97-AF65-F5344CB8AC3E}">
        <p14:creationId xmlns:p14="http://schemas.microsoft.com/office/powerpoint/2010/main" val="557617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E9E69CF-E490-411F-BBBC-C394981F9566}"/>
              </a:ext>
            </a:extLst>
          </p:cNvPr>
          <p:cNvSpPr>
            <a:spLocks noGrp="1"/>
          </p:cNvSpPr>
          <p:nvPr>
            <p:ph idx="1"/>
          </p:nvPr>
        </p:nvSpPr>
        <p:spPr>
          <a:xfrm>
            <a:off x="838200" y="435006"/>
            <a:ext cx="10515600" cy="5741957"/>
          </a:xfrm>
        </p:spPr>
        <p:txBody>
          <a:bodyPr>
            <a:normAutofit fontScale="92500"/>
          </a:bodyPr>
          <a:lstStyle/>
          <a:p>
            <a:pPr marL="0" indent="0">
              <a:lnSpc>
                <a:spcPct val="110000"/>
              </a:lnSpc>
              <a:buNone/>
            </a:pPr>
            <a:r>
              <a:rPr lang="en-US" altLang="zh-CN" sz="2400" dirty="0"/>
              <a:t>1. Jaeger Client - </a:t>
            </a:r>
            <a:r>
              <a:rPr lang="zh-CN" altLang="en-US" sz="2400" dirty="0"/>
              <a:t>为不同语言实现了符合 </a:t>
            </a:r>
            <a:r>
              <a:rPr lang="en-US" altLang="zh-CN" sz="2400" dirty="0" err="1"/>
              <a:t>OpenTracing</a:t>
            </a:r>
            <a:r>
              <a:rPr lang="en-US" altLang="zh-CN" sz="2400" dirty="0"/>
              <a:t> </a:t>
            </a:r>
            <a:r>
              <a:rPr lang="zh-CN" altLang="en-US" sz="2400" dirty="0"/>
              <a:t>标准的 </a:t>
            </a:r>
            <a:r>
              <a:rPr lang="en-US" altLang="zh-CN" sz="2400" dirty="0"/>
              <a:t>SDK</a:t>
            </a:r>
            <a:r>
              <a:rPr lang="zh-CN" altLang="en-US" sz="2400" dirty="0"/>
              <a:t>。应用程序通过 </a:t>
            </a:r>
            <a:r>
              <a:rPr lang="en-US" altLang="zh-CN" sz="2400" dirty="0"/>
              <a:t>API </a:t>
            </a:r>
            <a:r>
              <a:rPr lang="zh-CN" altLang="en-US" sz="2400" dirty="0"/>
              <a:t>写入数据，</a:t>
            </a:r>
            <a:r>
              <a:rPr lang="en-US" altLang="zh-CN" sz="2400" dirty="0"/>
              <a:t>client library </a:t>
            </a:r>
            <a:r>
              <a:rPr lang="zh-CN" altLang="en-US" sz="2400" dirty="0"/>
              <a:t>把 </a:t>
            </a:r>
            <a:r>
              <a:rPr lang="en-US" altLang="zh-CN" sz="2400" dirty="0"/>
              <a:t>trace </a:t>
            </a:r>
            <a:r>
              <a:rPr lang="zh-CN" altLang="en-US" sz="2400" dirty="0"/>
              <a:t>信息按照应用程序指定的采样策略传递给 </a:t>
            </a:r>
            <a:r>
              <a:rPr lang="en-US" altLang="zh-CN" sz="2400" dirty="0"/>
              <a:t>jaeger-agent</a:t>
            </a:r>
            <a:r>
              <a:rPr lang="zh-CN" altLang="en-US" sz="2400" dirty="0"/>
              <a:t>。</a:t>
            </a:r>
          </a:p>
          <a:p>
            <a:pPr marL="0" indent="0">
              <a:lnSpc>
                <a:spcPct val="110000"/>
              </a:lnSpc>
              <a:buNone/>
            </a:pPr>
            <a:r>
              <a:rPr lang="en-US" altLang="zh-CN" sz="2400" dirty="0"/>
              <a:t>2. Agent - </a:t>
            </a:r>
            <a:r>
              <a:rPr lang="zh-CN" altLang="en-US" sz="2400" dirty="0"/>
              <a:t>它是一个监听在 </a:t>
            </a:r>
            <a:r>
              <a:rPr lang="en-US" altLang="zh-CN" sz="2400" dirty="0"/>
              <a:t>UDP </a:t>
            </a:r>
            <a:r>
              <a:rPr lang="zh-CN" altLang="en-US" sz="2400" dirty="0"/>
              <a:t>端口上接收 </a:t>
            </a:r>
            <a:r>
              <a:rPr lang="en-US" altLang="zh-CN" sz="2400" dirty="0"/>
              <a:t>span </a:t>
            </a:r>
            <a:r>
              <a:rPr lang="zh-CN" altLang="en-US" sz="2400" dirty="0"/>
              <a:t>数据的网络守护进程，它会将数据批量发送给 </a:t>
            </a:r>
            <a:r>
              <a:rPr lang="en-US" altLang="zh-CN" sz="2400" dirty="0"/>
              <a:t>collector</a:t>
            </a:r>
            <a:r>
              <a:rPr lang="zh-CN" altLang="en-US" sz="2400" dirty="0"/>
              <a:t>。它被设计成一个基础组件，部署到所有的宿主机上。</a:t>
            </a:r>
            <a:r>
              <a:rPr lang="en-US" altLang="zh-CN" sz="2400" dirty="0"/>
              <a:t>Agent </a:t>
            </a:r>
            <a:r>
              <a:rPr lang="zh-CN" altLang="en-US" sz="2400" dirty="0"/>
              <a:t>将 </a:t>
            </a:r>
            <a:r>
              <a:rPr lang="en-US" altLang="zh-CN" sz="2400" dirty="0"/>
              <a:t>client library </a:t>
            </a:r>
            <a:r>
              <a:rPr lang="zh-CN" altLang="en-US" sz="2400" dirty="0"/>
              <a:t>和 </a:t>
            </a:r>
            <a:r>
              <a:rPr lang="en-US" altLang="zh-CN" sz="2400" dirty="0"/>
              <a:t>collector </a:t>
            </a:r>
            <a:r>
              <a:rPr lang="zh-CN" altLang="en-US" sz="2400" dirty="0"/>
              <a:t>解耦，为 </a:t>
            </a:r>
            <a:r>
              <a:rPr lang="en-US" altLang="zh-CN" sz="2400" dirty="0"/>
              <a:t>client library </a:t>
            </a:r>
            <a:r>
              <a:rPr lang="zh-CN" altLang="en-US" sz="2400" dirty="0"/>
              <a:t>屏蔽了路由和发现 </a:t>
            </a:r>
            <a:r>
              <a:rPr lang="en-US" altLang="zh-CN" sz="2400" dirty="0"/>
              <a:t>collector </a:t>
            </a:r>
            <a:r>
              <a:rPr lang="zh-CN" altLang="en-US" sz="2400" dirty="0"/>
              <a:t>的细节。</a:t>
            </a:r>
          </a:p>
          <a:p>
            <a:pPr marL="0" indent="0">
              <a:lnSpc>
                <a:spcPct val="110000"/>
              </a:lnSpc>
              <a:buNone/>
            </a:pPr>
            <a:r>
              <a:rPr lang="en-US" altLang="zh-CN" sz="2400" dirty="0"/>
              <a:t>3. Collector - </a:t>
            </a:r>
            <a:r>
              <a:rPr lang="zh-CN" altLang="en-US" sz="2400" dirty="0"/>
              <a:t>接收 </a:t>
            </a:r>
            <a:r>
              <a:rPr lang="en-US" altLang="zh-CN" sz="2400" dirty="0"/>
              <a:t>jaeger-agent </a:t>
            </a:r>
            <a:r>
              <a:rPr lang="zh-CN" altLang="en-US" sz="2400" dirty="0"/>
              <a:t>发送来的数据，然后将数据写入后端存储。</a:t>
            </a:r>
            <a:r>
              <a:rPr lang="en-US" altLang="zh-CN" sz="2400" dirty="0"/>
              <a:t>Collector </a:t>
            </a:r>
            <a:r>
              <a:rPr lang="zh-CN" altLang="en-US" sz="2400" dirty="0"/>
              <a:t>被设计成无状态的组件，因此您可以同时运行任意数量的 </a:t>
            </a:r>
            <a:r>
              <a:rPr lang="en-US" altLang="zh-CN" sz="2400" dirty="0"/>
              <a:t>jaeger-collector</a:t>
            </a:r>
            <a:r>
              <a:rPr lang="zh-CN" altLang="en-US" sz="2400" dirty="0"/>
              <a:t>。</a:t>
            </a:r>
          </a:p>
          <a:p>
            <a:pPr marL="0" indent="0">
              <a:lnSpc>
                <a:spcPct val="110000"/>
              </a:lnSpc>
              <a:buNone/>
            </a:pPr>
            <a:r>
              <a:rPr lang="en-US" altLang="zh-CN" sz="2400" dirty="0"/>
              <a:t>4. Data Store - </a:t>
            </a:r>
            <a:r>
              <a:rPr lang="zh-CN" altLang="en-US" sz="2400" dirty="0"/>
              <a:t>后端存储被设计成一个可插拔的组件，支持将数据写入 </a:t>
            </a:r>
            <a:r>
              <a:rPr lang="en-US" altLang="zh-CN" sz="2400" dirty="0" err="1"/>
              <a:t>cassandra</a:t>
            </a:r>
            <a:r>
              <a:rPr lang="zh-CN" altLang="en-US" sz="2400" dirty="0"/>
              <a:t>、</a:t>
            </a:r>
            <a:r>
              <a:rPr lang="en-US" altLang="zh-CN" sz="2400" dirty="0"/>
              <a:t>elastic search</a:t>
            </a:r>
            <a:r>
              <a:rPr lang="zh-CN" altLang="en-US" sz="2400" dirty="0"/>
              <a:t>。</a:t>
            </a:r>
          </a:p>
          <a:p>
            <a:pPr marL="0" indent="0">
              <a:lnSpc>
                <a:spcPct val="110000"/>
              </a:lnSpc>
              <a:buNone/>
            </a:pPr>
            <a:r>
              <a:rPr lang="en-US" altLang="zh-CN" sz="2400" dirty="0"/>
              <a:t>5. Query - </a:t>
            </a:r>
            <a:r>
              <a:rPr lang="zh-CN" altLang="en-US" sz="2400" dirty="0"/>
              <a:t>接收查询请求，然后从后端存储系统中检索 </a:t>
            </a:r>
            <a:r>
              <a:rPr lang="en-US" altLang="zh-CN" sz="2400" dirty="0"/>
              <a:t>trace </a:t>
            </a:r>
            <a:r>
              <a:rPr lang="zh-CN" altLang="en-US" sz="2400" dirty="0"/>
              <a:t>并通过 </a:t>
            </a:r>
            <a:r>
              <a:rPr lang="en-US" altLang="zh-CN" sz="2400" dirty="0"/>
              <a:t>UI </a:t>
            </a:r>
            <a:r>
              <a:rPr lang="zh-CN" altLang="en-US" sz="2400" dirty="0"/>
              <a:t>进行展示。</a:t>
            </a:r>
            <a:r>
              <a:rPr lang="en-US" altLang="zh-CN" sz="2400" dirty="0"/>
              <a:t>Query </a:t>
            </a:r>
            <a:r>
              <a:rPr lang="zh-CN" altLang="en-US" sz="2400" dirty="0"/>
              <a:t>是无状态的，您可以启动多个实例，把它们部署在 </a:t>
            </a:r>
            <a:r>
              <a:rPr lang="en-US" altLang="zh-CN" sz="2400" dirty="0" err="1"/>
              <a:t>nginx</a:t>
            </a:r>
            <a:r>
              <a:rPr lang="en-US" altLang="zh-CN" sz="2400" dirty="0"/>
              <a:t> </a:t>
            </a:r>
            <a:r>
              <a:rPr lang="zh-CN" altLang="en-US" sz="2400" dirty="0"/>
              <a:t>这样的负载均衡器后面。</a:t>
            </a:r>
          </a:p>
          <a:p>
            <a:endParaRPr lang="zh-CN" altLang="en-US" dirty="0"/>
          </a:p>
        </p:txBody>
      </p:sp>
    </p:spTree>
    <p:extLst>
      <p:ext uri="{BB962C8B-B14F-4D97-AF65-F5344CB8AC3E}">
        <p14:creationId xmlns:p14="http://schemas.microsoft.com/office/powerpoint/2010/main" val="360879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BB6A56E-9DC2-48C5-ACEF-4D22A2ED3861}"/>
              </a:ext>
            </a:extLst>
          </p:cNvPr>
          <p:cNvSpPr/>
          <p:nvPr/>
        </p:nvSpPr>
        <p:spPr>
          <a:xfrm>
            <a:off x="4526340" y="247793"/>
            <a:ext cx="1569660" cy="369332"/>
          </a:xfrm>
          <a:prstGeom prst="rect">
            <a:avLst/>
          </a:prstGeom>
        </p:spPr>
        <p:txBody>
          <a:bodyPr wrap="none">
            <a:spAutoFit/>
          </a:bodyPr>
          <a:lstStyle/>
          <a:p>
            <a:pPr algn="just"/>
            <a:r>
              <a:rPr lang="zh-CN" altLang="en-US" b="1" dirty="0">
                <a:solidFill>
                  <a:srgbClr val="AB1942"/>
                </a:solidFill>
                <a:latin typeface="-apple-system-font"/>
              </a:rPr>
              <a:t>为什么要用？</a:t>
            </a:r>
            <a:endParaRPr lang="zh-CN" altLang="en-US" b="0" i="0" dirty="0">
              <a:solidFill>
                <a:srgbClr val="333333"/>
              </a:solidFill>
              <a:effectLst/>
              <a:latin typeface="-apple-system-font"/>
            </a:endParaRPr>
          </a:p>
        </p:txBody>
      </p:sp>
      <p:sp>
        <p:nvSpPr>
          <p:cNvPr id="5" name="矩形 4">
            <a:extLst>
              <a:ext uri="{FF2B5EF4-FFF2-40B4-BE49-F238E27FC236}">
                <a16:creationId xmlns:a16="http://schemas.microsoft.com/office/drawing/2014/main" id="{A599DCE6-6FE2-43FF-9682-D63AF9E6BFC8}"/>
              </a:ext>
            </a:extLst>
          </p:cNvPr>
          <p:cNvSpPr/>
          <p:nvPr/>
        </p:nvSpPr>
        <p:spPr>
          <a:xfrm>
            <a:off x="183472" y="738227"/>
            <a:ext cx="11629748" cy="1998496"/>
          </a:xfrm>
          <a:prstGeom prst="rect">
            <a:avLst/>
          </a:prstGeom>
        </p:spPr>
        <p:txBody>
          <a:bodyPr wrap="square">
            <a:spAutoFit/>
          </a:bodyPr>
          <a:lstStyle/>
          <a:p>
            <a:pPr>
              <a:lnSpc>
                <a:spcPct val="150000"/>
              </a:lnSpc>
            </a:pPr>
            <a:r>
              <a:rPr lang="zh-CN" altLang="en-US" sz="1400" dirty="0"/>
              <a:t>随着微服务架构的流行，一次请求往往需要涉及到多个服务，因此服务性能监控和排查就变得更复杂：</a:t>
            </a:r>
          </a:p>
          <a:p>
            <a:pPr marL="285750" indent="-285750">
              <a:lnSpc>
                <a:spcPct val="150000"/>
              </a:lnSpc>
              <a:buFont typeface="Arial" panose="020B0604020202020204" pitchFamily="34" charset="0"/>
              <a:buChar char="•"/>
            </a:pPr>
            <a:r>
              <a:rPr lang="zh-CN" altLang="en-US" sz="1400" dirty="0"/>
              <a:t>不同的服务可能由不同的团队开发、甚至可能使用不同的编程语言来实现</a:t>
            </a:r>
          </a:p>
          <a:p>
            <a:pPr marL="285750" indent="-285750">
              <a:lnSpc>
                <a:spcPct val="150000"/>
              </a:lnSpc>
              <a:buFont typeface="Arial" panose="020B0604020202020204" pitchFamily="34" charset="0"/>
              <a:buChar char="•"/>
            </a:pPr>
            <a:r>
              <a:rPr lang="zh-CN" altLang="en-US" sz="1400" dirty="0"/>
              <a:t>服务有可能布在了几千台服务器，横跨多个不同的数据中心</a:t>
            </a:r>
            <a:endParaRPr lang="en-US" altLang="zh-CN" sz="1400" dirty="0"/>
          </a:p>
          <a:p>
            <a:pPr>
              <a:lnSpc>
                <a:spcPct val="150000"/>
              </a:lnSpc>
            </a:pPr>
            <a:endParaRPr lang="zh-CN" altLang="en-US" sz="1400" dirty="0"/>
          </a:p>
          <a:p>
            <a:pPr>
              <a:lnSpc>
                <a:spcPct val="150000"/>
              </a:lnSpc>
            </a:pPr>
            <a:r>
              <a:rPr lang="zh-CN" altLang="en-US" sz="1400" dirty="0"/>
              <a:t>因此，就需要一些可以帮助理解系统行为、用于分析性能问题的工具，以便发生故障的时候，能够快速定位和解决问题，分布式调用链监控组件在这样的环境下产生了，全称是</a:t>
            </a:r>
            <a:r>
              <a:rPr lang="en-US" altLang="zh-CN" sz="1400" dirty="0"/>
              <a:t>Distributed Tracking System</a:t>
            </a:r>
            <a:endParaRPr lang="zh-CN" altLang="en-US" sz="1400" dirty="0"/>
          </a:p>
        </p:txBody>
      </p:sp>
      <p:pic>
        <p:nvPicPr>
          <p:cNvPr id="6" name="图片 5">
            <a:extLst>
              <a:ext uri="{FF2B5EF4-FFF2-40B4-BE49-F238E27FC236}">
                <a16:creationId xmlns:a16="http://schemas.microsoft.com/office/drawing/2014/main" id="{39F3C4EF-EED1-4A71-ACA2-3D032D1355C2}"/>
              </a:ext>
            </a:extLst>
          </p:cNvPr>
          <p:cNvPicPr>
            <a:picLocks noChangeAspect="1"/>
          </p:cNvPicPr>
          <p:nvPr/>
        </p:nvPicPr>
        <p:blipFill>
          <a:blip r:embed="rId2"/>
          <a:stretch>
            <a:fillRect/>
          </a:stretch>
        </p:blipFill>
        <p:spPr>
          <a:xfrm>
            <a:off x="2171979" y="2857826"/>
            <a:ext cx="6676190" cy="3752381"/>
          </a:xfrm>
          <a:prstGeom prst="rect">
            <a:avLst/>
          </a:prstGeom>
        </p:spPr>
      </p:pic>
    </p:spTree>
    <p:extLst>
      <p:ext uri="{BB962C8B-B14F-4D97-AF65-F5344CB8AC3E}">
        <p14:creationId xmlns:p14="http://schemas.microsoft.com/office/powerpoint/2010/main" val="401408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1CFD4-6C1E-49E4-A6DE-E3ED352AE39F}"/>
              </a:ext>
            </a:extLst>
          </p:cNvPr>
          <p:cNvSpPr>
            <a:spLocks noGrp="1"/>
          </p:cNvSpPr>
          <p:nvPr>
            <p:ph type="title"/>
          </p:nvPr>
        </p:nvSpPr>
        <p:spPr/>
        <p:txBody>
          <a:bodyPr/>
          <a:lstStyle/>
          <a:p>
            <a:r>
              <a:rPr lang="en-US" altLang="zh-CN" dirty="0"/>
              <a:t>Jaeger</a:t>
            </a:r>
            <a:r>
              <a:rPr lang="zh-CN" altLang="en-US" dirty="0"/>
              <a:t>监控</a:t>
            </a:r>
          </a:p>
        </p:txBody>
      </p:sp>
      <p:sp>
        <p:nvSpPr>
          <p:cNvPr id="3" name="内容占位符 2">
            <a:extLst>
              <a:ext uri="{FF2B5EF4-FFF2-40B4-BE49-F238E27FC236}">
                <a16:creationId xmlns:a16="http://schemas.microsoft.com/office/drawing/2014/main" id="{C5D82222-DEBD-46C0-8A60-86FABCEBE21A}"/>
              </a:ext>
            </a:extLst>
          </p:cNvPr>
          <p:cNvSpPr>
            <a:spLocks noGrp="1"/>
          </p:cNvSpPr>
          <p:nvPr>
            <p:ph idx="1"/>
          </p:nvPr>
        </p:nvSpPr>
        <p:spPr>
          <a:xfrm>
            <a:off x="838200" y="1459298"/>
            <a:ext cx="10515600" cy="4854190"/>
          </a:xfrm>
        </p:spPr>
        <p:txBody>
          <a:bodyPr>
            <a:normAutofit/>
          </a:bodyPr>
          <a:lstStyle/>
          <a:p>
            <a:endParaRPr lang="en-US" altLang="zh-CN" sz="1200" dirty="0"/>
          </a:p>
          <a:p>
            <a:r>
              <a:rPr lang="zh-CN" altLang="en-US" sz="1200" dirty="0"/>
              <a:t>开启</a:t>
            </a:r>
            <a:r>
              <a:rPr lang="en-US" altLang="zh-CN" sz="1200" dirty="0" err="1"/>
              <a:t>metricsFactory</a:t>
            </a:r>
            <a:r>
              <a:rPr lang="en-US" altLang="zh-CN" sz="1200" dirty="0"/>
              <a:t> := </a:t>
            </a:r>
            <a:r>
              <a:rPr lang="en-US" altLang="zh-CN" sz="1200" dirty="0" err="1"/>
              <a:t>prometheus.New</a:t>
            </a:r>
            <a:r>
              <a:rPr lang="en-US" altLang="zh-CN" sz="1200" dirty="0"/>
              <a:t>().Namespace(</a:t>
            </a:r>
            <a:r>
              <a:rPr lang="en-US" altLang="zh-CN" sz="1200" dirty="0" err="1"/>
              <a:t>metrics.NSOptions</a:t>
            </a:r>
            <a:r>
              <a:rPr lang="en-US" altLang="zh-CN" sz="1200" dirty="0"/>
              <a:t>{Name: named, Tags: nil})</a:t>
            </a:r>
          </a:p>
          <a:p>
            <a:r>
              <a:rPr lang="en-US" altLang="zh-CN" sz="1200" dirty="0" err="1"/>
              <a:t>config.Metrics</a:t>
            </a:r>
            <a:r>
              <a:rPr lang="en-US" altLang="zh-CN" sz="1200" dirty="0"/>
              <a:t>(</a:t>
            </a:r>
            <a:r>
              <a:rPr lang="en-US" altLang="zh-CN" sz="1200" dirty="0" err="1"/>
              <a:t>metricsFactory</a:t>
            </a:r>
            <a:r>
              <a:rPr lang="en-US" altLang="zh-CN" sz="1200" dirty="0"/>
              <a:t>),</a:t>
            </a:r>
          </a:p>
          <a:p>
            <a:r>
              <a:rPr lang="en-US" altLang="zh-CN" sz="1200" dirty="0"/>
              <a:t>jaeger-collector 14269  /metrics</a:t>
            </a:r>
          </a:p>
          <a:p>
            <a:r>
              <a:rPr lang="zh-CN" altLang="en-US" sz="1200" dirty="0"/>
              <a:t>当队列满时新的</a:t>
            </a:r>
            <a:r>
              <a:rPr lang="en-US" altLang="zh-CN" sz="1200" dirty="0"/>
              <a:t>span</a:t>
            </a:r>
            <a:r>
              <a:rPr lang="zh-CN" altLang="en-US" sz="1200" dirty="0"/>
              <a:t>会丢弃</a:t>
            </a:r>
            <a:endParaRPr lang="en-US" altLang="zh-CN" sz="1200" dirty="0"/>
          </a:p>
          <a:p>
            <a:r>
              <a:rPr lang="zh-CN" altLang="en-US" sz="1200" dirty="0"/>
              <a:t>指标：</a:t>
            </a:r>
            <a:r>
              <a:rPr lang="en-US" altLang="zh-CN" sz="1200" dirty="0" err="1"/>
              <a:t>jaeger_tracer_reporter_spans_total</a:t>
            </a:r>
            <a:r>
              <a:rPr lang="en-US" altLang="zh-CN" sz="1200" dirty="0"/>
              <a:t>{result="dropped",}</a:t>
            </a:r>
          </a:p>
          <a:p>
            <a:r>
              <a:rPr lang="zh-CN" altLang="en-US" sz="1200" dirty="0"/>
              <a:t>当前队列长度</a:t>
            </a:r>
            <a:endParaRPr lang="en-US" altLang="zh-CN" sz="1200" dirty="0"/>
          </a:p>
          <a:p>
            <a:r>
              <a:rPr lang="zh-CN" altLang="en-US" sz="1200" dirty="0"/>
              <a:t>指标：</a:t>
            </a:r>
            <a:r>
              <a:rPr lang="en-US" altLang="zh-CN" sz="1200" dirty="0" err="1"/>
              <a:t>jaeger_tracer_reporter_queue_length</a:t>
            </a:r>
            <a:endParaRPr lang="zh-CN" altLang="en-US" sz="1200" dirty="0"/>
          </a:p>
        </p:txBody>
      </p:sp>
      <p:sp>
        <p:nvSpPr>
          <p:cNvPr id="6" name="Rectangle 3">
            <a:extLst>
              <a:ext uri="{FF2B5EF4-FFF2-40B4-BE49-F238E27FC236}">
                <a16:creationId xmlns:a16="http://schemas.microsoft.com/office/drawing/2014/main" id="{915029B9-43FB-4CBC-B56D-C0A56AFD1F8A}"/>
              </a:ext>
            </a:extLst>
          </p:cNvPr>
          <p:cNvSpPr>
            <a:spLocks noChangeArrowheads="1"/>
          </p:cNvSpPr>
          <p:nvPr/>
        </p:nvSpPr>
        <p:spPr bwMode="auto">
          <a:xfrm>
            <a:off x="949911" y="414035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go func</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Register Prometheus metrics handler.</a:t>
            </a:r>
            <a:b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Handle</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"/metrics"</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promhttp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Handler</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805900"/>
                </a:solidFill>
                <a:effectLst/>
                <a:latin typeface="Courier New" panose="02070309020205020404" pitchFamily="49" charset="0"/>
                <a:cs typeface="Courier New" panose="02070309020205020404" pitchFamily="49" charset="0"/>
              </a:rPr>
              <a:t>http</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36666B"/>
                </a:solidFill>
                <a:effectLst/>
                <a:latin typeface="Courier New" panose="02070309020205020404" pitchFamily="49" charset="0"/>
                <a:cs typeface="Courier New" panose="02070309020205020404" pitchFamily="49" charset="0"/>
              </a:rPr>
              <a:t>ListenAndServe</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r>
              <a:rPr kumimoji="0" lang="zh-CN" altLang="zh-CN" sz="900" b="0" i="0" u="none" strike="noStrike" cap="none" normalizeH="0" baseline="0" dirty="0">
                <a:ln>
                  <a:noFill/>
                </a:ln>
                <a:solidFill>
                  <a:srgbClr val="A31515"/>
                </a:solidFill>
                <a:effectLst/>
                <a:latin typeface="Courier New" panose="02070309020205020404" pitchFamily="49" charset="0"/>
                <a:cs typeface="Courier New" panose="02070309020205020404" pitchFamily="49" charset="0"/>
              </a:rPr>
              <a:t>":8081"</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 </a:t>
            </a:r>
            <a:r>
              <a:rPr kumimoji="0" lang="zh-CN" altLang="zh-CN" sz="900" b="0" i="0" u="none" strike="noStrike" cap="none" normalizeH="0" baseline="0" dirty="0">
                <a:ln>
                  <a:noFill/>
                </a:ln>
                <a:solidFill>
                  <a:srgbClr val="002FA6"/>
                </a:solidFill>
                <a:effectLst/>
                <a:latin typeface="Courier New" panose="02070309020205020404" pitchFamily="49" charset="0"/>
                <a:cs typeface="Courier New" panose="02070309020205020404" pitchFamily="49" charset="0"/>
              </a:rPr>
              <a:t>nil</a:t>
            </a: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b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br>
            <a:r>
              <a:rPr kumimoji="0" lang="zh-CN" altLang="zh-CN" sz="900" b="0" i="0" u="none" strike="noStrike" cap="none" normalizeH="0" baseline="0" dirty="0">
                <a:ln>
                  <a:noFill/>
                </a:ln>
                <a:solidFill>
                  <a:srgbClr val="121314"/>
                </a:solidFill>
                <a:effectLst/>
                <a:latin typeface="Courier New" panose="02070309020205020404" pitchFamily="49" charset="0"/>
                <a:cs typeface="Courier New" panose="02070309020205020404" pitchFamily="49"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4422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7E1A72A-E496-414E-8666-FBE56E65CCAB}"/>
              </a:ext>
            </a:extLst>
          </p:cNvPr>
          <p:cNvPicPr>
            <a:picLocks noChangeAspect="1"/>
          </p:cNvPicPr>
          <p:nvPr/>
        </p:nvPicPr>
        <p:blipFill>
          <a:blip r:embed="rId2"/>
          <a:stretch>
            <a:fillRect/>
          </a:stretch>
        </p:blipFill>
        <p:spPr>
          <a:xfrm>
            <a:off x="0" y="797958"/>
            <a:ext cx="12192000" cy="5262083"/>
          </a:xfrm>
          <a:prstGeom prst="rect">
            <a:avLst/>
          </a:prstGeom>
        </p:spPr>
      </p:pic>
    </p:spTree>
    <p:extLst>
      <p:ext uri="{BB962C8B-B14F-4D97-AF65-F5344CB8AC3E}">
        <p14:creationId xmlns:p14="http://schemas.microsoft.com/office/powerpoint/2010/main" val="3445422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A3D410A-EC85-4AAC-9929-756966DE75BC}"/>
              </a:ext>
            </a:extLst>
          </p:cNvPr>
          <p:cNvPicPr>
            <a:picLocks noChangeAspect="1"/>
          </p:cNvPicPr>
          <p:nvPr/>
        </p:nvPicPr>
        <p:blipFill>
          <a:blip r:embed="rId2"/>
          <a:stretch>
            <a:fillRect/>
          </a:stretch>
        </p:blipFill>
        <p:spPr>
          <a:xfrm>
            <a:off x="0" y="642987"/>
            <a:ext cx="12192000" cy="5572025"/>
          </a:xfrm>
          <a:prstGeom prst="rect">
            <a:avLst/>
          </a:prstGeom>
        </p:spPr>
      </p:pic>
    </p:spTree>
    <p:extLst>
      <p:ext uri="{BB962C8B-B14F-4D97-AF65-F5344CB8AC3E}">
        <p14:creationId xmlns:p14="http://schemas.microsoft.com/office/powerpoint/2010/main" val="364062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99F2421-4880-4150-A503-A39BB03BDD2E}"/>
              </a:ext>
            </a:extLst>
          </p:cNvPr>
          <p:cNvPicPr>
            <a:picLocks noChangeAspect="1"/>
          </p:cNvPicPr>
          <p:nvPr/>
        </p:nvPicPr>
        <p:blipFill>
          <a:blip r:embed="rId2"/>
          <a:stretch>
            <a:fillRect/>
          </a:stretch>
        </p:blipFill>
        <p:spPr>
          <a:xfrm>
            <a:off x="2974137" y="0"/>
            <a:ext cx="6243725" cy="6858000"/>
          </a:xfrm>
          <a:prstGeom prst="rect">
            <a:avLst/>
          </a:prstGeom>
        </p:spPr>
      </p:pic>
    </p:spTree>
    <p:extLst>
      <p:ext uri="{BB962C8B-B14F-4D97-AF65-F5344CB8AC3E}">
        <p14:creationId xmlns:p14="http://schemas.microsoft.com/office/powerpoint/2010/main" val="145391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960E28-4098-40B3-B425-E5FD2674026B}"/>
              </a:ext>
            </a:extLst>
          </p:cNvPr>
          <p:cNvSpPr>
            <a:spLocks noGrp="1"/>
          </p:cNvSpPr>
          <p:nvPr>
            <p:ph type="title"/>
          </p:nvPr>
        </p:nvSpPr>
        <p:spPr/>
        <p:txBody>
          <a:bodyPr/>
          <a:lstStyle/>
          <a:p>
            <a:r>
              <a:rPr lang="zh-CN" altLang="en-US" b="1" dirty="0"/>
              <a:t>模块构成</a:t>
            </a:r>
            <a:br>
              <a:rPr lang="zh-CN" altLang="en-US" b="1" dirty="0"/>
            </a:br>
            <a:endParaRPr lang="zh-CN" altLang="en-US" dirty="0"/>
          </a:p>
        </p:txBody>
      </p:sp>
      <p:pic>
        <p:nvPicPr>
          <p:cNvPr id="4" name="内容占位符 3">
            <a:extLst>
              <a:ext uri="{FF2B5EF4-FFF2-40B4-BE49-F238E27FC236}">
                <a16:creationId xmlns:a16="http://schemas.microsoft.com/office/drawing/2014/main" id="{5989F0E9-B29D-49D2-B0F2-6ED7775DF4B4}"/>
              </a:ext>
            </a:extLst>
          </p:cNvPr>
          <p:cNvPicPr>
            <a:picLocks noGrp="1" noChangeAspect="1"/>
          </p:cNvPicPr>
          <p:nvPr>
            <p:ph idx="1"/>
          </p:nvPr>
        </p:nvPicPr>
        <p:blipFill>
          <a:blip r:embed="rId2"/>
          <a:stretch>
            <a:fillRect/>
          </a:stretch>
        </p:blipFill>
        <p:spPr>
          <a:xfrm>
            <a:off x="2391238" y="2282246"/>
            <a:ext cx="7409524" cy="3438095"/>
          </a:xfrm>
          <a:prstGeom prst="rect">
            <a:avLst/>
          </a:prstGeom>
        </p:spPr>
      </p:pic>
      <p:sp>
        <p:nvSpPr>
          <p:cNvPr id="5" name="矩形 4">
            <a:extLst>
              <a:ext uri="{FF2B5EF4-FFF2-40B4-BE49-F238E27FC236}">
                <a16:creationId xmlns:a16="http://schemas.microsoft.com/office/drawing/2014/main" id="{0A5FD237-EFEB-45F2-86B3-E9084AA3A96E}"/>
              </a:ext>
            </a:extLst>
          </p:cNvPr>
          <p:cNvSpPr/>
          <p:nvPr/>
        </p:nvSpPr>
        <p:spPr>
          <a:xfrm>
            <a:off x="2328909" y="1635915"/>
            <a:ext cx="6096000" cy="646331"/>
          </a:xfrm>
          <a:prstGeom prst="rect">
            <a:avLst/>
          </a:prstGeom>
        </p:spPr>
        <p:txBody>
          <a:bodyPr>
            <a:spAutoFit/>
          </a:bodyPr>
          <a:lstStyle/>
          <a:p>
            <a:r>
              <a:rPr lang="zh-CN" altLang="en-US" dirty="0"/>
              <a:t>http://skywalking.apache.org/zh/blog/2019-03-29-introduction-of-skywalking-and-simple-practice.html</a:t>
            </a:r>
          </a:p>
        </p:txBody>
      </p:sp>
    </p:spTree>
    <p:extLst>
      <p:ext uri="{BB962C8B-B14F-4D97-AF65-F5344CB8AC3E}">
        <p14:creationId xmlns:p14="http://schemas.microsoft.com/office/powerpoint/2010/main" val="2349631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54411-A60C-45B5-90F7-73D8D6F16D5F}"/>
              </a:ext>
            </a:extLst>
          </p:cNvPr>
          <p:cNvSpPr>
            <a:spLocks noGrp="1"/>
          </p:cNvSpPr>
          <p:nvPr>
            <p:ph type="title"/>
          </p:nvPr>
        </p:nvSpPr>
        <p:spPr/>
        <p:txBody>
          <a:bodyPr/>
          <a:lstStyle/>
          <a:p>
            <a:r>
              <a:rPr lang="zh-CN" altLang="en-US" b="1" dirty="0"/>
              <a:t>模块构成</a:t>
            </a:r>
            <a:endParaRPr lang="zh-CN" altLang="en-US" dirty="0"/>
          </a:p>
        </p:txBody>
      </p:sp>
      <p:pic>
        <p:nvPicPr>
          <p:cNvPr id="4" name="内容占位符 3">
            <a:extLst>
              <a:ext uri="{FF2B5EF4-FFF2-40B4-BE49-F238E27FC236}">
                <a16:creationId xmlns:a16="http://schemas.microsoft.com/office/drawing/2014/main" id="{20D9C04E-558C-4FFC-9D95-1182F19BB330}"/>
              </a:ext>
            </a:extLst>
          </p:cNvPr>
          <p:cNvPicPr>
            <a:picLocks noGrp="1" noChangeAspect="1"/>
          </p:cNvPicPr>
          <p:nvPr>
            <p:ph idx="1"/>
          </p:nvPr>
        </p:nvPicPr>
        <p:blipFill>
          <a:blip r:embed="rId2"/>
          <a:stretch>
            <a:fillRect/>
          </a:stretch>
        </p:blipFill>
        <p:spPr>
          <a:xfrm>
            <a:off x="3110411" y="1825625"/>
            <a:ext cx="5971178" cy="4351338"/>
          </a:xfrm>
          <a:prstGeom prst="rect">
            <a:avLst/>
          </a:prstGeom>
        </p:spPr>
      </p:pic>
    </p:spTree>
    <p:extLst>
      <p:ext uri="{BB962C8B-B14F-4D97-AF65-F5344CB8AC3E}">
        <p14:creationId xmlns:p14="http://schemas.microsoft.com/office/powerpoint/2010/main" val="2801842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F2BAC6D-7243-4DAB-9655-94A9A261AC17}"/>
              </a:ext>
            </a:extLst>
          </p:cNvPr>
          <p:cNvPicPr>
            <a:picLocks noChangeAspect="1"/>
          </p:cNvPicPr>
          <p:nvPr/>
        </p:nvPicPr>
        <p:blipFill>
          <a:blip r:embed="rId2"/>
          <a:stretch>
            <a:fillRect/>
          </a:stretch>
        </p:blipFill>
        <p:spPr>
          <a:xfrm>
            <a:off x="2727623" y="0"/>
            <a:ext cx="6736754" cy="6858000"/>
          </a:xfrm>
          <a:prstGeom prst="rect">
            <a:avLst/>
          </a:prstGeom>
        </p:spPr>
      </p:pic>
    </p:spTree>
    <p:extLst>
      <p:ext uri="{BB962C8B-B14F-4D97-AF65-F5344CB8AC3E}">
        <p14:creationId xmlns:p14="http://schemas.microsoft.com/office/powerpoint/2010/main" val="267905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96284-AD0A-4277-8A4B-E8DD9D886D44}"/>
              </a:ext>
            </a:extLst>
          </p:cNvPr>
          <p:cNvSpPr>
            <a:spLocks noGrp="1"/>
          </p:cNvSpPr>
          <p:nvPr>
            <p:ph type="title"/>
          </p:nvPr>
        </p:nvSpPr>
        <p:spPr/>
        <p:txBody>
          <a:bodyPr>
            <a:normAutofit/>
          </a:bodyPr>
          <a:lstStyle/>
          <a:p>
            <a:pPr algn="ctr"/>
            <a:r>
              <a:rPr lang="zh-CN" altLang="en-US" sz="1800" b="1" dirty="0">
                <a:solidFill>
                  <a:srgbClr val="AB1942"/>
                </a:solidFill>
                <a:latin typeface="-apple-system-font"/>
                <a:ea typeface="+mn-ea"/>
                <a:cs typeface="+mn-cs"/>
              </a:rPr>
              <a:t>使用分布式追踪系统监控服务有以下好处</a:t>
            </a:r>
          </a:p>
        </p:txBody>
      </p:sp>
      <p:sp>
        <p:nvSpPr>
          <p:cNvPr id="3" name="内容占位符 2">
            <a:extLst>
              <a:ext uri="{FF2B5EF4-FFF2-40B4-BE49-F238E27FC236}">
                <a16:creationId xmlns:a16="http://schemas.microsoft.com/office/drawing/2014/main" id="{872EE82B-AB5C-4081-85F5-96825F7953F2}"/>
              </a:ext>
            </a:extLst>
          </p:cNvPr>
          <p:cNvSpPr>
            <a:spLocks noGrp="1"/>
          </p:cNvSpPr>
          <p:nvPr>
            <p:ph idx="1"/>
          </p:nvPr>
        </p:nvSpPr>
        <p:spPr/>
        <p:txBody>
          <a:bodyPr/>
          <a:lstStyle/>
          <a:p>
            <a:r>
              <a:rPr lang="zh-CN" altLang="en-US" dirty="0"/>
              <a:t>通过在各个微服务埋点打印的调用链日志，能够把一个请求处理的完整链路端到端地展示出来</a:t>
            </a:r>
          </a:p>
          <a:p>
            <a:r>
              <a:rPr lang="zh-CN" altLang="en-US" dirty="0"/>
              <a:t>能够快速定位到异常环节，如中间在某个环节响应慢或是处理失败</a:t>
            </a:r>
          </a:p>
          <a:p>
            <a:r>
              <a:rPr lang="zh-CN" altLang="en-US" dirty="0"/>
              <a:t>能够根据调用链日志生成服务依赖关系拓扑图，直观地观察到故障点或哪个微服务是系统的瓶颈点所在</a:t>
            </a:r>
          </a:p>
          <a:p>
            <a:r>
              <a:rPr lang="zh-CN" altLang="en-US" dirty="0"/>
              <a:t>甚至能够根据采集的日志进行告警配置</a:t>
            </a:r>
          </a:p>
          <a:p>
            <a:endParaRPr lang="zh-CN" altLang="en-US" dirty="0"/>
          </a:p>
        </p:txBody>
      </p:sp>
    </p:spTree>
    <p:extLst>
      <p:ext uri="{BB962C8B-B14F-4D97-AF65-F5344CB8AC3E}">
        <p14:creationId xmlns:p14="http://schemas.microsoft.com/office/powerpoint/2010/main" val="1534390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01907B-8331-42BB-8AF8-212655D8C63C}"/>
              </a:ext>
            </a:extLst>
          </p:cNvPr>
          <p:cNvSpPr/>
          <p:nvPr/>
        </p:nvSpPr>
        <p:spPr>
          <a:xfrm>
            <a:off x="4317212" y="714198"/>
            <a:ext cx="2598788" cy="369332"/>
          </a:xfrm>
          <a:prstGeom prst="rect">
            <a:avLst/>
          </a:prstGeom>
        </p:spPr>
        <p:txBody>
          <a:bodyPr wrap="none">
            <a:spAutoFit/>
          </a:bodyPr>
          <a:lstStyle/>
          <a:p>
            <a:pPr algn="just"/>
            <a:r>
              <a:rPr lang="zh-CN" altLang="en-US" b="1" dirty="0">
                <a:solidFill>
                  <a:srgbClr val="AB1942"/>
                </a:solidFill>
                <a:latin typeface="-apple-system-font"/>
              </a:rPr>
              <a:t>什么是「 监控系统 」？</a:t>
            </a:r>
            <a:endParaRPr lang="zh-CN" altLang="en-US" b="0" i="0" dirty="0">
              <a:solidFill>
                <a:srgbClr val="333333"/>
              </a:solidFill>
              <a:effectLst/>
              <a:latin typeface="-apple-system-font"/>
            </a:endParaRPr>
          </a:p>
        </p:txBody>
      </p:sp>
      <p:sp>
        <p:nvSpPr>
          <p:cNvPr id="5" name="矩形 4">
            <a:extLst>
              <a:ext uri="{FF2B5EF4-FFF2-40B4-BE49-F238E27FC236}">
                <a16:creationId xmlns:a16="http://schemas.microsoft.com/office/drawing/2014/main" id="{9F54E5FD-43B9-446A-BD41-B61B0287BD74}"/>
              </a:ext>
            </a:extLst>
          </p:cNvPr>
          <p:cNvSpPr/>
          <p:nvPr/>
        </p:nvSpPr>
        <p:spPr>
          <a:xfrm>
            <a:off x="1269507" y="2226906"/>
            <a:ext cx="10457895" cy="3970318"/>
          </a:xfrm>
          <a:prstGeom prst="rect">
            <a:avLst/>
          </a:prstGeom>
        </p:spPr>
        <p:txBody>
          <a:bodyPr wrap="square">
            <a:spAutoFit/>
          </a:bodyPr>
          <a:lstStyle/>
          <a:p>
            <a:pPr algn="just"/>
            <a:r>
              <a:rPr lang="zh-CN" altLang="en-US" dirty="0">
                <a:solidFill>
                  <a:srgbClr val="333333"/>
                </a:solidFill>
                <a:latin typeface="-apple-system-font"/>
              </a:rPr>
              <a:t>在微服务架构中，监控系统按照原理和作用大致可以分为三类（并非严格分类，仅从日常使用角度来看）：</a:t>
            </a:r>
          </a:p>
          <a:p>
            <a:pPr algn="just"/>
            <a:br>
              <a:rPr lang="zh-CN" altLang="en-US" dirty="0">
                <a:solidFill>
                  <a:srgbClr val="333333"/>
                </a:solidFill>
                <a:latin typeface="-apple-system-font"/>
              </a:rPr>
            </a:br>
            <a:endParaRPr lang="zh-CN" altLang="en-US" dirty="0">
              <a:solidFill>
                <a:srgbClr val="333333"/>
              </a:solidFill>
              <a:latin typeface="-apple-system-font"/>
            </a:endParaRPr>
          </a:p>
          <a:p>
            <a:pPr algn="just">
              <a:lnSpc>
                <a:spcPct val="200000"/>
              </a:lnSpc>
              <a:buFont typeface="Arial" panose="020B0604020202020204" pitchFamily="34" charset="0"/>
              <a:buChar char="•"/>
            </a:pPr>
            <a:r>
              <a:rPr lang="zh-CN" altLang="en-US" dirty="0">
                <a:solidFill>
                  <a:srgbClr val="333333"/>
                </a:solidFill>
                <a:latin typeface="-apple-system-font"/>
              </a:rPr>
              <a:t>日志类（</a:t>
            </a:r>
            <a:r>
              <a:rPr lang="en-US" altLang="zh-CN" dirty="0">
                <a:solidFill>
                  <a:srgbClr val="333333"/>
                </a:solidFill>
                <a:latin typeface="-apple-system-font"/>
              </a:rPr>
              <a:t>Logging</a:t>
            </a:r>
            <a:r>
              <a:rPr lang="zh-CN" altLang="en-US" dirty="0">
                <a:solidFill>
                  <a:srgbClr val="333333"/>
                </a:solidFill>
                <a:latin typeface="-apple-system-font"/>
              </a:rPr>
              <a:t>）</a:t>
            </a:r>
          </a:p>
          <a:p>
            <a:pPr algn="just">
              <a:lnSpc>
                <a:spcPct val="200000"/>
              </a:lnSpc>
              <a:buFont typeface="Arial" panose="020B0604020202020204" pitchFamily="34" charset="0"/>
              <a:buChar char="•"/>
            </a:pPr>
            <a:r>
              <a:rPr lang="zh-CN" altLang="en-US" dirty="0">
                <a:solidFill>
                  <a:srgbClr val="333333"/>
                </a:solidFill>
                <a:latin typeface="-apple-system-font"/>
              </a:rPr>
              <a:t>度量类（</a:t>
            </a:r>
            <a:r>
              <a:rPr lang="en-US" altLang="zh-CN" dirty="0">
                <a:solidFill>
                  <a:srgbClr val="333333"/>
                </a:solidFill>
                <a:latin typeface="-apple-system-font"/>
              </a:rPr>
              <a:t>Metrics</a:t>
            </a:r>
            <a:r>
              <a:rPr lang="zh-CN" altLang="en-US" dirty="0">
                <a:solidFill>
                  <a:srgbClr val="333333"/>
                </a:solidFill>
                <a:latin typeface="-apple-system-font"/>
              </a:rPr>
              <a:t>）</a:t>
            </a:r>
            <a:endParaRPr lang="en-US" altLang="zh-CN" dirty="0">
              <a:solidFill>
                <a:srgbClr val="333333"/>
              </a:solidFill>
              <a:latin typeface="-apple-system-font"/>
            </a:endParaRPr>
          </a:p>
          <a:p>
            <a:pPr algn="just">
              <a:lnSpc>
                <a:spcPct val="200000"/>
              </a:lnSpc>
              <a:buFont typeface="Arial" panose="020B0604020202020204" pitchFamily="34" charset="0"/>
              <a:buChar char="•"/>
            </a:pPr>
            <a:r>
              <a:rPr lang="zh-CN" altLang="en-US" dirty="0">
                <a:solidFill>
                  <a:srgbClr val="333333"/>
                </a:solidFill>
                <a:latin typeface="-apple-system-font"/>
              </a:rPr>
              <a:t>调用链类（</a:t>
            </a:r>
            <a:r>
              <a:rPr lang="en-US" altLang="zh-CN" dirty="0">
                <a:solidFill>
                  <a:srgbClr val="333333"/>
                </a:solidFill>
                <a:latin typeface="-apple-system-font"/>
              </a:rPr>
              <a:t>Tracing</a:t>
            </a:r>
            <a:r>
              <a:rPr lang="zh-CN" altLang="en-US" dirty="0">
                <a:solidFill>
                  <a:srgbClr val="333333"/>
                </a:solidFill>
                <a:latin typeface="-apple-system-font"/>
              </a:rPr>
              <a:t>）</a:t>
            </a:r>
          </a:p>
          <a:p>
            <a:pPr algn="just">
              <a:buFont typeface="Arial" panose="020B0604020202020204" pitchFamily="34" charset="0"/>
              <a:buChar char="•"/>
            </a:pPr>
            <a:endParaRPr lang="en-US" altLang="zh-CN" b="0" i="0" dirty="0">
              <a:solidFill>
                <a:srgbClr val="333333"/>
              </a:solidFill>
              <a:effectLst/>
              <a:latin typeface="-apple-system-font"/>
            </a:endParaRPr>
          </a:p>
          <a:p>
            <a:pPr algn="just">
              <a:buFont typeface="Arial" panose="020B0604020202020204" pitchFamily="34" charset="0"/>
              <a:buChar char="•"/>
            </a:pPr>
            <a:endParaRPr lang="en-US" altLang="zh-CN" dirty="0">
              <a:solidFill>
                <a:srgbClr val="333333"/>
              </a:solidFill>
              <a:latin typeface="-apple-system-font"/>
            </a:endParaRPr>
          </a:p>
          <a:p>
            <a:pPr algn="just">
              <a:buFont typeface="Arial" panose="020B0604020202020204" pitchFamily="34" charset="0"/>
              <a:buChar char="•"/>
            </a:pPr>
            <a:endParaRPr lang="en-US" altLang="zh-CN" b="0" i="0" dirty="0">
              <a:solidFill>
                <a:srgbClr val="333333"/>
              </a:solidFill>
              <a:effectLst/>
              <a:latin typeface="-apple-system-font"/>
            </a:endParaRPr>
          </a:p>
          <a:p>
            <a:pPr algn="just"/>
            <a:r>
              <a:rPr lang="en-US" altLang="zh-CN" dirty="0"/>
              <a:t>Logging</a:t>
            </a:r>
            <a:r>
              <a:rPr lang="zh-CN" altLang="en-US" dirty="0"/>
              <a:t>，</a:t>
            </a:r>
            <a:r>
              <a:rPr lang="en-US" altLang="zh-CN" dirty="0"/>
              <a:t>Metrics </a:t>
            </a:r>
            <a:r>
              <a:rPr lang="zh-CN" altLang="en-US" dirty="0"/>
              <a:t>和 </a:t>
            </a:r>
            <a:r>
              <a:rPr lang="en-US" altLang="zh-CN" dirty="0"/>
              <a:t>Tracing </a:t>
            </a:r>
            <a:r>
              <a:rPr lang="zh-CN" altLang="en-US" dirty="0"/>
              <a:t>有各自专注的部分。</a:t>
            </a:r>
            <a:endParaRPr lang="zh-CN" altLang="en-US" b="0" i="0" dirty="0">
              <a:solidFill>
                <a:srgbClr val="333333"/>
              </a:solidFill>
              <a:effectLst/>
              <a:latin typeface="-apple-system-font"/>
            </a:endParaRPr>
          </a:p>
        </p:txBody>
      </p:sp>
    </p:spTree>
    <p:extLst>
      <p:ext uri="{BB962C8B-B14F-4D97-AF65-F5344CB8AC3E}">
        <p14:creationId xmlns:p14="http://schemas.microsoft.com/office/powerpoint/2010/main" val="156044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D3D58D-494D-40A5-B2B7-384997247D1B}"/>
              </a:ext>
            </a:extLst>
          </p:cNvPr>
          <p:cNvSpPr/>
          <p:nvPr/>
        </p:nvSpPr>
        <p:spPr>
          <a:xfrm>
            <a:off x="130205" y="343050"/>
            <a:ext cx="11931589" cy="1384995"/>
          </a:xfrm>
          <a:prstGeom prst="rect">
            <a:avLst/>
          </a:prstGeom>
        </p:spPr>
        <p:txBody>
          <a:bodyPr wrap="square">
            <a:spAutoFit/>
          </a:bodyPr>
          <a:lstStyle/>
          <a:p>
            <a:r>
              <a:rPr lang="en-US" altLang="zh-CN" sz="1400" dirty="0">
                <a:solidFill>
                  <a:srgbClr val="333333"/>
                </a:solidFill>
                <a:latin typeface="微软雅黑" panose="020B0503020204020204" pitchFamily="34" charset="-122"/>
                <a:ea typeface="微软雅黑" panose="020B0503020204020204" pitchFamily="34" charset="-122"/>
              </a:rPr>
              <a:t>1.Logging - </a:t>
            </a:r>
            <a:r>
              <a:rPr lang="zh-CN" altLang="en-US" sz="1400" dirty="0">
                <a:solidFill>
                  <a:srgbClr val="333333"/>
                </a:solidFill>
                <a:latin typeface="微软雅黑" panose="020B0503020204020204" pitchFamily="34" charset="-122"/>
                <a:ea typeface="微软雅黑" panose="020B0503020204020204" pitchFamily="34" charset="-122"/>
              </a:rPr>
              <a:t>用于记录离散的事件。例如，应用程序的调试信息或错误信息。它是我们诊断问题的依据。</a:t>
            </a:r>
            <a:endParaRPr lang="en-US" altLang="zh-CN" sz="1400" dirty="0">
              <a:solidFill>
                <a:srgbClr val="333333"/>
              </a:solidFill>
              <a:latin typeface="微软雅黑" panose="020B0503020204020204" pitchFamily="34" charset="-122"/>
              <a:ea typeface="微软雅黑" panose="020B0503020204020204" pitchFamily="34" charset="-122"/>
            </a:endParaRPr>
          </a:p>
          <a:p>
            <a:endParaRPr lang="zh-CN" altLang="en-US" sz="1400" dirty="0">
              <a:solidFill>
                <a:srgbClr val="333333"/>
              </a:solidFill>
              <a:latin typeface="微软雅黑" panose="020B0503020204020204" pitchFamily="34" charset="-122"/>
              <a:ea typeface="微软雅黑" panose="020B0503020204020204" pitchFamily="34" charset="-122"/>
            </a:endParaRPr>
          </a:p>
          <a:p>
            <a:r>
              <a:rPr lang="en-US" altLang="zh-CN" sz="1400" dirty="0">
                <a:solidFill>
                  <a:srgbClr val="333333"/>
                </a:solidFill>
                <a:latin typeface="微软雅黑" panose="020B0503020204020204" pitchFamily="34" charset="-122"/>
                <a:ea typeface="微软雅黑" panose="020B0503020204020204" pitchFamily="34" charset="-122"/>
              </a:rPr>
              <a:t>2.Metrics - </a:t>
            </a:r>
            <a:r>
              <a:rPr lang="zh-CN" altLang="en-US" sz="1400" dirty="0">
                <a:solidFill>
                  <a:srgbClr val="333333"/>
                </a:solidFill>
                <a:latin typeface="微软雅黑" panose="020B0503020204020204" pitchFamily="34" charset="-122"/>
                <a:ea typeface="微软雅黑" panose="020B0503020204020204" pitchFamily="34" charset="-122"/>
              </a:rPr>
              <a:t>用于记录可聚合的数据。例如，队列的当前深度可被定义为一个度量值，在元素入队或出队时被更新；</a:t>
            </a:r>
            <a:r>
              <a:rPr lang="en-US" altLang="zh-CN" sz="1400" dirty="0">
                <a:solidFill>
                  <a:srgbClr val="333333"/>
                </a:solidFill>
                <a:latin typeface="微软雅黑" panose="020B0503020204020204" pitchFamily="34" charset="-122"/>
                <a:ea typeface="微软雅黑" panose="020B0503020204020204" pitchFamily="34" charset="-122"/>
              </a:rPr>
              <a:t>HTTP </a:t>
            </a:r>
            <a:r>
              <a:rPr lang="zh-CN" altLang="en-US" sz="1400" dirty="0">
                <a:solidFill>
                  <a:srgbClr val="333333"/>
                </a:solidFill>
                <a:latin typeface="微软雅黑" panose="020B0503020204020204" pitchFamily="34" charset="-122"/>
                <a:ea typeface="微软雅黑" panose="020B0503020204020204" pitchFamily="34" charset="-122"/>
              </a:rPr>
              <a:t>请求个数可被定义为一个计数器，新请求到来时进行累加。</a:t>
            </a:r>
            <a:endParaRPr lang="en-US" altLang="zh-CN" sz="1400" dirty="0">
              <a:solidFill>
                <a:srgbClr val="333333"/>
              </a:solidFill>
              <a:latin typeface="微软雅黑" panose="020B0503020204020204" pitchFamily="34" charset="-122"/>
              <a:ea typeface="微软雅黑" panose="020B0503020204020204" pitchFamily="34" charset="-122"/>
            </a:endParaRPr>
          </a:p>
          <a:p>
            <a:endParaRPr lang="zh-CN" altLang="en-US" sz="1400" dirty="0">
              <a:solidFill>
                <a:srgbClr val="333333"/>
              </a:solidFill>
              <a:latin typeface="微软雅黑" panose="020B0503020204020204" pitchFamily="34" charset="-122"/>
              <a:ea typeface="微软雅黑" panose="020B0503020204020204" pitchFamily="34" charset="-122"/>
            </a:endParaRPr>
          </a:p>
          <a:p>
            <a:r>
              <a:rPr lang="en-US" altLang="zh-CN" sz="1400" dirty="0">
                <a:solidFill>
                  <a:srgbClr val="333333"/>
                </a:solidFill>
                <a:latin typeface="微软雅黑" panose="020B0503020204020204" pitchFamily="34" charset="-122"/>
                <a:ea typeface="微软雅黑" panose="020B0503020204020204" pitchFamily="34" charset="-122"/>
              </a:rPr>
              <a:t>3.Tracing - </a:t>
            </a:r>
            <a:r>
              <a:rPr lang="zh-CN" altLang="en-US" sz="1400" dirty="0">
                <a:solidFill>
                  <a:srgbClr val="333333"/>
                </a:solidFill>
                <a:latin typeface="微软雅黑" panose="020B0503020204020204" pitchFamily="34" charset="-122"/>
                <a:ea typeface="微软雅黑" panose="020B0503020204020204" pitchFamily="34" charset="-122"/>
              </a:rPr>
              <a:t>用于记录请求范围内的信息。例如，一次远程方法调用的执行过程和耗时。它是我们排查系统性能问题的利器。</a:t>
            </a:r>
            <a:endParaRPr lang="zh-CN" altLang="en-US" sz="1400" b="0" i="0" dirty="0">
              <a:solidFill>
                <a:srgbClr val="333333"/>
              </a:solidFill>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7680A44-AA09-4F88-BC44-1B61D86F97DB}"/>
              </a:ext>
            </a:extLst>
          </p:cNvPr>
          <p:cNvSpPr/>
          <p:nvPr/>
        </p:nvSpPr>
        <p:spPr>
          <a:xfrm>
            <a:off x="3029524" y="1735673"/>
            <a:ext cx="4570482" cy="369332"/>
          </a:xfrm>
          <a:prstGeom prst="rect">
            <a:avLst/>
          </a:prstGeom>
        </p:spPr>
        <p:txBody>
          <a:bodyPr wrap="none">
            <a:spAutoFit/>
          </a:bodyPr>
          <a:lstStyle/>
          <a:p>
            <a:r>
              <a:rPr lang="zh-CN" altLang="en-US" dirty="0">
                <a:solidFill>
                  <a:srgbClr val="333333"/>
                </a:solidFill>
                <a:latin typeface="微软雅黑" panose="020B0503020204020204" pitchFamily="34" charset="-122"/>
                <a:ea typeface="微软雅黑" panose="020B0503020204020204" pitchFamily="34" charset="-122"/>
              </a:rPr>
              <a:t>这三者也有相互重叠的部分，如下图所示。</a:t>
            </a:r>
            <a:endParaRPr lang="zh-CN" altLang="en-US" dirty="0"/>
          </a:p>
        </p:txBody>
      </p:sp>
      <p:pic>
        <p:nvPicPr>
          <p:cNvPr id="7" name="图片 6">
            <a:extLst>
              <a:ext uri="{FF2B5EF4-FFF2-40B4-BE49-F238E27FC236}">
                <a16:creationId xmlns:a16="http://schemas.microsoft.com/office/drawing/2014/main" id="{6B7D71B8-1E74-4E43-B094-00A9B657D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970" y="2112633"/>
            <a:ext cx="5831428" cy="3509240"/>
          </a:xfrm>
          <a:prstGeom prst="rect">
            <a:avLst/>
          </a:prstGeom>
        </p:spPr>
      </p:pic>
      <p:sp>
        <p:nvSpPr>
          <p:cNvPr id="8" name="矩形 7">
            <a:extLst>
              <a:ext uri="{FF2B5EF4-FFF2-40B4-BE49-F238E27FC236}">
                <a16:creationId xmlns:a16="http://schemas.microsoft.com/office/drawing/2014/main" id="{7DED3FA4-6214-46C6-8187-2A20828EC710}"/>
              </a:ext>
            </a:extLst>
          </p:cNvPr>
          <p:cNvSpPr/>
          <p:nvPr/>
        </p:nvSpPr>
        <p:spPr>
          <a:xfrm>
            <a:off x="248575" y="5561367"/>
            <a:ext cx="11603114" cy="1027845"/>
          </a:xfrm>
          <a:prstGeom prst="rect">
            <a:avLst/>
          </a:prstGeom>
        </p:spPr>
        <p:txBody>
          <a:bodyPr wrap="square">
            <a:spAutoFit/>
          </a:bodyPr>
          <a:lstStyle/>
          <a:p>
            <a:pPr>
              <a:lnSpc>
                <a:spcPct val="150000"/>
              </a:lnSpc>
            </a:pPr>
            <a:r>
              <a:rPr lang="zh-CN" altLang="en-US" sz="1400" dirty="0">
                <a:solidFill>
                  <a:srgbClr val="333333"/>
                </a:solidFill>
                <a:latin typeface="微软雅黑" panose="020B0503020204020204" pitchFamily="34" charset="-122"/>
                <a:ea typeface="微软雅黑" panose="020B0503020204020204" pitchFamily="34" charset="-122"/>
              </a:rPr>
              <a:t>通过上述信息，我们可以对已有系统进行分类。例如，</a:t>
            </a:r>
            <a:r>
              <a:rPr lang="en-US" altLang="zh-CN" sz="1400" dirty="0">
                <a:solidFill>
                  <a:srgbClr val="333333"/>
                </a:solidFill>
                <a:latin typeface="微软雅黑" panose="020B0503020204020204" pitchFamily="34" charset="-122"/>
                <a:ea typeface="微软雅黑" panose="020B0503020204020204" pitchFamily="34" charset="-122"/>
              </a:rPr>
              <a:t>Jaeger </a:t>
            </a:r>
            <a:r>
              <a:rPr lang="zh-CN" altLang="en-US" sz="1400" dirty="0">
                <a:solidFill>
                  <a:srgbClr val="333333"/>
                </a:solidFill>
                <a:latin typeface="微软雅黑" panose="020B0503020204020204" pitchFamily="34" charset="-122"/>
                <a:ea typeface="微软雅黑" panose="020B0503020204020204" pitchFamily="34" charset="-122"/>
              </a:rPr>
              <a:t>专注于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领域；</a:t>
            </a:r>
            <a:r>
              <a:rPr lang="en-US" altLang="zh-CN" sz="1400" dirty="0">
                <a:solidFill>
                  <a:srgbClr val="333333"/>
                </a:solidFill>
                <a:latin typeface="微软雅黑" panose="020B0503020204020204" pitchFamily="34" charset="-122"/>
                <a:ea typeface="微软雅黑" panose="020B0503020204020204" pitchFamily="34" charset="-122"/>
              </a:rPr>
              <a:t>Prometheus </a:t>
            </a:r>
            <a:r>
              <a:rPr lang="zh-CN" altLang="en-US" sz="1400" dirty="0">
                <a:solidFill>
                  <a:srgbClr val="333333"/>
                </a:solidFill>
                <a:latin typeface="微软雅黑" panose="020B0503020204020204" pitchFamily="34" charset="-122"/>
                <a:ea typeface="微软雅黑" panose="020B0503020204020204" pitchFamily="34" charset="-122"/>
              </a:rPr>
              <a:t>开始专注于 </a:t>
            </a:r>
            <a:r>
              <a:rPr lang="en-US" altLang="zh-CN" sz="1400" dirty="0">
                <a:solidFill>
                  <a:srgbClr val="333333"/>
                </a:solidFill>
                <a:latin typeface="微软雅黑" panose="020B0503020204020204" pitchFamily="34" charset="-122"/>
                <a:ea typeface="微软雅黑" panose="020B0503020204020204" pitchFamily="34" charset="-122"/>
              </a:rPr>
              <a:t>metrics</a:t>
            </a:r>
            <a:r>
              <a:rPr lang="zh-CN" altLang="en-US" sz="1400" dirty="0">
                <a:solidFill>
                  <a:srgbClr val="333333"/>
                </a:solidFill>
                <a:latin typeface="微软雅黑" panose="020B0503020204020204" pitchFamily="34" charset="-122"/>
                <a:ea typeface="微软雅黑" panose="020B0503020204020204" pitchFamily="34" charset="-122"/>
              </a:rPr>
              <a:t>，随着时间推移可能会集成更多的 </a:t>
            </a:r>
            <a:r>
              <a:rPr lang="en-US" altLang="zh-CN" sz="1400" dirty="0">
                <a:solidFill>
                  <a:srgbClr val="333333"/>
                </a:solidFill>
                <a:latin typeface="微软雅黑" panose="020B0503020204020204" pitchFamily="34" charset="-122"/>
                <a:ea typeface="微软雅黑" panose="020B0503020204020204" pitchFamily="34" charset="-122"/>
              </a:rPr>
              <a:t>tracing </a:t>
            </a:r>
            <a:r>
              <a:rPr lang="zh-CN" altLang="en-US" sz="1400" dirty="0">
                <a:solidFill>
                  <a:srgbClr val="333333"/>
                </a:solidFill>
                <a:latin typeface="微软雅黑" panose="020B0503020204020204" pitchFamily="34" charset="-122"/>
                <a:ea typeface="微软雅黑" panose="020B0503020204020204" pitchFamily="34" charset="-122"/>
              </a:rPr>
              <a:t>功能，但不太可能深入 </a:t>
            </a:r>
            <a:r>
              <a:rPr lang="en-US" altLang="zh-CN" sz="1400" dirty="0">
                <a:solidFill>
                  <a:srgbClr val="333333"/>
                </a:solidFill>
                <a:latin typeface="微软雅黑" panose="020B0503020204020204" pitchFamily="34" charset="-122"/>
                <a:ea typeface="微软雅黑" panose="020B0503020204020204" pitchFamily="34" charset="-122"/>
              </a:rPr>
              <a:t>logging </a:t>
            </a:r>
            <a:r>
              <a:rPr lang="zh-CN" altLang="en-US" sz="1400" dirty="0">
                <a:solidFill>
                  <a:srgbClr val="333333"/>
                </a:solidFill>
                <a:latin typeface="微软雅黑" panose="020B0503020204020204" pitchFamily="34" charset="-122"/>
                <a:ea typeface="微软雅黑" panose="020B0503020204020204" pitchFamily="34" charset="-122"/>
              </a:rPr>
              <a:t>领域； </a:t>
            </a:r>
            <a:r>
              <a:rPr lang="en-US" altLang="zh-CN" sz="1400" dirty="0">
                <a:solidFill>
                  <a:srgbClr val="333333"/>
                </a:solidFill>
                <a:latin typeface="微软雅黑" panose="020B0503020204020204" pitchFamily="34" charset="-122"/>
                <a:ea typeface="微软雅黑" panose="020B0503020204020204" pitchFamily="34" charset="-122"/>
              </a:rPr>
              <a:t>ELK</a:t>
            </a:r>
            <a:r>
              <a:rPr lang="zh-CN" altLang="en-US" sz="1400" dirty="0">
                <a:solidFill>
                  <a:srgbClr val="333333"/>
                </a:solidFill>
                <a:latin typeface="微软雅黑" panose="020B0503020204020204" pitchFamily="34" charset="-122"/>
                <a:ea typeface="微软雅黑" panose="020B0503020204020204" pitchFamily="34" charset="-122"/>
              </a:rPr>
              <a:t>，阿里云日志服务这样的系统开始专注于 </a:t>
            </a:r>
            <a:r>
              <a:rPr lang="en-US" altLang="zh-CN" sz="1400" dirty="0">
                <a:solidFill>
                  <a:srgbClr val="333333"/>
                </a:solidFill>
                <a:latin typeface="微软雅黑" panose="020B0503020204020204" pitchFamily="34" charset="-122"/>
                <a:ea typeface="微软雅黑" panose="020B0503020204020204" pitchFamily="34" charset="-122"/>
              </a:rPr>
              <a:t>logging </a:t>
            </a:r>
            <a:r>
              <a:rPr lang="zh-CN" altLang="en-US" sz="1400" dirty="0">
                <a:solidFill>
                  <a:srgbClr val="333333"/>
                </a:solidFill>
                <a:latin typeface="微软雅黑" panose="020B0503020204020204" pitchFamily="34" charset="-122"/>
                <a:ea typeface="微软雅黑" panose="020B0503020204020204" pitchFamily="34" charset="-122"/>
              </a:rPr>
              <a:t>领域，但同时也不断地集成其他领域的特性到系统中来，正向上图中的圆心靠近。</a:t>
            </a:r>
            <a:endParaRPr lang="zh-CN" altLang="en-US" sz="1400" dirty="0"/>
          </a:p>
        </p:txBody>
      </p:sp>
    </p:spTree>
    <p:extLst>
      <p:ext uri="{BB962C8B-B14F-4D97-AF65-F5344CB8AC3E}">
        <p14:creationId xmlns:p14="http://schemas.microsoft.com/office/powerpoint/2010/main" val="1949346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D54DAFE-C2A1-4DC0-B715-A5E1AE3336BA}"/>
              </a:ext>
            </a:extLst>
          </p:cNvPr>
          <p:cNvSpPr>
            <a:spLocks noChangeArrowheads="1"/>
          </p:cNvSpPr>
          <p:nvPr/>
        </p:nvSpPr>
        <p:spPr bwMode="auto">
          <a:xfrm>
            <a:off x="390525" y="54987"/>
            <a:ext cx="1043126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日志类（Log</a:t>
            </a:r>
            <a:r>
              <a:rPr kumimoji="0" lang="en-US" altLang="zh-CN" sz="1400" b="0" i="0" u="none" strike="noStrike" cap="none" normalizeH="0" baseline="0" dirty="0" err="1">
                <a:ln>
                  <a:noFill/>
                </a:ln>
                <a:solidFill>
                  <a:srgbClr val="333333"/>
                </a:solidFill>
                <a:effectLst/>
                <a:latin typeface="Arial" panose="020B0604020202020204" pitchFamily="34" charset="0"/>
                <a:ea typeface="-apple-system-font"/>
              </a:rPr>
              <a:t>ging</a:t>
            </a: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日志类比较常见，我们的框架代码、系统环境、以及业务逻辑中一般都会产出一些日志，这些日志我们通常把它记录后统一收集起来，方便在需要的时候进行查询。</a:t>
            </a:r>
            <a:endParaRPr kumimoji="0" lang="zh-CN" altLang="zh-CN"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333333"/>
                </a:solidFill>
                <a:effectLst/>
                <a:latin typeface="Arial" panose="020B0604020202020204" pitchFamily="34" charset="0"/>
                <a:ea typeface="-apple-system-font"/>
              </a:rPr>
              <a:t>日志类记录的信息一般是一些事件、非结构化的一些文本内容。日志的输出和处理的解决方案比较多，大家熟知的有 ELK Stack 方案（Elasticseach + Logstash + Kibana），如图：</a:t>
            </a:r>
            <a:endParaRPr kumimoji="0" lang="en-US" altLang="zh-CN" sz="1400" b="0" i="0" u="none" strike="noStrike" cap="none" normalizeH="0" baseline="0" dirty="0">
              <a:ln>
                <a:noFill/>
              </a:ln>
              <a:solidFill>
                <a:srgbClr val="333333"/>
              </a:solidFill>
              <a:effectLst/>
              <a:latin typeface="Arial" panose="020B0604020202020204" pitchFamily="34" charset="0"/>
              <a:ea typeface="-apple-system-font"/>
            </a:endParaRPr>
          </a:p>
        </p:txBody>
      </p:sp>
      <p:sp>
        <p:nvSpPr>
          <p:cNvPr id="5" name="AutoShape 2" descr="https://mmbiz.qpic.cn/mmbiz_png/jgOJKOvxkeNQ0dQDZJktvjD4rFAibIohVSqQxWbLHJCe4W238QeUGJsj177m0M32FiaiaVjEZJjQC0nFFToLweRbA/640?wx_fmt=png&amp;tp=webp&amp;wxfrom=5&amp;wx_lazy=1&amp;wx_co=1">
            <a:extLst>
              <a:ext uri="{FF2B5EF4-FFF2-40B4-BE49-F238E27FC236}">
                <a16:creationId xmlns:a16="http://schemas.microsoft.com/office/drawing/2014/main" id="{58AFBEAB-A97D-424C-B36C-6A77402DAD51}"/>
              </a:ext>
            </a:extLst>
          </p:cNvPr>
          <p:cNvSpPr>
            <a:spLocks noChangeAspect="1" noChangeArrowheads="1"/>
          </p:cNvSpPr>
          <p:nvPr/>
        </p:nvSpPr>
        <p:spPr bwMode="auto">
          <a:xfrm>
            <a:off x="85725" y="-1222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3" descr="https://mmbiz.qpic.cn/mmbiz_png/jgOJKOvxkeNQ0dQDZJktvjD4rFAibIohVZsPOWEjkz6SWIXqU9ic8MI0Lf4Dw5B6GbMJy6dh3Q3Zy9pJJUOgxnlg/640?wx_fmt=png&amp;tp=webp&amp;wxfrom=5&amp;wx_lazy=1&amp;wx_co=1">
            <a:extLst>
              <a:ext uri="{FF2B5EF4-FFF2-40B4-BE49-F238E27FC236}">
                <a16:creationId xmlns:a16="http://schemas.microsoft.com/office/drawing/2014/main" id="{DB260662-B38D-473B-BD4B-6E4B9EE69CDE}"/>
              </a:ext>
            </a:extLst>
          </p:cNvPr>
          <p:cNvSpPr>
            <a:spLocks noChangeAspect="1" noChangeArrowheads="1"/>
          </p:cNvSpPr>
          <p:nvPr/>
        </p:nvSpPr>
        <p:spPr bwMode="auto">
          <a:xfrm>
            <a:off x="85725" y="3349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片 6">
            <a:extLst>
              <a:ext uri="{FF2B5EF4-FFF2-40B4-BE49-F238E27FC236}">
                <a16:creationId xmlns:a16="http://schemas.microsoft.com/office/drawing/2014/main" id="{E5F3877E-658A-4439-8790-25337802A3CB}"/>
              </a:ext>
            </a:extLst>
          </p:cNvPr>
          <p:cNvPicPr>
            <a:picLocks noChangeAspect="1"/>
          </p:cNvPicPr>
          <p:nvPr/>
        </p:nvPicPr>
        <p:blipFill>
          <a:blip r:embed="rId2"/>
          <a:stretch>
            <a:fillRect/>
          </a:stretch>
        </p:blipFill>
        <p:spPr>
          <a:xfrm>
            <a:off x="2072076" y="1176864"/>
            <a:ext cx="6219048" cy="1580952"/>
          </a:xfrm>
          <a:prstGeom prst="rect">
            <a:avLst/>
          </a:prstGeom>
        </p:spPr>
      </p:pic>
      <p:sp>
        <p:nvSpPr>
          <p:cNvPr id="8" name="矩形 7">
            <a:extLst>
              <a:ext uri="{FF2B5EF4-FFF2-40B4-BE49-F238E27FC236}">
                <a16:creationId xmlns:a16="http://schemas.microsoft.com/office/drawing/2014/main" id="{8AB97612-CF59-46B7-B2FE-79F195ABBB09}"/>
              </a:ext>
            </a:extLst>
          </p:cNvPr>
          <p:cNvSpPr/>
          <p:nvPr/>
        </p:nvSpPr>
        <p:spPr>
          <a:xfrm>
            <a:off x="621437" y="2779116"/>
            <a:ext cx="11079332" cy="923330"/>
          </a:xfrm>
          <a:prstGeom prst="rect">
            <a:avLst/>
          </a:prstGeom>
        </p:spPr>
        <p:txBody>
          <a:bodyPr wrap="square">
            <a:spAutoFit/>
          </a:bodyPr>
          <a:lstStyle/>
          <a:p>
            <a:pPr algn="just"/>
            <a:r>
              <a:rPr lang="zh-CN" altLang="en-US" dirty="0">
                <a:solidFill>
                  <a:srgbClr val="333333"/>
                </a:solidFill>
                <a:latin typeface="-apple-system-font"/>
              </a:rPr>
              <a:t>使用</a:t>
            </a:r>
            <a:r>
              <a:rPr lang="en-US" altLang="zh-CN" dirty="0">
                <a:solidFill>
                  <a:srgbClr val="333333"/>
                </a:solidFill>
                <a:latin typeface="-apple-system-font"/>
              </a:rPr>
              <a:t>Beats</a:t>
            </a:r>
            <a:r>
              <a:rPr lang="zh-CN" altLang="en-US" dirty="0">
                <a:solidFill>
                  <a:srgbClr val="333333"/>
                </a:solidFill>
                <a:latin typeface="-apple-system-font"/>
              </a:rPr>
              <a:t>（可选）在每台服务器上安装后，作为日志客户端收集器，然后通过</a:t>
            </a:r>
            <a:r>
              <a:rPr lang="en-US" altLang="zh-CN" dirty="0">
                <a:solidFill>
                  <a:srgbClr val="333333"/>
                </a:solidFill>
                <a:latin typeface="-apple-system-font"/>
              </a:rPr>
              <a:t>Logstash</a:t>
            </a:r>
            <a:r>
              <a:rPr lang="zh-CN" altLang="en-US" dirty="0">
                <a:solidFill>
                  <a:srgbClr val="333333"/>
                </a:solidFill>
                <a:latin typeface="-apple-system-font"/>
              </a:rPr>
              <a:t>进行统一的日志收集、解析、过滤等处理，再将数据发送给</a:t>
            </a:r>
            <a:r>
              <a:rPr lang="en-US" altLang="zh-CN" dirty="0">
                <a:solidFill>
                  <a:srgbClr val="333333"/>
                </a:solidFill>
                <a:latin typeface="-apple-system-font"/>
              </a:rPr>
              <a:t>Elasticsearch</a:t>
            </a:r>
            <a:r>
              <a:rPr lang="zh-CN" altLang="en-US" dirty="0">
                <a:solidFill>
                  <a:srgbClr val="333333"/>
                </a:solidFill>
                <a:latin typeface="-apple-system-font"/>
              </a:rPr>
              <a:t>中进行存储分析，最后使用</a:t>
            </a:r>
            <a:r>
              <a:rPr lang="en-US" altLang="zh-CN" dirty="0">
                <a:solidFill>
                  <a:srgbClr val="333333"/>
                </a:solidFill>
                <a:latin typeface="-apple-system-font"/>
              </a:rPr>
              <a:t>Kibana</a:t>
            </a:r>
            <a:r>
              <a:rPr lang="zh-CN" altLang="en-US" dirty="0">
                <a:solidFill>
                  <a:srgbClr val="333333"/>
                </a:solidFill>
                <a:latin typeface="-apple-system-font"/>
              </a:rPr>
              <a:t>来进行数据的展示。</a:t>
            </a:r>
          </a:p>
          <a:p>
            <a:pPr algn="just"/>
            <a:r>
              <a:rPr lang="zh-CN" altLang="en-US" dirty="0">
                <a:solidFill>
                  <a:srgbClr val="333333"/>
                </a:solidFill>
                <a:latin typeface="-apple-system-font"/>
              </a:rPr>
              <a:t>当然还可以升级方案为：</a:t>
            </a:r>
            <a:endParaRPr lang="zh-CN" altLang="en-US" b="0" i="0" dirty="0">
              <a:solidFill>
                <a:srgbClr val="333333"/>
              </a:solidFill>
              <a:effectLst/>
              <a:latin typeface="-apple-system-font"/>
            </a:endParaRPr>
          </a:p>
        </p:txBody>
      </p:sp>
      <p:pic>
        <p:nvPicPr>
          <p:cNvPr id="9" name="图片 8">
            <a:extLst>
              <a:ext uri="{FF2B5EF4-FFF2-40B4-BE49-F238E27FC236}">
                <a16:creationId xmlns:a16="http://schemas.microsoft.com/office/drawing/2014/main" id="{6B20D1FC-9DBC-4850-B8D8-DE30C60E187A}"/>
              </a:ext>
            </a:extLst>
          </p:cNvPr>
          <p:cNvPicPr>
            <a:picLocks noChangeAspect="1"/>
          </p:cNvPicPr>
          <p:nvPr/>
        </p:nvPicPr>
        <p:blipFill>
          <a:blip r:embed="rId3"/>
          <a:stretch>
            <a:fillRect/>
          </a:stretch>
        </p:blipFill>
        <p:spPr>
          <a:xfrm>
            <a:off x="2796336" y="3708437"/>
            <a:ext cx="6066667" cy="1838095"/>
          </a:xfrm>
          <a:prstGeom prst="rect">
            <a:avLst/>
          </a:prstGeom>
        </p:spPr>
      </p:pic>
      <p:sp>
        <p:nvSpPr>
          <p:cNvPr id="10" name="矩形 9">
            <a:extLst>
              <a:ext uri="{FF2B5EF4-FFF2-40B4-BE49-F238E27FC236}">
                <a16:creationId xmlns:a16="http://schemas.microsoft.com/office/drawing/2014/main" id="{1F7B4161-1BAA-4D95-A1DA-8536F86AB06E}"/>
              </a:ext>
            </a:extLst>
          </p:cNvPr>
          <p:cNvSpPr/>
          <p:nvPr/>
        </p:nvSpPr>
        <p:spPr>
          <a:xfrm>
            <a:off x="2320031" y="5641303"/>
            <a:ext cx="6096000" cy="923330"/>
          </a:xfrm>
          <a:prstGeom prst="rect">
            <a:avLst/>
          </a:prstGeom>
        </p:spPr>
        <p:txBody>
          <a:bodyPr>
            <a:spAutoFit/>
          </a:bodyPr>
          <a:lstStyle/>
          <a:p>
            <a:r>
              <a:rPr lang="zh-CN" altLang="en-US" dirty="0">
                <a:solidFill>
                  <a:srgbClr val="333333"/>
                </a:solidFill>
                <a:latin typeface="-apple-system-font"/>
              </a:rPr>
              <a:t>这些方案都比较成熟，搭建起来也比较简单，除了用作监控系统以外，还可以作为日志查询系统使用，非常适用于做分析、以及问题调试使用。</a:t>
            </a:r>
            <a:endParaRPr lang="zh-CN" altLang="en-US" dirty="0"/>
          </a:p>
        </p:txBody>
      </p:sp>
    </p:spTree>
    <p:extLst>
      <p:ext uri="{BB962C8B-B14F-4D97-AF65-F5344CB8AC3E}">
        <p14:creationId xmlns:p14="http://schemas.microsoft.com/office/powerpoint/2010/main" val="48539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D1A8C32-813E-4332-9428-4CCBF647B62B}"/>
              </a:ext>
            </a:extLst>
          </p:cNvPr>
          <p:cNvPicPr>
            <a:picLocks noGrp="1" noChangeAspect="1"/>
          </p:cNvPicPr>
          <p:nvPr>
            <p:ph idx="1"/>
          </p:nvPr>
        </p:nvPicPr>
        <p:blipFill>
          <a:blip r:embed="rId2"/>
          <a:stretch>
            <a:fillRect/>
          </a:stretch>
        </p:blipFill>
        <p:spPr>
          <a:xfrm>
            <a:off x="1777865" y="2005190"/>
            <a:ext cx="7695238" cy="2847619"/>
          </a:xfrm>
          <a:prstGeom prst="rect">
            <a:avLst/>
          </a:prstGeom>
        </p:spPr>
      </p:pic>
    </p:spTree>
    <p:extLst>
      <p:ext uri="{BB962C8B-B14F-4D97-AF65-F5344CB8AC3E}">
        <p14:creationId xmlns:p14="http://schemas.microsoft.com/office/powerpoint/2010/main" val="44923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965BA47-4C38-4E70-A28C-63783CF135C6}"/>
              </a:ext>
            </a:extLst>
          </p:cNvPr>
          <p:cNvSpPr/>
          <p:nvPr/>
        </p:nvSpPr>
        <p:spPr>
          <a:xfrm>
            <a:off x="1228740" y="582747"/>
            <a:ext cx="7830105" cy="3373937"/>
          </a:xfrm>
          <a:prstGeom prst="rect">
            <a:avLst/>
          </a:prstGeom>
        </p:spPr>
        <p:txBody>
          <a:bodyPr wrap="square">
            <a:spAutoFit/>
          </a:bodyPr>
          <a:lstStyle/>
          <a:p>
            <a:pPr algn="just">
              <a:lnSpc>
                <a:spcPct val="150000"/>
              </a:lnSpc>
            </a:pPr>
            <a:r>
              <a:rPr lang="zh-CN" altLang="en-US" dirty="0">
                <a:solidFill>
                  <a:srgbClr val="333333"/>
                </a:solidFill>
                <a:latin typeface="-apple-system-font"/>
              </a:rPr>
              <a:t>调用链类（</a:t>
            </a:r>
            <a:r>
              <a:rPr lang="en-US" altLang="zh-CN" dirty="0">
                <a:solidFill>
                  <a:srgbClr val="333333"/>
                </a:solidFill>
                <a:latin typeface="-apple-system-font"/>
              </a:rPr>
              <a:t>Tracing</a:t>
            </a:r>
            <a:r>
              <a:rPr lang="zh-CN" altLang="en-US" dirty="0">
                <a:solidFill>
                  <a:srgbClr val="333333"/>
                </a:solidFill>
                <a:latin typeface="-apple-system-font"/>
              </a:rPr>
              <a:t>）</a:t>
            </a:r>
            <a:endParaRPr lang="en-US" altLang="zh-CN" dirty="0">
              <a:solidFill>
                <a:srgbClr val="333333"/>
              </a:solidFill>
              <a:latin typeface="-apple-system-font"/>
            </a:endParaRPr>
          </a:p>
          <a:p>
            <a:pPr algn="just">
              <a:lnSpc>
                <a:spcPct val="150000"/>
              </a:lnSpc>
            </a:pPr>
            <a:endParaRPr lang="zh-CN" altLang="en-US" dirty="0">
              <a:solidFill>
                <a:srgbClr val="333333"/>
              </a:solidFill>
              <a:latin typeface="-apple-system-font"/>
            </a:endParaRPr>
          </a:p>
          <a:p>
            <a:pPr algn="just">
              <a:lnSpc>
                <a:spcPct val="150000"/>
              </a:lnSpc>
            </a:pPr>
            <a:r>
              <a:rPr lang="zh-CN" altLang="en-US" dirty="0">
                <a:solidFill>
                  <a:srgbClr val="333333"/>
                </a:solidFill>
                <a:latin typeface="-apple-system-font"/>
              </a:rPr>
              <a:t>调用链类监控主要是指记录一个请求的全部流程。一个请求从开始进入，在微服务中调用不同的服务节点后，再返回给客户端，在这个过程中通过调用链参数来追寻全链路行为。通过这个方式可以很方便的知道请求在哪个环节出了故障，系统的瓶颈在哪儿。</a:t>
            </a:r>
          </a:p>
          <a:p>
            <a:pPr algn="just">
              <a:lnSpc>
                <a:spcPct val="150000"/>
              </a:lnSpc>
            </a:pPr>
            <a:r>
              <a:rPr lang="zh-CN" altLang="en-US" dirty="0">
                <a:solidFill>
                  <a:srgbClr val="333333"/>
                </a:solidFill>
                <a:latin typeface="-apple-system-font"/>
              </a:rPr>
              <a:t>这一类的监控一般采用 </a:t>
            </a:r>
            <a:r>
              <a:rPr lang="en-US" altLang="zh-CN" dirty="0">
                <a:solidFill>
                  <a:srgbClr val="333333"/>
                </a:solidFill>
                <a:latin typeface="-apple-system-font"/>
              </a:rPr>
              <a:t>CAT </a:t>
            </a:r>
            <a:r>
              <a:rPr lang="zh-CN" altLang="en-US" dirty="0">
                <a:solidFill>
                  <a:srgbClr val="333333"/>
                </a:solidFill>
                <a:latin typeface="-apple-system-font"/>
              </a:rPr>
              <a:t>工具 来完成，一般在大中型项目较多用到，因为搭建起来有一定的成本。后面会有单独文章来讲解这个调用链监控系统。</a:t>
            </a:r>
            <a:endParaRPr lang="zh-CN" altLang="en-US" b="0" i="0" dirty="0">
              <a:solidFill>
                <a:srgbClr val="333333"/>
              </a:solidFill>
              <a:effectLst/>
              <a:latin typeface="-apple-system-font"/>
            </a:endParaRPr>
          </a:p>
        </p:txBody>
      </p:sp>
      <p:pic>
        <p:nvPicPr>
          <p:cNvPr id="5" name="图片 4">
            <a:extLst>
              <a:ext uri="{FF2B5EF4-FFF2-40B4-BE49-F238E27FC236}">
                <a16:creationId xmlns:a16="http://schemas.microsoft.com/office/drawing/2014/main" id="{E00A5A3F-3D42-4211-9AAA-FF4AD0CD83DC}"/>
              </a:ext>
            </a:extLst>
          </p:cNvPr>
          <p:cNvPicPr>
            <a:picLocks noChangeAspect="1"/>
          </p:cNvPicPr>
          <p:nvPr/>
        </p:nvPicPr>
        <p:blipFill>
          <a:blip r:embed="rId2"/>
          <a:stretch>
            <a:fillRect/>
          </a:stretch>
        </p:blipFill>
        <p:spPr>
          <a:xfrm>
            <a:off x="1228740" y="4162562"/>
            <a:ext cx="7657143" cy="2190476"/>
          </a:xfrm>
          <a:prstGeom prst="rect">
            <a:avLst/>
          </a:prstGeom>
        </p:spPr>
      </p:pic>
    </p:spTree>
    <p:extLst>
      <p:ext uri="{BB962C8B-B14F-4D97-AF65-F5344CB8AC3E}">
        <p14:creationId xmlns:p14="http://schemas.microsoft.com/office/powerpoint/2010/main" val="1721613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6835B38-7538-4830-895A-1C39A02E4705}"/>
              </a:ext>
            </a:extLst>
          </p:cNvPr>
          <p:cNvSpPr/>
          <p:nvPr/>
        </p:nvSpPr>
        <p:spPr>
          <a:xfrm>
            <a:off x="825623" y="437121"/>
            <a:ext cx="10022889" cy="2862322"/>
          </a:xfrm>
          <a:prstGeom prst="rect">
            <a:avLst/>
          </a:prstGeom>
        </p:spPr>
        <p:txBody>
          <a:bodyPr wrap="square">
            <a:spAutoFit/>
          </a:bodyPr>
          <a:lstStyle/>
          <a:p>
            <a:pPr algn="just"/>
            <a:r>
              <a:rPr lang="zh-CN" altLang="en-US" dirty="0">
                <a:solidFill>
                  <a:srgbClr val="333333"/>
                </a:solidFill>
                <a:latin typeface="-apple-system-font"/>
              </a:rPr>
              <a:t>度量类（</a:t>
            </a:r>
            <a:r>
              <a:rPr lang="en-US" altLang="zh-CN" dirty="0">
                <a:solidFill>
                  <a:srgbClr val="333333"/>
                </a:solidFill>
                <a:latin typeface="-apple-system-font"/>
              </a:rPr>
              <a:t>Metrics</a:t>
            </a:r>
            <a:r>
              <a:rPr lang="zh-CN" altLang="en-US" dirty="0">
                <a:solidFill>
                  <a:srgbClr val="333333"/>
                </a:solidFill>
                <a:latin typeface="-apple-system-font"/>
              </a:rPr>
              <a:t>）</a:t>
            </a:r>
            <a:endParaRPr lang="en-US" altLang="zh-CN" dirty="0">
              <a:solidFill>
                <a:srgbClr val="333333"/>
              </a:solidFill>
              <a:latin typeface="-apple-system-font"/>
            </a:endParaRPr>
          </a:p>
          <a:p>
            <a:pPr algn="just"/>
            <a:endParaRPr lang="zh-CN" altLang="en-US" dirty="0">
              <a:solidFill>
                <a:srgbClr val="333333"/>
              </a:solidFill>
              <a:latin typeface="-apple-system-font"/>
            </a:endParaRPr>
          </a:p>
          <a:p>
            <a:pPr algn="just"/>
            <a:r>
              <a:rPr lang="zh-CN" altLang="en-US" dirty="0">
                <a:solidFill>
                  <a:srgbClr val="333333"/>
                </a:solidFill>
                <a:latin typeface="-apple-system-font"/>
              </a:rPr>
              <a:t>度量类主要采用 时序数据库 的解决方案。它是以事件发生时间以及当前数值的角度来记录的监控信息，是可以聚合运算的，用于查看一些指标数据和指标趋势。所以这类监控主要不是用来查问题的，主要是用来看趋势的。</a:t>
            </a:r>
          </a:p>
          <a:p>
            <a:pPr algn="just"/>
            <a:r>
              <a:rPr lang="en-US" altLang="zh-CN" dirty="0">
                <a:solidFill>
                  <a:srgbClr val="333333"/>
                </a:solidFill>
                <a:latin typeface="-apple-system-font"/>
              </a:rPr>
              <a:t>Metrics</a:t>
            </a:r>
            <a:r>
              <a:rPr lang="zh-CN" altLang="en-US" dirty="0">
                <a:solidFill>
                  <a:srgbClr val="333333"/>
                </a:solidFill>
                <a:latin typeface="-apple-system-font"/>
              </a:rPr>
              <a:t>一般有</a:t>
            </a:r>
            <a:r>
              <a:rPr lang="en-US" altLang="zh-CN" dirty="0">
                <a:solidFill>
                  <a:srgbClr val="333333"/>
                </a:solidFill>
                <a:latin typeface="-apple-system-font"/>
              </a:rPr>
              <a:t>5</a:t>
            </a:r>
            <a:r>
              <a:rPr lang="zh-CN" altLang="en-US" dirty="0">
                <a:solidFill>
                  <a:srgbClr val="333333"/>
                </a:solidFill>
                <a:latin typeface="-apple-system-font"/>
              </a:rPr>
              <a:t>种基本的度量类型：</a:t>
            </a:r>
            <a:r>
              <a:rPr lang="en-US" altLang="zh-CN" dirty="0">
                <a:solidFill>
                  <a:srgbClr val="333333"/>
                </a:solidFill>
                <a:latin typeface="-apple-system-font"/>
              </a:rPr>
              <a:t>Gauges</a:t>
            </a:r>
            <a:r>
              <a:rPr lang="zh-CN" altLang="en-US" dirty="0">
                <a:solidFill>
                  <a:srgbClr val="333333"/>
                </a:solidFill>
                <a:latin typeface="-apple-system-font"/>
              </a:rPr>
              <a:t>（度量）、</a:t>
            </a:r>
            <a:r>
              <a:rPr lang="en-US" altLang="zh-CN" dirty="0">
                <a:solidFill>
                  <a:srgbClr val="333333"/>
                </a:solidFill>
                <a:latin typeface="-apple-system-font"/>
              </a:rPr>
              <a:t>Counters</a:t>
            </a:r>
            <a:r>
              <a:rPr lang="zh-CN" altLang="en-US" dirty="0">
                <a:solidFill>
                  <a:srgbClr val="333333"/>
                </a:solidFill>
                <a:latin typeface="-apple-system-font"/>
              </a:rPr>
              <a:t>（计数器）、 </a:t>
            </a:r>
            <a:r>
              <a:rPr lang="en-US" altLang="zh-CN" dirty="0">
                <a:solidFill>
                  <a:srgbClr val="333333"/>
                </a:solidFill>
                <a:latin typeface="-apple-system-font"/>
              </a:rPr>
              <a:t>Histograms</a:t>
            </a:r>
            <a:r>
              <a:rPr lang="zh-CN" altLang="en-US" dirty="0">
                <a:solidFill>
                  <a:srgbClr val="333333"/>
                </a:solidFill>
                <a:latin typeface="-apple-system-font"/>
              </a:rPr>
              <a:t>（直方图）、 </a:t>
            </a:r>
            <a:r>
              <a:rPr lang="en-US" altLang="zh-CN" dirty="0">
                <a:solidFill>
                  <a:srgbClr val="333333"/>
                </a:solidFill>
                <a:latin typeface="-apple-system-font"/>
              </a:rPr>
              <a:t>Meters</a:t>
            </a:r>
            <a:r>
              <a:rPr lang="zh-CN" altLang="en-US" dirty="0">
                <a:solidFill>
                  <a:srgbClr val="333333"/>
                </a:solidFill>
                <a:latin typeface="-apple-system-font"/>
              </a:rPr>
              <a:t>（</a:t>
            </a:r>
            <a:r>
              <a:rPr lang="en-US" altLang="zh-CN" dirty="0">
                <a:solidFill>
                  <a:srgbClr val="333333"/>
                </a:solidFill>
                <a:latin typeface="-apple-system-font"/>
              </a:rPr>
              <a:t>TPS</a:t>
            </a:r>
            <a:r>
              <a:rPr lang="zh-CN" altLang="en-US" dirty="0">
                <a:solidFill>
                  <a:srgbClr val="333333"/>
                </a:solidFill>
                <a:latin typeface="-apple-system-font"/>
              </a:rPr>
              <a:t>计算器）、</a:t>
            </a:r>
            <a:r>
              <a:rPr lang="en-US" altLang="zh-CN" dirty="0">
                <a:solidFill>
                  <a:srgbClr val="333333"/>
                </a:solidFill>
                <a:latin typeface="-apple-system-font"/>
              </a:rPr>
              <a:t>Timers</a:t>
            </a:r>
            <a:r>
              <a:rPr lang="zh-CN" altLang="en-US" dirty="0">
                <a:solidFill>
                  <a:srgbClr val="333333"/>
                </a:solidFill>
                <a:latin typeface="-apple-system-font"/>
              </a:rPr>
              <a:t>（计时器）。</a:t>
            </a:r>
          </a:p>
          <a:p>
            <a:pPr algn="just"/>
            <a:r>
              <a:rPr lang="zh-CN" altLang="en-US" dirty="0">
                <a:solidFill>
                  <a:srgbClr val="333333"/>
                </a:solidFill>
                <a:latin typeface="-apple-system-font"/>
              </a:rPr>
              <a:t>基于时间序列数据库的监控系统是非常适合做监控告警使用的，所以现在也比较流行这个方案，如果我们要搭建一套新的监控系统，我也建议参考这类方案进行。</a:t>
            </a:r>
          </a:p>
          <a:p>
            <a:pPr algn="just"/>
            <a:r>
              <a:rPr lang="zh-CN" altLang="en-US" dirty="0">
                <a:solidFill>
                  <a:srgbClr val="333333"/>
                </a:solidFill>
                <a:latin typeface="-apple-system-font"/>
              </a:rPr>
              <a:t>因此本文接下来也会重点以时间序列数据库的监控系统为主角来描述。</a:t>
            </a:r>
            <a:endParaRPr lang="zh-CN" altLang="en-US" b="0" i="0" dirty="0">
              <a:solidFill>
                <a:srgbClr val="333333"/>
              </a:solidFill>
              <a:effectLst/>
              <a:latin typeface="-apple-system-font"/>
            </a:endParaRPr>
          </a:p>
        </p:txBody>
      </p:sp>
      <p:pic>
        <p:nvPicPr>
          <p:cNvPr id="5" name="图片 4">
            <a:extLst>
              <a:ext uri="{FF2B5EF4-FFF2-40B4-BE49-F238E27FC236}">
                <a16:creationId xmlns:a16="http://schemas.microsoft.com/office/drawing/2014/main" id="{39AEFA79-B8A6-4F91-96F2-7E8D8B35FC3E}"/>
              </a:ext>
            </a:extLst>
          </p:cNvPr>
          <p:cNvPicPr>
            <a:picLocks noChangeAspect="1"/>
          </p:cNvPicPr>
          <p:nvPr/>
        </p:nvPicPr>
        <p:blipFill>
          <a:blip r:embed="rId2"/>
          <a:stretch>
            <a:fillRect/>
          </a:stretch>
        </p:blipFill>
        <p:spPr>
          <a:xfrm>
            <a:off x="3043619" y="3299443"/>
            <a:ext cx="6104762" cy="3558557"/>
          </a:xfrm>
          <a:prstGeom prst="rect">
            <a:avLst/>
          </a:prstGeom>
        </p:spPr>
      </p:pic>
    </p:spTree>
    <p:extLst>
      <p:ext uri="{BB962C8B-B14F-4D97-AF65-F5344CB8AC3E}">
        <p14:creationId xmlns:p14="http://schemas.microsoft.com/office/powerpoint/2010/main" val="38892574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2079</Words>
  <Application>Microsoft Office PowerPoint</Application>
  <PresentationFormat>宽屏</PresentationFormat>
  <Paragraphs>145</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-apple-system-font</vt:lpstr>
      <vt:lpstr>等线</vt:lpstr>
      <vt:lpstr>等线 Light</vt:lpstr>
      <vt:lpstr>微软雅黑</vt:lpstr>
      <vt:lpstr>Arial</vt:lpstr>
      <vt:lpstr>Courier New</vt:lpstr>
      <vt:lpstr>Office 主题​​</vt:lpstr>
      <vt:lpstr>分布式调用链跟踪系统 </vt:lpstr>
      <vt:lpstr>PowerPoint 演示文稿</vt:lpstr>
      <vt:lpstr>使用分布式追踪系统监控服务有以下好处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Dapper</vt:lpstr>
      <vt:lpstr>什么是OpenTracing?</vt:lpstr>
      <vt:lpstr>OpenTracing语义规范</vt:lpstr>
      <vt:lpstr>Tracing的比较</vt:lpstr>
      <vt:lpstr>PowerPoint 演示文稿</vt:lpstr>
      <vt:lpstr>PowerPoint 演示文稿</vt:lpstr>
      <vt:lpstr>Jaeger 架构</vt:lpstr>
      <vt:lpstr>PowerPoint 演示文稿</vt:lpstr>
      <vt:lpstr>Jaeger监控</vt:lpstr>
      <vt:lpstr>PowerPoint 演示文稿</vt:lpstr>
      <vt:lpstr>PowerPoint 演示文稿</vt:lpstr>
      <vt:lpstr>PowerPoint 演示文稿</vt:lpstr>
      <vt:lpstr>模块构成 </vt:lpstr>
      <vt:lpstr>模块构成</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Enter</dc:creator>
  <cp:lastModifiedBy>35084</cp:lastModifiedBy>
  <cp:revision>40</cp:revision>
  <dcterms:created xsi:type="dcterms:W3CDTF">2018-10-12T07:46:38Z</dcterms:created>
  <dcterms:modified xsi:type="dcterms:W3CDTF">2019-11-20T07:35:55Z</dcterms:modified>
</cp:coreProperties>
</file>