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36"/>
  </p:notesMasterIdLst>
  <p:handoutMasterIdLst>
    <p:handoutMasterId r:id="rId37"/>
  </p:handoutMasterIdLst>
  <p:sldIdLst>
    <p:sldId id="257" r:id="rId2"/>
    <p:sldId id="258" r:id="rId3"/>
    <p:sldId id="260" r:id="rId4"/>
    <p:sldId id="261" r:id="rId5"/>
    <p:sldId id="263" r:id="rId6"/>
    <p:sldId id="262" r:id="rId7"/>
    <p:sldId id="264" r:id="rId8"/>
    <p:sldId id="259" r:id="rId9"/>
    <p:sldId id="266" r:id="rId10"/>
    <p:sldId id="267" r:id="rId11"/>
    <p:sldId id="281" r:id="rId12"/>
    <p:sldId id="282" r:id="rId13"/>
    <p:sldId id="283" r:id="rId14"/>
    <p:sldId id="284" r:id="rId15"/>
    <p:sldId id="285" r:id="rId16"/>
    <p:sldId id="286" r:id="rId17"/>
    <p:sldId id="288" r:id="rId18"/>
    <p:sldId id="289" r:id="rId19"/>
    <p:sldId id="287" r:id="rId20"/>
    <p:sldId id="290" r:id="rId21"/>
    <p:sldId id="265" r:id="rId22"/>
    <p:sldId id="269" r:id="rId23"/>
    <p:sldId id="270" r:id="rId24"/>
    <p:sldId id="271" r:id="rId25"/>
    <p:sldId id="272" r:id="rId26"/>
    <p:sldId id="273" r:id="rId27"/>
    <p:sldId id="274" r:id="rId28"/>
    <p:sldId id="275" r:id="rId29"/>
    <p:sldId id="276" r:id="rId30"/>
    <p:sldId id="268" r:id="rId31"/>
    <p:sldId id="277" r:id="rId32"/>
    <p:sldId id="278" r:id="rId33"/>
    <p:sldId id="280" r:id="rId34"/>
    <p:sldId id="279" r:id="rId3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6"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2020/4/13</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2020/4/13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2020/4/13</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2020/4/13</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2020/4/13</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2020/4/13</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2020/4/13</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2020/4/13</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2020/4/13</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2020/4/13</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2020/4/13</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2020/4/13</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2020/4/13</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2020/4/13</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kubernetes.io/blog/2018/11/07/grpc-load-balancing-on-kubernetes-without-tea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linkerd.io/2019/05/18/linkerd-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LCB </a:t>
            </a:r>
            <a:r>
              <a:rPr lang="en-US" altLang="zh-CN" dirty="0" err="1"/>
              <a:t>Jinwei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C89B5-E084-452C-A66F-6059B3974710}"/>
              </a:ext>
            </a:extLst>
          </p:cNvPr>
          <p:cNvSpPr>
            <a:spLocks noGrp="1"/>
          </p:cNvSpPr>
          <p:nvPr>
            <p:ph type="title"/>
          </p:nvPr>
        </p:nvSpPr>
        <p:spPr/>
        <p:txBody>
          <a:bodyPr/>
          <a:lstStyle/>
          <a:p>
            <a:r>
              <a:rPr lang="en-US" altLang="zh-CN" dirty="0"/>
              <a:t>linkerd2</a:t>
            </a:r>
            <a:br>
              <a:rPr lang="en-US" altLang="zh-CN" dirty="0"/>
            </a:br>
            <a:endParaRPr lang="zh-CN" altLang="en-US" dirty="0"/>
          </a:p>
        </p:txBody>
      </p:sp>
      <p:sp>
        <p:nvSpPr>
          <p:cNvPr id="3" name="内容占位符 2">
            <a:extLst>
              <a:ext uri="{FF2B5EF4-FFF2-40B4-BE49-F238E27FC236}">
                <a16:creationId xmlns:a16="http://schemas.microsoft.com/office/drawing/2014/main" id="{E6575A72-B550-4FAD-A917-E9546D5636E2}"/>
              </a:ext>
            </a:extLst>
          </p:cNvPr>
          <p:cNvSpPr>
            <a:spLocks noGrp="1"/>
          </p:cNvSpPr>
          <p:nvPr>
            <p:ph idx="1"/>
          </p:nvPr>
        </p:nvSpPr>
        <p:spPr>
          <a:xfrm>
            <a:off x="581192" y="1890876"/>
            <a:ext cx="11029615" cy="4084474"/>
          </a:xfrm>
        </p:spPr>
        <p:txBody>
          <a:bodyPr/>
          <a:lstStyle/>
          <a:p>
            <a:r>
              <a:rPr lang="zh-CN" altLang="en-US" dirty="0"/>
              <a:t>什么是</a:t>
            </a:r>
            <a:r>
              <a:rPr lang="en-US" altLang="zh-CN" b="1" dirty="0" err="1"/>
              <a:t>Linkerd</a:t>
            </a:r>
            <a:endParaRPr lang="en-US" altLang="zh-CN" b="1" dirty="0"/>
          </a:p>
          <a:p>
            <a:r>
              <a:rPr lang="en-US" altLang="zh-CN" dirty="0" err="1"/>
              <a:t>Linkerd</a:t>
            </a:r>
            <a:r>
              <a:rPr lang="zh-CN" altLang="en-US" dirty="0"/>
              <a:t>和</a:t>
            </a:r>
            <a:r>
              <a:rPr lang="en-US" altLang="zh-CN" dirty="0"/>
              <a:t>Istio</a:t>
            </a:r>
            <a:r>
              <a:rPr lang="zh-CN" altLang="en-US" dirty="0"/>
              <a:t>有什么区别</a:t>
            </a:r>
            <a:endParaRPr lang="en-US" altLang="zh-CN" b="1" dirty="0"/>
          </a:p>
          <a:p>
            <a:r>
              <a:rPr lang="en-US" altLang="zh-CN" dirty="0" err="1"/>
              <a:t>Linkerd</a:t>
            </a:r>
            <a:r>
              <a:rPr lang="zh-CN" altLang="en-US" dirty="0"/>
              <a:t>为什么不使用</a:t>
            </a:r>
            <a:r>
              <a:rPr lang="en-US" altLang="zh-CN" dirty="0"/>
              <a:t>Envoy</a:t>
            </a:r>
          </a:p>
          <a:p>
            <a:r>
              <a:rPr lang="en-US" altLang="zh-CN" dirty="0" err="1"/>
              <a:t>Linkerd</a:t>
            </a:r>
            <a:r>
              <a:rPr lang="zh-CN" altLang="en-US" dirty="0"/>
              <a:t>功能列表</a:t>
            </a:r>
            <a:endParaRPr lang="en-US" altLang="zh-CN" dirty="0"/>
          </a:p>
          <a:p>
            <a:r>
              <a:rPr lang="en-US" altLang="zh-CN" dirty="0" err="1"/>
              <a:t>Linkerd</a:t>
            </a:r>
            <a:r>
              <a:rPr lang="zh-CN" altLang="en-US" dirty="0"/>
              <a:t>实际操作</a:t>
            </a:r>
          </a:p>
        </p:txBody>
      </p:sp>
      <p:sp>
        <p:nvSpPr>
          <p:cNvPr id="4" name="日期占位符 3">
            <a:extLst>
              <a:ext uri="{FF2B5EF4-FFF2-40B4-BE49-F238E27FC236}">
                <a16:creationId xmlns:a16="http://schemas.microsoft.com/office/drawing/2014/main" id="{F5035E11-DD4C-4254-BA11-DC2DF4B396FC}"/>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11197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D7D8-AF3D-44E7-8035-99F07712C082}"/>
              </a:ext>
            </a:extLst>
          </p:cNvPr>
          <p:cNvSpPr>
            <a:spLocks noGrp="1"/>
          </p:cNvSpPr>
          <p:nvPr>
            <p:ph type="title"/>
          </p:nvPr>
        </p:nvSpPr>
        <p:spPr/>
        <p:txBody>
          <a:bodyPr/>
          <a:lstStyle/>
          <a:p>
            <a:r>
              <a:rPr lang="zh-CN" altLang="en-US" dirty="0"/>
              <a:t>什么是</a:t>
            </a:r>
            <a:r>
              <a:rPr lang="en-US" altLang="zh-CN" dirty="0" err="1"/>
              <a:t>Linkerd</a:t>
            </a:r>
            <a:br>
              <a:rPr lang="en-US" altLang="zh-CN" dirty="0"/>
            </a:br>
            <a:endParaRPr lang="zh-CN" altLang="en-US" dirty="0"/>
          </a:p>
        </p:txBody>
      </p:sp>
      <p:sp>
        <p:nvSpPr>
          <p:cNvPr id="3" name="内容占位符 2">
            <a:extLst>
              <a:ext uri="{FF2B5EF4-FFF2-40B4-BE49-F238E27FC236}">
                <a16:creationId xmlns:a16="http://schemas.microsoft.com/office/drawing/2014/main" id="{72E9CDC2-D97C-485B-9751-625D190632A2}"/>
              </a:ext>
            </a:extLst>
          </p:cNvPr>
          <p:cNvSpPr>
            <a:spLocks noGrp="1"/>
          </p:cNvSpPr>
          <p:nvPr>
            <p:ph idx="1"/>
          </p:nvPr>
        </p:nvSpPr>
        <p:spPr/>
        <p:txBody>
          <a:bodyPr/>
          <a:lstStyle/>
          <a:p>
            <a:r>
              <a:rPr lang="en-US" altLang="zh-CN" dirty="0" err="1"/>
              <a:t>Linkerd</a:t>
            </a:r>
            <a:r>
              <a:rPr lang="zh-CN" altLang="en-US" dirty="0"/>
              <a:t>是服务网格。 它为云原生应用程序增加了可观察性，可靠性和安全性，而无需更改代码。 例如，</a:t>
            </a:r>
            <a:r>
              <a:rPr lang="en-US" altLang="zh-CN" dirty="0" err="1"/>
              <a:t>Linkerd</a:t>
            </a:r>
            <a:r>
              <a:rPr lang="zh-CN" altLang="en-US" dirty="0"/>
              <a:t>可以监视和报告每个服务的成功率和等待时间，可以自动重试失败的请求，并且可以加密和验证服务之间的连接，而无需对应用程序本身进行任何修改。</a:t>
            </a:r>
          </a:p>
          <a:p>
            <a:r>
              <a:rPr lang="en-US" altLang="zh-CN" dirty="0" err="1"/>
              <a:t>Linkerd</a:t>
            </a:r>
            <a:r>
              <a:rPr lang="zh-CN" altLang="en-US" dirty="0"/>
              <a:t>的工作方式是在每个应用程序实例旁边插入超轻代理（统称为“数据平面”）。 </a:t>
            </a:r>
            <a:r>
              <a:rPr lang="en-US" altLang="zh-CN" dirty="0" err="1"/>
              <a:t>Linkerd</a:t>
            </a:r>
            <a:r>
              <a:rPr lang="zh-CN" altLang="en-US" dirty="0"/>
              <a:t>的控制平面为操作员提供了一个统一点，他们可以在该点上控制和测量数据平面的行为。 操作员通常使用</a:t>
            </a:r>
            <a:r>
              <a:rPr lang="en-US" altLang="zh-CN" dirty="0"/>
              <a:t>CLI</a:t>
            </a:r>
            <a:r>
              <a:rPr lang="zh-CN" altLang="en-US" dirty="0"/>
              <a:t>和</a:t>
            </a:r>
            <a:r>
              <a:rPr lang="en-US" altLang="zh-CN" dirty="0"/>
              <a:t>Web</a:t>
            </a:r>
            <a:r>
              <a:rPr lang="zh-CN" altLang="en-US" dirty="0"/>
              <a:t>仪表板</a:t>
            </a:r>
            <a:r>
              <a:rPr lang="en-US" altLang="zh-CN" dirty="0"/>
              <a:t>UI</a:t>
            </a:r>
            <a:r>
              <a:rPr lang="zh-CN" altLang="en-US" dirty="0"/>
              <a:t>与</a:t>
            </a:r>
            <a:r>
              <a:rPr lang="en-US" altLang="zh-CN" dirty="0" err="1"/>
              <a:t>Linkerd</a:t>
            </a:r>
            <a:r>
              <a:rPr lang="zh-CN" altLang="en-US" dirty="0"/>
              <a:t>进行交互。</a:t>
            </a:r>
          </a:p>
          <a:p>
            <a:endParaRPr lang="zh-CN" altLang="en-US" dirty="0"/>
          </a:p>
        </p:txBody>
      </p:sp>
      <p:sp>
        <p:nvSpPr>
          <p:cNvPr id="4" name="日期占位符 3">
            <a:extLst>
              <a:ext uri="{FF2B5EF4-FFF2-40B4-BE49-F238E27FC236}">
                <a16:creationId xmlns:a16="http://schemas.microsoft.com/office/drawing/2014/main" id="{21A851B7-3FDF-43AA-B587-32B965B84996}"/>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37211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4978-6652-49A0-A8BB-48451A3028F4}"/>
              </a:ext>
            </a:extLst>
          </p:cNvPr>
          <p:cNvSpPr>
            <a:spLocks noGrp="1"/>
          </p:cNvSpPr>
          <p:nvPr>
            <p:ph type="title"/>
          </p:nvPr>
        </p:nvSpPr>
        <p:spPr/>
        <p:txBody>
          <a:bodyPr/>
          <a:lstStyle/>
          <a:p>
            <a:r>
              <a:rPr lang="en-US" altLang="zh-CN" dirty="0" err="1"/>
              <a:t>Linkerd</a:t>
            </a:r>
            <a:r>
              <a:rPr lang="zh-CN" altLang="en-US" dirty="0"/>
              <a:t>和</a:t>
            </a:r>
            <a:r>
              <a:rPr lang="en-US" altLang="zh-CN" dirty="0"/>
              <a:t>Istio</a:t>
            </a:r>
            <a:r>
              <a:rPr lang="zh-CN" altLang="en-US" dirty="0"/>
              <a:t>有什么区别</a:t>
            </a:r>
            <a:br>
              <a:rPr lang="en-US" altLang="zh-CN" dirty="0"/>
            </a:br>
            <a:endParaRPr lang="zh-CN" altLang="en-US" dirty="0"/>
          </a:p>
        </p:txBody>
      </p:sp>
      <p:sp>
        <p:nvSpPr>
          <p:cNvPr id="3" name="内容占位符 2">
            <a:extLst>
              <a:ext uri="{FF2B5EF4-FFF2-40B4-BE49-F238E27FC236}">
                <a16:creationId xmlns:a16="http://schemas.microsoft.com/office/drawing/2014/main" id="{7C4369B1-EDA5-4D8D-80C6-C911ABE63281}"/>
              </a:ext>
            </a:extLst>
          </p:cNvPr>
          <p:cNvSpPr>
            <a:spLocks noGrp="1"/>
          </p:cNvSpPr>
          <p:nvPr>
            <p:ph idx="1"/>
          </p:nvPr>
        </p:nvSpPr>
        <p:spPr>
          <a:xfrm>
            <a:off x="581192" y="2340863"/>
            <a:ext cx="11029615" cy="3920599"/>
          </a:xfrm>
        </p:spPr>
        <p:txBody>
          <a:bodyPr>
            <a:normAutofit/>
          </a:bodyPr>
          <a:lstStyle/>
          <a:p>
            <a:pPr marL="0" indent="0">
              <a:buNone/>
            </a:pPr>
            <a:r>
              <a:rPr lang="en-US" altLang="zh-CN" dirty="0" err="1"/>
              <a:t>Linkerd</a:t>
            </a:r>
            <a:r>
              <a:rPr lang="zh-CN" altLang="en-US" dirty="0"/>
              <a:t>和</a:t>
            </a:r>
            <a:r>
              <a:rPr lang="en-US" altLang="zh-CN" dirty="0"/>
              <a:t>Istio</a:t>
            </a:r>
            <a:r>
              <a:rPr lang="zh-CN" altLang="en-US" dirty="0"/>
              <a:t>都是服务网格。 尽管这两个项目具有相似的目标，但在设计上还是存在一些重大差异：</a:t>
            </a:r>
            <a:endParaRPr lang="en-US" altLang="zh-CN" dirty="0"/>
          </a:p>
          <a:p>
            <a:r>
              <a:rPr lang="en-US" altLang="zh-CN" dirty="0" err="1"/>
              <a:t>Linkerd</a:t>
            </a:r>
            <a:r>
              <a:rPr lang="zh-CN" altLang="en-US" dirty="0"/>
              <a:t>专注于简单性，速度和低资源使用率。 尽管目前功能较少，但它比</a:t>
            </a:r>
            <a:r>
              <a:rPr lang="en-US" altLang="zh-CN" dirty="0"/>
              <a:t>Istio</a:t>
            </a:r>
            <a:r>
              <a:rPr lang="zh-CN" altLang="en-US" dirty="0"/>
              <a:t>小得多且速度更快。</a:t>
            </a:r>
            <a:endParaRPr lang="en-US" altLang="zh-CN" dirty="0"/>
          </a:p>
          <a:p>
            <a:r>
              <a:rPr lang="en-US" altLang="zh-CN" dirty="0" err="1"/>
              <a:t>Linkerd</a:t>
            </a:r>
            <a:r>
              <a:rPr lang="zh-CN" altLang="en-US" dirty="0"/>
              <a:t>从根本上为安全性而构建，其范围包括默认的</a:t>
            </a:r>
            <a:r>
              <a:rPr lang="en-US" altLang="zh-CN" dirty="0" err="1"/>
              <a:t>mTLS</a:t>
            </a:r>
            <a:r>
              <a:rPr lang="zh-CN" altLang="en-US" dirty="0"/>
              <a:t>等功能，以内存安全语言（</a:t>
            </a:r>
            <a:r>
              <a:rPr lang="en-US" altLang="zh-CN" dirty="0"/>
              <a:t>rust</a:t>
            </a:r>
            <a:r>
              <a:rPr lang="zh-CN" altLang="en-US" dirty="0"/>
              <a:t>）构建的数据平面以及定期的安全审核。</a:t>
            </a:r>
            <a:endParaRPr lang="en-US" altLang="zh-CN" dirty="0"/>
          </a:p>
          <a:p>
            <a:r>
              <a:rPr lang="en-US" altLang="zh-CN" dirty="0" err="1"/>
              <a:t>Linkerd</a:t>
            </a:r>
            <a:r>
              <a:rPr lang="zh-CN" altLang="en-US" dirty="0"/>
              <a:t>致力于开放治理，由一个中立的基金会托管。</a:t>
            </a:r>
            <a:r>
              <a:rPr lang="en-US" altLang="zh-CN" dirty="0"/>
              <a:t>Istio</a:t>
            </a:r>
            <a:r>
              <a:rPr lang="zh-CN" altLang="en-US" dirty="0"/>
              <a:t>主要由谷歌控制。</a:t>
            </a:r>
            <a:endParaRPr lang="en-US" altLang="zh-CN" dirty="0"/>
          </a:p>
          <a:p>
            <a:endParaRPr lang="en-US" altLang="zh-CN" dirty="0"/>
          </a:p>
          <a:p>
            <a:pPr marL="0" indent="0">
              <a:buNone/>
            </a:pPr>
            <a:r>
              <a:rPr lang="zh-CN" altLang="en-US" dirty="0"/>
              <a:t>当然，使用哪种服务网格的选择取决于具体情况。 </a:t>
            </a:r>
            <a:r>
              <a:rPr lang="en-US" altLang="zh-CN" dirty="0" err="1"/>
              <a:t>Linkerd</a:t>
            </a:r>
            <a:r>
              <a:rPr lang="zh-CN" altLang="en-US" dirty="0"/>
              <a:t>和</a:t>
            </a:r>
            <a:r>
              <a:rPr lang="en-US" altLang="zh-CN" dirty="0"/>
              <a:t>Istio</a:t>
            </a:r>
            <a:r>
              <a:rPr lang="zh-CN" altLang="en-US" dirty="0"/>
              <a:t>都在集群级别运行，因此可以在同一个组织中运行这两者。</a:t>
            </a:r>
            <a:endParaRPr lang="en-US" altLang="zh-CN" dirty="0"/>
          </a:p>
          <a:p>
            <a:pPr marL="0" indent="0">
              <a:buNone/>
            </a:pPr>
            <a:r>
              <a:rPr lang="en-US" altLang="zh-CN" dirty="0" err="1"/>
              <a:t>Linkerd</a:t>
            </a:r>
            <a:r>
              <a:rPr lang="zh-CN" altLang="en-US" dirty="0"/>
              <a:t>的代理不直接与</a:t>
            </a:r>
            <a:r>
              <a:rPr lang="en-US" altLang="zh-CN" dirty="0"/>
              <a:t>Kubernetes</a:t>
            </a:r>
            <a:r>
              <a:rPr lang="zh-CN" altLang="en-US" dirty="0"/>
              <a:t>集成，而是依靠控制平面获取服务发现信息。 代理被设计为即使无法到达控制平面也可以继续运行。</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D38035A1-6A49-4C25-B4FB-51572080FE9B}"/>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19210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2F29-01CE-48D8-A094-3032A23E4351}"/>
              </a:ext>
            </a:extLst>
          </p:cNvPr>
          <p:cNvSpPr>
            <a:spLocks noGrp="1"/>
          </p:cNvSpPr>
          <p:nvPr>
            <p:ph type="title"/>
          </p:nvPr>
        </p:nvSpPr>
        <p:spPr/>
        <p:txBody>
          <a:bodyPr/>
          <a:lstStyle/>
          <a:p>
            <a:r>
              <a:rPr lang="en-US" altLang="zh-CN" dirty="0" err="1"/>
              <a:t>Linkerd</a:t>
            </a:r>
            <a:r>
              <a:rPr lang="zh-CN" altLang="en-US" dirty="0"/>
              <a:t>为什么不使用</a:t>
            </a:r>
            <a:r>
              <a:rPr lang="en-US" altLang="zh-CN" dirty="0"/>
              <a:t>Envoy</a:t>
            </a:r>
            <a:br>
              <a:rPr lang="en-US" altLang="zh-CN" dirty="0"/>
            </a:br>
            <a:endParaRPr lang="zh-CN" altLang="en-US" dirty="0"/>
          </a:p>
        </p:txBody>
      </p:sp>
      <p:sp>
        <p:nvSpPr>
          <p:cNvPr id="3" name="内容占位符 2">
            <a:extLst>
              <a:ext uri="{FF2B5EF4-FFF2-40B4-BE49-F238E27FC236}">
                <a16:creationId xmlns:a16="http://schemas.microsoft.com/office/drawing/2014/main" id="{893F6348-52F9-4DEE-9B52-5CB077D23395}"/>
              </a:ext>
            </a:extLst>
          </p:cNvPr>
          <p:cNvSpPr>
            <a:spLocks noGrp="1"/>
          </p:cNvSpPr>
          <p:nvPr>
            <p:ph idx="1"/>
          </p:nvPr>
        </p:nvSpPr>
        <p:spPr/>
        <p:txBody>
          <a:bodyPr/>
          <a:lstStyle/>
          <a:p>
            <a:r>
              <a:rPr lang="en-US" altLang="zh-CN" dirty="0"/>
              <a:t>Envoy</a:t>
            </a:r>
            <a:r>
              <a:rPr lang="zh-CN" altLang="en-US" dirty="0"/>
              <a:t>是通用代理。 </a:t>
            </a:r>
            <a:endParaRPr lang="en-US" altLang="zh-CN" dirty="0"/>
          </a:p>
          <a:p>
            <a:r>
              <a:rPr lang="en-US" altLang="zh-CN" dirty="0"/>
              <a:t>Linkerd2</a:t>
            </a:r>
            <a:r>
              <a:rPr lang="zh-CN" altLang="en-US" dirty="0"/>
              <a:t>通过使用为服务网格边车用例专门构建的</a:t>
            </a:r>
            <a:r>
              <a:rPr lang="en-US" altLang="zh-CN" dirty="0"/>
              <a:t>linkerd2-proxy</a:t>
            </a:r>
            <a:r>
              <a:rPr lang="zh-CN" altLang="en-US" dirty="0"/>
              <a:t>，</a:t>
            </a:r>
            <a:r>
              <a:rPr lang="en-US" altLang="zh-CN" dirty="0" err="1"/>
              <a:t>Linkerd</a:t>
            </a:r>
            <a:r>
              <a:rPr lang="zh-CN" altLang="en-US" dirty="0"/>
              <a:t>比基于</a:t>
            </a:r>
            <a:r>
              <a:rPr lang="en-US" altLang="zh-CN" dirty="0"/>
              <a:t>Envoy</a:t>
            </a:r>
            <a:r>
              <a:rPr lang="zh-CN" altLang="en-US" dirty="0"/>
              <a:t>的服务网格明显更小，更快。 此外，</a:t>
            </a:r>
            <a:r>
              <a:rPr lang="en-US" altLang="zh-CN" dirty="0"/>
              <a:t>Rust</a:t>
            </a:r>
            <a:r>
              <a:rPr lang="zh-CN" altLang="en-US" dirty="0"/>
              <a:t>为</a:t>
            </a:r>
            <a:r>
              <a:rPr lang="en-US" altLang="zh-CN" dirty="0"/>
              <a:t>linkerd2-proxy</a:t>
            </a:r>
            <a:r>
              <a:rPr lang="zh-CN" altLang="en-US" dirty="0"/>
              <a:t>的选择使</a:t>
            </a:r>
            <a:r>
              <a:rPr lang="en-US" altLang="zh-CN" dirty="0" err="1"/>
              <a:t>Linkerd</a:t>
            </a:r>
            <a:r>
              <a:rPr lang="zh-CN" altLang="en-US" dirty="0"/>
              <a:t>避免了一整类</a:t>
            </a:r>
            <a:r>
              <a:rPr lang="en-US" altLang="zh-CN" dirty="0"/>
              <a:t>CVE</a:t>
            </a:r>
            <a:r>
              <a:rPr lang="zh-CN" altLang="en-US" dirty="0"/>
              <a:t>和漏洞，这些漏洞可能影响以非内存安全语言（例如</a:t>
            </a:r>
            <a:r>
              <a:rPr lang="en-US" altLang="zh-CN" dirty="0"/>
              <a:t>C ++</a:t>
            </a:r>
            <a:r>
              <a:rPr lang="zh-CN" altLang="en-US" dirty="0"/>
              <a:t>）编写的代理，这是针对以</a:t>
            </a:r>
            <a:r>
              <a:rPr lang="en-US" altLang="zh-CN" dirty="0" err="1"/>
              <a:t>Linkerd</a:t>
            </a:r>
            <a:r>
              <a:rPr lang="zh-CN" altLang="en-US" dirty="0"/>
              <a:t>为重点的安全项目的关键要求。</a:t>
            </a:r>
          </a:p>
        </p:txBody>
      </p:sp>
      <p:sp>
        <p:nvSpPr>
          <p:cNvPr id="4" name="日期占位符 3">
            <a:extLst>
              <a:ext uri="{FF2B5EF4-FFF2-40B4-BE49-F238E27FC236}">
                <a16:creationId xmlns:a16="http://schemas.microsoft.com/office/drawing/2014/main" id="{0A3B2764-E505-47C7-8341-26684404CFF1}"/>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18653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FD7C-572A-49D9-AAA4-04C7BB318FAB}"/>
              </a:ext>
            </a:extLst>
          </p:cNvPr>
          <p:cNvSpPr>
            <a:spLocks noGrp="1"/>
          </p:cNvSpPr>
          <p:nvPr>
            <p:ph type="title"/>
          </p:nvPr>
        </p:nvSpPr>
        <p:spPr>
          <a:xfrm>
            <a:off x="581191" y="580236"/>
            <a:ext cx="11029616" cy="952473"/>
          </a:xfrm>
        </p:spPr>
        <p:txBody>
          <a:bodyPr/>
          <a:lstStyle/>
          <a:p>
            <a:r>
              <a:rPr lang="en-US" altLang="zh-CN" dirty="0" err="1"/>
              <a:t>Linkerd</a:t>
            </a:r>
            <a:r>
              <a:rPr lang="zh-CN" altLang="en-US" dirty="0"/>
              <a:t>功能列表</a:t>
            </a:r>
            <a:br>
              <a:rPr lang="en-US" altLang="zh-CN" dirty="0"/>
            </a:br>
            <a:endParaRPr lang="zh-CN" altLang="en-US" dirty="0"/>
          </a:p>
        </p:txBody>
      </p:sp>
      <p:sp>
        <p:nvSpPr>
          <p:cNvPr id="3" name="内容占位符 2">
            <a:extLst>
              <a:ext uri="{FF2B5EF4-FFF2-40B4-BE49-F238E27FC236}">
                <a16:creationId xmlns:a16="http://schemas.microsoft.com/office/drawing/2014/main" id="{AAD8702D-03A5-4D14-9A1E-11306D70573B}"/>
              </a:ext>
            </a:extLst>
          </p:cNvPr>
          <p:cNvSpPr>
            <a:spLocks noGrp="1"/>
          </p:cNvSpPr>
          <p:nvPr>
            <p:ph idx="1"/>
          </p:nvPr>
        </p:nvSpPr>
        <p:spPr>
          <a:xfrm>
            <a:off x="581191" y="1532709"/>
            <a:ext cx="11029615" cy="5187297"/>
          </a:xfrm>
        </p:spPr>
        <p:txBody>
          <a:bodyPr>
            <a:normAutofit fontScale="92500" lnSpcReduction="20000"/>
          </a:bodyPr>
          <a:lstStyle/>
          <a:p>
            <a:r>
              <a:rPr lang="en-US" altLang="zh-CN" sz="1600" dirty="0"/>
              <a:t>HTTP, HTTP/2, and </a:t>
            </a:r>
            <a:r>
              <a:rPr lang="en-US" altLang="zh-CN" sz="1600" dirty="0" err="1"/>
              <a:t>gRPC</a:t>
            </a:r>
            <a:r>
              <a:rPr lang="en-US" altLang="zh-CN" sz="1600" dirty="0"/>
              <a:t> </a:t>
            </a:r>
            <a:r>
              <a:rPr lang="zh-CN" altLang="en-US" sz="1600" dirty="0"/>
              <a:t>代理</a:t>
            </a:r>
            <a:endParaRPr lang="en-US" altLang="zh-CN" sz="1600" dirty="0"/>
          </a:p>
          <a:p>
            <a:r>
              <a:rPr lang="en-US" altLang="zh-CN" dirty="0"/>
              <a:t>TCP</a:t>
            </a:r>
            <a:r>
              <a:rPr lang="zh-CN" altLang="en-US" dirty="0"/>
              <a:t>代理和协议检测</a:t>
            </a:r>
            <a:endParaRPr lang="en-US" altLang="zh-CN" dirty="0"/>
          </a:p>
          <a:p>
            <a:r>
              <a:rPr lang="zh-CN" altLang="en-US" dirty="0"/>
              <a:t>重试和超时</a:t>
            </a:r>
            <a:endParaRPr lang="en-US" altLang="zh-CN" dirty="0"/>
          </a:p>
          <a:p>
            <a:r>
              <a:rPr lang="zh-CN" altLang="en-US" dirty="0"/>
              <a:t>自动</a:t>
            </a:r>
            <a:r>
              <a:rPr lang="en-US" altLang="zh-CN" dirty="0" err="1"/>
              <a:t>mTLS</a:t>
            </a:r>
            <a:endParaRPr lang="en-US" altLang="zh-CN" dirty="0"/>
          </a:p>
          <a:p>
            <a:r>
              <a:rPr lang="zh-CN" altLang="en-US" dirty="0"/>
              <a:t>为简单起见，</a:t>
            </a:r>
            <a:r>
              <a:rPr lang="en-US" altLang="zh-CN" dirty="0" err="1"/>
              <a:t>Linkerd</a:t>
            </a:r>
            <a:r>
              <a:rPr lang="zh-CN" altLang="en-US" dirty="0"/>
              <a:t>不提供</a:t>
            </a:r>
            <a:r>
              <a:rPr lang="en-US" altLang="zh-CN" dirty="0" err="1"/>
              <a:t>igress</a:t>
            </a:r>
            <a:r>
              <a:rPr lang="zh-CN" altLang="en-US" dirty="0"/>
              <a:t>本身</a:t>
            </a:r>
            <a:r>
              <a:rPr lang="en-US" altLang="zh-CN" dirty="0"/>
              <a:t> </a:t>
            </a:r>
          </a:p>
          <a:p>
            <a:r>
              <a:rPr lang="zh-CN" altLang="en-US" dirty="0"/>
              <a:t>遥测和监控</a:t>
            </a:r>
            <a:endParaRPr lang="en-US" altLang="zh-CN" dirty="0"/>
          </a:p>
          <a:p>
            <a:r>
              <a:rPr lang="zh-CN" altLang="en-US" dirty="0"/>
              <a:t>负载均衡</a:t>
            </a:r>
            <a:r>
              <a:rPr lang="en-US" altLang="zh-CN" dirty="0"/>
              <a:t>(</a:t>
            </a:r>
            <a:r>
              <a:rPr lang="en-US" altLang="zh-CN" dirty="0">
                <a:hlinkClick r:id="rId2"/>
              </a:rPr>
              <a:t>Kubernetes </a:t>
            </a:r>
            <a:r>
              <a:rPr lang="en-US" altLang="zh-CN" dirty="0" err="1">
                <a:hlinkClick r:id="rId2"/>
              </a:rPr>
              <a:t>gRPC</a:t>
            </a:r>
            <a:r>
              <a:rPr lang="en-US" altLang="zh-CN" dirty="0">
                <a:hlinkClick r:id="rId2"/>
              </a:rPr>
              <a:t>-HTTP/2</a:t>
            </a:r>
            <a:r>
              <a:rPr lang="zh-CN" altLang="en-US" dirty="0">
                <a:hlinkClick r:id="rId2"/>
              </a:rPr>
              <a:t>默认的负载均衡是无效的</a:t>
            </a:r>
            <a:r>
              <a:rPr lang="en-US" altLang="zh-CN" dirty="0"/>
              <a:t>)</a:t>
            </a:r>
          </a:p>
          <a:p>
            <a:r>
              <a:rPr lang="zh-CN" altLang="en-US" dirty="0"/>
              <a:t>自动代理注入</a:t>
            </a:r>
            <a:endParaRPr lang="en-US" altLang="zh-CN" dirty="0"/>
          </a:p>
          <a:p>
            <a:r>
              <a:rPr lang="en-US" altLang="zh-CN" dirty="0"/>
              <a:t>CNI Plugin</a:t>
            </a:r>
          </a:p>
          <a:p>
            <a:r>
              <a:rPr lang="zh-CN" altLang="en-US" dirty="0"/>
              <a:t>仪表板和</a:t>
            </a:r>
            <a:r>
              <a:rPr lang="en-US" altLang="zh-CN" dirty="0"/>
              <a:t>Grafana</a:t>
            </a:r>
          </a:p>
          <a:p>
            <a:r>
              <a:rPr lang="zh-CN" altLang="en-US" dirty="0"/>
              <a:t>分布式追踪</a:t>
            </a:r>
            <a:endParaRPr lang="en-US" altLang="zh-CN" dirty="0"/>
          </a:p>
          <a:p>
            <a:r>
              <a:rPr lang="zh-CN" altLang="en-US" dirty="0"/>
              <a:t>故障注入</a:t>
            </a:r>
            <a:r>
              <a:rPr lang="en-US" altLang="zh-CN" dirty="0"/>
              <a:t>(</a:t>
            </a:r>
            <a:r>
              <a:rPr lang="zh-CN" altLang="en-US" dirty="0"/>
              <a:t>人为增加错误</a:t>
            </a:r>
            <a:r>
              <a:rPr lang="en-US" altLang="zh-CN" dirty="0"/>
              <a:t>)</a:t>
            </a:r>
          </a:p>
          <a:p>
            <a:r>
              <a:rPr lang="zh-CN" altLang="en-US" dirty="0"/>
              <a:t>高可用</a:t>
            </a:r>
            <a:endParaRPr lang="en-US" altLang="zh-CN" dirty="0"/>
          </a:p>
          <a:p>
            <a:r>
              <a:rPr lang="en-US" altLang="zh-CN" sz="1600" dirty="0"/>
              <a:t>Service Profiles</a:t>
            </a:r>
          </a:p>
          <a:p>
            <a:r>
              <a:rPr lang="zh-CN" altLang="en-US" dirty="0"/>
              <a:t>流量分流</a:t>
            </a:r>
            <a:r>
              <a:rPr lang="en-US" altLang="zh-CN" dirty="0"/>
              <a:t>(</a:t>
            </a:r>
            <a:r>
              <a:rPr lang="zh-CN" altLang="en-US" dirty="0"/>
              <a:t>金丝雀，蓝 </a:t>
            </a:r>
            <a:r>
              <a:rPr lang="en-US" altLang="zh-CN" dirty="0"/>
              <a:t>/ </a:t>
            </a:r>
            <a:r>
              <a:rPr lang="zh-CN" altLang="en-US" dirty="0"/>
              <a:t>绿色部署</a:t>
            </a:r>
            <a:r>
              <a:rPr lang="en-US" altLang="zh-CN" dirty="0"/>
              <a:t>) </a:t>
            </a:r>
            <a:endParaRPr lang="zh-CN" altLang="en-US" dirty="0"/>
          </a:p>
        </p:txBody>
      </p:sp>
      <p:sp>
        <p:nvSpPr>
          <p:cNvPr id="4" name="日期占位符 3">
            <a:extLst>
              <a:ext uri="{FF2B5EF4-FFF2-40B4-BE49-F238E27FC236}">
                <a16:creationId xmlns:a16="http://schemas.microsoft.com/office/drawing/2014/main" id="{C14D8450-6025-4DCC-B601-7340D7C5A69E}"/>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98913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1F76-95FC-41D7-9084-336C8E6A4B26}"/>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安装</a:t>
            </a:r>
            <a:br>
              <a:rPr lang="zh-CN" altLang="en-US" dirty="0"/>
            </a:br>
            <a:endParaRPr lang="zh-CN" altLang="en-US" dirty="0"/>
          </a:p>
        </p:txBody>
      </p:sp>
      <p:sp>
        <p:nvSpPr>
          <p:cNvPr id="4" name="日期占位符 3">
            <a:extLst>
              <a:ext uri="{FF2B5EF4-FFF2-40B4-BE49-F238E27FC236}">
                <a16:creationId xmlns:a16="http://schemas.microsoft.com/office/drawing/2014/main" id="{DE19DAB7-2EF2-43DE-981A-2CF1D7BB8572}"/>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
        <p:nvSpPr>
          <p:cNvPr id="6" name="内容占位符 5">
            <a:extLst>
              <a:ext uri="{FF2B5EF4-FFF2-40B4-BE49-F238E27FC236}">
                <a16:creationId xmlns:a16="http://schemas.microsoft.com/office/drawing/2014/main" id="{A0BF8AE3-7370-4BAB-874D-40A0DB6201B9}"/>
              </a:ext>
            </a:extLst>
          </p:cNvPr>
          <p:cNvSpPr>
            <a:spLocks noGrp="1"/>
          </p:cNvSpPr>
          <p:nvPr>
            <p:ph idx="1"/>
          </p:nvPr>
        </p:nvSpPr>
        <p:spPr>
          <a:xfrm>
            <a:off x="581192" y="1715589"/>
            <a:ext cx="11029615" cy="4937760"/>
          </a:xfrm>
        </p:spPr>
        <p:txBody>
          <a:bodyPr>
            <a:normAutofit fontScale="77500" lnSpcReduction="20000"/>
          </a:bodyPr>
          <a:lstStyle/>
          <a:p>
            <a:r>
              <a:rPr lang="en-US" altLang="zh-CN" dirty="0"/>
              <a:t># </a:t>
            </a:r>
            <a:r>
              <a:rPr lang="zh-CN" altLang="en-US" dirty="0"/>
              <a:t>安装</a:t>
            </a:r>
            <a:r>
              <a:rPr lang="en-US" altLang="zh-CN" dirty="0" err="1"/>
              <a:t>linkerd</a:t>
            </a:r>
            <a:r>
              <a:rPr lang="en-US" altLang="zh-CN" dirty="0"/>
              <a:t> CLI</a:t>
            </a:r>
          </a:p>
          <a:p>
            <a:r>
              <a:rPr lang="en-US" altLang="zh-CN" dirty="0"/>
              <a:t>curl -</a:t>
            </a:r>
            <a:r>
              <a:rPr lang="en-US" altLang="zh-CN" dirty="0" err="1"/>
              <a:t>sL</a:t>
            </a:r>
            <a:r>
              <a:rPr lang="en-US" altLang="zh-CN" dirty="0"/>
              <a:t> https://run.linkerd.io/install | </a:t>
            </a:r>
            <a:r>
              <a:rPr lang="en-US" altLang="zh-CN" dirty="0" err="1"/>
              <a:t>sh</a:t>
            </a:r>
            <a:endParaRPr lang="en-US" altLang="zh-CN" dirty="0"/>
          </a:p>
          <a:p>
            <a:r>
              <a:rPr lang="en-US" altLang="zh-CN" dirty="0"/>
              <a:t># </a:t>
            </a:r>
            <a:r>
              <a:rPr lang="zh-CN" altLang="en-US" dirty="0"/>
              <a:t>设置环境变量</a:t>
            </a:r>
          </a:p>
          <a:p>
            <a:r>
              <a:rPr lang="en-US" altLang="zh-CN" dirty="0"/>
              <a:t>export PATH=$PATH:$HOME/.linkerd2/bin</a:t>
            </a:r>
          </a:p>
          <a:p>
            <a:r>
              <a:rPr lang="en-US" altLang="zh-CN" dirty="0"/>
              <a:t># </a:t>
            </a:r>
            <a:r>
              <a:rPr lang="zh-CN" altLang="en-US" dirty="0"/>
              <a:t>查看版本</a:t>
            </a:r>
          </a:p>
          <a:p>
            <a:r>
              <a:rPr lang="en-US" altLang="zh-CN" dirty="0" err="1"/>
              <a:t>linkerd</a:t>
            </a:r>
            <a:r>
              <a:rPr lang="en-US" altLang="zh-CN" dirty="0"/>
              <a:t> version</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之前的检查</a:t>
            </a:r>
          </a:p>
          <a:p>
            <a:r>
              <a:rPr lang="en-US" altLang="zh-CN" dirty="0" err="1"/>
              <a:t>linkerd</a:t>
            </a:r>
            <a:r>
              <a:rPr lang="en-US" altLang="zh-CN" dirty="0"/>
              <a:t> check --pre</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需要梯子</a:t>
            </a:r>
            <a:r>
              <a:rPr lang="en-US" altLang="zh-CN" dirty="0"/>
              <a:t>)</a:t>
            </a:r>
          </a:p>
          <a:p>
            <a:r>
              <a:rPr lang="en-US" altLang="zh-CN" dirty="0" err="1"/>
              <a:t>linkerd</a:t>
            </a:r>
            <a:r>
              <a:rPr lang="en-US" altLang="zh-CN" dirty="0"/>
              <a:t> install | </a:t>
            </a:r>
            <a:r>
              <a:rPr lang="en-US" altLang="zh-CN" dirty="0" err="1"/>
              <a:t>kubectl</a:t>
            </a:r>
            <a:r>
              <a:rPr lang="en-US" altLang="zh-CN" dirty="0"/>
              <a:t> apply -f -</a:t>
            </a:r>
          </a:p>
          <a:p>
            <a:r>
              <a:rPr lang="en-US" altLang="zh-CN" dirty="0"/>
              <a:t># </a:t>
            </a:r>
            <a:r>
              <a:rPr lang="zh-CN" altLang="en-US" dirty="0"/>
              <a:t>等待安装</a:t>
            </a:r>
            <a:r>
              <a:rPr lang="en-US" altLang="zh-CN" dirty="0" err="1"/>
              <a:t>linkerd</a:t>
            </a:r>
            <a:r>
              <a:rPr lang="zh-CN" altLang="en-US" dirty="0"/>
              <a:t>完成</a:t>
            </a:r>
          </a:p>
          <a:p>
            <a:r>
              <a:rPr lang="en-US" altLang="zh-CN" dirty="0" err="1"/>
              <a:t>linkerd</a:t>
            </a:r>
            <a:r>
              <a:rPr lang="en-US" altLang="zh-CN" dirty="0"/>
              <a:t> check</a:t>
            </a:r>
          </a:p>
          <a:p>
            <a:r>
              <a:rPr lang="en-US" altLang="zh-CN" dirty="0"/>
              <a:t># </a:t>
            </a:r>
            <a:r>
              <a:rPr lang="zh-CN" altLang="en-US" dirty="0"/>
              <a:t>查看</a:t>
            </a:r>
          </a:p>
          <a:p>
            <a:r>
              <a:rPr lang="en-US" altLang="zh-CN" dirty="0" err="1"/>
              <a:t>kubectl</a:t>
            </a:r>
            <a:r>
              <a:rPr lang="en-US" altLang="zh-CN" dirty="0"/>
              <a:t> -n </a:t>
            </a:r>
            <a:r>
              <a:rPr lang="en-US" altLang="zh-CN" dirty="0" err="1"/>
              <a:t>linkerd</a:t>
            </a:r>
            <a:r>
              <a:rPr lang="en-US" altLang="zh-CN" dirty="0"/>
              <a:t> get deploy</a:t>
            </a:r>
          </a:p>
          <a:p>
            <a:r>
              <a:rPr lang="en-US" altLang="zh-CN" dirty="0"/>
              <a:t># </a:t>
            </a:r>
            <a:r>
              <a:rPr lang="zh-CN" altLang="en-US" dirty="0"/>
              <a:t>仪表板和</a:t>
            </a:r>
            <a:r>
              <a:rPr lang="en-US" altLang="zh-CN" dirty="0"/>
              <a:t>Grafana http://ip:50750/namespaces</a:t>
            </a:r>
          </a:p>
          <a:p>
            <a:r>
              <a:rPr lang="en-US" altLang="zh-CN" dirty="0" err="1"/>
              <a:t>linkerd</a:t>
            </a:r>
            <a:r>
              <a:rPr lang="en-US" altLang="zh-CN" dirty="0"/>
              <a:t> dashboard --address 0.0.0.0 &amp;</a:t>
            </a:r>
          </a:p>
          <a:p>
            <a:endParaRPr lang="zh-CN" altLang="en-US" dirty="0"/>
          </a:p>
        </p:txBody>
      </p:sp>
    </p:spTree>
    <p:extLst>
      <p:ext uri="{BB962C8B-B14F-4D97-AF65-F5344CB8AC3E}">
        <p14:creationId xmlns:p14="http://schemas.microsoft.com/office/powerpoint/2010/main" val="1746224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3478D-248E-4A50-86EB-7A52A8765590}"/>
              </a:ext>
            </a:extLst>
          </p:cNvPr>
          <p:cNvSpPr>
            <a:spLocks noGrp="1"/>
          </p:cNvSpPr>
          <p:nvPr>
            <p:ph type="title"/>
          </p:nvPr>
        </p:nvSpPr>
        <p:spPr>
          <a:xfrm>
            <a:off x="485398" y="528199"/>
            <a:ext cx="11029616" cy="874095"/>
          </a:xfrm>
        </p:spPr>
        <p:txBody>
          <a:bodyPr/>
          <a:lstStyle/>
          <a:p>
            <a:r>
              <a:rPr lang="en-US" altLang="zh-CN" dirty="0" err="1"/>
              <a:t>Linkerd</a:t>
            </a:r>
            <a:r>
              <a:rPr lang="zh-CN" altLang="en-US" dirty="0"/>
              <a:t>实际操作 </a:t>
            </a:r>
            <a:r>
              <a:rPr lang="en-US" altLang="zh-CN" dirty="0"/>
              <a:t>– </a:t>
            </a:r>
            <a:r>
              <a:rPr lang="zh-CN" altLang="en-US" dirty="0"/>
              <a:t>分布式追踪</a:t>
            </a:r>
          </a:p>
        </p:txBody>
      </p:sp>
      <p:sp>
        <p:nvSpPr>
          <p:cNvPr id="4" name="日期占位符 3">
            <a:extLst>
              <a:ext uri="{FF2B5EF4-FFF2-40B4-BE49-F238E27FC236}">
                <a16:creationId xmlns:a16="http://schemas.microsoft.com/office/drawing/2014/main" id="{A9C78608-469F-41E9-A003-6A26C699BEA2}"/>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pic>
        <p:nvPicPr>
          <p:cNvPr id="6" name="图片 5">
            <a:extLst>
              <a:ext uri="{FF2B5EF4-FFF2-40B4-BE49-F238E27FC236}">
                <a16:creationId xmlns:a16="http://schemas.microsoft.com/office/drawing/2014/main" id="{1D51BF4F-7762-48A8-8145-64695FA1F5A4}"/>
              </a:ext>
            </a:extLst>
          </p:cNvPr>
          <p:cNvPicPr>
            <a:picLocks noChangeAspect="1"/>
          </p:cNvPicPr>
          <p:nvPr/>
        </p:nvPicPr>
        <p:blipFill>
          <a:blip r:embed="rId2"/>
          <a:stretch>
            <a:fillRect/>
          </a:stretch>
        </p:blipFill>
        <p:spPr>
          <a:xfrm>
            <a:off x="307893" y="1638368"/>
            <a:ext cx="10142857" cy="5038095"/>
          </a:xfrm>
          <a:prstGeom prst="rect">
            <a:avLst/>
          </a:prstGeom>
        </p:spPr>
      </p:pic>
      <p:pic>
        <p:nvPicPr>
          <p:cNvPr id="5" name="内容占位符 4">
            <a:extLst>
              <a:ext uri="{FF2B5EF4-FFF2-40B4-BE49-F238E27FC236}">
                <a16:creationId xmlns:a16="http://schemas.microsoft.com/office/drawing/2014/main" id="{AE010058-E353-49CA-9F20-1498C77BE4A7}"/>
              </a:ext>
            </a:extLst>
          </p:cNvPr>
          <p:cNvPicPr>
            <a:picLocks noGrp="1" noChangeAspect="1"/>
          </p:cNvPicPr>
          <p:nvPr>
            <p:ph idx="1"/>
          </p:nvPr>
        </p:nvPicPr>
        <p:blipFill>
          <a:blip r:embed="rId3"/>
          <a:stretch>
            <a:fillRect/>
          </a:stretch>
        </p:blipFill>
        <p:spPr>
          <a:xfrm>
            <a:off x="3240537" y="2071373"/>
            <a:ext cx="8951463" cy="3919537"/>
          </a:xfrm>
          <a:prstGeom prst="rect">
            <a:avLst/>
          </a:prstGeom>
        </p:spPr>
      </p:pic>
    </p:spTree>
    <p:extLst>
      <p:ext uri="{BB962C8B-B14F-4D97-AF65-F5344CB8AC3E}">
        <p14:creationId xmlns:p14="http://schemas.microsoft.com/office/powerpoint/2010/main" val="12590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409EC2-3EFD-431B-A547-E4962208ADAD}"/>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
        <p:nvSpPr>
          <p:cNvPr id="6" name="标题 5">
            <a:extLst>
              <a:ext uri="{FF2B5EF4-FFF2-40B4-BE49-F238E27FC236}">
                <a16:creationId xmlns:a16="http://schemas.microsoft.com/office/drawing/2014/main" id="{88F34C54-4546-45C3-AF16-34F66D414DEF}"/>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超时</a:t>
            </a:r>
          </a:p>
        </p:txBody>
      </p:sp>
      <p:pic>
        <p:nvPicPr>
          <p:cNvPr id="8" name="图片 7">
            <a:extLst>
              <a:ext uri="{FF2B5EF4-FFF2-40B4-BE49-F238E27FC236}">
                <a16:creationId xmlns:a16="http://schemas.microsoft.com/office/drawing/2014/main" id="{C3F56CD9-3116-4AD6-AAA5-1FFB21ECCA6F}"/>
              </a:ext>
            </a:extLst>
          </p:cNvPr>
          <p:cNvPicPr>
            <a:picLocks noChangeAspect="1"/>
          </p:cNvPicPr>
          <p:nvPr/>
        </p:nvPicPr>
        <p:blipFill>
          <a:blip r:embed="rId2"/>
          <a:stretch>
            <a:fillRect/>
          </a:stretch>
        </p:blipFill>
        <p:spPr>
          <a:xfrm>
            <a:off x="1144526" y="2670897"/>
            <a:ext cx="9171428" cy="3571429"/>
          </a:xfrm>
          <a:prstGeom prst="rect">
            <a:avLst/>
          </a:prstGeom>
        </p:spPr>
      </p:pic>
    </p:spTree>
    <p:extLst>
      <p:ext uri="{BB962C8B-B14F-4D97-AF65-F5344CB8AC3E}">
        <p14:creationId xmlns:p14="http://schemas.microsoft.com/office/powerpoint/2010/main" val="172651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D6448-1D1D-4F97-B73C-AF4B67708CB1}"/>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流量分流</a:t>
            </a:r>
          </a:p>
        </p:txBody>
      </p:sp>
      <p:sp>
        <p:nvSpPr>
          <p:cNvPr id="3" name="内容占位符 2">
            <a:extLst>
              <a:ext uri="{FF2B5EF4-FFF2-40B4-BE49-F238E27FC236}">
                <a16:creationId xmlns:a16="http://schemas.microsoft.com/office/drawing/2014/main" id="{ED0B8348-7E84-4665-BBB5-69A14B411BBD}"/>
              </a:ext>
            </a:extLst>
          </p:cNvPr>
          <p:cNvSpPr>
            <a:spLocks noGrp="1"/>
          </p:cNvSpPr>
          <p:nvPr>
            <p:ph idx="1"/>
          </p:nvPr>
        </p:nvSpPr>
        <p:spPr/>
        <p:txBody>
          <a:bodyPr/>
          <a:lstStyle/>
          <a:p>
            <a:r>
              <a:rPr lang="en-US" altLang="zh-CN" dirty="0" err="1"/>
              <a:t>Linkerd</a:t>
            </a:r>
            <a:r>
              <a:rPr lang="zh-CN" altLang="en-US" dirty="0"/>
              <a:t>通过服务网格接口（</a:t>
            </a:r>
            <a:r>
              <a:rPr lang="en-US" altLang="zh-CN" dirty="0"/>
              <a:t>SMI</a:t>
            </a:r>
            <a:r>
              <a:rPr lang="zh-CN" altLang="en-US" dirty="0"/>
              <a:t>）</a:t>
            </a:r>
            <a:r>
              <a:rPr lang="en-US" altLang="zh-CN" dirty="0" err="1"/>
              <a:t>TrafficSplit</a:t>
            </a:r>
            <a:r>
              <a:rPr lang="en-US" altLang="zh-CN" dirty="0"/>
              <a:t> API</a:t>
            </a:r>
            <a:r>
              <a:rPr lang="zh-CN" altLang="en-US" dirty="0"/>
              <a:t>公开了此功能，</a:t>
            </a:r>
            <a:r>
              <a:rPr lang="en-US" altLang="zh-CN" dirty="0" err="1"/>
              <a:t>Linkerd</a:t>
            </a:r>
            <a:r>
              <a:rPr lang="zh-CN" altLang="en-US" dirty="0"/>
              <a:t>与</a:t>
            </a:r>
            <a:r>
              <a:rPr lang="en-US" altLang="zh-CN" dirty="0"/>
              <a:t>Flagger</a:t>
            </a:r>
            <a:r>
              <a:rPr lang="zh-CN" altLang="en-US" dirty="0"/>
              <a:t>结合使用。</a:t>
            </a:r>
            <a:endParaRPr lang="en-US" altLang="zh-CN" dirty="0"/>
          </a:p>
          <a:p>
            <a:r>
              <a:rPr lang="en-US" altLang="zh-CN" dirty="0"/>
              <a:t>Flagger</a:t>
            </a:r>
            <a:r>
              <a:rPr lang="zh-CN" altLang="en-US" dirty="0"/>
              <a:t>是一种渐进式交付工具，可将</a:t>
            </a:r>
            <a:r>
              <a:rPr lang="en-US" altLang="zh-CN" dirty="0" err="1"/>
              <a:t>Linkerd</a:t>
            </a:r>
            <a:r>
              <a:rPr lang="zh-CN" altLang="en-US" dirty="0"/>
              <a:t>的指标和流量拆分控制在一个控制环中，从而实现全自动的，支持指标的金丝雀部署。</a:t>
            </a:r>
            <a:endParaRPr lang="en-US" altLang="zh-CN" sz="1600" dirty="0"/>
          </a:p>
          <a:p>
            <a:endParaRPr lang="zh-CN" altLang="en-US" dirty="0"/>
          </a:p>
        </p:txBody>
      </p:sp>
      <p:sp>
        <p:nvSpPr>
          <p:cNvPr id="4" name="日期占位符 3">
            <a:extLst>
              <a:ext uri="{FF2B5EF4-FFF2-40B4-BE49-F238E27FC236}">
                <a16:creationId xmlns:a16="http://schemas.microsoft.com/office/drawing/2014/main" id="{22F00336-30CB-4F05-81AE-D6B9E841C5E7}"/>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81563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38DCB-D93E-44E0-8550-748139B408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DE03C2C-F4EC-478B-B472-1B5860307ABF}"/>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518978B-8AC4-416A-86A0-525DF32C3D2A}"/>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1581277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a:xfrm>
            <a:off x="581192" y="702156"/>
            <a:ext cx="11029616" cy="743467"/>
          </a:xfrm>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a:xfrm>
            <a:off x="581192" y="1645920"/>
            <a:ext cx="11029615" cy="4509924"/>
          </a:xfrm>
        </p:spPr>
        <p:txBody>
          <a:bodyPr>
            <a:normAutofit fontScale="70000" lnSpcReduction="20000"/>
          </a:bodyPr>
          <a:lstStyle/>
          <a:p>
            <a:pPr>
              <a:lnSpc>
                <a:spcPct val="120000"/>
              </a:lnSpc>
            </a:pPr>
            <a:r>
              <a:rPr lang="zh-CN" altLang="en-US" dirty="0"/>
              <a:t>架构</a:t>
            </a:r>
            <a:endParaRPr lang="en-US" altLang="zh-CN" dirty="0"/>
          </a:p>
          <a:p>
            <a:pPr>
              <a:lnSpc>
                <a:spcPct val="120000"/>
              </a:lnSpc>
            </a:pPr>
            <a:r>
              <a:rPr lang="zh-CN" altLang="en-US" dirty="0"/>
              <a:t>平台支持</a:t>
            </a:r>
            <a:endParaRPr lang="en-US" altLang="zh-CN" dirty="0"/>
          </a:p>
          <a:p>
            <a:pPr lvl="1">
              <a:lnSpc>
                <a:spcPct val="120000"/>
              </a:lnSpc>
            </a:pPr>
            <a:r>
              <a:rPr lang="en-US" altLang="zh-CN" dirty="0" err="1"/>
              <a:t>Istio</a:t>
            </a:r>
            <a:r>
              <a:rPr lang="en-US" altLang="zh-CN" dirty="0"/>
              <a:t> </a:t>
            </a:r>
            <a:r>
              <a:rPr lang="zh-CN" altLang="en-US" dirty="0"/>
              <a:t>支持</a:t>
            </a:r>
            <a:r>
              <a:rPr lang="en-US" altLang="zh-CN" dirty="0"/>
              <a:t>spanning Cloud, on-premise, Kubernetes, Mesos, and more</a:t>
            </a:r>
            <a:r>
              <a:rPr lang="zh-CN" altLang="en-US" dirty="0"/>
              <a:t>。</a:t>
            </a:r>
            <a:endParaRPr lang="en-US" altLang="zh-CN" dirty="0"/>
          </a:p>
          <a:p>
            <a:pPr lvl="1">
              <a:lnSpc>
                <a:spcPct val="120000"/>
              </a:lnSpc>
            </a:pPr>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pPr>
              <a:lnSpc>
                <a:spcPct val="120000"/>
              </a:lnSpc>
            </a:pPr>
            <a:r>
              <a:rPr lang="zh-CN" altLang="en-US" dirty="0"/>
              <a:t>协议支持</a:t>
            </a:r>
            <a:endParaRPr lang="en-US" altLang="zh-CN" dirty="0"/>
          </a:p>
          <a:p>
            <a:pPr lvl="1">
              <a:lnSpc>
                <a:spcPct val="120000"/>
              </a:lnSpc>
            </a:pPr>
            <a:r>
              <a:rPr lang="zh-CN" altLang="en-US" dirty="0"/>
              <a:t>基于外挂代理，</a:t>
            </a:r>
            <a:r>
              <a:rPr lang="en-US" altLang="zh-CN" dirty="0"/>
              <a:t>Istio</a:t>
            </a:r>
            <a:r>
              <a:rPr lang="zh-CN" altLang="en-US" dirty="0"/>
              <a:t>和</a:t>
            </a:r>
            <a:r>
              <a:rPr lang="en-US" altLang="zh-CN" dirty="0" err="1"/>
              <a:t>Linkerd</a:t>
            </a:r>
            <a:r>
              <a:rPr lang="en-US" altLang="zh-CN" dirty="0"/>
              <a:t>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pPr>
              <a:lnSpc>
                <a:spcPct val="120000"/>
              </a:lnSpc>
            </a:pPr>
            <a:r>
              <a:rPr lang="zh-CN" altLang="en-US" dirty="0"/>
              <a:t>外挂注入</a:t>
            </a:r>
            <a:endParaRPr lang="en-US" altLang="zh-CN" dirty="0"/>
          </a:p>
          <a:p>
            <a:pPr lvl="1">
              <a:lnSpc>
                <a:spcPct val="120000"/>
              </a:lnSpc>
            </a:pPr>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pPr>
              <a:lnSpc>
                <a:spcPct val="120000"/>
              </a:lnSpc>
            </a:pPr>
            <a:r>
              <a:rPr lang="zh-CN" altLang="en-US" dirty="0"/>
              <a:t>监控和跟踪</a:t>
            </a:r>
            <a:endParaRPr lang="en-US" altLang="zh-CN" dirty="0"/>
          </a:p>
          <a:p>
            <a:pPr lvl="1">
              <a:lnSpc>
                <a:spcPct val="120000"/>
              </a:lnSpc>
            </a:pPr>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从外部进行监控和分布式跟踪。</a:t>
            </a:r>
            <a:endParaRPr lang="en-US" altLang="zh-CN" dirty="0"/>
          </a:p>
          <a:p>
            <a:pPr>
              <a:lnSpc>
                <a:spcPct val="120000"/>
              </a:lnSpc>
            </a:pPr>
            <a:r>
              <a:rPr lang="zh-CN" altLang="en-US" dirty="0"/>
              <a:t>性能</a:t>
            </a:r>
            <a:endParaRPr lang="en-US" altLang="zh-CN" dirty="0"/>
          </a:p>
          <a:p>
            <a:pPr lvl="1">
              <a:lnSpc>
                <a:spcPct val="120000"/>
              </a:lnSpc>
            </a:pPr>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r>
              <a:rPr lang="en-US" altLang="zh-CN" b="1" dirty="0" err="1">
                <a:hlinkClick r:id="rId2"/>
              </a:rPr>
              <a:t>Linkerd</a:t>
            </a:r>
            <a:r>
              <a:rPr lang="en-US" altLang="zh-CN" b="1" dirty="0">
                <a:hlinkClick r:id="rId2"/>
              </a:rPr>
              <a:t> Benchmarks</a:t>
            </a:r>
            <a:endParaRPr lang="en-US" altLang="zh-CN" b="1" dirty="0"/>
          </a:p>
          <a:p>
            <a:pPr>
              <a:lnSpc>
                <a:spcPct val="120000"/>
              </a:lnSpc>
            </a:pPr>
            <a:r>
              <a:rPr lang="zh-CN" altLang="en-US" dirty="0"/>
              <a:t>功能</a:t>
            </a:r>
            <a:endParaRPr lang="en-US" altLang="zh-CN" dirty="0"/>
          </a:p>
          <a:p>
            <a:pPr lvl="1">
              <a:lnSpc>
                <a:spcPct val="120000"/>
              </a:lnSpc>
            </a:pPr>
            <a:r>
              <a:rPr lang="en-US" altLang="zh-CN" dirty="0"/>
              <a:t>Istio</a:t>
            </a:r>
            <a:r>
              <a:rPr lang="zh-CN" altLang="en-US" dirty="0"/>
              <a:t>功能丰富</a:t>
            </a:r>
            <a:r>
              <a:rPr lang="en-US" altLang="zh-CN" dirty="0"/>
              <a:t>, Linkerd2.x</a:t>
            </a:r>
            <a:r>
              <a:rPr lang="zh-CN" altLang="en-US" dirty="0"/>
              <a:t>功能简单，大部分通过第三实现</a:t>
            </a:r>
            <a:r>
              <a:rPr lang="en-US" altLang="zh-CN" dirty="0"/>
              <a:t>.</a:t>
            </a:r>
          </a:p>
          <a:p>
            <a:pPr lvl="1">
              <a:lnSpc>
                <a:spcPct val="120000"/>
              </a:lnSpc>
            </a:pPr>
            <a:endParaRPr lang="zh-CN" altLang="en-US" dirty="0"/>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2020/4/13</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3634</Words>
  <Application>Microsoft Office PowerPoint</Application>
  <PresentationFormat>宽屏</PresentationFormat>
  <Paragraphs>424</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-apple-system-font</vt:lpstr>
      <vt:lpstr>Microsoft YaHei UI</vt:lpstr>
      <vt:lpstr>Arial</vt:lpstr>
      <vt:lpstr>Calibri</vt:lpstr>
      <vt:lpstr>Franklin Gothic Book</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linkerd2 </vt:lpstr>
      <vt:lpstr>什么是Linkerd </vt:lpstr>
      <vt:lpstr>Linkerd和Istio有什么区别 </vt:lpstr>
      <vt:lpstr>Linkerd为什么不使用Envoy </vt:lpstr>
      <vt:lpstr>Linkerd功能列表 </vt:lpstr>
      <vt:lpstr>Linkerd实际操作 – 安装 </vt:lpstr>
      <vt:lpstr>Linkerd实际操作 – 分布式追踪</vt:lpstr>
      <vt:lpstr>Linkerd实际操作 – 超时</vt:lpstr>
      <vt:lpstr>Linkerd实际操作 – 流量分流</vt:lpstr>
      <vt:lpstr>PowerPoint 演示文稿</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如果使用服务网格，是否需要API网关？ </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2020-04-13T11:12:26Z</dcterms:modified>
</cp:coreProperties>
</file>