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75" r:id="rId3"/>
    <p:sldId id="263" r:id="rId4"/>
    <p:sldId id="265" r:id="rId5"/>
    <p:sldId id="276" r:id="rId6"/>
    <p:sldId id="264" r:id="rId7"/>
    <p:sldId id="274" r:id="rId8"/>
    <p:sldId id="266" r:id="rId9"/>
    <p:sldId id="267" r:id="rId10"/>
    <p:sldId id="268" r:id="rId11"/>
    <p:sldId id="269" r:id="rId12"/>
    <p:sldId id="270" r:id="rId13"/>
    <p:sldId id="271" r:id="rId14"/>
    <p:sldId id="278" r:id="rId15"/>
    <p:sldId id="272" r:id="rId16"/>
    <p:sldId id="277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2020/7/30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2020/7/30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urpriselib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推荐系统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LCB </a:t>
            </a:r>
            <a:r>
              <a:rPr lang="en-US" altLang="zh-CN" dirty="0" err="1"/>
              <a:t>Jinwei</a:t>
            </a:r>
            <a:endParaRPr lang="zh-cn" dirty="0"/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3EE61-0D6A-43DC-8B7B-D0C825CA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7194"/>
          </a:xfrm>
        </p:spPr>
        <p:txBody>
          <a:bodyPr/>
          <a:lstStyle/>
          <a:p>
            <a:r>
              <a:rPr lang="zh-CN" altLang="en-US" dirty="0"/>
              <a:t>基于协同过滤的推荐系统（</a:t>
            </a:r>
            <a:r>
              <a:rPr lang="en-US" altLang="zh-CN" cap="none" dirty="0"/>
              <a:t>Collaborative Filtering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8257A-B3C4-4538-8EFE-F8AFC27E4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1390"/>
            <a:ext cx="11029615" cy="6459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使用行为数据，利用集体智慧推荐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53705-D002-4867-AEC3-6EA1B3C2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7DDBF4-125D-47B5-8AC9-7158EFED15AF}"/>
              </a:ext>
            </a:extLst>
          </p:cNvPr>
          <p:cNvSpPr/>
          <p:nvPr/>
        </p:nvSpPr>
        <p:spPr>
          <a:xfrm>
            <a:off x="665487" y="2419382"/>
            <a:ext cx="24384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err="1"/>
              <a:t>UserCF</a:t>
            </a:r>
            <a:r>
              <a:rPr lang="en-US" altLang="zh-CN" dirty="0"/>
              <a:t> – U2U2I</a:t>
            </a:r>
          </a:p>
          <a:p>
            <a:pPr algn="ctr"/>
            <a:r>
              <a: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和你兴趣相投的人也喜欢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XXX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C24ADF-2920-4DD7-9975-B437C243E38A}"/>
              </a:ext>
            </a:extLst>
          </p:cNvPr>
          <p:cNvSpPr/>
          <p:nvPr/>
        </p:nvSpPr>
        <p:spPr>
          <a:xfrm>
            <a:off x="5473778" y="2419382"/>
            <a:ext cx="24384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err="1"/>
              <a:t>ItemCF</a:t>
            </a:r>
            <a:r>
              <a:rPr lang="en-US" altLang="zh-CN" dirty="0"/>
              <a:t> – U2I2I</a:t>
            </a:r>
          </a:p>
          <a:p>
            <a:pPr algn="ctr"/>
            <a:r>
              <a: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喜欢这个物品的人也喜欢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XXX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D5561B1-48BB-4CE1-A86A-CE6C12B5FD6A}"/>
              </a:ext>
            </a:extLst>
          </p:cNvPr>
          <p:cNvSpPr/>
          <p:nvPr/>
        </p:nvSpPr>
        <p:spPr>
          <a:xfrm>
            <a:off x="830510" y="3523376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3B746EF-7654-48E3-818D-9E94B8F0E87D}"/>
              </a:ext>
            </a:extLst>
          </p:cNvPr>
          <p:cNvSpPr/>
          <p:nvPr/>
        </p:nvSpPr>
        <p:spPr>
          <a:xfrm>
            <a:off x="830510" y="4285875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3DFC27D-D383-40ED-964C-858F274AE2C1}"/>
              </a:ext>
            </a:extLst>
          </p:cNvPr>
          <p:cNvSpPr/>
          <p:nvPr/>
        </p:nvSpPr>
        <p:spPr>
          <a:xfrm>
            <a:off x="830510" y="5110293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9922E0-E530-47D8-872F-038818E5534D}"/>
              </a:ext>
            </a:extLst>
          </p:cNvPr>
          <p:cNvSpPr/>
          <p:nvPr/>
        </p:nvSpPr>
        <p:spPr>
          <a:xfrm>
            <a:off x="830510" y="5944248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6E3B131-BDE6-4DFA-B79F-AF56F57DB07E}"/>
              </a:ext>
            </a:extLst>
          </p:cNvPr>
          <p:cNvSpPr/>
          <p:nvPr/>
        </p:nvSpPr>
        <p:spPr>
          <a:xfrm>
            <a:off x="2895600" y="3523375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I1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BBBBAFC-C34D-4B7E-BE7B-2861E52D8A8D}"/>
              </a:ext>
            </a:extLst>
          </p:cNvPr>
          <p:cNvSpPr/>
          <p:nvPr/>
        </p:nvSpPr>
        <p:spPr>
          <a:xfrm>
            <a:off x="2895600" y="4285875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I2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8E19FA6-8A4D-40D4-8614-7E8CE359A0F8}"/>
              </a:ext>
            </a:extLst>
          </p:cNvPr>
          <p:cNvSpPr/>
          <p:nvPr/>
        </p:nvSpPr>
        <p:spPr>
          <a:xfrm>
            <a:off x="2895600" y="5111866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I3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60E46F6-078B-415A-93B4-CE0561EC8101}"/>
              </a:ext>
            </a:extLst>
          </p:cNvPr>
          <p:cNvSpPr/>
          <p:nvPr/>
        </p:nvSpPr>
        <p:spPr>
          <a:xfrm>
            <a:off x="2895600" y="5944248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I4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57ABB3A-1978-4D62-9291-B451DC223A51}"/>
              </a:ext>
            </a:extLst>
          </p:cNvPr>
          <p:cNvSpPr/>
          <p:nvPr/>
        </p:nvSpPr>
        <p:spPr>
          <a:xfrm>
            <a:off x="5630411" y="3523376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FA9F60D-77EF-4015-BFCE-4E99FCED9133}"/>
              </a:ext>
            </a:extLst>
          </p:cNvPr>
          <p:cNvSpPr/>
          <p:nvPr/>
        </p:nvSpPr>
        <p:spPr>
          <a:xfrm>
            <a:off x="5630411" y="4285875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4696777-F4B3-4466-A4F5-FC9002712169}"/>
              </a:ext>
            </a:extLst>
          </p:cNvPr>
          <p:cNvSpPr/>
          <p:nvPr/>
        </p:nvSpPr>
        <p:spPr>
          <a:xfrm>
            <a:off x="5630411" y="5110293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14064B2-19C6-464D-A973-8BCA5B7D935A}"/>
              </a:ext>
            </a:extLst>
          </p:cNvPr>
          <p:cNvSpPr/>
          <p:nvPr/>
        </p:nvSpPr>
        <p:spPr>
          <a:xfrm>
            <a:off x="5630411" y="5944248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204D361-7389-4FEB-9483-3451932C0494}"/>
              </a:ext>
            </a:extLst>
          </p:cNvPr>
          <p:cNvSpPr/>
          <p:nvPr/>
        </p:nvSpPr>
        <p:spPr>
          <a:xfrm>
            <a:off x="7695501" y="3523375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I1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3A3E9FB-90FB-41C1-BE54-85D6E3367CAD}"/>
              </a:ext>
            </a:extLst>
          </p:cNvPr>
          <p:cNvSpPr/>
          <p:nvPr/>
        </p:nvSpPr>
        <p:spPr>
          <a:xfrm>
            <a:off x="7695501" y="4285875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I2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923A4DA-AB1D-4B0A-860B-AA8EC50BD537}"/>
              </a:ext>
            </a:extLst>
          </p:cNvPr>
          <p:cNvSpPr/>
          <p:nvPr/>
        </p:nvSpPr>
        <p:spPr>
          <a:xfrm>
            <a:off x="7695501" y="5111866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I3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6A6F6FB-C1C3-4AC4-9D30-1F1DF22BAFA3}"/>
              </a:ext>
            </a:extLst>
          </p:cNvPr>
          <p:cNvSpPr/>
          <p:nvPr/>
        </p:nvSpPr>
        <p:spPr>
          <a:xfrm>
            <a:off x="7695501" y="5944248"/>
            <a:ext cx="931178" cy="4865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I4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FB31D21-A3AD-446A-A564-39819C770B6B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1761688" y="3766657"/>
            <a:ext cx="1133912" cy="7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19C5E97-D8D1-477B-8A65-72E3390C194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1761688" y="4529156"/>
            <a:ext cx="113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5A183C-FC35-49DF-A77A-80FAD3A10C28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1761688" y="4529156"/>
            <a:ext cx="1133912" cy="165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64FBAD4-B979-4ABF-8659-7A4CC036333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1761688" y="3766656"/>
            <a:ext cx="113391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C1AFEF-4109-42C1-AB99-A708B7945A1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1761688" y="3766656"/>
            <a:ext cx="1133912" cy="762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A2813D1-62DC-4D72-9C3F-29C25A54EEA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1761688" y="3766656"/>
            <a:ext cx="1133912" cy="2420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2CCC6849-AD69-4C26-A5EA-013A57EEA6EE}"/>
              </a:ext>
            </a:extLst>
          </p:cNvPr>
          <p:cNvCxnSpPr>
            <a:stCxn id="7" idx="1"/>
            <a:endCxn id="8" idx="1"/>
          </p:cNvCxnSpPr>
          <p:nvPr/>
        </p:nvCxnSpPr>
        <p:spPr>
          <a:xfrm rot="10800000" flipV="1">
            <a:off x="830510" y="3766656"/>
            <a:ext cx="12700" cy="762499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0FCFF266-46F9-4BF7-88DA-1B3878927B49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30510" y="3766657"/>
            <a:ext cx="12700" cy="2420872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7008025-94C3-4DF9-8F68-62A808F1639E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1761688" y="4529156"/>
            <a:ext cx="1133912" cy="1658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D73EC46-FCC8-457C-80CA-EF74A704C92B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1761688" y="6187529"/>
            <a:ext cx="1133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0440672-DAEC-4D2E-96A5-ADB7125011BB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>
            <a:off x="6561589" y="3766657"/>
            <a:ext cx="1133912" cy="7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99690A3C-A736-452F-A780-3DCA256D015F}"/>
              </a:ext>
            </a:extLst>
          </p:cNvPr>
          <p:cNvCxnSpPr>
            <a:stCxn id="20" idx="3"/>
            <a:endCxn id="21" idx="3"/>
          </p:cNvCxnSpPr>
          <p:nvPr/>
        </p:nvCxnSpPr>
        <p:spPr>
          <a:xfrm>
            <a:off x="8626679" y="4529156"/>
            <a:ext cx="12700" cy="8259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8647533-EF10-4892-B283-9DBB37B19DDA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6561589" y="4529156"/>
            <a:ext cx="1133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07FC16A-32F6-4413-AE79-6D4866C9F940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>
            <a:off x="6561589" y="4529156"/>
            <a:ext cx="1133912" cy="825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DCE6142-5C1B-44BE-9D31-F0964026CEE3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6561589" y="4529156"/>
            <a:ext cx="1133912" cy="1658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748D354-AD08-4620-9343-B4031847981C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 flipV="1">
            <a:off x="6561589" y="5355147"/>
            <a:ext cx="1133912" cy="832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06EA832-C708-432F-B2D6-80449B60A9BB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6561589" y="6187529"/>
            <a:ext cx="1133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3D343C29-2DA7-4FC9-859D-46C5272D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47" y="1463584"/>
            <a:ext cx="7314286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8E2F4-0016-4EB9-80B4-45D449AF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解释：</a:t>
            </a:r>
            <a:r>
              <a:rPr lang="en-US" altLang="zh-CN" cap="none" dirty="0" err="1"/>
              <a:t>UserCF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1063C37-4BFD-4E6B-8070-DA07F5D9B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402973"/>
              </p:ext>
            </p:extLst>
          </p:nvPr>
        </p:nvGraphicFramePr>
        <p:xfrm>
          <a:off x="581192" y="2148617"/>
          <a:ext cx="110237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03">
                  <a:extLst>
                    <a:ext uri="{9D8B030D-6E8A-4147-A177-3AD203B41FA5}">
                      <a16:colId xmlns:a16="http://schemas.microsoft.com/office/drawing/2014/main" val="4028414600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2283775402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862270849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2700790077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1632831858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797381437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1226283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66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1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2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5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748098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13BDF-BFC6-4D42-953B-D8C72F4A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257559-F15D-41CE-B9A0-9E6B326FED35}"/>
              </a:ext>
            </a:extLst>
          </p:cNvPr>
          <p:cNvSpPr/>
          <p:nvPr/>
        </p:nvSpPr>
        <p:spPr>
          <a:xfrm>
            <a:off x="581192" y="4567034"/>
            <a:ext cx="30928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：搜索最相似的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  <a:p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：计算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和没有评分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的相似度</a:t>
            </a:r>
            <a:endParaRPr lang="en-US" altLang="zh-CN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：排序取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TOPN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9F66FF-4B2D-4EB9-AD31-8F1D491B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0087"/>
            <a:ext cx="12192000" cy="25189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F0524F-6D1E-45DF-A8F0-98ABDD58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8351"/>
            <a:ext cx="12192000" cy="26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63794-E634-4055-B68B-9C8D1C53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解释：用户行为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03E46-2D39-48B0-AE74-5E21E38F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01417"/>
            <a:ext cx="11029615" cy="1088136"/>
          </a:xfrm>
        </p:spPr>
        <p:txBody>
          <a:bodyPr/>
          <a:lstStyle/>
          <a:p>
            <a:r>
              <a:rPr lang="zh-CN" altLang="en-US" b="1" dirty="0"/>
              <a:t>显性反馈行为</a:t>
            </a:r>
            <a:r>
              <a:rPr lang="zh-CN" altLang="en-US" dirty="0"/>
              <a:t>：用户明确表示对物品喜好（评分等）。</a:t>
            </a:r>
            <a:endParaRPr lang="en-US" altLang="zh-CN" dirty="0"/>
          </a:p>
          <a:p>
            <a:r>
              <a:rPr lang="zh-CN" altLang="en-US" b="1" dirty="0"/>
              <a:t>隐形反馈行为</a:t>
            </a:r>
            <a:r>
              <a:rPr lang="zh-CN" altLang="en-US" dirty="0"/>
              <a:t>：不能明确反映用户喜好的行为（浏览等）。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05A33-D14E-4AF8-802D-7E2E8EE9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F4E06AF-4811-4F20-8B54-CAA1A833C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70558"/>
              </p:ext>
            </p:extLst>
          </p:nvPr>
        </p:nvGraphicFramePr>
        <p:xfrm>
          <a:off x="581192" y="3289554"/>
          <a:ext cx="1089587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106">
                  <a:extLst>
                    <a:ext uri="{9D8B030D-6E8A-4147-A177-3AD203B41FA5}">
                      <a16:colId xmlns:a16="http://schemas.microsoft.com/office/drawing/2014/main" val="2213942672"/>
                    </a:ext>
                  </a:extLst>
                </a:gridCol>
                <a:gridCol w="8741772">
                  <a:extLst>
                    <a:ext uri="{9D8B030D-6E8A-4147-A177-3AD203B41FA5}">
                      <a16:colId xmlns:a16="http://schemas.microsoft.com/office/drawing/2014/main" val="72109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产生行为的用户的唯一标识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7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产生行为的对象的唯一标识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3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behavior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行为的种类（比如是购买还是浏览）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3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产生行为的上下文，包括时间和地点等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9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behavior 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行为的权重（如果是观看视频的行为，那么这个权重可以是观看时长；如果是打分行为，这个权重可以是分数）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26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behavior 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行为的内容（如果是评论行为，那么就是评论的文本；如果是打标签的行为，就是标签）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8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32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BBC6-DEA1-45D3-82C6-3D139CFE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推荐系统算法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5FDD3D1-EFFE-4577-AD18-599062656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665" y="702156"/>
            <a:ext cx="6535595" cy="608688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1DBC3-2DA5-4350-83B0-2AA69FA6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89904-BE09-4A70-9F67-C167B84FAE57}"/>
              </a:ext>
            </a:extLst>
          </p:cNvPr>
          <p:cNvSpPr/>
          <p:nvPr/>
        </p:nvSpPr>
        <p:spPr>
          <a:xfrm>
            <a:off x="492724" y="5601478"/>
            <a:ext cx="2616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Surprise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530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77B68-4A65-41CF-84CD-A05FAC7F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示例</a:t>
            </a:r>
            <a:r>
              <a:rPr lang="en-US" altLang="zh-CN" b="0" dirty="0"/>
              <a:t>1</a:t>
            </a:r>
            <a:r>
              <a:rPr lang="zh-CN" altLang="en-US" b="0" dirty="0"/>
              <a:t>：基于</a:t>
            </a:r>
            <a:r>
              <a:rPr lang="en-US" altLang="zh-CN" b="0" dirty="0"/>
              <a:t>KNN</a:t>
            </a:r>
            <a:r>
              <a:rPr lang="zh-CN" altLang="en-US" b="0" dirty="0"/>
              <a:t>算法的</a:t>
            </a:r>
            <a:r>
              <a:rPr lang="en-US" altLang="zh-CN" b="0" dirty="0"/>
              <a:t>surprise</a:t>
            </a:r>
            <a:r>
              <a:rPr lang="zh-CN" altLang="en-US" b="0" dirty="0"/>
              <a:t>推荐引擎实现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C9E19-FBAE-4615-B02C-30378C5E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KNN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邻近算法，或者说</a:t>
            </a:r>
            <a:r>
              <a:rPr lang="en-US" altLang="zh-CN" dirty="0"/>
              <a:t>K</a:t>
            </a:r>
            <a:r>
              <a:rPr lang="zh-CN" altLang="en-US" dirty="0"/>
              <a:t>最近邻，</a:t>
            </a:r>
            <a:r>
              <a:rPr lang="en-US" altLang="zh-CN" dirty="0"/>
              <a:t>k-</a:t>
            </a:r>
            <a:r>
              <a:rPr lang="en-US" altLang="zh-CN" dirty="0" err="1"/>
              <a:t>NearestNeighbor</a:t>
            </a:r>
            <a:r>
              <a:rPr lang="en-US" altLang="zh-CN" dirty="0"/>
              <a:t>)</a:t>
            </a:r>
            <a:r>
              <a:rPr lang="zh-CN" altLang="en-US" dirty="0"/>
              <a:t>分类算法是数据挖掘分类技术中最简单的方法之一。所谓</a:t>
            </a:r>
            <a:r>
              <a:rPr lang="en-US" altLang="zh-CN" dirty="0"/>
              <a:t>K</a:t>
            </a:r>
            <a:r>
              <a:rPr lang="zh-CN" altLang="en-US" dirty="0"/>
              <a:t>最近邻，就是</a:t>
            </a:r>
            <a:r>
              <a:rPr lang="en-US" altLang="zh-CN" dirty="0"/>
              <a:t>k</a:t>
            </a:r>
            <a:r>
              <a:rPr lang="zh-CN" altLang="en-US" dirty="0"/>
              <a:t>个最近的邻</a:t>
            </a:r>
            <a:r>
              <a:rPr lang="en-US" altLang="zh-CN" dirty="0"/>
              <a:t>(</a:t>
            </a:r>
            <a:r>
              <a:rPr lang="en-US" altLang="zh-CN" dirty="0" err="1"/>
              <a:t>kNN</a:t>
            </a:r>
            <a:r>
              <a:rPr lang="zh-CN" altLang="en-US" dirty="0"/>
              <a:t>居的意思，说的是每个样本都可以用它最接近的</a:t>
            </a:r>
            <a:r>
              <a:rPr lang="en-US" altLang="zh-CN" dirty="0"/>
              <a:t>k</a:t>
            </a:r>
            <a:r>
              <a:rPr lang="zh-CN" altLang="en-US" dirty="0"/>
              <a:t>个邻居来代表。</a:t>
            </a:r>
            <a:r>
              <a:rPr lang="en-US" altLang="zh-CN" dirty="0" err="1"/>
              <a:t>kNN</a:t>
            </a:r>
            <a:r>
              <a:rPr lang="zh-CN" altLang="en-US" dirty="0"/>
              <a:t>算法的核心思想是如果一个样本在特征空间中的</a:t>
            </a:r>
            <a:r>
              <a:rPr lang="en-US" altLang="zh-CN" dirty="0"/>
              <a:t>k</a:t>
            </a:r>
            <a:r>
              <a:rPr lang="zh-CN" altLang="en-US" dirty="0"/>
              <a:t>个最相邻的样本中的大多数属于某一个类别，则该样本也属于这个类别，并具有这个类别上样本的特性。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26C11-6CC0-4A73-934F-DCC61ED4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1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FCF28-07E8-484B-868E-D755CAA1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示例</a:t>
            </a:r>
            <a:r>
              <a:rPr lang="en-US" altLang="zh-CN" b="0" dirty="0"/>
              <a:t>2</a:t>
            </a:r>
            <a:r>
              <a:rPr lang="zh-CN" altLang="en-US" b="0" dirty="0"/>
              <a:t>：基于</a:t>
            </a:r>
            <a:r>
              <a:rPr lang="en-US" altLang="zh-CN" b="0" dirty="0"/>
              <a:t>ALS</a:t>
            </a:r>
            <a:r>
              <a:rPr lang="zh-CN" altLang="en-US" b="0" dirty="0"/>
              <a:t>算法的</a:t>
            </a:r>
            <a:r>
              <a:rPr lang="en-US" altLang="zh-CN" b="0" dirty="0"/>
              <a:t>Spark</a:t>
            </a:r>
            <a:r>
              <a:rPr lang="zh-CN" altLang="en-US" b="0" dirty="0"/>
              <a:t>推荐引擎实现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0DBBC-67D7-4494-88D1-22146235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ALS 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/>
              <a:t>ALS</a:t>
            </a:r>
            <a:r>
              <a:rPr lang="zh-CN" altLang="en-US" dirty="0"/>
              <a:t>中文名作交替最小二乘法，在机器学习中，</a:t>
            </a:r>
            <a:r>
              <a:rPr lang="en-US" altLang="zh-CN" dirty="0"/>
              <a:t>ALS</a:t>
            </a:r>
            <a:r>
              <a:rPr lang="zh-CN" altLang="en-US" dirty="0"/>
              <a:t>特指使用最小二乘法求解的一个协同过滤算法，是协同过滤中的一种。</a:t>
            </a:r>
            <a:r>
              <a:rPr lang="en-US" altLang="zh-CN" dirty="0"/>
              <a:t>ALS</a:t>
            </a:r>
            <a:r>
              <a:rPr lang="zh-CN" altLang="en-US" dirty="0"/>
              <a:t>算法是</a:t>
            </a:r>
            <a:r>
              <a:rPr lang="en-US" altLang="zh-CN" dirty="0"/>
              <a:t>2008</a:t>
            </a:r>
            <a:r>
              <a:rPr lang="zh-CN" altLang="en-US" dirty="0"/>
              <a:t>年以来，用的比较多的协同过滤算法。它已经集成到</a:t>
            </a:r>
            <a:r>
              <a:rPr lang="en-US" altLang="zh-CN" dirty="0"/>
              <a:t>Spark</a:t>
            </a:r>
            <a:r>
              <a:rPr lang="zh-CN" altLang="en-US" dirty="0"/>
              <a:t>的</a:t>
            </a:r>
            <a:r>
              <a:rPr lang="en-US" altLang="zh-CN" dirty="0" err="1"/>
              <a:t>Mllib</a:t>
            </a:r>
            <a:r>
              <a:rPr lang="zh-CN" altLang="en-US" dirty="0"/>
              <a:t>库中，使用起来比较方便。从协同过滤的分类来说，</a:t>
            </a:r>
            <a:r>
              <a:rPr lang="en-US" altLang="zh-CN" dirty="0"/>
              <a:t>ALS</a:t>
            </a:r>
            <a:r>
              <a:rPr lang="zh-CN" altLang="en-US" dirty="0"/>
              <a:t>算法属于</a:t>
            </a:r>
            <a:r>
              <a:rPr lang="en-US" altLang="zh-CN" dirty="0"/>
              <a:t>User-Item CF</a:t>
            </a:r>
            <a:r>
              <a:rPr lang="zh-CN" altLang="en-US" dirty="0"/>
              <a:t>，也叫做混合</a:t>
            </a:r>
            <a:r>
              <a:rPr lang="en-US" altLang="zh-CN" dirty="0"/>
              <a:t>CF</a:t>
            </a:r>
            <a:r>
              <a:rPr lang="zh-CN" altLang="en-US" dirty="0"/>
              <a:t>，因为它同时考虑了</a:t>
            </a:r>
            <a:r>
              <a:rPr lang="en-US" altLang="zh-CN" dirty="0"/>
              <a:t>User</a:t>
            </a:r>
            <a:r>
              <a:rPr lang="zh-CN" altLang="en-US" dirty="0"/>
              <a:t>和</a:t>
            </a:r>
            <a:r>
              <a:rPr lang="en-US" altLang="zh-CN" dirty="0"/>
              <a:t>Item</a:t>
            </a:r>
            <a:r>
              <a:rPr lang="zh-CN" altLang="en-US" dirty="0"/>
              <a:t>两个方面，即可基于用户进行推荐又可基于物品进行推荐。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4B071-6D63-4BE8-904C-61D2EAD0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1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DFC69-4F90-4DFE-B971-21600B1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数据为王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6B640-EE04-4ABE-B8E8-6FCBE2FD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更好的推荐系统能够带来巨大的潜在收益，但同时也意味着巨大的挑战。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69D35-BBCD-4068-917E-BE47DB8C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5EF8C-0DFC-4668-A773-21A0E7F5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推荐系统模型演变史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725A6-64D6-490F-8F94-A1E1F4C3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推荐系统其实不是新玩意。</a:t>
            </a:r>
            <a:r>
              <a:rPr lang="en-US" altLang="zh-CN" dirty="0" err="1"/>
              <a:t>Jussi</a:t>
            </a:r>
            <a:r>
              <a:rPr lang="en-US" altLang="zh-CN" dirty="0"/>
              <a:t> </a:t>
            </a:r>
            <a:r>
              <a:rPr lang="en-US" altLang="zh-CN" dirty="0" err="1"/>
              <a:t>Karlgren</a:t>
            </a:r>
            <a:r>
              <a:rPr lang="zh-CN" altLang="en-US" dirty="0"/>
              <a:t>于</a:t>
            </a:r>
            <a:r>
              <a:rPr lang="en-US" altLang="zh-CN" dirty="0"/>
              <a:t>1990</a:t>
            </a:r>
            <a:r>
              <a:rPr lang="zh-CN" altLang="en-US" dirty="0"/>
              <a:t>年就提出了推荐系统的概念。在接下来的</a:t>
            </a:r>
            <a:r>
              <a:rPr lang="en-US" altLang="zh-CN" dirty="0"/>
              <a:t>20</a:t>
            </a:r>
            <a:r>
              <a:rPr lang="zh-CN" altLang="en-US" dirty="0"/>
              <a:t>年里，来自麻省理工学院（</a:t>
            </a:r>
            <a:r>
              <a:rPr lang="en-US" altLang="zh-CN" dirty="0"/>
              <a:t>MIT</a:t>
            </a:r>
            <a:r>
              <a:rPr lang="zh-CN" altLang="en-US" dirty="0"/>
              <a:t>）和贝尔实验室（</a:t>
            </a:r>
            <a:r>
              <a:rPr lang="en-US" altLang="zh-CN" dirty="0" err="1"/>
              <a:t>Bellcore</a:t>
            </a:r>
            <a:r>
              <a:rPr lang="zh-CN" altLang="en-US" dirty="0"/>
              <a:t>）的研究人员进一步推进完善了这项技术。这项技术真正引起大众的关注是在</a:t>
            </a:r>
            <a:r>
              <a:rPr lang="en-US" altLang="zh-CN" dirty="0"/>
              <a:t>2007</a:t>
            </a:r>
            <a:r>
              <a:rPr lang="zh-CN" altLang="en-US" dirty="0"/>
              <a:t>年，当时，营运方式还是通过邮寄方式出租</a:t>
            </a:r>
            <a:r>
              <a:rPr lang="en-US" altLang="zh-CN" dirty="0"/>
              <a:t>DVD</a:t>
            </a:r>
            <a:r>
              <a:rPr lang="zh-CN" altLang="en-US" dirty="0"/>
              <a:t>的</a:t>
            </a:r>
            <a:r>
              <a:rPr lang="en-US" altLang="zh-CN" dirty="0"/>
              <a:t>Netflix</a:t>
            </a:r>
            <a:r>
              <a:rPr lang="zh-CN" altLang="en-US" dirty="0"/>
              <a:t>推出了一项公开竞赛，奖金高达</a:t>
            </a:r>
            <a:r>
              <a:rPr lang="en-US" altLang="zh-CN" dirty="0"/>
              <a:t>100</a:t>
            </a:r>
            <a:r>
              <a:rPr lang="zh-CN" altLang="en-US" dirty="0"/>
              <a:t>万美元。</a:t>
            </a:r>
            <a:r>
              <a:rPr lang="en-US" altLang="zh-CN" dirty="0"/>
              <a:t>Netflix</a:t>
            </a:r>
            <a:r>
              <a:rPr lang="zh-CN" altLang="en-US" dirty="0"/>
              <a:t>的竞赛要求参赛者能够提供一套协同过滤算法，帮助</a:t>
            </a:r>
            <a:r>
              <a:rPr lang="en-US" altLang="zh-CN" dirty="0"/>
              <a:t>Netflix</a:t>
            </a:r>
            <a:r>
              <a:rPr lang="zh-CN" altLang="en-US" dirty="0"/>
              <a:t>将其推荐系统的精确度提高</a:t>
            </a:r>
            <a:r>
              <a:rPr lang="en-US" altLang="zh-CN" dirty="0"/>
              <a:t>10%</a:t>
            </a:r>
            <a:r>
              <a:rPr lang="zh-CN" altLang="en-US" dirty="0"/>
              <a:t>。最终，奖金于</a:t>
            </a:r>
            <a:r>
              <a:rPr lang="en-US" altLang="zh-CN" dirty="0"/>
              <a:t>2009</a:t>
            </a:r>
            <a:r>
              <a:rPr lang="zh-CN" altLang="en-US" dirty="0"/>
              <a:t>年被人赢走。在接下来的十年中，这种推荐系统成为了</a:t>
            </a:r>
            <a:r>
              <a:rPr lang="en-US" altLang="zh-CN" dirty="0"/>
              <a:t>Netflix</a:t>
            </a:r>
            <a:r>
              <a:rPr lang="zh-CN" altLang="en-US" dirty="0"/>
              <a:t>，亚马逊，</a:t>
            </a:r>
            <a:r>
              <a:rPr lang="en-US" altLang="zh-CN" dirty="0"/>
              <a:t>Facebook</a:t>
            </a:r>
            <a:r>
              <a:rPr lang="zh-CN" altLang="en-US" dirty="0"/>
              <a:t>，阿里和百度等互联网公司成功的关键。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4550F-0FCC-4ED8-BAA3-4E5A08A8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5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B3ADE-F161-4654-A0F0-FA674C67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750"/>
          </a:xfrm>
        </p:spPr>
        <p:txBody>
          <a:bodyPr/>
          <a:lstStyle/>
          <a:p>
            <a:r>
              <a:rPr lang="zh-CN" altLang="en-US" dirty="0"/>
              <a:t>推荐系统是什么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427E8-C9E9-46A0-8B90-F2A38A39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43574"/>
            <a:ext cx="11029615" cy="4431776"/>
          </a:xfrm>
        </p:spPr>
        <p:txBody>
          <a:bodyPr/>
          <a:lstStyle/>
          <a:p>
            <a:r>
              <a:rPr lang="zh-CN" altLang="en-US" dirty="0"/>
              <a:t>定义：根据用户的历时信息和行为，向用户推荐他感兴趣的内容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C78F4-CD0F-45B3-B631-177C9CEC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95B17E-6318-4030-9BF1-25683A0D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6501"/>
            <a:ext cx="12192000" cy="40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9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561D-E97C-4991-AD13-C165CC62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推荐系统解决了什么问题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683B5-BD3A-4388-8286-05A7E23FF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信息过载</a:t>
            </a:r>
            <a:endParaRPr lang="en-US" altLang="zh-CN" dirty="0"/>
          </a:p>
          <a:p>
            <a:pPr lvl="1"/>
            <a:r>
              <a:rPr lang="zh-CN" altLang="en-US" dirty="0"/>
              <a:t>用户：怎样找到自己感兴趣</a:t>
            </a:r>
            <a:r>
              <a:rPr lang="en-US" altLang="zh-CN" dirty="0"/>
              <a:t>xx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系统：怎样展示</a:t>
            </a:r>
            <a:r>
              <a:rPr lang="en-US" altLang="zh-CN" dirty="0"/>
              <a:t>xx</a:t>
            </a:r>
            <a:r>
              <a:rPr lang="zh-CN" altLang="en-US" dirty="0"/>
              <a:t>给用户，达到自己的商业目标？</a:t>
            </a:r>
            <a:endParaRPr lang="en-US" altLang="zh-CN" dirty="0"/>
          </a:p>
          <a:p>
            <a:r>
              <a:rPr lang="zh-CN" altLang="en-US" dirty="0"/>
              <a:t>长尾问题</a:t>
            </a:r>
            <a:endParaRPr lang="en-US" altLang="zh-CN" dirty="0"/>
          </a:p>
          <a:p>
            <a:pPr lvl="1"/>
            <a:r>
              <a:rPr lang="zh-CN" altLang="en-US" dirty="0"/>
              <a:t>大部分的冷门得不到暴露，然而它们的价值和非常大；</a:t>
            </a:r>
            <a:endParaRPr lang="en-US" altLang="zh-CN" dirty="0"/>
          </a:p>
          <a:p>
            <a:pPr lvl="1"/>
            <a:r>
              <a:rPr lang="zh-CN" altLang="en-US" dirty="0"/>
              <a:t>亚马逊图书</a:t>
            </a:r>
            <a:r>
              <a:rPr lang="en-US" altLang="zh-CN" dirty="0"/>
              <a:t>57%</a:t>
            </a:r>
            <a:r>
              <a:rPr lang="zh-CN" altLang="en-US" dirty="0"/>
              <a:t>的收入来自长尾冷门的书籍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用户体验：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300" dirty="0"/>
              <a:t>搜索：当明确自己的目标的时候，我们用搜索引擎</a:t>
            </a:r>
            <a:endParaRPr lang="en-US" altLang="zh-CN" sz="1300" dirty="0"/>
          </a:p>
          <a:p>
            <a:pPr marL="0" indent="0">
              <a:buNone/>
            </a:pPr>
            <a:r>
              <a:rPr lang="zh-CN" altLang="en-US" sz="1300" dirty="0"/>
              <a:t>推荐：当不明确的时候，推荐引擎推荐我们感兴趣的物品</a:t>
            </a:r>
            <a:endParaRPr lang="en-US" altLang="zh-CN" sz="1300" dirty="0"/>
          </a:p>
          <a:p>
            <a:pPr marL="0" indent="0">
              <a:buNone/>
            </a:pPr>
            <a:r>
              <a:rPr lang="zh-CN" altLang="en-US" sz="1300" dirty="0"/>
              <a:t>一个系统推荐了我感兴趣而且平时很难发现的物品 </a:t>
            </a:r>
            <a:r>
              <a:rPr lang="en-US" altLang="zh-CN" sz="1300" dirty="0"/>
              <a:t>-&gt; </a:t>
            </a:r>
            <a:r>
              <a:rPr lang="zh-CN" altLang="en-US" sz="1300" dirty="0"/>
              <a:t>买了自己本不需要买的物品 </a:t>
            </a:r>
            <a:r>
              <a:rPr lang="en-US" altLang="zh-CN" sz="1300" dirty="0"/>
              <a:t>-&gt; </a:t>
            </a:r>
            <a:r>
              <a:rPr lang="zh-CN" altLang="en-US" sz="1300" dirty="0"/>
              <a:t>提升了用户体验，实现了系统价值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CC008-138F-424F-9D4D-2D693E9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811E5A-4F11-482A-8BD1-F9BDF8151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3" y="-4864"/>
            <a:ext cx="7268589" cy="3791479"/>
          </a:xfrm>
          <a:prstGeom prst="rect">
            <a:avLst/>
          </a:prstGeom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7540B1C-2DC3-467C-94FE-870530024E8E}"/>
              </a:ext>
            </a:extLst>
          </p:cNvPr>
          <p:cNvSpPr/>
          <p:nvPr/>
        </p:nvSpPr>
        <p:spPr>
          <a:xfrm>
            <a:off x="276836" y="586976"/>
            <a:ext cx="4065383" cy="801819"/>
          </a:xfrm>
          <a:prstGeom prst="wedgeRoundRectCallout">
            <a:avLst>
              <a:gd name="adj1" fmla="val -16513"/>
              <a:gd name="adj2" fmla="val 202481"/>
              <a:gd name="adj3" fmla="val 16667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zh-CN" altLang="en-US" sz="1200" dirty="0"/>
              <a:t>例如，在某知名电商网站上，共有超过</a:t>
            </a:r>
            <a:r>
              <a:rPr lang="en-US" altLang="zh-CN" sz="1200" dirty="0"/>
              <a:t>20</a:t>
            </a:r>
            <a:r>
              <a:rPr lang="zh-CN" altLang="en-US" sz="1200" dirty="0"/>
              <a:t>亿件商品。假设一个人在手机</a:t>
            </a:r>
            <a:r>
              <a:rPr lang="en-US" altLang="zh-CN" sz="1200" dirty="0"/>
              <a:t>APP</a:t>
            </a:r>
            <a:r>
              <a:rPr lang="zh-CN" altLang="en-US" sz="1200" dirty="0"/>
              <a:t>上滑一次约</a:t>
            </a:r>
            <a:r>
              <a:rPr lang="en-US" altLang="zh-CN" sz="1200" dirty="0"/>
              <a:t>1</a:t>
            </a:r>
            <a:r>
              <a:rPr lang="zh-CN" altLang="en-US" sz="1200" dirty="0"/>
              <a:t>秒钟，顾客想要完整浏览整个商品目录，需要花费</a:t>
            </a:r>
            <a:r>
              <a:rPr lang="en-US" altLang="zh-CN" sz="1200" dirty="0"/>
              <a:t>65</a:t>
            </a:r>
            <a:r>
              <a:rPr lang="zh-CN" altLang="en-US" sz="1200" dirty="0"/>
              <a:t>年，几乎是一辈子的时间。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2849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761E6-D154-4D05-8108-223632AE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收集信息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71019-313F-48F9-9318-132AA2AA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推荐系统首先需要收集信息，记录你的请求，某些你在</a:t>
            </a:r>
            <a:r>
              <a:rPr lang="en-US" altLang="zh-CN" dirty="0"/>
              <a:t>APP</a:t>
            </a:r>
            <a:r>
              <a:rPr lang="zh-CN" altLang="en-US" dirty="0"/>
              <a:t>上搜索了那些电影，你对于这些电影的打分和评论，你的购买记录，以及你过去所采取的其他行动。跟踪你所做的选择：你点击了什么，你如何浏览信息。例如，你看一部电影时，看了多长时间；你点开了那些广告，或者你和哪些朋友有过互动。从许多用户的身上去收集各式各样的少量数据，所有这些信息都将汇聚到大型数据中心，并编译成复杂的多维表格。</a:t>
            </a:r>
            <a:endParaRPr lang="en-US" altLang="zh-CN" dirty="0"/>
          </a:p>
          <a:p>
            <a:r>
              <a:rPr lang="zh-CN" altLang="en-US" dirty="0"/>
              <a:t>这些表格所包含的信息体现了大部分人的喜好偏向。这将有助于公司根据特定类型用户的喜好，做出明智的决策。</a:t>
            </a:r>
            <a:endParaRPr lang="en-US" altLang="zh-CN" dirty="0"/>
          </a:p>
          <a:p>
            <a:r>
              <a:rPr lang="zh-CN" altLang="en-US" dirty="0"/>
              <a:t>互联网已经知道很多有关你的信息：你的名字，住址，或者你的出生地。但是，推荐系统更希望了解的是你的喜好，甚至于比那些认识你的人更关心你的喜好。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01961-91ED-4087-8322-09778138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222181-F327-4114-97D6-298BA015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86" y="1958487"/>
            <a:ext cx="5323029" cy="45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C4949B-CD67-473B-A42A-85E91249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15" y="2339440"/>
            <a:ext cx="5409524" cy="4123809"/>
          </a:xfrm>
          <a:prstGeom prst="rect">
            <a:avLst/>
          </a:prstGeom>
        </p:spPr>
      </p:pic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EFB81254-0D3F-455B-8BAA-2A52D0C200AE}"/>
              </a:ext>
            </a:extLst>
          </p:cNvPr>
          <p:cNvSpPr/>
          <p:nvPr/>
        </p:nvSpPr>
        <p:spPr>
          <a:xfrm>
            <a:off x="2734811" y="634545"/>
            <a:ext cx="4144161" cy="984782"/>
          </a:xfrm>
          <a:prstGeom prst="wedgeEllipseCallout">
            <a:avLst>
              <a:gd name="adj1" fmla="val 24065"/>
              <a:gd name="adj2" fmla="val 19283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好的推荐系统离不开优秀的用户画像系统</a:t>
            </a:r>
            <a:r>
              <a:rPr lang="en-US" altLang="zh-CN" dirty="0"/>
              <a:t>(user profile)</a:t>
            </a:r>
            <a:endParaRPr lang="zh-CN" altLang="en-US" dirty="0"/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1B889035-E828-4E39-B7FC-4D3BDE794964}"/>
              </a:ext>
            </a:extLst>
          </p:cNvPr>
          <p:cNvSpPr/>
          <p:nvPr/>
        </p:nvSpPr>
        <p:spPr>
          <a:xfrm>
            <a:off x="8313490" y="1851540"/>
            <a:ext cx="2843867" cy="468433"/>
          </a:xfrm>
          <a:prstGeom prst="wedgeEllipseCallout">
            <a:avLst>
              <a:gd name="adj1" fmla="val -32042"/>
              <a:gd name="adj2" fmla="val 114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Hbase,Cassandra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8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272AE-8A26-42F2-AB30-1201C6F2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Netflix</a:t>
            </a:r>
            <a:r>
              <a:rPr lang="zh-CN" altLang="en-US" cap="none" dirty="0"/>
              <a:t>推荐系统</a:t>
            </a:r>
            <a:r>
              <a:rPr lang="zh-CN" altLang="en-US" dirty="0"/>
              <a:t>经典架构图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F333E06-F660-4917-B0D6-4D19626DC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688" y="2036718"/>
            <a:ext cx="8523214" cy="4670616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FA6F9-99BB-4384-A512-3EC351A1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429B451D-EAA4-4A6E-B6A7-2DB1881B9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33" y="0"/>
            <a:ext cx="6670192" cy="683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4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EBE1D-D5AB-475D-963D-D337F6B6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推荐流程设计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4677D7B-AF60-4A65-A196-7F61D25F4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5" y="2361624"/>
            <a:ext cx="11820000" cy="379422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83455-1F03-4F6E-8993-67B9C006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98A88270-B894-4843-AC59-23F20B860547}"/>
              </a:ext>
            </a:extLst>
          </p:cNvPr>
          <p:cNvSpPr/>
          <p:nvPr/>
        </p:nvSpPr>
        <p:spPr>
          <a:xfrm>
            <a:off x="0" y="3951214"/>
            <a:ext cx="1845578" cy="990821"/>
          </a:xfrm>
          <a:prstGeom prst="wedgeEllipseCallout">
            <a:avLst>
              <a:gd name="adj1" fmla="val -40267"/>
              <a:gd name="adj2" fmla="val -135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携带用户</a:t>
            </a:r>
            <a:r>
              <a:rPr lang="en-US" altLang="zh-CN" sz="1200" dirty="0"/>
              <a:t>ID</a:t>
            </a:r>
            <a:r>
              <a:rPr lang="zh-CN" altLang="en-US" sz="1200" dirty="0"/>
              <a:t>，地理位置，</a:t>
            </a:r>
            <a:r>
              <a:rPr lang="en-US" altLang="zh-CN" sz="1200" dirty="0"/>
              <a:t>IP</a:t>
            </a:r>
            <a:r>
              <a:rPr lang="zh-CN" altLang="en-US" sz="1200" dirty="0"/>
              <a:t>，注册时间，设备信息，版本信息等</a:t>
            </a: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F779DD4F-F484-4D38-9079-705B936EC754}"/>
              </a:ext>
            </a:extLst>
          </p:cNvPr>
          <p:cNvSpPr/>
          <p:nvPr/>
        </p:nvSpPr>
        <p:spPr>
          <a:xfrm>
            <a:off x="125485" y="305696"/>
            <a:ext cx="2491531" cy="1271434"/>
          </a:xfrm>
          <a:prstGeom prst="wedgeEllipseCallout">
            <a:avLst>
              <a:gd name="adj1" fmla="val -30934"/>
              <a:gd name="adj2" fmla="val 145294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获取用户画像：性别，年龄，喜欢的内容类别，喜欢的关键词，喜欢的作者，用户手机上安装的它</a:t>
            </a:r>
            <a:r>
              <a:rPr lang="en-US" altLang="zh-CN" sz="1000" dirty="0"/>
              <a:t>app</a:t>
            </a:r>
            <a:r>
              <a:rPr lang="zh-CN" altLang="en-US" sz="1000" dirty="0"/>
              <a:t>等信息</a:t>
            </a:r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62245534-5924-4AD8-A582-9A7497766F78}"/>
              </a:ext>
            </a:extLst>
          </p:cNvPr>
          <p:cNvSpPr/>
          <p:nvPr/>
        </p:nvSpPr>
        <p:spPr>
          <a:xfrm>
            <a:off x="2726421" y="5637402"/>
            <a:ext cx="1736521" cy="855678"/>
          </a:xfrm>
          <a:prstGeom prst="wedgeEllipseCallout">
            <a:avLst>
              <a:gd name="adj1" fmla="val -32427"/>
              <a:gd name="adj2" fmla="val -14044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多路召回：</a:t>
            </a:r>
            <a:r>
              <a:rPr lang="en-US" altLang="zh-CN" sz="1200" dirty="0"/>
              <a:t>U2I2I,U2U2I</a:t>
            </a:r>
            <a:r>
              <a:rPr lang="zh-CN" altLang="en-US" sz="1200" dirty="0"/>
              <a:t>等</a:t>
            </a:r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10B4DA51-8E0B-45E3-9FE9-DE671BF50ABB}"/>
              </a:ext>
            </a:extLst>
          </p:cNvPr>
          <p:cNvSpPr/>
          <p:nvPr/>
        </p:nvSpPr>
        <p:spPr>
          <a:xfrm>
            <a:off x="2122415" y="855677"/>
            <a:ext cx="2894202" cy="1426380"/>
          </a:xfrm>
          <a:prstGeom prst="wedgeEllipseCallout">
            <a:avLst>
              <a:gd name="adj1" fmla="val -26085"/>
              <a:gd name="adj2" fmla="val 1030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根据用户画像和场景从内容库中找到用户可能感兴趣的内容，目的是去穷尽“用户对内容感兴趣的原因”尽可能广泛地把用户可能感兴趣的内容挖掘出来。</a:t>
            </a:r>
          </a:p>
        </p:txBody>
      </p:sp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01AB3124-E0A6-4926-9C0C-83CD71579AE2}"/>
              </a:ext>
            </a:extLst>
          </p:cNvPr>
          <p:cNvSpPr/>
          <p:nvPr/>
        </p:nvSpPr>
        <p:spPr>
          <a:xfrm>
            <a:off x="4960692" y="261317"/>
            <a:ext cx="2894202" cy="1426380"/>
          </a:xfrm>
          <a:prstGeom prst="wedgeEllipseCallout">
            <a:avLst>
              <a:gd name="adj1" fmla="val -25518"/>
              <a:gd name="adj2" fmla="val 14365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预估排序</a:t>
            </a:r>
            <a:r>
              <a:rPr lang="en-US" altLang="zh-CN" sz="1200" dirty="0"/>
              <a:t>-</a:t>
            </a:r>
            <a:r>
              <a:rPr lang="zh-CN" altLang="en-US" sz="1200" dirty="0"/>
              <a:t>对召回的内容使用更多维的角度进行排序，不同排序模型计算不同指标，最后计算得分。比如：最终得分</a:t>
            </a:r>
            <a:r>
              <a:rPr lang="en-US" altLang="zh-CN" sz="1200" dirty="0"/>
              <a:t>=w1*</a:t>
            </a:r>
            <a:r>
              <a:rPr lang="zh-CN" altLang="en-US" sz="1200" dirty="0"/>
              <a:t>点击率</a:t>
            </a:r>
            <a:r>
              <a:rPr lang="en-US" altLang="zh-CN" sz="1200" dirty="0"/>
              <a:t>+w2*</a:t>
            </a:r>
            <a:r>
              <a:rPr lang="zh-CN" altLang="en-US" sz="1200" dirty="0"/>
              <a:t>分享率</a:t>
            </a:r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13C88504-CFA6-4A60-A72F-4431E7B52D2C}"/>
              </a:ext>
            </a:extLst>
          </p:cNvPr>
          <p:cNvSpPr/>
          <p:nvPr/>
        </p:nvSpPr>
        <p:spPr>
          <a:xfrm>
            <a:off x="8596491" y="628206"/>
            <a:ext cx="3204157" cy="1336620"/>
          </a:xfrm>
          <a:prstGeom prst="wedgeEllipseCallout">
            <a:avLst>
              <a:gd name="adj1" fmla="val -20653"/>
              <a:gd name="adj2" fmla="val 12840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策略重排</a:t>
            </a:r>
            <a:r>
              <a:rPr lang="en-US" altLang="zh-CN" sz="1200" dirty="0"/>
              <a:t>-</a:t>
            </a:r>
            <a:r>
              <a:rPr lang="zh-CN" altLang="en-US" sz="1200" dirty="0"/>
              <a:t>对于排序后出现的不理想的情况或者一些强制性需求进行重排</a:t>
            </a:r>
            <a:r>
              <a:rPr lang="en-US" altLang="zh-CN" sz="1200" dirty="0"/>
              <a:t>(</a:t>
            </a:r>
            <a:r>
              <a:rPr lang="zh-CN" altLang="en-US" sz="1200" dirty="0"/>
              <a:t>比如：平台鼓励的内容进行加权；某类内容出现的频率限制；强制增加一些内容等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57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7C243-2263-4D48-9414-29070864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2027"/>
          </a:xfrm>
        </p:spPr>
        <p:txBody>
          <a:bodyPr/>
          <a:lstStyle/>
          <a:p>
            <a:r>
              <a:rPr lang="zh-CN" altLang="en-US" dirty="0"/>
              <a:t>基于内容的推荐系统（</a:t>
            </a:r>
            <a:r>
              <a:rPr lang="en-US" altLang="zh-CN" cap="none" dirty="0"/>
              <a:t>Content-Based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C28D5-6B05-45F3-9CC4-2674C43E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DF3000D-A610-4ABD-B97D-03B04CD7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8408"/>
            <a:ext cx="11029615" cy="100667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地位：最早被使用的推荐算法，年代久远，但至今仍然被广泛使用，效果良好</a:t>
            </a:r>
            <a:endParaRPr lang="en-US" altLang="zh-CN" dirty="0"/>
          </a:p>
          <a:p>
            <a:r>
              <a:rPr lang="zh-CN" altLang="en-US" dirty="0"/>
              <a:t>定义：给用户推荐喜欢的物品的相似物品，即</a:t>
            </a:r>
            <a:r>
              <a:rPr lang="en-US" altLang="zh-CN" dirty="0"/>
              <a:t>U2I2I</a:t>
            </a:r>
            <a:r>
              <a:rPr lang="zh-CN" altLang="en-US" dirty="0"/>
              <a:t>、</a:t>
            </a:r>
            <a:r>
              <a:rPr lang="en-US" altLang="zh-CN" dirty="0"/>
              <a:t>U2Tag2I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4A5317-0445-46D4-A430-1A17FB0E7AF0}"/>
              </a:ext>
            </a:extLst>
          </p:cNvPr>
          <p:cNvSpPr/>
          <p:nvPr/>
        </p:nvSpPr>
        <p:spPr>
          <a:xfrm>
            <a:off x="822122" y="2589197"/>
            <a:ext cx="9144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Item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EDBDD06-FFD1-415C-8581-D6F8A4430F4F}"/>
              </a:ext>
            </a:extLst>
          </p:cNvPr>
          <p:cNvSpPr/>
          <p:nvPr/>
        </p:nvSpPr>
        <p:spPr>
          <a:xfrm>
            <a:off x="5272702" y="2589197"/>
            <a:ext cx="3393125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钢铁侠：动作片、科幻片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蜘蛛侠：动作片、科幻片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功夫：动作片、周星驰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18C4AFE-FA99-4F75-B0E9-6E18568F581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736522" y="3046397"/>
            <a:ext cx="3536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EA6A40B-7B93-4306-B31B-E3E00D0D884D}"/>
              </a:ext>
            </a:extLst>
          </p:cNvPr>
          <p:cNvSpPr/>
          <p:nvPr/>
        </p:nvSpPr>
        <p:spPr>
          <a:xfrm>
            <a:off x="2198584" y="2794565"/>
            <a:ext cx="24929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：给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寻找特征</a:t>
            </a:r>
            <a:endParaRPr lang="en-US" altLang="zh-CN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比如：标签、分类、演员、关键词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AC61C0D-7E74-4FC7-860C-01D11E7CA255}"/>
              </a:ext>
            </a:extLst>
          </p:cNvPr>
          <p:cNvSpPr/>
          <p:nvPr/>
        </p:nvSpPr>
        <p:spPr>
          <a:xfrm>
            <a:off x="822122" y="3900881"/>
            <a:ext cx="9144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CFD2E7B-16D4-470C-8837-081290BFBDAF}"/>
              </a:ext>
            </a:extLst>
          </p:cNvPr>
          <p:cNvSpPr/>
          <p:nvPr/>
        </p:nvSpPr>
        <p:spPr>
          <a:xfrm>
            <a:off x="2367095" y="3896687"/>
            <a:ext cx="1399562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行为列表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钢铁侠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功夫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71672C9-84A5-4B58-AB89-2A9AD76AD95D}"/>
              </a:ext>
            </a:extLst>
          </p:cNvPr>
          <p:cNvSpPr/>
          <p:nvPr/>
        </p:nvSpPr>
        <p:spPr>
          <a:xfrm>
            <a:off x="6802295" y="3896687"/>
            <a:ext cx="1796419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用户偏好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动作片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科幻片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周星驰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D64D38-E3B9-48F6-8E2C-3E82CA74E94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1736522" y="4353887"/>
            <a:ext cx="630573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5636D9-5F84-48D3-A088-A63DF5F78D20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766657" y="4353887"/>
            <a:ext cx="3035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2B78F9F-67B1-4553-B392-AD7667D2B400}"/>
              </a:ext>
            </a:extLst>
          </p:cNvPr>
          <p:cNvSpPr/>
          <p:nvPr/>
        </p:nvSpPr>
        <p:spPr>
          <a:xfrm>
            <a:off x="3751187" y="4094343"/>
            <a:ext cx="30957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：根据历史、聚合计算等用户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偏好</a:t>
            </a: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做简单计数、加权平均等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B21EE1C-63BB-4AED-A2CB-A5BE7ECEACC9}"/>
              </a:ext>
            </a:extLst>
          </p:cNvPr>
          <p:cNvSpPr/>
          <p:nvPr/>
        </p:nvSpPr>
        <p:spPr>
          <a:xfrm>
            <a:off x="2367095" y="5509514"/>
            <a:ext cx="1399562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/>
              <a:t>推荐列表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蜘蛛侠 </a:t>
            </a:r>
            <a:r>
              <a:rPr lang="en-US" altLang="zh-CN" sz="1200" dirty="0"/>
              <a:t>0.8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大话西游 </a:t>
            </a:r>
            <a:r>
              <a:rPr lang="en-US" altLang="zh-CN" sz="1200" dirty="0"/>
              <a:t>0.6</a:t>
            </a:r>
            <a:endParaRPr lang="zh-CN" altLang="en-US" sz="1200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AAE19C6-ABA8-4786-AB53-A50054FD7C6B}"/>
              </a:ext>
            </a:extLst>
          </p:cNvPr>
          <p:cNvCxnSpPr>
            <a:stCxn id="17" idx="2"/>
            <a:endCxn id="23" idx="3"/>
          </p:cNvCxnSpPr>
          <p:nvPr/>
        </p:nvCxnSpPr>
        <p:spPr>
          <a:xfrm rot="5400000">
            <a:off x="5155768" y="3421976"/>
            <a:ext cx="1155627" cy="3933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6AF940F2-49E8-46EC-83F3-AA454F50C635}"/>
              </a:ext>
            </a:extLst>
          </p:cNvPr>
          <p:cNvCxnSpPr>
            <a:stCxn id="23" idx="1"/>
            <a:endCxn id="15" idx="2"/>
          </p:cNvCxnSpPr>
          <p:nvPr/>
        </p:nvCxnSpPr>
        <p:spPr>
          <a:xfrm rot="10800000">
            <a:off x="1279323" y="4815282"/>
            <a:ext cx="1087773" cy="1151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48B9AD1-1498-4449-8A89-38B9853C6302}"/>
              </a:ext>
            </a:extLst>
          </p:cNvPr>
          <p:cNvSpPr/>
          <p:nvPr/>
        </p:nvSpPr>
        <p:spPr>
          <a:xfrm>
            <a:off x="3869901" y="5320383"/>
            <a:ext cx="25926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步骤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使用余弦相似度算法</a:t>
            </a: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计算用户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向量最相似的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TOPN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A49CC94-A990-4D33-BE98-C5523CBD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230" y="5178091"/>
            <a:ext cx="3876190" cy="933333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06D9F68-1A21-4151-90E2-7B0ED29A7B1D}"/>
              </a:ext>
            </a:extLst>
          </p:cNvPr>
          <p:cNvSpPr/>
          <p:nvPr/>
        </p:nvSpPr>
        <p:spPr>
          <a:xfrm>
            <a:off x="8464492" y="1125318"/>
            <a:ext cx="3398209" cy="13495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/>
              <a:t>User</a:t>
            </a:r>
            <a:r>
              <a:rPr lang="zh-CN" altLang="en-US" sz="1000" dirty="0"/>
              <a:t>向量</a:t>
            </a:r>
            <a:r>
              <a:rPr lang="en-US" altLang="zh-CN" sz="1000" dirty="0"/>
              <a:t>: [(</a:t>
            </a:r>
            <a:r>
              <a:rPr lang="zh-CN" altLang="en-US" sz="1000" dirty="0"/>
              <a:t>动作片</a:t>
            </a:r>
            <a:r>
              <a:rPr lang="en-US" altLang="zh-CN" sz="1000" dirty="0"/>
              <a:t>,2),(</a:t>
            </a:r>
            <a:r>
              <a:rPr lang="zh-CN" altLang="en-US" sz="1000" dirty="0"/>
              <a:t>科幻片</a:t>
            </a:r>
            <a:r>
              <a:rPr lang="en-US" altLang="zh-CN" sz="1000" dirty="0"/>
              <a:t>,1),(</a:t>
            </a:r>
            <a:r>
              <a:rPr lang="zh-CN" altLang="en-US" sz="1000" dirty="0"/>
              <a:t>周星驰</a:t>
            </a:r>
            <a:r>
              <a:rPr lang="en-US" altLang="zh-CN" sz="1000" dirty="0"/>
              <a:t>,1)]</a:t>
            </a:r>
          </a:p>
          <a:p>
            <a:r>
              <a:rPr lang="en-US" altLang="zh-CN" sz="1000" dirty="0"/>
              <a:t>Item</a:t>
            </a:r>
            <a:r>
              <a:rPr lang="zh-CN" altLang="en-US" sz="1000" dirty="0"/>
              <a:t>向量</a:t>
            </a:r>
            <a:r>
              <a:rPr lang="en-US" altLang="zh-CN" sz="1000" dirty="0"/>
              <a:t>: [(</a:t>
            </a:r>
            <a:r>
              <a:rPr lang="zh-CN" altLang="en-US" sz="1000" dirty="0"/>
              <a:t>蜘蛛侠</a:t>
            </a:r>
            <a:r>
              <a:rPr lang="en-US" altLang="zh-CN" sz="1000" dirty="0"/>
              <a:t>,[(</a:t>
            </a:r>
            <a:r>
              <a:rPr lang="zh-CN" altLang="en-US" sz="1000" dirty="0"/>
              <a:t>动作片</a:t>
            </a:r>
            <a:r>
              <a:rPr lang="en-US" altLang="zh-CN" sz="1000" dirty="0"/>
              <a:t>,1),(</a:t>
            </a:r>
            <a:r>
              <a:rPr lang="zh-CN" altLang="en-US" sz="1000" dirty="0"/>
              <a:t>科幻片</a:t>
            </a:r>
            <a:r>
              <a:rPr lang="en-US" altLang="zh-CN" sz="1000" dirty="0"/>
              <a:t>,1),(</a:t>
            </a:r>
            <a:r>
              <a:rPr lang="zh-CN" altLang="en-US" sz="1000" dirty="0"/>
              <a:t>周星驰</a:t>
            </a:r>
            <a:r>
              <a:rPr lang="en-US" altLang="zh-CN" sz="1000" dirty="0"/>
              <a:t>,0)])]</a:t>
            </a:r>
          </a:p>
          <a:p>
            <a:r>
              <a:rPr lang="zh-CN" altLang="en-US" sz="1000" dirty="0"/>
              <a:t>分子：</a:t>
            </a:r>
            <a:r>
              <a:rPr lang="en-US" altLang="zh-CN" sz="1000" dirty="0"/>
              <a:t>2</a:t>
            </a:r>
            <a:r>
              <a:rPr lang="zh-CN" altLang="en-US" sz="1000" dirty="0"/>
              <a:t>*</a:t>
            </a:r>
            <a:r>
              <a:rPr lang="en-US" altLang="zh-CN" sz="1000" dirty="0"/>
              <a:t>1+1</a:t>
            </a:r>
            <a:r>
              <a:rPr lang="zh-CN" altLang="en-US" sz="1000" dirty="0"/>
              <a:t>*</a:t>
            </a:r>
            <a:r>
              <a:rPr lang="en-US" altLang="zh-CN" sz="1000" dirty="0"/>
              <a:t>1+1</a:t>
            </a:r>
            <a:r>
              <a:rPr lang="zh-CN" altLang="en-US" sz="1000" dirty="0"/>
              <a:t>*</a:t>
            </a:r>
            <a:r>
              <a:rPr lang="en-US" altLang="zh-CN" sz="1000" dirty="0"/>
              <a:t>0=3</a:t>
            </a:r>
          </a:p>
          <a:p>
            <a:r>
              <a:rPr lang="zh-CN" altLang="en-US" sz="1000" dirty="0"/>
              <a:t>分母：根号</a:t>
            </a:r>
            <a:r>
              <a:rPr lang="en-US" altLang="zh-CN" sz="1000" dirty="0"/>
              <a:t>(2*2+1*1+1*1) * </a:t>
            </a:r>
            <a:r>
              <a:rPr lang="zh-CN" altLang="en-US" sz="1000" dirty="0"/>
              <a:t>根号</a:t>
            </a:r>
            <a:r>
              <a:rPr lang="en-US" altLang="zh-CN" sz="1000" dirty="0"/>
              <a:t>(1*1+1*1+0*0)=3.5</a:t>
            </a:r>
          </a:p>
          <a:p>
            <a:r>
              <a:rPr lang="zh-CN" altLang="en-US" sz="1000" dirty="0"/>
              <a:t>相似度：</a:t>
            </a:r>
            <a:r>
              <a:rPr lang="en-US" altLang="zh-CN" sz="1000" dirty="0"/>
              <a:t>3/3.5</a:t>
            </a:r>
            <a:r>
              <a:rPr lang="zh-CN" altLang="en-US" sz="1000" dirty="0"/>
              <a:t> </a:t>
            </a:r>
            <a:r>
              <a:rPr lang="en-US" altLang="zh-CN" sz="1000" dirty="0"/>
              <a:t>= 0.86</a:t>
            </a:r>
            <a:endParaRPr lang="zh-CN" altLang="en-US" sz="10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4CE52A5-4E8D-4CD0-98A6-DC46CAFCFA4F}"/>
              </a:ext>
            </a:extLst>
          </p:cNvPr>
          <p:cNvCxnSpPr>
            <a:cxnSpLocks/>
          </p:cNvCxnSpPr>
          <p:nvPr/>
        </p:nvCxnSpPr>
        <p:spPr>
          <a:xfrm flipV="1">
            <a:off x="9963325" y="2466508"/>
            <a:ext cx="11185" cy="278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2879206-E937-4762-9772-84BEEECAB1C7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6462535" y="5643549"/>
            <a:ext cx="1562695" cy="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7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901E5-ADEC-4E3E-89A9-F3B39F61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90144"/>
          </a:xfrm>
        </p:spPr>
        <p:txBody>
          <a:bodyPr/>
          <a:lstStyle/>
          <a:p>
            <a:r>
              <a:rPr lang="en-US" altLang="zh-CN" dirty="0"/>
              <a:t>CB</a:t>
            </a:r>
            <a:r>
              <a:rPr lang="zh-CN" altLang="en-US" dirty="0"/>
              <a:t>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98653-C47F-428F-B392-098DC452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不需要其他用户数据</a:t>
            </a:r>
            <a:endParaRPr lang="en-US" altLang="zh-CN" dirty="0"/>
          </a:p>
          <a:p>
            <a:pPr lvl="1"/>
            <a:r>
              <a:rPr lang="zh-CN" altLang="en-US" dirty="0"/>
              <a:t>能给具备独特口味的用户推荐</a:t>
            </a:r>
            <a:endParaRPr lang="en-US" altLang="zh-CN" dirty="0"/>
          </a:p>
          <a:p>
            <a:pPr lvl="1"/>
            <a:r>
              <a:rPr lang="zh-CN" altLang="en-US" dirty="0"/>
              <a:t>可以推荐最新的、冷门的数据</a:t>
            </a:r>
            <a:endParaRPr lang="en-US" altLang="zh-CN" dirty="0"/>
          </a:p>
          <a:p>
            <a:pPr lvl="1"/>
            <a:r>
              <a:rPr lang="zh-CN" altLang="en-US" dirty="0"/>
              <a:t>容易做推荐结果的解释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很难找到能表达物品的</a:t>
            </a:r>
            <a:r>
              <a:rPr lang="en-US" altLang="zh-CN" dirty="0"/>
              <a:t>tag</a:t>
            </a:r>
            <a:r>
              <a:rPr lang="zh-CN" altLang="en-US" dirty="0"/>
              <a:t>，有时需要人工参与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分类，标签，演员，介绍等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过于局限于自己的世界，无法挖掘用户的潜在兴趣</a:t>
            </a:r>
            <a:endParaRPr lang="en-US" altLang="zh-CN" dirty="0"/>
          </a:p>
          <a:p>
            <a:pPr lvl="1"/>
            <a:r>
              <a:rPr lang="zh-CN" altLang="en-US" dirty="0"/>
              <a:t>新用户如果没有行为，没法做推荐</a:t>
            </a:r>
            <a:r>
              <a:rPr lang="en-US" altLang="zh-CN" dirty="0"/>
              <a:t>(</a:t>
            </a:r>
            <a:r>
              <a:rPr lang="zh-CN" altLang="en-US" dirty="0"/>
              <a:t>比如现在很多站点需要用户设置感兴趣的标签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AD318-4D50-4CCA-A4B6-19A5825F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2020/7/30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525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{475257A9-A7C7-4B5B-9A7E-B5165E04FB2E}tf33552983</Template>
  <TotalTime>605</TotalTime>
  <Words>1579</Words>
  <Application>Microsoft Office PowerPoint</Application>
  <PresentationFormat>宽屏</PresentationFormat>
  <Paragraphs>167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Microsoft YaHei UI</vt:lpstr>
      <vt:lpstr>微软雅黑</vt:lpstr>
      <vt:lpstr>Arial</vt:lpstr>
      <vt:lpstr>Calibri</vt:lpstr>
      <vt:lpstr>Franklin Gothic Book</vt:lpstr>
      <vt:lpstr>Wingdings 2</vt:lpstr>
      <vt:lpstr>DividendVTI</vt:lpstr>
      <vt:lpstr>推荐系统</vt:lpstr>
      <vt:lpstr>推荐系统模型演变史</vt:lpstr>
      <vt:lpstr>推荐系统是什么</vt:lpstr>
      <vt:lpstr>推荐系统解决了什么问题</vt:lpstr>
      <vt:lpstr>收集信息</vt:lpstr>
      <vt:lpstr>Netflix推荐系统经典架构图</vt:lpstr>
      <vt:lpstr>推荐流程设计</vt:lpstr>
      <vt:lpstr>基于内容的推荐系统（Content-Based）</vt:lpstr>
      <vt:lpstr>CB优缺点</vt:lpstr>
      <vt:lpstr>基于协同过滤的推荐系统（Collaborative Filtering）</vt:lpstr>
      <vt:lpstr>解释：UserCF</vt:lpstr>
      <vt:lpstr>解释：用户行为</vt:lpstr>
      <vt:lpstr>推荐系统算法</vt:lpstr>
      <vt:lpstr>示例1：基于KNN算法的surprise推荐引擎实现</vt:lpstr>
      <vt:lpstr>示例2：基于ALS算法的Spark推荐引擎实现</vt:lpstr>
      <vt:lpstr>数据为王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35084</dc:creator>
  <cp:lastModifiedBy>35084</cp:lastModifiedBy>
  <cp:revision>55</cp:revision>
  <dcterms:created xsi:type="dcterms:W3CDTF">2020-07-14T01:48:17Z</dcterms:created>
  <dcterms:modified xsi:type="dcterms:W3CDTF">2020-07-30T02:16:31Z</dcterms:modified>
</cp:coreProperties>
</file>