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46"/>
  </p:notesMasterIdLst>
  <p:handoutMasterIdLst>
    <p:handoutMasterId r:id="rId47"/>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91" r:id="rId16"/>
    <p:sldId id="285" r:id="rId17"/>
    <p:sldId id="292" r:id="rId18"/>
    <p:sldId id="293" r:id="rId19"/>
    <p:sldId id="294" r:id="rId20"/>
    <p:sldId id="295" r:id="rId21"/>
    <p:sldId id="296" r:id="rId22"/>
    <p:sldId id="297" r:id="rId23"/>
    <p:sldId id="298" r:id="rId24"/>
    <p:sldId id="299" r:id="rId25"/>
    <p:sldId id="286" r:id="rId26"/>
    <p:sldId id="288" r:id="rId27"/>
    <p:sldId id="289" r:id="rId28"/>
    <p:sldId id="287" r:id="rId29"/>
    <p:sldId id="290" r:id="rId30"/>
    <p:sldId id="300" r:id="rId31"/>
    <p:sldId id="265" r:id="rId32"/>
    <p:sldId id="269" r:id="rId33"/>
    <p:sldId id="270" r:id="rId34"/>
    <p:sldId id="271" r:id="rId35"/>
    <p:sldId id="272" r:id="rId36"/>
    <p:sldId id="273" r:id="rId37"/>
    <p:sldId id="274" r:id="rId38"/>
    <p:sldId id="275" r:id="rId39"/>
    <p:sldId id="276" r:id="rId40"/>
    <p:sldId id="268" r:id="rId41"/>
    <p:sldId id="277" r:id="rId42"/>
    <p:sldId id="278" r:id="rId43"/>
    <p:sldId id="280" r:id="rId44"/>
    <p:sldId id="279"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2020/4/23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2020/4/23</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2020/4/23</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2020/4/23</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2020/4/23</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2020/4/23</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2020/4/23</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2020/4/23</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2020/4/23</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2020/4/23</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2020/4/23</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2020/4/23</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2020/4/23</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erd.io/2/features/protocol-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设计原则</a:t>
            </a:r>
            <a:endParaRPr lang="en-US" altLang="zh-CN" dirty="0"/>
          </a:p>
          <a:p>
            <a:r>
              <a:rPr lang="en-US" altLang="zh-CN" dirty="0" err="1"/>
              <a:t>Linkerd</a:t>
            </a:r>
            <a:r>
              <a:rPr lang="zh-CN" altLang="en-US" dirty="0"/>
              <a:t>功能列表</a:t>
            </a:r>
            <a:endParaRPr lang="en-US" altLang="zh-CN" dirty="0"/>
          </a:p>
          <a:p>
            <a:r>
              <a:rPr lang="en-US" altLang="zh-CN" dirty="0" err="1"/>
              <a:t>Linkerd</a:t>
            </a:r>
            <a:r>
              <a:rPr lang="zh-CN" altLang="en-US" dirty="0"/>
              <a:t>组件</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5791-B282-4161-A57B-D8AB9155C411}"/>
              </a:ext>
            </a:extLst>
          </p:cNvPr>
          <p:cNvSpPr>
            <a:spLocks noGrp="1"/>
          </p:cNvSpPr>
          <p:nvPr>
            <p:ph type="title"/>
          </p:nvPr>
        </p:nvSpPr>
        <p:spPr/>
        <p:txBody>
          <a:bodyPr/>
          <a:lstStyle/>
          <a:p>
            <a:r>
              <a:rPr lang="en-US" altLang="zh-CN" dirty="0" err="1"/>
              <a:t>Linkerd</a:t>
            </a:r>
            <a:r>
              <a:rPr lang="zh-CN" altLang="en-US" dirty="0"/>
              <a:t>设计原则</a:t>
            </a:r>
            <a:br>
              <a:rPr lang="en-US" altLang="zh-CN" dirty="0"/>
            </a:br>
            <a:endParaRPr lang="zh-CN" altLang="en-US" dirty="0"/>
          </a:p>
        </p:txBody>
      </p:sp>
      <p:sp>
        <p:nvSpPr>
          <p:cNvPr id="3" name="内容占位符 2">
            <a:extLst>
              <a:ext uri="{FF2B5EF4-FFF2-40B4-BE49-F238E27FC236}">
                <a16:creationId xmlns:a16="http://schemas.microsoft.com/office/drawing/2014/main" id="{9683A744-DC2D-41D1-BEC4-FC9CD04BFBF2}"/>
              </a:ext>
            </a:extLst>
          </p:cNvPr>
          <p:cNvSpPr>
            <a:spLocks noGrp="1"/>
          </p:cNvSpPr>
          <p:nvPr>
            <p:ph idx="1"/>
          </p:nvPr>
        </p:nvSpPr>
        <p:spPr/>
        <p:txBody>
          <a:bodyPr/>
          <a:lstStyle/>
          <a:p>
            <a:r>
              <a:rPr lang="zh-CN" altLang="en-US" b="1" dirty="0"/>
              <a:t>保持简单。</a:t>
            </a:r>
            <a:r>
              <a:rPr lang="en-US" altLang="zh-CN" dirty="0" err="1"/>
              <a:t>Linkerd</a:t>
            </a:r>
            <a:r>
              <a:rPr lang="zh-CN" altLang="en-US" dirty="0"/>
              <a:t>应该操作简单，具有较低的认知开销。操作者应该发现它的组件是清晰的，它的行为是可理解的和可预测的，而不需要什么魔法。</a:t>
            </a:r>
          </a:p>
          <a:p>
            <a:r>
              <a:rPr lang="zh-CN" altLang="en-US" b="1" dirty="0"/>
              <a:t>减少资源需求。</a:t>
            </a:r>
            <a:r>
              <a:rPr lang="en-US" altLang="zh-CN" dirty="0" err="1"/>
              <a:t>Linkerd</a:t>
            </a:r>
            <a:r>
              <a:rPr lang="zh-CN" altLang="en-US" dirty="0"/>
              <a:t>应该尽可能降低性能和资源成本，尤其是在数据平面层。</a:t>
            </a:r>
          </a:p>
          <a:p>
            <a:r>
              <a:rPr lang="zh-CN" altLang="en-US" b="1" dirty="0"/>
              <a:t>执行简单。</a:t>
            </a:r>
            <a:r>
              <a:rPr lang="en-US" altLang="zh-CN" dirty="0" err="1"/>
              <a:t>Linkerd</a:t>
            </a:r>
            <a:r>
              <a:rPr lang="zh-CN" altLang="en-US" dirty="0"/>
              <a:t>不应该破坏现有的应用程序，也不应该要求复杂的配置才能启动或执行简单的操作。</a:t>
            </a:r>
            <a:endParaRPr lang="en-US" altLang="zh-CN" dirty="0"/>
          </a:p>
          <a:p>
            <a:endParaRPr lang="zh-CN" altLang="en-US" dirty="0"/>
          </a:p>
          <a:p>
            <a:pPr marL="0" indent="0">
              <a:buNone/>
            </a:pPr>
            <a:r>
              <a:rPr lang="zh-CN" altLang="en-US" dirty="0"/>
              <a:t>这三个原则有一个共同点：它们都降低了运行</a:t>
            </a:r>
            <a:r>
              <a:rPr lang="en-US" altLang="zh-CN" dirty="0" err="1"/>
              <a:t>Linkerd</a:t>
            </a:r>
            <a:r>
              <a:rPr lang="zh-CN" altLang="en-US" dirty="0"/>
              <a:t>的操作成本。无论它是通过计算资源来度量的，还是更重要的，在人类花费的时间中度量的，这些原则都要求</a:t>
            </a:r>
            <a:r>
              <a:rPr lang="en-US" altLang="zh-CN" dirty="0" err="1"/>
              <a:t>Linkerd</a:t>
            </a:r>
            <a:r>
              <a:rPr lang="zh-CN" altLang="en-US" dirty="0"/>
              <a:t>忠实于保持服务网格运行成本尽可能低的目标。</a:t>
            </a:r>
          </a:p>
        </p:txBody>
      </p:sp>
      <p:sp>
        <p:nvSpPr>
          <p:cNvPr id="4" name="日期占位符 3">
            <a:extLst>
              <a:ext uri="{FF2B5EF4-FFF2-40B4-BE49-F238E27FC236}">
                <a16:creationId xmlns:a16="http://schemas.microsoft.com/office/drawing/2014/main" id="{DC2005BB-A47E-45F2-9C57-C91073FAFB8E}"/>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83919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5" name="图片 4">
            <a:extLst>
              <a:ext uri="{FF2B5EF4-FFF2-40B4-BE49-F238E27FC236}">
                <a16:creationId xmlns:a16="http://schemas.microsoft.com/office/drawing/2014/main" id="{F18B83F1-B4EB-4D58-BE52-C8D769B899C7}"/>
              </a:ext>
            </a:extLst>
          </p:cNvPr>
          <p:cNvPicPr>
            <a:picLocks noChangeAspect="1"/>
          </p:cNvPicPr>
          <p:nvPr/>
        </p:nvPicPr>
        <p:blipFill>
          <a:blip r:embed="rId3"/>
          <a:stretch>
            <a:fillRect/>
          </a:stretch>
        </p:blipFill>
        <p:spPr>
          <a:xfrm>
            <a:off x="8637205" y="0"/>
            <a:ext cx="2145703" cy="6858000"/>
          </a:xfrm>
          <a:prstGeom prst="rect">
            <a:avLst/>
          </a:prstGeom>
        </p:spPr>
      </p:pic>
    </p:spTree>
    <p:extLst>
      <p:ext uri="{BB962C8B-B14F-4D97-AF65-F5344CB8AC3E}">
        <p14:creationId xmlns:p14="http://schemas.microsoft.com/office/powerpoint/2010/main" val="98913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F022-9D39-49D1-BCC6-3ADECDDE95E1}"/>
              </a:ext>
            </a:extLst>
          </p:cNvPr>
          <p:cNvSpPr>
            <a:spLocks noGrp="1"/>
          </p:cNvSpPr>
          <p:nvPr>
            <p:ph type="title"/>
          </p:nvPr>
        </p:nvSpPr>
        <p:spPr/>
        <p:txBody>
          <a:bodyPr/>
          <a:lstStyle/>
          <a:p>
            <a:r>
              <a:rPr lang="en-US" altLang="zh-CN" dirty="0" err="1"/>
              <a:t>Linkerd</a:t>
            </a:r>
            <a:r>
              <a:rPr lang="zh-CN" altLang="en-US" dirty="0"/>
              <a:t>组件 </a:t>
            </a:r>
            <a:r>
              <a:rPr lang="en-US" altLang="zh-CN" dirty="0"/>
              <a:t>– </a:t>
            </a:r>
            <a:r>
              <a:rPr lang="zh-CN" altLang="en-US" dirty="0"/>
              <a:t>架构图</a:t>
            </a:r>
            <a:br>
              <a:rPr lang="en-US" altLang="zh-CN" dirty="0"/>
            </a:br>
            <a:endParaRPr lang="zh-CN" altLang="en-US" dirty="0"/>
          </a:p>
        </p:txBody>
      </p:sp>
      <p:pic>
        <p:nvPicPr>
          <p:cNvPr id="6" name="内容占位符 5">
            <a:extLst>
              <a:ext uri="{FF2B5EF4-FFF2-40B4-BE49-F238E27FC236}">
                <a16:creationId xmlns:a16="http://schemas.microsoft.com/office/drawing/2014/main" id="{C398FDEB-54B0-4BA3-B6BE-F6EC974DE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4" y="1434738"/>
            <a:ext cx="9013372" cy="5070294"/>
          </a:xfrm>
        </p:spPr>
      </p:pic>
      <p:sp>
        <p:nvSpPr>
          <p:cNvPr id="4" name="日期占位符 3">
            <a:extLst>
              <a:ext uri="{FF2B5EF4-FFF2-40B4-BE49-F238E27FC236}">
                <a16:creationId xmlns:a16="http://schemas.microsoft.com/office/drawing/2014/main" id="{E8D32B95-6FCA-4CF0-8787-4205DFADF17E}"/>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63812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87E8-3B3F-4D74-87D4-67A0CB5FB876}"/>
              </a:ext>
            </a:extLst>
          </p:cNvPr>
          <p:cNvSpPr>
            <a:spLocks noGrp="1"/>
          </p:cNvSpPr>
          <p:nvPr>
            <p:ph type="title"/>
          </p:nvPr>
        </p:nvSpPr>
        <p:spPr>
          <a:xfrm>
            <a:off x="581192" y="702156"/>
            <a:ext cx="11029616" cy="760884"/>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1</a:t>
            </a:r>
            <a:endParaRPr lang="zh-CN" altLang="en-US" dirty="0"/>
          </a:p>
        </p:txBody>
      </p:sp>
      <p:sp>
        <p:nvSpPr>
          <p:cNvPr id="3" name="内容占位符 2">
            <a:extLst>
              <a:ext uri="{FF2B5EF4-FFF2-40B4-BE49-F238E27FC236}">
                <a16:creationId xmlns:a16="http://schemas.microsoft.com/office/drawing/2014/main" id="{6D05E832-4B01-4784-A0D7-D899F5FEF7F0}"/>
              </a:ext>
            </a:extLst>
          </p:cNvPr>
          <p:cNvSpPr>
            <a:spLocks noGrp="1"/>
          </p:cNvSpPr>
          <p:nvPr>
            <p:ph idx="1"/>
          </p:nvPr>
        </p:nvSpPr>
        <p:spPr/>
        <p:txBody>
          <a:bodyPr>
            <a:normAutofit fontScale="85000" lnSpcReduction="10000"/>
          </a:bodyPr>
          <a:lstStyle/>
          <a:p>
            <a:pPr marL="0" indent="0">
              <a:buNone/>
            </a:pPr>
            <a:r>
              <a:rPr lang="en-US" altLang="zh-CN" dirty="0" err="1"/>
              <a:t>Linkerd</a:t>
            </a:r>
            <a:r>
              <a:rPr lang="zh-CN" altLang="en-US" dirty="0"/>
              <a:t>控制平面是在专用</a:t>
            </a:r>
            <a:r>
              <a:rPr lang="en-US" altLang="zh-CN" dirty="0"/>
              <a:t>Kubernetes</a:t>
            </a:r>
            <a:r>
              <a:rPr lang="zh-CN" altLang="en-US" dirty="0"/>
              <a:t>命名空间（默认为</a:t>
            </a:r>
            <a:r>
              <a:rPr lang="en-US" altLang="zh-CN" dirty="0" err="1"/>
              <a:t>linkerd</a:t>
            </a:r>
            <a:r>
              <a:rPr lang="zh-CN" altLang="en-US" dirty="0"/>
              <a:t>）中运行的一组服务。 这些服务可以完成各种事情</a:t>
            </a:r>
            <a:r>
              <a:rPr lang="en-US" altLang="zh-CN" dirty="0"/>
              <a:t>-</a:t>
            </a:r>
            <a:r>
              <a:rPr lang="zh-CN" altLang="en-US" dirty="0"/>
              <a:t>聚集遥测数据，提供面向用户的</a:t>
            </a:r>
            <a:r>
              <a:rPr lang="en-US" altLang="zh-CN" dirty="0"/>
              <a:t>API</a:t>
            </a:r>
            <a:r>
              <a:rPr lang="zh-CN" altLang="en-US" dirty="0"/>
              <a:t>，向数据平面代理提供控制数据等。它们共同驱动数据平面的行为。 要将控制平面安装在您自己的群集上，请按照说明进行操作。</a:t>
            </a:r>
          </a:p>
          <a:p>
            <a:pPr marL="0" indent="0">
              <a:buNone/>
            </a:pPr>
            <a:r>
              <a:rPr lang="zh-CN" altLang="en-US" dirty="0"/>
              <a:t>控制平面由以下组成：</a:t>
            </a:r>
            <a:endParaRPr lang="en-US" altLang="zh-CN" dirty="0"/>
          </a:p>
          <a:p>
            <a:r>
              <a:rPr lang="en-US" altLang="zh-CN" dirty="0"/>
              <a:t>Controller</a:t>
            </a:r>
          </a:p>
          <a:p>
            <a:pPr marL="0" indent="0">
              <a:buNone/>
            </a:pPr>
            <a:r>
              <a:rPr lang="zh-CN" altLang="en-US" dirty="0"/>
              <a:t>控制器部署由</a:t>
            </a:r>
            <a:r>
              <a:rPr lang="en-US" altLang="zh-CN" dirty="0"/>
              <a:t>public-</a:t>
            </a:r>
            <a:r>
              <a:rPr lang="en-US" altLang="zh-CN" dirty="0" err="1"/>
              <a:t>api</a:t>
            </a:r>
            <a:r>
              <a:rPr lang="zh-CN" altLang="en-US" dirty="0"/>
              <a:t>容器组成，该容器为</a:t>
            </a:r>
            <a:r>
              <a:rPr lang="en-US" altLang="zh-CN" dirty="0"/>
              <a:t>CLI</a:t>
            </a:r>
            <a:r>
              <a:rPr lang="zh-CN" altLang="en-US" dirty="0"/>
              <a:t>和仪表板提供了接口的</a:t>
            </a:r>
            <a:r>
              <a:rPr lang="en-US" altLang="zh-CN" dirty="0"/>
              <a:t>API</a:t>
            </a:r>
            <a:r>
              <a:rPr lang="zh-CN" altLang="en-US" dirty="0"/>
              <a:t>。</a:t>
            </a:r>
            <a:endParaRPr lang="en-US" altLang="zh-CN" dirty="0"/>
          </a:p>
          <a:p>
            <a:r>
              <a:rPr lang="en-US" altLang="zh-CN" dirty="0"/>
              <a:t>Destination</a:t>
            </a:r>
          </a:p>
          <a:p>
            <a:pPr marL="0" indent="0">
              <a:buNone/>
            </a:pPr>
            <a:r>
              <a:rPr lang="zh-CN" altLang="en-US" dirty="0"/>
              <a:t>数据平面中的每个代理都使用此组件来查找将请求发送到哪里。 该组件还用于获取用于每个路由指标，重试和超时的服务配置文件信息</a:t>
            </a:r>
            <a:endParaRPr lang="en-US" altLang="zh-CN" dirty="0"/>
          </a:p>
          <a:p>
            <a:r>
              <a:rPr lang="en-US" altLang="zh-CN" dirty="0"/>
              <a:t>Identity</a:t>
            </a:r>
          </a:p>
          <a:p>
            <a:pPr marL="0" indent="0">
              <a:buNone/>
            </a:pPr>
            <a:r>
              <a:rPr lang="zh-CN" altLang="en-US" dirty="0"/>
              <a:t>此组件提供了一个证书颁发机构，该证书颁发机构接受来自代理的</a:t>
            </a:r>
            <a:r>
              <a:rPr lang="en-US" altLang="zh-CN" dirty="0"/>
              <a:t>CSR</a:t>
            </a:r>
            <a:r>
              <a:rPr lang="zh-CN" altLang="en-US" dirty="0"/>
              <a:t>并返回以正确身份签名的证书。 这些证书由代理在启动时获取，并且必须在代理准备就绪之前发出。 它们随后用于</a:t>
            </a:r>
            <a:r>
              <a:rPr lang="en-US" altLang="zh-CN" dirty="0" err="1"/>
              <a:t>Linkerd</a:t>
            </a:r>
            <a:r>
              <a:rPr lang="zh-CN" altLang="en-US" dirty="0"/>
              <a:t>代理之间的任何连接以实现</a:t>
            </a:r>
            <a:r>
              <a:rPr lang="en-US" altLang="zh-CN" dirty="0" err="1"/>
              <a:t>mTLS</a:t>
            </a:r>
            <a:r>
              <a:rPr lang="zh-CN" altLang="en-US" dirty="0"/>
              <a:t>。</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9856D0EE-0100-477B-A95A-24A77123C7D9}"/>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6" name="图片 5">
            <a:extLst>
              <a:ext uri="{FF2B5EF4-FFF2-40B4-BE49-F238E27FC236}">
                <a16:creationId xmlns:a16="http://schemas.microsoft.com/office/drawing/2014/main" id="{3B3BD289-7752-4915-AAFB-4BB0F4198D1B}"/>
              </a:ext>
            </a:extLst>
          </p:cNvPr>
          <p:cNvPicPr>
            <a:picLocks noChangeAspect="1"/>
          </p:cNvPicPr>
          <p:nvPr/>
        </p:nvPicPr>
        <p:blipFill>
          <a:blip r:embed="rId2"/>
          <a:stretch>
            <a:fillRect/>
          </a:stretch>
        </p:blipFill>
        <p:spPr>
          <a:xfrm>
            <a:off x="6165973" y="240392"/>
            <a:ext cx="4876190" cy="1876190"/>
          </a:xfrm>
          <a:prstGeom prst="rect">
            <a:avLst/>
          </a:prstGeom>
        </p:spPr>
      </p:pic>
    </p:spTree>
    <p:extLst>
      <p:ext uri="{BB962C8B-B14F-4D97-AF65-F5344CB8AC3E}">
        <p14:creationId xmlns:p14="http://schemas.microsoft.com/office/powerpoint/2010/main" val="195720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BC6D6A-2341-4310-942B-A94D352E498E}"/>
              </a:ext>
            </a:extLst>
          </p:cNvPr>
          <p:cNvPicPr>
            <a:picLocks noChangeAspect="1"/>
          </p:cNvPicPr>
          <p:nvPr/>
        </p:nvPicPr>
        <p:blipFill>
          <a:blip r:embed="rId2"/>
          <a:stretch>
            <a:fillRect/>
          </a:stretch>
        </p:blipFill>
        <p:spPr>
          <a:xfrm>
            <a:off x="8666841" y="2173665"/>
            <a:ext cx="5695238" cy="3266667"/>
          </a:xfrm>
          <a:prstGeom prst="rect">
            <a:avLst/>
          </a:prstGeom>
        </p:spPr>
      </p:pic>
      <p:sp>
        <p:nvSpPr>
          <p:cNvPr id="2" name="标题 1">
            <a:extLst>
              <a:ext uri="{FF2B5EF4-FFF2-40B4-BE49-F238E27FC236}">
                <a16:creationId xmlns:a16="http://schemas.microsoft.com/office/drawing/2014/main" id="{C539F61F-1D15-420B-8E74-B8192EA57C5F}"/>
              </a:ext>
            </a:extLst>
          </p:cNvPr>
          <p:cNvSpPr>
            <a:spLocks noGrp="1"/>
          </p:cNvSpPr>
          <p:nvPr>
            <p:ph type="title"/>
          </p:nvPr>
        </p:nvSpPr>
        <p:spPr>
          <a:xfrm>
            <a:off x="581192" y="702156"/>
            <a:ext cx="11029616" cy="673798"/>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2</a:t>
            </a:r>
            <a:endParaRPr lang="zh-CN" altLang="en-US" dirty="0"/>
          </a:p>
        </p:txBody>
      </p:sp>
      <p:sp>
        <p:nvSpPr>
          <p:cNvPr id="3" name="内容占位符 2">
            <a:extLst>
              <a:ext uri="{FF2B5EF4-FFF2-40B4-BE49-F238E27FC236}">
                <a16:creationId xmlns:a16="http://schemas.microsoft.com/office/drawing/2014/main" id="{8BA3AC5C-0D27-4624-AC54-2FAA891C38F1}"/>
              </a:ext>
            </a:extLst>
          </p:cNvPr>
          <p:cNvSpPr>
            <a:spLocks noGrp="1"/>
          </p:cNvSpPr>
          <p:nvPr>
            <p:ph idx="1"/>
          </p:nvPr>
        </p:nvSpPr>
        <p:spPr>
          <a:xfrm>
            <a:off x="581192" y="1593669"/>
            <a:ext cx="11029615" cy="5195370"/>
          </a:xfrm>
        </p:spPr>
        <p:txBody>
          <a:bodyPr>
            <a:normAutofit fontScale="85000" lnSpcReduction="10000"/>
          </a:bodyPr>
          <a:lstStyle/>
          <a:p>
            <a:r>
              <a:rPr lang="en-US" altLang="zh-CN" dirty="0"/>
              <a:t>Proxy Injector</a:t>
            </a:r>
          </a:p>
          <a:p>
            <a:pPr marL="0" indent="0">
              <a:buNone/>
            </a:pPr>
            <a:r>
              <a:rPr lang="zh-CN" altLang="en-US" dirty="0"/>
              <a:t>注入程序是一个准入控制器，每次创建一个容器时，它都会接收一个</a:t>
            </a:r>
            <a:r>
              <a:rPr lang="en-US" altLang="zh-CN" dirty="0"/>
              <a:t>Webhook</a:t>
            </a:r>
            <a:r>
              <a:rPr lang="zh-CN" altLang="en-US" dirty="0"/>
              <a:t>请求。 该注入器检查资源以获取特定于</a:t>
            </a:r>
            <a:r>
              <a:rPr lang="en-US" altLang="zh-CN" dirty="0" err="1"/>
              <a:t>Linkerd</a:t>
            </a:r>
            <a:r>
              <a:rPr lang="zh-CN" altLang="en-US" dirty="0"/>
              <a:t>的注释（</a:t>
            </a:r>
            <a:r>
              <a:rPr lang="en-US" altLang="zh-CN" dirty="0"/>
              <a:t>linkerd.io/inject</a:t>
            </a:r>
            <a:r>
              <a:rPr lang="zh-CN" altLang="en-US" dirty="0"/>
              <a:t>：</a:t>
            </a:r>
            <a:r>
              <a:rPr lang="en-US" altLang="zh-CN" dirty="0"/>
              <a:t>enabled</a:t>
            </a:r>
            <a:r>
              <a:rPr lang="zh-CN" altLang="en-US" dirty="0"/>
              <a:t>）。 当存在该注释时，注入器将更改容器的规范，并添加一个</a:t>
            </a:r>
            <a:r>
              <a:rPr lang="en-US" altLang="zh-CN" dirty="0" err="1"/>
              <a:t>initContainer</a:t>
            </a:r>
            <a:r>
              <a:rPr lang="zh-CN" altLang="en-US" dirty="0"/>
              <a:t>以及包含代理本身的</a:t>
            </a:r>
            <a:r>
              <a:rPr lang="en-US" altLang="zh-CN" dirty="0"/>
              <a:t>sidecar</a:t>
            </a:r>
            <a:r>
              <a:rPr lang="zh-CN" altLang="en-US" dirty="0"/>
              <a:t>。</a:t>
            </a:r>
            <a:endParaRPr lang="en-US" altLang="zh-CN" dirty="0"/>
          </a:p>
          <a:p>
            <a:r>
              <a:rPr lang="en-US" altLang="zh-CN" dirty="0"/>
              <a:t>Service Profile Validator</a:t>
            </a:r>
          </a:p>
          <a:p>
            <a:pPr marL="0" indent="0">
              <a:buNone/>
            </a:pPr>
            <a:r>
              <a:rPr lang="zh-CN" altLang="en-US" dirty="0"/>
              <a:t>验证器也是一个许可控制器，它在保存新的服务配置文件之前验证它们。</a:t>
            </a:r>
            <a:endParaRPr lang="en-US" altLang="zh-CN" dirty="0"/>
          </a:p>
          <a:p>
            <a:r>
              <a:rPr lang="en-US" altLang="zh-CN" dirty="0"/>
              <a:t>Tap</a:t>
            </a:r>
          </a:p>
          <a:p>
            <a:pPr marL="0" indent="0">
              <a:buNone/>
            </a:pPr>
            <a:r>
              <a:rPr lang="zh-CN" altLang="en-US" dirty="0"/>
              <a:t>改组件从</a:t>
            </a:r>
            <a:r>
              <a:rPr lang="en-US" altLang="zh-CN" dirty="0"/>
              <a:t>CLI</a:t>
            </a:r>
            <a:r>
              <a:rPr lang="zh-CN" altLang="en-US" dirty="0"/>
              <a:t>和仪表板接收请求，以实时监视请求和响应。 它建立流以监视与请求的应用程序关联的特定代理中的这些请求和响应。</a:t>
            </a:r>
            <a:endParaRPr lang="en-US" altLang="zh-CN" dirty="0"/>
          </a:p>
          <a:p>
            <a:r>
              <a:rPr lang="en-US" altLang="zh-CN" dirty="0"/>
              <a:t>Web</a:t>
            </a:r>
          </a:p>
          <a:p>
            <a:pPr marL="0" indent="0">
              <a:buNone/>
            </a:pPr>
            <a:r>
              <a:rPr lang="zh-CN" altLang="en-US" dirty="0"/>
              <a:t>为</a:t>
            </a:r>
            <a:r>
              <a:rPr lang="en-US" altLang="zh-CN" dirty="0" err="1"/>
              <a:t>Linkerd</a:t>
            </a:r>
            <a:r>
              <a:rPr lang="zh-CN" altLang="en-US" dirty="0"/>
              <a:t>仪表盘提供数据</a:t>
            </a:r>
            <a:endParaRPr lang="en-US" altLang="zh-CN" dirty="0"/>
          </a:p>
          <a:p>
            <a:r>
              <a:rPr lang="en-US" altLang="zh-CN" dirty="0"/>
              <a:t>Heartbeat</a:t>
            </a:r>
          </a:p>
          <a:p>
            <a:pPr marL="0" indent="0">
              <a:buNone/>
            </a:pPr>
            <a:r>
              <a:rPr lang="zh-CN" altLang="en-US" dirty="0"/>
              <a:t>该</a:t>
            </a:r>
            <a:r>
              <a:rPr lang="en-US" altLang="zh-CN" dirty="0" err="1"/>
              <a:t>CronJob</a:t>
            </a:r>
            <a:r>
              <a:rPr lang="zh-CN" altLang="en-US" dirty="0"/>
              <a:t>每天运行一次，并记录一些有助于</a:t>
            </a:r>
            <a:r>
              <a:rPr lang="en-US" altLang="zh-CN" dirty="0" err="1"/>
              <a:t>Linkerd</a:t>
            </a:r>
            <a:r>
              <a:rPr lang="zh-CN" altLang="en-US" dirty="0"/>
              <a:t>开发的分析数据。 它是可选的，可以禁用。</a:t>
            </a:r>
            <a:endParaRPr lang="en-US" altLang="zh-CN" dirty="0"/>
          </a:p>
          <a:p>
            <a:r>
              <a:rPr lang="en-US" altLang="zh-CN" dirty="0"/>
              <a:t>Grafana</a:t>
            </a:r>
          </a:p>
          <a:p>
            <a:pPr marL="0" indent="0">
              <a:buNone/>
            </a:pPr>
            <a:r>
              <a:rPr lang="en-US" altLang="zh-CN" dirty="0" err="1"/>
              <a:t>Linkerd</a:t>
            </a:r>
            <a:r>
              <a:rPr lang="zh-CN" altLang="en-US" dirty="0"/>
              <a:t>带有许多现成的仪表板。 </a:t>
            </a:r>
            <a:r>
              <a:rPr lang="en-US" altLang="zh-CN" dirty="0"/>
              <a:t>Grafana</a:t>
            </a:r>
            <a:r>
              <a:rPr lang="zh-CN" altLang="en-US" dirty="0"/>
              <a:t>组件用于呈现和显示这些仪表板。 您可以通过</a:t>
            </a:r>
            <a:r>
              <a:rPr lang="en-US" altLang="zh-CN" dirty="0" err="1"/>
              <a:t>Linkerd</a:t>
            </a:r>
            <a:r>
              <a:rPr lang="zh-CN" altLang="en-US" dirty="0"/>
              <a:t>仪表板本身中的链接访问这些仪表板。 可以查看高级指标，并深入了解您的工作负载以及</a:t>
            </a:r>
            <a:r>
              <a:rPr lang="en-US" altLang="zh-CN" dirty="0" err="1"/>
              <a:t>Linkerd</a:t>
            </a:r>
            <a:r>
              <a:rPr lang="zh-CN" altLang="en-US" dirty="0"/>
              <a:t>本身的详细信息。</a:t>
            </a:r>
            <a:endParaRPr lang="en-US" altLang="zh-CN" dirty="0"/>
          </a:p>
          <a:p>
            <a:r>
              <a:rPr lang="en-US" altLang="zh-CN" dirty="0"/>
              <a:t>Prometheus</a:t>
            </a:r>
          </a:p>
          <a:p>
            <a:pPr marL="0" indent="0">
              <a:buNone/>
            </a:pPr>
            <a:r>
              <a:rPr lang="zh-CN" altLang="en-US" dirty="0"/>
              <a:t>代理为</a:t>
            </a:r>
            <a:r>
              <a:rPr lang="en-US" altLang="zh-CN" dirty="0"/>
              <a:t>Prometheus</a:t>
            </a:r>
            <a:r>
              <a:rPr lang="zh-CN" altLang="en-US" dirty="0"/>
              <a:t>公开了一个：</a:t>
            </a:r>
            <a:r>
              <a:rPr lang="en-US" altLang="zh-CN" dirty="0"/>
              <a:t>4191/metrics</a:t>
            </a:r>
            <a:r>
              <a:rPr lang="zh-CN" altLang="en-US" dirty="0"/>
              <a:t>终结点。每</a:t>
            </a:r>
            <a:r>
              <a:rPr lang="en-US" altLang="zh-CN" dirty="0"/>
              <a:t>10</a:t>
            </a:r>
            <a:r>
              <a:rPr lang="zh-CN" altLang="en-US" dirty="0"/>
              <a:t>秒钟将其刮一次。 这些指标可用于所有其他</a:t>
            </a:r>
            <a:r>
              <a:rPr lang="en-US" altLang="zh-CN" dirty="0" err="1"/>
              <a:t>Linkerd</a:t>
            </a:r>
            <a:r>
              <a:rPr lang="zh-CN" altLang="en-US" dirty="0"/>
              <a:t>组件，例如</a:t>
            </a:r>
            <a:r>
              <a:rPr lang="en-US" altLang="zh-CN" dirty="0"/>
              <a:t>CLI</a:t>
            </a:r>
            <a:r>
              <a:rPr lang="zh-CN" altLang="en-US" dirty="0"/>
              <a:t>和仪表板。</a:t>
            </a:r>
            <a:endParaRPr lang="en-US" altLang="zh-CN" dirty="0"/>
          </a:p>
          <a:p>
            <a:endParaRPr lang="zh-CN" altLang="en-US" dirty="0"/>
          </a:p>
        </p:txBody>
      </p:sp>
      <p:sp>
        <p:nvSpPr>
          <p:cNvPr id="4" name="日期占位符 3">
            <a:extLst>
              <a:ext uri="{FF2B5EF4-FFF2-40B4-BE49-F238E27FC236}">
                <a16:creationId xmlns:a16="http://schemas.microsoft.com/office/drawing/2014/main" id="{CB59ADF2-0A57-45B0-BF9A-2E7B90EAEAD1}"/>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5" name="图片 4">
            <a:extLst>
              <a:ext uri="{FF2B5EF4-FFF2-40B4-BE49-F238E27FC236}">
                <a16:creationId xmlns:a16="http://schemas.microsoft.com/office/drawing/2014/main" id="{14CC2348-5D81-4DF1-8FE8-497C4406BF21}"/>
              </a:ext>
            </a:extLst>
          </p:cNvPr>
          <p:cNvPicPr>
            <a:picLocks noChangeAspect="1"/>
          </p:cNvPicPr>
          <p:nvPr/>
        </p:nvPicPr>
        <p:blipFill>
          <a:blip r:embed="rId3"/>
          <a:stretch>
            <a:fillRect/>
          </a:stretch>
        </p:blipFill>
        <p:spPr>
          <a:xfrm>
            <a:off x="6452159" y="557784"/>
            <a:ext cx="5152381" cy="447619"/>
          </a:xfrm>
          <a:prstGeom prst="rect">
            <a:avLst/>
          </a:prstGeom>
        </p:spPr>
      </p:pic>
    </p:spTree>
    <p:extLst>
      <p:ext uri="{BB962C8B-B14F-4D97-AF65-F5344CB8AC3E}">
        <p14:creationId xmlns:p14="http://schemas.microsoft.com/office/powerpoint/2010/main" val="10663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2CF9-6562-415B-8700-CFF1FF3301DE}"/>
              </a:ext>
            </a:extLst>
          </p:cNvPr>
          <p:cNvSpPr>
            <a:spLocks noGrp="1"/>
          </p:cNvSpPr>
          <p:nvPr>
            <p:ph type="title"/>
          </p:nvPr>
        </p:nvSpPr>
        <p:spPr>
          <a:xfrm>
            <a:off x="581192" y="702156"/>
            <a:ext cx="11029616" cy="525753"/>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1</a:t>
            </a:r>
            <a:endParaRPr lang="zh-CN" altLang="en-US" dirty="0"/>
          </a:p>
        </p:txBody>
      </p:sp>
      <p:sp>
        <p:nvSpPr>
          <p:cNvPr id="3" name="内容占位符 2">
            <a:extLst>
              <a:ext uri="{FF2B5EF4-FFF2-40B4-BE49-F238E27FC236}">
                <a16:creationId xmlns:a16="http://schemas.microsoft.com/office/drawing/2014/main" id="{E262A610-BDE1-462C-A742-D1CB9D6F17EC}"/>
              </a:ext>
            </a:extLst>
          </p:cNvPr>
          <p:cNvSpPr>
            <a:spLocks noGrp="1"/>
          </p:cNvSpPr>
          <p:nvPr>
            <p:ph idx="1"/>
          </p:nvPr>
        </p:nvSpPr>
        <p:spPr>
          <a:xfrm>
            <a:off x="581192" y="1515291"/>
            <a:ext cx="11029615" cy="4908623"/>
          </a:xfrm>
        </p:spPr>
        <p:txBody>
          <a:bodyPr>
            <a:normAutofit fontScale="85000" lnSpcReduction="20000"/>
          </a:bodyPr>
          <a:lstStyle/>
          <a:p>
            <a:pPr marL="0" indent="0">
              <a:buNone/>
            </a:pPr>
            <a:r>
              <a:rPr lang="en-US" altLang="zh-CN" dirty="0" err="1"/>
              <a:t>Linkerd</a:t>
            </a:r>
            <a:r>
              <a:rPr lang="zh-CN" altLang="en-US" dirty="0"/>
              <a:t>数据平面由轻量级代理组成，这些代理作为边车容器与服务代码的每个实例一起部署。 为了将服务“添加”到</a:t>
            </a:r>
            <a:r>
              <a:rPr lang="en-US" altLang="zh-CN" dirty="0" err="1"/>
              <a:t>Linkerd</a:t>
            </a:r>
            <a:r>
              <a:rPr lang="zh-CN" altLang="en-US" dirty="0"/>
              <a:t>服务网格，必须重新部署该服务的</a:t>
            </a:r>
            <a:r>
              <a:rPr lang="en-US" altLang="zh-CN" dirty="0"/>
              <a:t>Pod</a:t>
            </a:r>
            <a:r>
              <a:rPr lang="zh-CN" altLang="en-US" dirty="0"/>
              <a:t>，以在每个</a:t>
            </a:r>
            <a:r>
              <a:rPr lang="en-US" altLang="zh-CN" dirty="0"/>
              <a:t>Pod</a:t>
            </a:r>
            <a:r>
              <a:rPr lang="zh-CN" altLang="en-US" dirty="0"/>
              <a:t>中包含数据平面代理。 代理注入器通过监视特定的注释来实现此目的，也可以使用单个</a:t>
            </a:r>
            <a:r>
              <a:rPr lang="en-US" altLang="zh-CN" dirty="0"/>
              <a:t>CLI</a:t>
            </a:r>
            <a:r>
              <a:rPr lang="zh-CN" altLang="en-US" dirty="0"/>
              <a:t>命令将服务添加到数据平面。</a:t>
            </a:r>
            <a:endParaRPr lang="en-US" altLang="zh-CN" dirty="0"/>
          </a:p>
          <a:p>
            <a:pPr marL="0" indent="0">
              <a:buNone/>
            </a:pPr>
            <a:r>
              <a:rPr lang="zh-CN" altLang="en-US" dirty="0"/>
              <a:t>这些代理通过利用由</a:t>
            </a:r>
            <a:r>
              <a:rPr lang="en-US" altLang="zh-CN" dirty="0" err="1"/>
              <a:t>linkerd-init</a:t>
            </a:r>
            <a:r>
              <a:rPr lang="zh-CN" altLang="en-US" dirty="0"/>
              <a:t>自动配置的</a:t>
            </a:r>
            <a:r>
              <a:rPr lang="en-US" altLang="zh-CN" dirty="0"/>
              <a:t>iptables</a:t>
            </a:r>
            <a:r>
              <a:rPr lang="zh-CN" altLang="en-US" dirty="0"/>
              <a:t>规则透明地拦截与每个</a:t>
            </a:r>
            <a:r>
              <a:rPr lang="en-US" altLang="zh-CN" dirty="0"/>
              <a:t>Pod</a:t>
            </a:r>
            <a:r>
              <a:rPr lang="zh-CN" altLang="en-US" dirty="0"/>
              <a:t>的通信，并添加诸如检测和加密（</a:t>
            </a:r>
            <a:r>
              <a:rPr lang="en-US" altLang="zh-CN" dirty="0"/>
              <a:t>TLS</a:t>
            </a:r>
            <a:r>
              <a:rPr lang="zh-CN" altLang="en-US" dirty="0"/>
              <a:t>）之类的功能，以及根据相关策略允许和拒绝请求。它们的行为由控制平面驱动。</a:t>
            </a:r>
            <a:endParaRPr lang="en-US" altLang="zh-CN" dirty="0"/>
          </a:p>
          <a:p>
            <a:r>
              <a:rPr lang="en-US" altLang="zh-CN" dirty="0"/>
              <a:t>Proxy</a:t>
            </a:r>
          </a:p>
          <a:p>
            <a:pPr marL="0" indent="0">
              <a:buNone/>
            </a:pPr>
            <a:r>
              <a:rPr lang="zh-CN" altLang="en-US" dirty="0"/>
              <a:t>一个用</a:t>
            </a:r>
            <a:r>
              <a:rPr lang="en-US" altLang="zh-CN" dirty="0"/>
              <a:t>Rust</a:t>
            </a:r>
            <a:r>
              <a:rPr lang="zh-CN" altLang="en-US" dirty="0"/>
              <a:t>编写的超轻透明代理，该代理安装在服务的每个容器中，并成为数据平面的一部分。 它接收</a:t>
            </a:r>
            <a:r>
              <a:rPr lang="en-US" altLang="zh-CN" dirty="0"/>
              <a:t>Pod</a:t>
            </a:r>
            <a:r>
              <a:rPr lang="zh-CN" altLang="en-US" dirty="0"/>
              <a:t>的所有传入流量，并通过将</a:t>
            </a:r>
            <a:r>
              <a:rPr lang="en-US" altLang="zh-CN" dirty="0"/>
              <a:t>iptables</a:t>
            </a:r>
            <a:r>
              <a:rPr lang="zh-CN" altLang="en-US" dirty="0"/>
              <a:t>配置为正确转发流量的</a:t>
            </a:r>
            <a:r>
              <a:rPr lang="en-US" altLang="zh-CN" dirty="0" err="1"/>
              <a:t>initContainer</a:t>
            </a:r>
            <a:r>
              <a:rPr lang="zh-CN" altLang="en-US" dirty="0"/>
              <a:t>拦截所有传出流量。 因为它是</a:t>
            </a:r>
            <a:r>
              <a:rPr lang="en-US" altLang="zh-CN" dirty="0"/>
              <a:t>sidecar </a:t>
            </a:r>
            <a:r>
              <a:rPr lang="zh-CN" altLang="en-US" dirty="0"/>
              <a:t>，并且可以拦截服务的所有传入和传出流量，所以不需要更改代码，甚至可以将其添加到正在运行的服务中。</a:t>
            </a:r>
            <a:endParaRPr lang="en-US" altLang="zh-CN" dirty="0"/>
          </a:p>
          <a:p>
            <a:pPr marL="0" indent="0">
              <a:buNone/>
            </a:pPr>
            <a:r>
              <a:rPr lang="zh-CN" altLang="en-US" dirty="0"/>
              <a:t>代理的功能包括：</a:t>
            </a:r>
            <a:endParaRPr lang="en-US" altLang="zh-CN" dirty="0"/>
          </a:p>
          <a:p>
            <a:pPr lvl="1"/>
            <a:r>
              <a:rPr lang="zh-CN" altLang="en-US" dirty="0"/>
              <a:t>透明，零配置代理</a:t>
            </a:r>
            <a:r>
              <a:rPr lang="en-US" altLang="zh-CN" dirty="0"/>
              <a:t>HTTP</a:t>
            </a:r>
            <a:r>
              <a:rPr lang="zh-CN" altLang="en-US" dirty="0"/>
              <a:t>，</a:t>
            </a:r>
            <a:r>
              <a:rPr lang="en-US" altLang="zh-CN" dirty="0"/>
              <a:t>HTTP / 2</a:t>
            </a:r>
            <a:r>
              <a:rPr lang="zh-CN" altLang="en-US" dirty="0"/>
              <a:t>和任意</a:t>
            </a:r>
            <a:r>
              <a:rPr lang="en-US" altLang="zh-CN" dirty="0"/>
              <a:t>TCP</a:t>
            </a:r>
            <a:r>
              <a:rPr lang="zh-CN" altLang="en-US" dirty="0"/>
              <a:t>协议。</a:t>
            </a:r>
          </a:p>
          <a:p>
            <a:pPr lvl="1"/>
            <a:r>
              <a:rPr lang="zh-CN" altLang="en-US" dirty="0"/>
              <a:t>自动为</a:t>
            </a:r>
            <a:r>
              <a:rPr lang="en-US" altLang="zh-CN" dirty="0"/>
              <a:t>HTTP</a:t>
            </a:r>
            <a:r>
              <a:rPr lang="zh-CN" altLang="en-US" dirty="0"/>
              <a:t>和</a:t>
            </a:r>
            <a:r>
              <a:rPr lang="en-US" altLang="zh-CN" dirty="0"/>
              <a:t>TCP</a:t>
            </a:r>
            <a:r>
              <a:rPr lang="zh-CN" altLang="en-US" dirty="0"/>
              <a:t>流量导出</a:t>
            </a:r>
            <a:r>
              <a:rPr lang="en-US" altLang="zh-CN" dirty="0"/>
              <a:t>Prometheus</a:t>
            </a:r>
            <a:r>
              <a:rPr lang="zh-CN" altLang="en-US" dirty="0"/>
              <a:t>指标。</a:t>
            </a:r>
          </a:p>
          <a:p>
            <a:pPr lvl="1"/>
            <a:r>
              <a:rPr lang="zh-CN" altLang="en-US" dirty="0"/>
              <a:t>透明的零配置</a:t>
            </a:r>
            <a:r>
              <a:rPr lang="en-US" altLang="zh-CN" dirty="0"/>
              <a:t>WebSocket</a:t>
            </a:r>
            <a:r>
              <a:rPr lang="zh-CN" altLang="en-US" dirty="0"/>
              <a:t>代理。</a:t>
            </a:r>
          </a:p>
          <a:p>
            <a:pPr lvl="1"/>
            <a:r>
              <a:rPr lang="zh-CN" altLang="en-US" dirty="0"/>
              <a:t>自动，可感知延迟的第</a:t>
            </a:r>
            <a:r>
              <a:rPr lang="en-US" altLang="zh-CN" dirty="0"/>
              <a:t>7</a:t>
            </a:r>
            <a:r>
              <a:rPr lang="zh-CN" altLang="en-US" dirty="0"/>
              <a:t>层负载平衡。</a:t>
            </a:r>
          </a:p>
          <a:p>
            <a:pPr lvl="1"/>
            <a:r>
              <a:rPr lang="zh-CN" altLang="en-US" dirty="0"/>
              <a:t>针对非</a:t>
            </a:r>
            <a:r>
              <a:rPr lang="en-US" altLang="zh-CN" dirty="0"/>
              <a:t>HTTP</a:t>
            </a:r>
            <a:r>
              <a:rPr lang="zh-CN" altLang="en-US" dirty="0"/>
              <a:t>流量的自动第</a:t>
            </a:r>
            <a:r>
              <a:rPr lang="en-US" altLang="zh-CN" dirty="0"/>
              <a:t>4</a:t>
            </a:r>
            <a:r>
              <a:rPr lang="zh-CN" altLang="en-US" dirty="0"/>
              <a:t>层负载平衡。</a:t>
            </a:r>
          </a:p>
          <a:p>
            <a:pPr lvl="1"/>
            <a:r>
              <a:rPr lang="zh-CN" altLang="en-US" dirty="0"/>
              <a:t>自动</a:t>
            </a:r>
            <a:r>
              <a:rPr lang="en-US" altLang="zh-CN" dirty="0"/>
              <a:t>TLS</a:t>
            </a:r>
            <a:r>
              <a:rPr lang="zh-CN" altLang="en-US" dirty="0"/>
              <a:t>。</a:t>
            </a:r>
          </a:p>
          <a:p>
            <a:pPr lvl="1"/>
            <a:r>
              <a:rPr lang="zh-CN" altLang="en-US" dirty="0"/>
              <a:t>按需诊断</a:t>
            </a:r>
            <a:r>
              <a:rPr lang="en-US" altLang="zh-CN" dirty="0"/>
              <a:t>tap API</a:t>
            </a:r>
            <a:r>
              <a:rPr lang="zh-CN" altLang="en-US" dirty="0"/>
              <a:t>。</a:t>
            </a:r>
            <a:endParaRPr lang="en-US" altLang="zh-CN" dirty="0"/>
          </a:p>
          <a:p>
            <a:pPr marL="0" indent="0">
              <a:buNone/>
            </a:pPr>
            <a:r>
              <a:rPr lang="zh-CN" altLang="en-US" dirty="0"/>
              <a:t>代理支持通过</a:t>
            </a:r>
            <a:r>
              <a:rPr lang="en-US" altLang="zh-CN" dirty="0"/>
              <a:t>DNS</a:t>
            </a:r>
            <a:r>
              <a:rPr lang="zh-CN" altLang="en-US" dirty="0"/>
              <a:t>和目标</a:t>
            </a:r>
            <a:r>
              <a:rPr lang="en-US" altLang="zh-CN" dirty="0" err="1"/>
              <a:t>gRPC</a:t>
            </a:r>
            <a:r>
              <a:rPr lang="en-US" altLang="zh-CN" dirty="0"/>
              <a:t> API</a:t>
            </a:r>
            <a:r>
              <a:rPr lang="zh-CN" altLang="en-US" dirty="0"/>
              <a:t>进行服务发现。</a:t>
            </a:r>
          </a:p>
        </p:txBody>
      </p:sp>
      <p:sp>
        <p:nvSpPr>
          <p:cNvPr id="4" name="日期占位符 3">
            <a:extLst>
              <a:ext uri="{FF2B5EF4-FFF2-40B4-BE49-F238E27FC236}">
                <a16:creationId xmlns:a16="http://schemas.microsoft.com/office/drawing/2014/main" id="{A1BAF3FC-F5F8-46BB-93B0-8929FC76A0BB}"/>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1920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494A-D4E6-4F52-9879-13E26D9176FF}"/>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5D380AA-CBA1-44B9-9655-B684D13B57D7}"/>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5" name="内容占位符 4">
            <a:extLst>
              <a:ext uri="{FF2B5EF4-FFF2-40B4-BE49-F238E27FC236}">
                <a16:creationId xmlns:a16="http://schemas.microsoft.com/office/drawing/2014/main" id="{96CB52DB-4A29-40A9-9F6A-D8834FC9A7BB}"/>
              </a:ext>
            </a:extLst>
          </p:cNvPr>
          <p:cNvPicPr>
            <a:picLocks noGrp="1" noChangeAspect="1"/>
          </p:cNvPicPr>
          <p:nvPr>
            <p:ph idx="1"/>
          </p:nvPr>
        </p:nvPicPr>
        <p:blipFill>
          <a:blip r:embed="rId2"/>
          <a:stretch>
            <a:fillRect/>
          </a:stretch>
        </p:blipFill>
        <p:spPr>
          <a:xfrm>
            <a:off x="916601" y="2487829"/>
            <a:ext cx="11029950" cy="1669565"/>
          </a:xfrm>
          <a:prstGeom prst="rect">
            <a:avLst/>
          </a:prstGeom>
        </p:spPr>
      </p:pic>
    </p:spTree>
    <p:extLst>
      <p:ext uri="{BB962C8B-B14F-4D97-AF65-F5344CB8AC3E}">
        <p14:creationId xmlns:p14="http://schemas.microsoft.com/office/powerpoint/2010/main" val="242184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C380-EEB6-43DC-9946-AD7955456B51}"/>
              </a:ext>
            </a:extLst>
          </p:cNvPr>
          <p:cNvSpPr>
            <a:spLocks noGrp="1"/>
          </p:cNvSpPr>
          <p:nvPr>
            <p:ph type="title"/>
          </p:nvPr>
        </p:nvSpPr>
        <p:spPr>
          <a:xfrm>
            <a:off x="581192" y="702156"/>
            <a:ext cx="11029616" cy="549595"/>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2</a:t>
            </a:r>
            <a:endParaRPr lang="zh-CN" altLang="en-US" dirty="0"/>
          </a:p>
        </p:txBody>
      </p:sp>
      <p:sp>
        <p:nvSpPr>
          <p:cNvPr id="3" name="内容占位符 2">
            <a:extLst>
              <a:ext uri="{FF2B5EF4-FFF2-40B4-BE49-F238E27FC236}">
                <a16:creationId xmlns:a16="http://schemas.microsoft.com/office/drawing/2014/main" id="{2B999B63-E7BA-437E-A787-EEA68CE407B7}"/>
              </a:ext>
            </a:extLst>
          </p:cNvPr>
          <p:cNvSpPr>
            <a:spLocks noGrp="1"/>
          </p:cNvSpPr>
          <p:nvPr>
            <p:ph idx="1"/>
          </p:nvPr>
        </p:nvSpPr>
        <p:spPr>
          <a:xfrm>
            <a:off x="581192" y="1471749"/>
            <a:ext cx="11029615" cy="4952165"/>
          </a:xfrm>
        </p:spPr>
        <p:txBody>
          <a:bodyPr>
            <a:normAutofit/>
          </a:bodyPr>
          <a:lstStyle/>
          <a:p>
            <a:r>
              <a:rPr lang="en-US" altLang="zh-CN" dirty="0" err="1"/>
              <a:t>Linkerd</a:t>
            </a:r>
            <a:r>
              <a:rPr lang="en-US" altLang="zh-CN" dirty="0"/>
              <a:t> Init</a:t>
            </a:r>
          </a:p>
          <a:p>
            <a:pPr marL="0" indent="0">
              <a:buNone/>
            </a:pPr>
            <a:r>
              <a:rPr lang="zh-CN" altLang="en-US" dirty="0"/>
              <a:t>为了使代理真正透明，需要自动通过它路由流量。 </a:t>
            </a:r>
            <a:r>
              <a:rPr lang="en-US" altLang="zh-CN" dirty="0" err="1"/>
              <a:t>linkerd-init</a:t>
            </a:r>
            <a:r>
              <a:rPr lang="zh-CN" altLang="en-US" dirty="0"/>
              <a:t>容器作为</a:t>
            </a:r>
            <a:r>
              <a:rPr lang="en-US" altLang="zh-CN" dirty="0"/>
              <a:t>Kubernetes</a:t>
            </a:r>
            <a:r>
              <a:rPr lang="zh-CN" altLang="en-US" dirty="0"/>
              <a:t>初始化容器添加，该容器在启动任何其他容器之前运行。 这将执行一个小程序，该程序执行</a:t>
            </a:r>
            <a:r>
              <a:rPr lang="en-US" altLang="zh-CN" dirty="0"/>
              <a:t>iptables</a:t>
            </a:r>
            <a:r>
              <a:rPr lang="zh-CN" altLang="en-US" dirty="0"/>
              <a:t>并配置流量。</a:t>
            </a:r>
            <a:endParaRPr lang="en-US" altLang="zh-CN" dirty="0"/>
          </a:p>
          <a:p>
            <a:pPr marL="0" indent="0">
              <a:buNone/>
            </a:pPr>
            <a:r>
              <a:rPr lang="en-US" altLang="zh-CN" dirty="0"/>
              <a:t>Iptables</a:t>
            </a:r>
            <a:r>
              <a:rPr lang="zh-CN" altLang="en-US" dirty="0"/>
              <a:t>的用途主要有两种规则</a:t>
            </a:r>
            <a:r>
              <a:rPr lang="en-US" altLang="zh-CN" dirty="0"/>
              <a:t>:</a:t>
            </a:r>
          </a:p>
          <a:p>
            <a:pPr lvl="1"/>
            <a:r>
              <a:rPr lang="zh-CN" altLang="en-US" dirty="0"/>
              <a:t>发送到</a:t>
            </a:r>
            <a:r>
              <a:rPr lang="en-US" altLang="zh-CN" dirty="0"/>
              <a:t>Pod</a:t>
            </a:r>
            <a:r>
              <a:rPr lang="zh-CN" altLang="en-US" dirty="0"/>
              <a:t>的外部</a:t>
            </a:r>
            <a:r>
              <a:rPr lang="en-US" altLang="zh-CN" dirty="0"/>
              <a:t>IP</a:t>
            </a:r>
            <a:r>
              <a:rPr lang="zh-CN" altLang="en-US" dirty="0"/>
              <a:t>地址（例如</a:t>
            </a:r>
            <a:r>
              <a:rPr lang="en-US" altLang="zh-CN" dirty="0"/>
              <a:t>10.0.0.1</a:t>
            </a:r>
            <a:r>
              <a:rPr lang="zh-CN" altLang="en-US" dirty="0"/>
              <a:t>）的所有流量都将转发到代理上的特定端口（</a:t>
            </a:r>
            <a:r>
              <a:rPr lang="en-US" altLang="zh-CN" dirty="0"/>
              <a:t>4143</a:t>
            </a:r>
            <a:r>
              <a:rPr lang="zh-CN" altLang="en-US" dirty="0"/>
              <a:t>）。 通过在套接字上设置</a:t>
            </a:r>
            <a:r>
              <a:rPr lang="en-US" altLang="zh-CN" dirty="0"/>
              <a:t>SO_ORIGINAL_DST</a:t>
            </a:r>
            <a:r>
              <a:rPr lang="zh-CN" altLang="en-US" dirty="0"/>
              <a:t>，代理可以将流量转发到应用程序正在侦听的原始目标端口。</a:t>
            </a:r>
            <a:endParaRPr lang="en-US" altLang="zh-CN" dirty="0"/>
          </a:p>
          <a:p>
            <a:pPr lvl="1"/>
            <a:r>
              <a:rPr lang="zh-CN" altLang="en-US" dirty="0"/>
              <a:t>任何来自容器内部并发送到外部</a:t>
            </a:r>
            <a:r>
              <a:rPr lang="en-US" altLang="zh-CN" dirty="0"/>
              <a:t>IP</a:t>
            </a:r>
            <a:r>
              <a:rPr lang="zh-CN" altLang="en-US" dirty="0"/>
              <a:t>地址（不是</a:t>
            </a:r>
            <a:r>
              <a:rPr lang="en-US" altLang="zh-CN" dirty="0"/>
              <a:t>127.0.0.1</a:t>
            </a:r>
            <a:r>
              <a:rPr lang="zh-CN" altLang="en-US" dirty="0"/>
              <a:t>）的流量都将转发到代理上的特定端口（</a:t>
            </a:r>
            <a:r>
              <a:rPr lang="en-US" altLang="zh-CN" dirty="0"/>
              <a:t>4140</a:t>
            </a:r>
            <a:r>
              <a:rPr lang="zh-CN" altLang="en-US" dirty="0"/>
              <a:t>）。 因为在套接字上设置了</a:t>
            </a:r>
            <a:r>
              <a:rPr lang="en-US" altLang="zh-CN" dirty="0"/>
              <a:t>SO_ORIGINAL_DST</a:t>
            </a:r>
            <a:r>
              <a:rPr lang="zh-CN" altLang="en-US" dirty="0"/>
              <a:t>，所以代理能够将流量转发到原始接收者（除非有理由将其发送到其他地方）。 这不会导致流量循环，因为</a:t>
            </a:r>
            <a:r>
              <a:rPr lang="en-US" altLang="zh-CN" dirty="0"/>
              <a:t>iptables</a:t>
            </a:r>
            <a:r>
              <a:rPr lang="zh-CN" altLang="en-US" dirty="0"/>
              <a:t>规则明确跳过了代理的</a:t>
            </a:r>
            <a:r>
              <a:rPr lang="en-US" altLang="zh-CN" dirty="0"/>
              <a:t>UID</a:t>
            </a:r>
            <a:r>
              <a:rPr lang="zh-CN" altLang="en-US" dirty="0"/>
              <a:t>。</a:t>
            </a:r>
            <a:endParaRPr lang="en-US" altLang="zh-CN" dirty="0"/>
          </a:p>
          <a:p>
            <a:pPr marL="0" indent="0">
              <a:buNone/>
            </a:pPr>
            <a:r>
              <a:rPr lang="zh-CN" altLang="en-US" dirty="0"/>
              <a:t>默认情况下，大多数端口都是通过代理转发的。 这并不总是可取的，有可能让特定端口完全针对传入和传出流量跳过代理。 请参阅</a:t>
            </a:r>
            <a:r>
              <a:rPr lang="zh-CN" altLang="en-US" dirty="0">
                <a:hlinkClick r:id="rId2"/>
              </a:rPr>
              <a:t>协议检测</a:t>
            </a:r>
            <a:r>
              <a:rPr lang="zh-CN" altLang="en-US" dirty="0"/>
              <a:t>文档以了解此处发生的情况。</a:t>
            </a:r>
          </a:p>
        </p:txBody>
      </p:sp>
      <p:sp>
        <p:nvSpPr>
          <p:cNvPr id="4" name="日期占位符 3">
            <a:extLst>
              <a:ext uri="{FF2B5EF4-FFF2-40B4-BE49-F238E27FC236}">
                <a16:creationId xmlns:a16="http://schemas.microsoft.com/office/drawing/2014/main" id="{3CC53E7A-298C-453D-A618-EC64CE499ED5}"/>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6429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B52-C187-4679-A8B8-644338089D9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7BF864C-F7BB-4C98-A1B7-4C23D8DD36E8}"/>
              </a:ext>
            </a:extLst>
          </p:cNvPr>
          <p:cNvPicPr>
            <a:picLocks noGrp="1" noChangeAspect="1"/>
          </p:cNvPicPr>
          <p:nvPr>
            <p:ph idx="1"/>
          </p:nvPr>
        </p:nvPicPr>
        <p:blipFill>
          <a:blip r:embed="rId2"/>
          <a:stretch>
            <a:fillRect/>
          </a:stretch>
        </p:blipFill>
        <p:spPr>
          <a:xfrm>
            <a:off x="69668" y="0"/>
            <a:ext cx="7199155" cy="3633787"/>
          </a:xfrm>
          <a:prstGeom prst="rect">
            <a:avLst/>
          </a:prstGeom>
        </p:spPr>
      </p:pic>
      <p:sp>
        <p:nvSpPr>
          <p:cNvPr id="4" name="日期占位符 3">
            <a:extLst>
              <a:ext uri="{FF2B5EF4-FFF2-40B4-BE49-F238E27FC236}">
                <a16:creationId xmlns:a16="http://schemas.microsoft.com/office/drawing/2014/main" id="{6C8C74BA-39C1-41C1-94F2-FB4BBFC35229}"/>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6" name="图片 5">
            <a:extLst>
              <a:ext uri="{FF2B5EF4-FFF2-40B4-BE49-F238E27FC236}">
                <a16:creationId xmlns:a16="http://schemas.microsoft.com/office/drawing/2014/main" id="{5E1FFE68-7212-40E3-82F3-26FC966F1D80}"/>
              </a:ext>
            </a:extLst>
          </p:cNvPr>
          <p:cNvPicPr>
            <a:picLocks noChangeAspect="1"/>
          </p:cNvPicPr>
          <p:nvPr/>
        </p:nvPicPr>
        <p:blipFill>
          <a:blip r:embed="rId3"/>
          <a:stretch>
            <a:fillRect/>
          </a:stretch>
        </p:blipFill>
        <p:spPr>
          <a:xfrm>
            <a:off x="69668" y="1028610"/>
            <a:ext cx="12192000" cy="5829390"/>
          </a:xfrm>
          <a:prstGeom prst="rect">
            <a:avLst/>
          </a:prstGeom>
        </p:spPr>
      </p:pic>
    </p:spTree>
    <p:extLst>
      <p:ext uri="{BB962C8B-B14F-4D97-AF65-F5344CB8AC3E}">
        <p14:creationId xmlns:p14="http://schemas.microsoft.com/office/powerpoint/2010/main" val="18813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2941-E70F-4009-9F92-B1ED837F5244}"/>
              </a:ext>
            </a:extLst>
          </p:cNvPr>
          <p:cNvSpPr>
            <a:spLocks noGrp="1"/>
          </p:cNvSpPr>
          <p:nvPr>
            <p:ph type="title"/>
          </p:nvPr>
        </p:nvSpPr>
        <p:spPr/>
        <p:txBody>
          <a:bodyPr>
            <a:normAutofit/>
          </a:bodyPr>
          <a:lstStyle/>
          <a:p>
            <a:r>
              <a:rPr lang="en-US" altLang="zh-CN" dirty="0" err="1"/>
              <a:t>Linkerd</a:t>
            </a:r>
            <a:r>
              <a:rPr lang="zh-CN" altLang="en-US" dirty="0"/>
              <a:t>组件 </a:t>
            </a:r>
            <a:r>
              <a:rPr lang="en-US" altLang="zh-CN" dirty="0"/>
              <a:t>– CLI &amp; Dashboard</a:t>
            </a:r>
            <a:br>
              <a:rPr lang="en-US" altLang="zh-CN" dirty="0"/>
            </a:br>
            <a:endParaRPr lang="zh-CN" altLang="en-US" dirty="0"/>
          </a:p>
        </p:txBody>
      </p:sp>
      <p:sp>
        <p:nvSpPr>
          <p:cNvPr id="3" name="内容占位符 2">
            <a:extLst>
              <a:ext uri="{FF2B5EF4-FFF2-40B4-BE49-F238E27FC236}">
                <a16:creationId xmlns:a16="http://schemas.microsoft.com/office/drawing/2014/main" id="{0EA6E18E-BEB4-4A22-872C-E015F8173D84}"/>
              </a:ext>
            </a:extLst>
          </p:cNvPr>
          <p:cNvSpPr>
            <a:spLocks noGrp="1"/>
          </p:cNvSpPr>
          <p:nvPr>
            <p:ph idx="1"/>
          </p:nvPr>
        </p:nvSpPr>
        <p:spPr/>
        <p:txBody>
          <a:bodyPr/>
          <a:lstStyle/>
          <a:p>
            <a:r>
              <a:rPr lang="en-US" altLang="zh-CN" b="1" dirty="0"/>
              <a:t>CLI</a:t>
            </a:r>
          </a:p>
          <a:p>
            <a:pPr marL="0" indent="0">
              <a:buNone/>
            </a:pPr>
            <a:r>
              <a:rPr lang="en-US" altLang="zh-CN" dirty="0" err="1"/>
              <a:t>Linkerd</a:t>
            </a:r>
            <a:r>
              <a:rPr lang="en-US" altLang="zh-CN" dirty="0"/>
              <a:t> CLI</a:t>
            </a:r>
            <a:r>
              <a:rPr lang="zh-CN" altLang="en-US" dirty="0"/>
              <a:t>在您的计算机上本地运行，并用于与控制和数据平面进行交互。 它可用于查看统计信息，实时调试生产问题以及安装</a:t>
            </a:r>
            <a:r>
              <a:rPr lang="en-US" altLang="zh-CN" dirty="0"/>
              <a:t>/</a:t>
            </a:r>
            <a:r>
              <a:rPr lang="zh-CN" altLang="en-US" dirty="0"/>
              <a:t>升级控制和数据平面。</a:t>
            </a:r>
            <a:endParaRPr lang="en-US" altLang="zh-CN" dirty="0"/>
          </a:p>
          <a:p>
            <a:r>
              <a:rPr lang="en-US" altLang="zh-CN" b="1" dirty="0"/>
              <a:t>Dashboard</a:t>
            </a:r>
          </a:p>
          <a:p>
            <a:pPr marL="0" indent="0">
              <a:buNone/>
            </a:pPr>
            <a:r>
              <a:rPr lang="en-US" altLang="zh-CN" dirty="0" err="1"/>
              <a:t>Linkerd</a:t>
            </a:r>
            <a:r>
              <a:rPr lang="zh-CN" altLang="en-US" dirty="0"/>
              <a:t>仪表板实时提供有关服务正在发生的高级视图。 它可用于查看“黄金”指标（成功率，请求</a:t>
            </a:r>
            <a:r>
              <a:rPr lang="en-US" altLang="zh-CN" dirty="0"/>
              <a:t>/</a:t>
            </a:r>
            <a:r>
              <a:rPr lang="zh-CN" altLang="en-US" dirty="0"/>
              <a:t>秒和延迟），可视化服务依赖关系并了解特定服务路由的运行状况。命令：</a:t>
            </a:r>
            <a:r>
              <a:rPr lang="en-US" altLang="zh-CN" dirty="0" err="1"/>
              <a:t>linkerd</a:t>
            </a:r>
            <a:r>
              <a:rPr lang="en-US" altLang="zh-CN" dirty="0"/>
              <a:t> dashboard</a:t>
            </a:r>
          </a:p>
          <a:p>
            <a:pPr marL="0" indent="0">
              <a:buNone/>
            </a:pPr>
            <a:r>
              <a:rPr lang="zh-CN" altLang="en-US" dirty="0"/>
              <a:t>仪表盘由</a:t>
            </a:r>
            <a:r>
              <a:rPr lang="en-US" altLang="zh-CN" dirty="0" err="1"/>
              <a:t>linkerd</a:t>
            </a:r>
            <a:r>
              <a:rPr lang="en-US" altLang="zh-CN" dirty="0"/>
              <a:t>-web</a:t>
            </a:r>
            <a:r>
              <a:rPr lang="zh-CN" altLang="en-US" dirty="0"/>
              <a:t>提供，如果你不想</a:t>
            </a:r>
            <a:r>
              <a:rPr lang="en-US" altLang="zh-CN" dirty="0" err="1"/>
              <a:t>linkerd</a:t>
            </a:r>
            <a:r>
              <a:rPr lang="en-US" altLang="zh-CN" dirty="0"/>
              <a:t> dashboard</a:t>
            </a:r>
            <a:r>
              <a:rPr lang="zh-CN" altLang="en-US" dirty="0"/>
              <a:t>打开，也可以暴露给其他组件（如：</a:t>
            </a:r>
            <a:r>
              <a:rPr lang="en-US" altLang="zh-CN" b="1"/>
              <a:t> Ingress</a:t>
            </a:r>
            <a:r>
              <a:rPr lang="zh-CN" altLang="en-US" dirty="0"/>
              <a:t>）。</a:t>
            </a:r>
          </a:p>
        </p:txBody>
      </p:sp>
      <p:sp>
        <p:nvSpPr>
          <p:cNvPr id="4" name="日期占位符 3">
            <a:extLst>
              <a:ext uri="{FF2B5EF4-FFF2-40B4-BE49-F238E27FC236}">
                <a16:creationId xmlns:a16="http://schemas.microsoft.com/office/drawing/2014/main" id="{8E2DF369-8C04-4735-BC80-102F02D032E6}"/>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31780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7" name="内容占位符 6">
            <a:extLst>
              <a:ext uri="{FF2B5EF4-FFF2-40B4-BE49-F238E27FC236}">
                <a16:creationId xmlns:a16="http://schemas.microsoft.com/office/drawing/2014/main" id="{42A4FC1A-2E7A-42D8-A4A0-0C0BFAFE9B63}"/>
              </a:ext>
            </a:extLst>
          </p:cNvPr>
          <p:cNvPicPr>
            <a:picLocks noGrp="1" noChangeAspect="1"/>
          </p:cNvPicPr>
          <p:nvPr>
            <p:ph idx="1"/>
          </p:nvPr>
        </p:nvPicPr>
        <p:blipFill>
          <a:blip r:embed="rId2"/>
          <a:stretch>
            <a:fillRect/>
          </a:stretch>
        </p:blipFill>
        <p:spPr>
          <a:xfrm>
            <a:off x="1250009" y="672195"/>
            <a:ext cx="9984048" cy="5684080"/>
          </a:xfrm>
          <a:prstGeom prst="rect">
            <a:avLst/>
          </a:prstGeom>
        </p:spPr>
      </p:pic>
    </p:spTree>
    <p:extLst>
      <p:ext uri="{BB962C8B-B14F-4D97-AF65-F5344CB8AC3E}">
        <p14:creationId xmlns:p14="http://schemas.microsoft.com/office/powerpoint/2010/main" val="158127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724BB-C091-4684-AA93-3E98D0313293}"/>
              </a:ext>
            </a:extLst>
          </p:cNvPr>
          <p:cNvSpPr>
            <a:spLocks noGrp="1"/>
          </p:cNvSpPr>
          <p:nvPr>
            <p:ph type="title"/>
          </p:nvPr>
        </p:nvSpPr>
        <p:spPr>
          <a:xfrm>
            <a:off x="581192" y="702155"/>
            <a:ext cx="11029616" cy="3329913"/>
          </a:xfrm>
        </p:spPr>
        <p:txBody>
          <a:bodyPr>
            <a:normAutofit/>
          </a:bodyPr>
          <a:lstStyle/>
          <a:p>
            <a:pPr algn="ctr"/>
            <a:r>
              <a:rPr lang="zh-CN" altLang="en-US" sz="8800" dirty="0">
                <a:latin typeface="Magneto" panose="04030805050802020D02" pitchFamily="82" charset="0"/>
              </a:rPr>
              <a:t>谢谢</a:t>
            </a:r>
            <a:r>
              <a:rPr lang="en-US" altLang="zh-CN" sz="8800" dirty="0">
                <a:latin typeface="Magneto" panose="04030805050802020D02" pitchFamily="82" charset="0"/>
              </a:rPr>
              <a:t>!</a:t>
            </a:r>
            <a:endParaRPr lang="zh-CN" altLang="en-US" sz="8800" dirty="0">
              <a:latin typeface="Magneto" panose="04030805050802020D02" pitchFamily="82" charset="0"/>
            </a:endParaRPr>
          </a:p>
        </p:txBody>
      </p:sp>
      <p:sp>
        <p:nvSpPr>
          <p:cNvPr id="4" name="日期占位符 3">
            <a:extLst>
              <a:ext uri="{FF2B5EF4-FFF2-40B4-BE49-F238E27FC236}">
                <a16:creationId xmlns:a16="http://schemas.microsoft.com/office/drawing/2014/main" id="{1AD93D1D-EEBE-4C3E-8E9D-6A82339306EA}"/>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6590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2020/4/23</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4933</Words>
  <Application>Microsoft Office PowerPoint</Application>
  <PresentationFormat>宽屏</PresentationFormat>
  <Paragraphs>495</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-apple-system-font</vt:lpstr>
      <vt:lpstr>Microsoft YaHei UI</vt:lpstr>
      <vt:lpstr>Calibri</vt:lpstr>
      <vt:lpstr>Franklin Gothic Book</vt:lpstr>
      <vt:lpstr>Magneto</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Linkerd设计原则 </vt:lpstr>
      <vt:lpstr>Linkerd功能列表 </vt:lpstr>
      <vt:lpstr>Linkerd组件 – 架构图 </vt:lpstr>
      <vt:lpstr>Linkerd组件 – 控制平面1</vt:lpstr>
      <vt:lpstr>Linkerd组件 – 控制平面2</vt:lpstr>
      <vt:lpstr>Linkerd组件 – 数据平面1</vt:lpstr>
      <vt:lpstr>PowerPoint 演示文稿</vt:lpstr>
      <vt:lpstr>Linkerd组件 – 数据平面2</vt:lpstr>
      <vt:lpstr>PowerPoint 演示文稿</vt:lpstr>
      <vt:lpstr>Linkerd组件 – CLI &amp; Dashboard </vt:lpstr>
      <vt:lpstr>Linkerd实际操作 – 安装 </vt:lpstr>
      <vt:lpstr>Linkerd实际操作 – 分布式追踪</vt:lpstr>
      <vt:lpstr>Linkerd实际操作 – 超时</vt:lpstr>
      <vt:lpstr>Linkerd实际操作 – 流量分流</vt:lpstr>
      <vt:lpstr>PowerPoint 演示文稿</vt:lpstr>
      <vt:lpstr>谢谢!</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如果使用服务网格，是否需要API网关？ </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2020-04-23T07:04:28Z</dcterms:modified>
</cp:coreProperties>
</file>