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62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61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7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51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7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4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2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1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8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44AF50-769F-473E-AD59-D4054B42B66F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90B69-572C-46AC-9DDC-D9617BF12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79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918E-DF96-ADD6-1C80-38E35270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805F-AD06-7764-036B-641F7F1B9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166" y="185324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Mr</a:t>
            </a:r>
            <a:r>
              <a:rPr lang="en-US" dirty="0"/>
              <a:t> Aruther morgan 62 year old  who works  as farmer presented at  hospital on may 26</a:t>
            </a:r>
            <a:r>
              <a:rPr lang="en-US" baseline="30000" dirty="0"/>
              <a:t>th</a:t>
            </a:r>
            <a:r>
              <a:rPr lang="en-US" dirty="0"/>
              <a:t> 2025 with progressive fatigue, anorexia, and abdominal discomfort over the past 2 weeks. He developed jaundice 7 days ago. There is no history of recent travel, blood transfusion, or medication use. He reports dark urine and pale stools. No hematemesis or melena. He had been a heavy drinker for about 10 years, and he consumed approximately 250 g of alcohol per day in the previous 6 mo at least   </a:t>
            </a:r>
          </a:p>
          <a:p>
            <a:r>
              <a:rPr lang="en-US" dirty="0"/>
              <a:t>Chief Complaint.  </a:t>
            </a:r>
          </a:p>
          <a:p>
            <a:r>
              <a:rPr lang="en-US" dirty="0"/>
              <a:t>Yellowish discoloration of eyes and skin (jaundice) for the past 7 days </a:t>
            </a:r>
          </a:p>
          <a:p>
            <a:r>
              <a:rPr lang="en-US" dirty="0"/>
              <a:t>Abdominal pain and fatigue for 2 weeks </a:t>
            </a:r>
          </a:p>
          <a:p>
            <a:r>
              <a:rPr lang="en-US" dirty="0"/>
              <a:t>Loss of appetite and nausea</a:t>
            </a:r>
          </a:p>
          <a:p>
            <a:r>
              <a:rPr lang="en-US" dirty="0"/>
              <a:t>-confusion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F9F9-9BBB-4E68-C217-FA389B04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Medical History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878EFD-E538-6875-1E29-54C5E9E7F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8997"/>
            <a:ext cx="54328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known liver disease prior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diabetes, hypertension, or viral hepatitis history</a:t>
            </a:r>
          </a:p>
        </p:txBody>
      </p:sp>
    </p:spTree>
    <p:extLst>
      <p:ext uri="{BB962C8B-B14F-4D97-AF65-F5344CB8AC3E}">
        <p14:creationId xmlns:p14="http://schemas.microsoft.com/office/powerpoint/2010/main" val="425250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AB9C-E65D-ADEA-52EC-9AC40FE7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Social History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4872-6F74-993B-9252-39643B26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Alcohol Use:</a:t>
            </a:r>
            <a:r>
              <a:rPr lang="en-US" dirty="0"/>
              <a:t> Heavy alcohol use for over 20 years</a:t>
            </a:r>
          </a:p>
          <a:p>
            <a:pPr lvl="1"/>
            <a:r>
              <a:rPr lang="en-US" dirty="0"/>
              <a:t>Consumes 5–6 cans of beer and 2–3 shots of whiskey daily</a:t>
            </a:r>
          </a:p>
          <a:p>
            <a:r>
              <a:rPr lang="en-US" b="1" dirty="0"/>
              <a:t>Smoking:</a:t>
            </a:r>
            <a:r>
              <a:rPr lang="en-US" dirty="0"/>
              <a:t> Yes, 1 pack/day for 25 years</a:t>
            </a:r>
          </a:p>
          <a:p>
            <a:r>
              <a:rPr lang="en-US" b="1" dirty="0"/>
              <a:t>Illicit drugs:</a:t>
            </a:r>
            <a:r>
              <a:rPr lang="en-US" dirty="0"/>
              <a:t> Denies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E4A2-85C7-23AD-D884-C4BAB616A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Examination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5146C6-F845-8548-FC80-573AC2668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02288"/>
              </p:ext>
            </p:extLst>
          </p:nvPr>
        </p:nvGraphicFramePr>
        <p:xfrm>
          <a:off x="838200" y="284150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895409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5705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5CFCB8-CBB6-A7A0-7765-B3A6C321F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9431"/>
              </p:ext>
            </p:extLst>
          </p:nvPr>
        </p:nvGraphicFramePr>
        <p:xfrm>
          <a:off x="838200" y="1806734"/>
          <a:ext cx="10515600" cy="1493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205096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sz="2800" dirty="0"/>
                        <a:t>BP</a:t>
                      </a:r>
                      <a:r>
                        <a:rPr lang="en-US" dirty="0"/>
                        <a:t> 110/70 mmHg, HR 102 bpm, Temp 37.8°C</a:t>
                      </a:r>
                    </a:p>
                    <a:p>
                      <a:r>
                        <a:rPr lang="en-US" dirty="0"/>
                        <a:t>-</a:t>
                      </a:r>
                      <a:r>
                        <a:rPr lang="en-US" sz="2800" dirty="0"/>
                        <a:t>RP</a:t>
                      </a:r>
                      <a:r>
                        <a:rPr lang="en-US" dirty="0"/>
                        <a:t> 21 BM</a:t>
                      </a:r>
                    </a:p>
                    <a:p>
                      <a:r>
                        <a:rPr lang="en-US" dirty="0"/>
                        <a:t>enlargement of fatty liver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75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1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24D7-0554-F325-BFC2-C3843073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337037-CFF1-BD5C-B3F0-2CC8D1310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312951"/>
              </p:ext>
            </p:extLst>
          </p:nvPr>
        </p:nvGraphicFramePr>
        <p:xfrm>
          <a:off x="838200" y="1495952"/>
          <a:ext cx="10262028" cy="5013720"/>
        </p:xfrm>
        <a:graphic>
          <a:graphicData uri="http://schemas.openxmlformats.org/drawingml/2006/table">
            <a:tbl>
              <a:tblPr/>
              <a:tblGrid>
                <a:gridCol w="2598485">
                  <a:extLst>
                    <a:ext uri="{9D8B030D-6E8A-4147-A177-3AD203B41FA5}">
                      <a16:colId xmlns:a16="http://schemas.microsoft.com/office/drawing/2014/main" val="3474606789"/>
                    </a:ext>
                  </a:extLst>
                </a:gridCol>
                <a:gridCol w="2493852">
                  <a:extLst>
                    <a:ext uri="{9D8B030D-6E8A-4147-A177-3AD203B41FA5}">
                      <a16:colId xmlns:a16="http://schemas.microsoft.com/office/drawing/2014/main" val="2624983610"/>
                    </a:ext>
                  </a:extLst>
                </a:gridCol>
                <a:gridCol w="2604184">
                  <a:extLst>
                    <a:ext uri="{9D8B030D-6E8A-4147-A177-3AD203B41FA5}">
                      <a16:colId xmlns:a16="http://schemas.microsoft.com/office/drawing/2014/main" val="1745780548"/>
                    </a:ext>
                  </a:extLst>
                </a:gridCol>
                <a:gridCol w="2565507">
                  <a:extLst>
                    <a:ext uri="{9D8B030D-6E8A-4147-A177-3AD203B41FA5}">
                      <a16:colId xmlns:a16="http://schemas.microsoft.com/office/drawing/2014/main" val="3295756731"/>
                    </a:ext>
                  </a:extLst>
                </a:gridCol>
              </a:tblGrid>
              <a:tr h="196994">
                <a:tc>
                  <a:txBody>
                    <a:bodyPr/>
                    <a:lstStyle/>
                    <a:p>
                      <a:r>
                        <a:rPr lang="en-US" sz="1200" b="1"/>
                        <a:t>Test</a:t>
                      </a:r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Result</a:t>
                      </a:r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Reference Range</a:t>
                      </a:r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Interpretation</a:t>
                      </a:r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450001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 b="1" dirty="0"/>
                        <a:t>CBC</a:t>
                      </a:r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234183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/>
                        <a:t>Hemoglobin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11.2 g/dL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13.5–17.5 g/dL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Mild anemia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808158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 dirty="0"/>
                        <a:t>WBC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14,000 /µL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4,000–11,000 /µL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Elevated (inflammatory response)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398230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 dirty="0"/>
                        <a:t>Platelets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98,000 /µL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150,000–400,000 /µL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Thrombocytopenia (liver dysfunction)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045981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 b="1" dirty="0"/>
                        <a:t>Liver Function Tests</a:t>
                      </a:r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23032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67316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146378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220933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/>
                        <a:t>Total Bilirubin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9.2 mg/dL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0.1–1.2 mg/dL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Markedly elevated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495814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/>
                        <a:t>Direct Bilirubin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6.1 mg/dL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0.0–0.4 mg/dL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Elevated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393724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/>
                        <a:t>ALP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220 U/L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44–147 U/L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Elevated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51792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 dirty="0"/>
                        <a:t>GGT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460 U/L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9–48 U/L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Markedly elevated (alcohol use)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579174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r>
                        <a:rPr lang="en-US" sz="1200" dirty="0"/>
                        <a:t>Albumin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2.4 g/dL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3.4–5.4 g/dL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Low (hepatic synthetic dysfunction)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704281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308551"/>
                  </a:ext>
                </a:extLst>
              </a:tr>
              <a:tr h="3163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568715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772007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818705"/>
                  </a:ext>
                </a:extLst>
              </a:tr>
              <a:tr h="19699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—</a:t>
                      </a:r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4859" marR="44859" marT="22430" marB="224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929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53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5F2B-57D6-0837-2B45-787E88FF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38A9-2A57-4433-5D0D-205D7A58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Abdomnal</a:t>
            </a:r>
            <a:r>
              <a:rPr lang="en-US" dirty="0"/>
              <a:t> ultra sound - cirrhosis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54BB1-04CE-324F-E9BF-28F960EA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C18D-C4F7-99D9-D4F0-7B40A71F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Supportive Care	•	Nutritional support (high-calorie, high-protein diet)	•	Vitamin supplementation: thiamine, folate, multivitamins🚫 </a:t>
            </a:r>
          </a:p>
          <a:p>
            <a:r>
              <a:rPr lang="en-US" dirty="0"/>
              <a:t>2. Alcohol Abstinence	•	Most critical factor for survival	•	Involve addiction counseling / support programs</a:t>
            </a:r>
          </a:p>
          <a:p>
            <a:r>
              <a:rPr lang="en-US" dirty="0"/>
              <a:t>💊 3. Pharmacologic Therapy (for severe cases: </a:t>
            </a:r>
            <a:r>
              <a:rPr lang="en-US" dirty="0" err="1"/>
              <a:t>Maddrey’s</a:t>
            </a:r>
            <a:r>
              <a:rPr lang="en-US" dirty="0"/>
              <a:t> DF ≥ 32 or	•	</a:t>
            </a:r>
            <a:r>
              <a:rPr lang="en-US" dirty="0" err="1"/>
              <a:t>Pentoxifylline</a:t>
            </a:r>
            <a:r>
              <a:rPr lang="en-US" dirty="0"/>
              <a:t> (if steroids contraindicated)</a:t>
            </a:r>
          </a:p>
          <a:p>
            <a:r>
              <a:rPr lang="en-US" dirty="0"/>
              <a:t>🧪 4. Assess Response	•	Lille Score on day 7 to guide continuation of steroids</a:t>
            </a:r>
          </a:p>
          <a:p>
            <a:r>
              <a:rPr lang="en-US" dirty="0"/>
              <a:t>⚠️ 5. Manage Complications	•	Infection, renal failure, GI bleeding, encephalopathy </a:t>
            </a:r>
          </a:p>
          <a:p>
            <a:r>
              <a:rPr lang="en-US" dirty="0"/>
              <a:t>6. Liver Transplant</a:t>
            </a:r>
          </a:p>
        </p:txBody>
      </p:sp>
    </p:spTree>
    <p:extLst>
      <p:ext uri="{BB962C8B-B14F-4D97-AF65-F5344CB8AC3E}">
        <p14:creationId xmlns:p14="http://schemas.microsoft.com/office/powerpoint/2010/main" val="168305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01ED-D5E9-D026-B9D9-626764F4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158E-3886-649B-77B9-52F9EE08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. Which lab finding in this case report suggests impaired synthetic liver function?</a:t>
            </a:r>
          </a:p>
          <a:p>
            <a:r>
              <a:rPr lang="en-US" sz="1900" dirty="0"/>
              <a:t>A. Elevated AST</a:t>
            </a:r>
            <a:br>
              <a:rPr lang="en-US" sz="1900" dirty="0"/>
            </a:br>
            <a:r>
              <a:rPr lang="en-US" sz="1900" dirty="0"/>
              <a:t>B. Low albumin</a:t>
            </a:r>
            <a:br>
              <a:rPr lang="en-US" sz="1900" dirty="0"/>
            </a:br>
            <a:r>
              <a:rPr lang="en-US" sz="1900" dirty="0"/>
              <a:t>C. Increased GGT</a:t>
            </a:r>
            <a:br>
              <a:rPr lang="en-US" sz="1900" dirty="0"/>
            </a:br>
            <a:r>
              <a:rPr lang="en-US" sz="1900" dirty="0"/>
              <a:t>D. High bilirubin</a:t>
            </a:r>
          </a:p>
          <a:p>
            <a:r>
              <a:rPr lang="en-US" dirty="0"/>
              <a:t>Which of the following clinical features is most characteristic of alcoholic hepatitis?</a:t>
            </a:r>
          </a:p>
          <a:p>
            <a:r>
              <a:rPr lang="en-US" sz="1600" dirty="0"/>
              <a:t>A. Sudden weight gain without jaundice</a:t>
            </a:r>
            <a:br>
              <a:rPr lang="en-US" sz="1600" dirty="0"/>
            </a:br>
            <a:r>
              <a:rPr lang="en-US" sz="1600" dirty="0"/>
              <a:t>B. Jaundice, abdominal pain, and fatigue</a:t>
            </a:r>
            <a:br>
              <a:rPr lang="en-US" sz="1600" dirty="0"/>
            </a:br>
            <a:r>
              <a:rPr lang="en-US" sz="1600" dirty="0"/>
              <a:t>C. Hemoptysis and chest pain</a:t>
            </a:r>
            <a:br>
              <a:rPr lang="en-US" sz="1600" dirty="0"/>
            </a:br>
            <a:r>
              <a:rPr lang="en-US" sz="1600" dirty="0"/>
              <a:t>D. Bradycardia and dry skin</a:t>
            </a:r>
          </a:p>
          <a:p>
            <a:r>
              <a:rPr lang="en-US" sz="2200" b="1" dirty="0"/>
              <a:t>What imaging finding supports the diagnosis of alcoholic hepatitis in this case?</a:t>
            </a:r>
          </a:p>
          <a:p>
            <a:r>
              <a:rPr lang="en-US" sz="1600" dirty="0"/>
              <a:t>A. Shrunken kidneys</a:t>
            </a:r>
            <a:br>
              <a:rPr lang="en-US" sz="1600" dirty="0"/>
            </a:br>
            <a:r>
              <a:rPr lang="en-US" sz="1600" dirty="0"/>
              <a:t>B. Enlarged fatty liver with ascites</a:t>
            </a:r>
            <a:br>
              <a:rPr lang="en-US" sz="1600" dirty="0"/>
            </a:br>
            <a:r>
              <a:rPr lang="en-US" sz="1600" dirty="0"/>
              <a:t>C. Calcified pancreas</a:t>
            </a:r>
            <a:br>
              <a:rPr lang="en-US" sz="1600" dirty="0"/>
            </a:br>
            <a:r>
              <a:rPr lang="en-US" sz="1600" dirty="0"/>
              <a:t>D. Gallstones in the gallbladder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3291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442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CASE REPORT</vt:lpstr>
      <vt:lpstr>Past Medical History</vt:lpstr>
      <vt:lpstr>Social History </vt:lpstr>
      <vt:lpstr>Physical Examination</vt:lpstr>
      <vt:lpstr>Laboratory Findings</vt:lpstr>
      <vt:lpstr>Imaging </vt:lpstr>
      <vt:lpstr>Mangment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REPORT</dc:title>
  <dc:creator>Mika XD</dc:creator>
  <cp:lastModifiedBy>mkhtrl13@outlook.com</cp:lastModifiedBy>
  <cp:revision>6</cp:revision>
  <dcterms:created xsi:type="dcterms:W3CDTF">2025-06-09T12:18:43Z</dcterms:created>
  <dcterms:modified xsi:type="dcterms:W3CDTF">2025-06-11T06:17:46Z</dcterms:modified>
</cp:coreProperties>
</file>