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Masters/slideMaster3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3" r:id="rId3"/>
    <p:sldMasterId id="2147483655" r:id="rId4"/>
    <p:sldMasterId id="2147483657" r:id="rId5"/>
  </p:sldMasterIdLst>
  <p:notesMasterIdLst>
    <p:notesMasterId r:id="rId24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478163904" y="0"/>
      </p:cViewPr>
      <p:guideLst>
        <p:guide pos="6332"/>
        <p:guide pos="3562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theme" Target="theme/theme1.xml"/><Relationship Id="rId7" Type="http://schemas.openxmlformats.org/officeDocument/2006/relationships/theme" Target="theme/theme2.xml"/><Relationship Id="rId8" Type="http://schemas.openxmlformats.org/officeDocument/2006/relationships/theme" Target="theme/theme3.xml"/><Relationship Id="rId9" Type="http://schemas.openxmlformats.org/officeDocument/2006/relationships/theme" Target="theme/theme4.xml"/><Relationship Id="rId10" Type="http://schemas.openxmlformats.org/officeDocument/2006/relationships/theme" Target="theme/theme5.xml"/><Relationship Id="rId11" Type="http://schemas.openxmlformats.org/officeDocument/2006/relationships/theme" Target="theme/theme6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Img"/>
          </p:nvPr>
        </p:nvSpPr>
        <p:spPr bwMode="auto"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Cantarell"/>
              </a:rPr>
              <a:t>Click to move the slide</a:t>
            </a:r>
            <a:endParaRPr lang="en-US" sz="1800" b="0" strike="noStrike" spc="-1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 bwMode="auto"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6000" indent="-216000">
              <a:buNone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hdr"/>
          </p:nvPr>
        </p:nvSpPr>
        <p:spPr bwMode="auto"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6"/>
          </p:nvPr>
        </p:nvSpPr>
        <p:spPr bwMode="auto"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ftr" idx="17"/>
          </p:nvPr>
        </p:nvSpPr>
        <p:spPr bwMode="auto"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18"/>
          </p:nvPr>
        </p:nvSpPr>
        <p:spPr bwMode="auto"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fld id="{8660E926-3239-4D65-B0E7-F3DF8AC67A78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&lt;number&gt;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 bwMode="auto"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6039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19"/>
          </p:nvPr>
        </p:nvSpPr>
        <p:spPr bwMode="auto"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 bwMode="auto"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6039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27"/>
          </p:nvPr>
        </p:nvSpPr>
        <p:spPr bwMode="auto"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 bwMode="auto"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6039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28"/>
          </p:nvPr>
        </p:nvSpPr>
        <p:spPr bwMode="auto"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 bwMode="auto"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6039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29"/>
          </p:nvPr>
        </p:nvSpPr>
        <p:spPr bwMode="auto"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 bwMode="auto"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6039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20"/>
          </p:nvPr>
        </p:nvSpPr>
        <p:spPr bwMode="auto"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408AE3-EA2F-4C2E-466A-2492C878EE7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 bwMode="auto"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6039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21"/>
          </p:nvPr>
        </p:nvSpPr>
        <p:spPr bwMode="auto"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 bwMode="auto"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6039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22"/>
          </p:nvPr>
        </p:nvSpPr>
        <p:spPr bwMode="auto"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 bwMode="auto"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6039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23"/>
          </p:nvPr>
        </p:nvSpPr>
        <p:spPr bwMode="auto"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 bwMode="auto"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6039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4"/>
          </p:nvPr>
        </p:nvSpPr>
        <p:spPr bwMode="auto"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 bwMode="auto"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6039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25"/>
          </p:nvPr>
        </p:nvSpPr>
        <p:spPr bwMode="auto"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 bwMode="auto"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6039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26"/>
          </p:nvPr>
        </p:nvSpPr>
        <p:spPr bwMode="auto"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 bwMode="auto">
          <a:xfrm>
            <a:off x="1118880" y="3052440"/>
            <a:ext cx="17867880" cy="643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501BDCCA-B4DC-4F53-9121-A7D1AEFC9D46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C3AC942A-4114-447C-9F8D-A155F9169E49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 bwMode="auto">
          <a:xfrm>
            <a:off x="1118880" y="3052440"/>
            <a:ext cx="17867880" cy="643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C4750DA0-7B5F-4E17-AD89-7CE1FAC3E694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 bwMode="auto">
          <a:xfrm>
            <a:off x="1118880" y="3052440"/>
            <a:ext cx="17867880" cy="643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 bwMode="auto"/>
        <p:txBody>
          <a:bodyPr/>
          <a:p>
            <a:pPr>
              <a:defRPr/>
            </a:pPr>
            <a:fld id="{A6C9453E-CE3E-40F2-AEBC-CFBADDE98ADF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1118880" y="3052440"/>
            <a:ext cx="17867880" cy="643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 bwMode="auto"/>
        <p:txBody>
          <a:bodyPr/>
          <a:p>
            <a:pPr>
              <a:defRPr/>
            </a:pPr>
            <a:fld id="{CC8D11ED-0636-4BD9-8B0C-1876637D5C62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 bwMode="auto">
          <a:xfrm>
            <a:off x="1118880" y="3052440"/>
            <a:ext cx="17867880" cy="643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 bwMode="auto"/>
        <p:txBody>
          <a:bodyPr/>
          <a:p>
            <a:pPr>
              <a:defRPr/>
            </a:pPr>
            <a:fld id="{4F175D03-28CA-4112-BE20-5FDC728F3EF3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4.xml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019520" y="4677840"/>
            <a:ext cx="16277760" cy="18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  <a:defRPr/>
            </a:pP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C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l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i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c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k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 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t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o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 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e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d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i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t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 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t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h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e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 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t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i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t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l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e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 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t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e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x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t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 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f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o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r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m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a</a:t>
            </a:r>
            <a:r>
              <a:rPr lang="en-US" sz="7000" b="0" strike="noStrike" spc="-1">
                <a:solidFill>
                  <a:srgbClr val="FFFFFF"/>
                </a:solidFill>
                <a:latin typeface="Cantarell"/>
              </a:rPr>
              <a:t>t</a:t>
            </a:r>
            <a:endParaRPr lang="en-US" sz="7000" b="0" strike="noStrike" spc="-1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 bwMode="auto">
          <a:xfrm>
            <a:off x="6835320" y="10517760"/>
            <a:ext cx="643284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 bwMode="auto">
          <a:xfrm>
            <a:off x="100512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 bwMode="auto">
          <a:xfrm>
            <a:off x="1447488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defRPr/>
            </a:pPr>
            <a:fld id="{24C358E0-E318-4DB2-B81B-BDA46A9D300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 bwMode="auto"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  <a:defRPr/>
            </a:pP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C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l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c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k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o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h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l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f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o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m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a</a:t>
            </a: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t</a:t>
            </a:r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 bwMode="auto">
          <a:xfrm>
            <a:off x="1118880" y="3052440"/>
            <a:ext cx="17867880" cy="643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 bwMode="auto">
          <a:xfrm>
            <a:off x="6835320" y="10517760"/>
            <a:ext cx="643284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5"/>
          </p:nvPr>
        </p:nvSpPr>
        <p:spPr bwMode="auto">
          <a:xfrm>
            <a:off x="100512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 bwMode="auto">
          <a:xfrm>
            <a:off x="1447488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defRPr/>
            </a:pPr>
            <a:fld id="{3A9A4CDD-971C-46CF-8B53-56DF3CAA00C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  <a:defRPr/>
            </a:pP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 bwMode="auto">
          <a:xfrm>
            <a:off x="1005120" y="2601000"/>
            <a:ext cx="8744760" cy="655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 bwMode="auto">
          <a:xfrm>
            <a:off x="10353600" y="2601000"/>
            <a:ext cx="8744760" cy="655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7"/>
          </p:nvPr>
        </p:nvSpPr>
        <p:spPr bwMode="auto">
          <a:xfrm>
            <a:off x="6835320" y="10517760"/>
            <a:ext cx="643284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8"/>
          </p:nvPr>
        </p:nvSpPr>
        <p:spPr bwMode="auto">
          <a:xfrm>
            <a:off x="100512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sldNum" idx="9"/>
          </p:nvPr>
        </p:nvSpPr>
        <p:spPr bwMode="auto">
          <a:xfrm>
            <a:off x="1447488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defRPr/>
            </a:pPr>
            <a:fld id="{563F90FC-7FF2-4557-BC33-89C7B305C09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  <a:defRPr/>
            </a:pPr>
            <a:r>
              <a:rPr lang="en-US" sz="7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0"/>
          </p:nvPr>
        </p:nvSpPr>
        <p:spPr bwMode="auto">
          <a:xfrm>
            <a:off x="6835320" y="10517760"/>
            <a:ext cx="643284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1"/>
          </p:nvPr>
        </p:nvSpPr>
        <p:spPr bwMode="auto">
          <a:xfrm>
            <a:off x="100512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12"/>
          </p:nvPr>
        </p:nvSpPr>
        <p:spPr bwMode="auto">
          <a:xfrm>
            <a:off x="1447488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defRPr/>
            </a:pPr>
            <a:fld id="{AC9A198C-5CCC-49F8-98A4-B1FA34021250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ftr" idx="13"/>
          </p:nvPr>
        </p:nvSpPr>
        <p:spPr bwMode="auto">
          <a:xfrm>
            <a:off x="6835320" y="10517760"/>
            <a:ext cx="643284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dt" idx="14"/>
          </p:nvPr>
        </p:nvSpPr>
        <p:spPr bwMode="auto">
          <a:xfrm>
            <a:off x="100512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15"/>
          </p:nvPr>
        </p:nvSpPr>
        <p:spPr bwMode="auto">
          <a:xfrm>
            <a:off x="1447488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defRPr/>
            </a:pPr>
            <a:fld id="{A03A1386-0E87-4BDA-9E70-6FC984E05159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journals.lww.com/annals-of-medicine-and-surgery/toc/2024/04000" TargetMode="External"/><Relationship Id="rId4" Type="http://schemas.openxmlformats.org/officeDocument/2006/relationships/hyperlink" Target="http://dx.doi.org/10.5195/ijms.2013.215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088326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00262" y="-25065"/>
            <a:ext cx="20203026" cy="11329736"/>
          </a:xfrm>
          <a:prstGeom prst="rect">
            <a:avLst/>
          </a:prstGeom>
        </p:spPr>
      </p:pic>
      <p:sp>
        <p:nvSpPr>
          <p:cNvPr id="40" name="object 2"/>
          <p:cNvSpPr/>
          <p:nvPr/>
        </p:nvSpPr>
        <p:spPr bwMode="auto">
          <a:xfrm rot="0" flipH="0" flipV="0">
            <a:off x="1015560" y="9374605"/>
            <a:ext cx="4451760" cy="92863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14760" rIns="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  <a:tabLst>
                <a:tab pos="408240" algn="l"/>
              </a:tabLst>
              <a:defRPr/>
            </a:pPr>
            <a:r>
              <a:rPr lang="en-US" sz="2950" b="1" strike="noStrike" spc="-1">
                <a:solidFill>
                  <a:schemeClr val="bg1"/>
                </a:solidFill>
                <a:latin typeface="Arial"/>
              </a:rPr>
              <a:t>Rozeta Makram 321</a:t>
            </a:r>
            <a:endParaRPr sz="2950" b="0" strike="noStrike" cap="all" spc="-1">
              <a:solidFill>
                <a:schemeClr val="bg1"/>
              </a:solidFill>
              <a:latin typeface="Droid Arabic Kufi"/>
            </a:endParaRPr>
          </a:p>
          <a:p>
            <a:pPr marL="12600">
              <a:lnSpc>
                <a:spcPct val="100000"/>
              </a:lnSpc>
              <a:spcBef>
                <a:spcPts val="113"/>
              </a:spcBef>
              <a:tabLst>
                <a:tab pos="408240" algn="l"/>
              </a:tabLst>
              <a:defRPr/>
            </a:pPr>
            <a:r>
              <a:rPr lang="en-US" sz="2950" b="1" strike="noStrike" spc="-1">
                <a:solidFill>
                  <a:schemeClr val="bg1"/>
                </a:solidFill>
                <a:latin typeface="Arial"/>
              </a:rPr>
              <a:t>Mohammad Elfayez 521</a:t>
            </a:r>
            <a:endParaRPr sz="2950" b="0" strike="noStrike" cap="all" spc="-1">
              <a:solidFill>
                <a:schemeClr val="bg1"/>
              </a:solidFill>
              <a:latin typeface="Droid Arabic Kufi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 bwMode="auto">
          <a:xfrm>
            <a:off x="1019520" y="4677840"/>
            <a:ext cx="16279200" cy="2076480"/>
          </a:xfrm>
          <a:prstGeom prst="rect">
            <a:avLst/>
          </a:prstGeom>
          <a:noFill/>
          <a:ln w="0">
            <a:noFill/>
          </a:ln>
        </p:spPr>
        <p:txBody>
          <a:bodyPr lIns="0" tIns="187920" rIns="0" bIns="0" anchor="t">
            <a:noAutofit/>
          </a:bodyPr>
          <a:p>
            <a:pPr marL="16560" indent="0">
              <a:lnSpc>
                <a:spcPct val="100000"/>
              </a:lnSpc>
              <a:spcBef>
                <a:spcPts val="1480"/>
              </a:spcBef>
              <a:buNone/>
              <a:defRPr/>
            </a:pPr>
            <a:r>
              <a:rPr lang="en-US" sz="6600" b="1" strike="noStrike" spc="-1">
                <a:solidFill>
                  <a:schemeClr val="bg1"/>
                </a:solidFill>
                <a:latin typeface="Times New Roman"/>
                <a:ea typeface="Times New Roman"/>
              </a:rPr>
              <a:t>Energy Drink Consumption Among Students</a:t>
            </a:r>
            <a:endParaRPr sz="6600" b="1" strike="noStrike" spc="-1">
              <a:solidFill>
                <a:schemeClr val="bg1"/>
              </a:solidFill>
              <a:latin typeface="Cantarell"/>
            </a:endParaRPr>
          </a:p>
          <a:p>
            <a:pPr marL="12600" indent="0">
              <a:lnSpc>
                <a:spcPct val="100000"/>
              </a:lnSpc>
              <a:spcBef>
                <a:spcPts val="884"/>
              </a:spcBef>
              <a:buNone/>
              <a:defRPr/>
            </a:pPr>
            <a:r>
              <a:rPr lang="en-US" sz="4100" b="1" strike="noStrike" spc="-1">
                <a:solidFill>
                  <a:schemeClr val="bg1"/>
                </a:solidFill>
                <a:latin typeface="Times New Roman"/>
                <a:ea typeface="Arial"/>
              </a:rPr>
              <a:t>Analyzing</a:t>
            </a:r>
            <a:r>
              <a:rPr lang="en-US" sz="4100" b="1" strike="noStrike" spc="-105">
                <a:solidFill>
                  <a:schemeClr val="bg1"/>
                </a:solidFill>
                <a:latin typeface="Times New Roman"/>
                <a:ea typeface="Arial"/>
              </a:rPr>
              <a:t> </a:t>
            </a:r>
            <a:r>
              <a:rPr lang="en-US" sz="4100" b="1" strike="noStrike" spc="-1">
                <a:solidFill>
                  <a:schemeClr val="bg1"/>
                </a:solidFill>
                <a:latin typeface="Times New Roman"/>
                <a:ea typeface="Arial"/>
              </a:rPr>
              <a:t>and</a:t>
            </a:r>
            <a:r>
              <a:rPr lang="en-US" sz="4100" b="1" strike="noStrike" spc="-100">
                <a:solidFill>
                  <a:schemeClr val="bg1"/>
                </a:solidFill>
                <a:latin typeface="Times New Roman"/>
                <a:ea typeface="Arial"/>
              </a:rPr>
              <a:t> </a:t>
            </a:r>
            <a:r>
              <a:rPr lang="en-US" sz="4100" b="1" strike="noStrike" spc="-1">
                <a:solidFill>
                  <a:schemeClr val="bg1"/>
                </a:solidFill>
                <a:latin typeface="Times New Roman"/>
                <a:ea typeface="Arial"/>
              </a:rPr>
              <a:t>Comparing</a:t>
            </a:r>
            <a:r>
              <a:rPr lang="en-US" sz="4100" b="1" strike="noStrike" spc="-165">
                <a:solidFill>
                  <a:schemeClr val="bg1"/>
                </a:solidFill>
                <a:latin typeface="Times New Roman"/>
                <a:ea typeface="Arial"/>
              </a:rPr>
              <a:t> </a:t>
            </a:r>
            <a:r>
              <a:rPr lang="en-US" sz="4100" b="1" strike="noStrike" spc="-21">
                <a:solidFill>
                  <a:schemeClr val="bg1"/>
                </a:solidFill>
                <a:latin typeface="Times New Roman"/>
                <a:ea typeface="Arial"/>
              </a:rPr>
              <a:t>Two</a:t>
            </a:r>
            <a:r>
              <a:rPr lang="en-US" sz="4100" b="1" strike="noStrike" spc="-100">
                <a:solidFill>
                  <a:schemeClr val="bg1"/>
                </a:solidFill>
                <a:latin typeface="Times New Roman"/>
                <a:ea typeface="Arial"/>
              </a:rPr>
              <a:t> </a:t>
            </a:r>
            <a:r>
              <a:rPr lang="en-US" sz="4100" b="1" strike="noStrike" spc="-1">
                <a:solidFill>
                  <a:schemeClr val="bg1"/>
                </a:solidFill>
                <a:latin typeface="Times New Roman"/>
                <a:ea typeface="Arial"/>
              </a:rPr>
              <a:t>Scientific</a:t>
            </a:r>
            <a:r>
              <a:rPr lang="en-US" sz="4100" b="1" strike="noStrike" spc="-100">
                <a:solidFill>
                  <a:schemeClr val="bg1"/>
                </a:solidFill>
                <a:latin typeface="Times New Roman"/>
                <a:ea typeface="Arial"/>
              </a:rPr>
              <a:t> </a:t>
            </a:r>
            <a:r>
              <a:rPr lang="en-US" sz="4100" b="1" strike="noStrike" spc="-11">
                <a:solidFill>
                  <a:schemeClr val="bg1"/>
                </a:solidFill>
                <a:latin typeface="Times New Roman"/>
                <a:ea typeface="Arial"/>
              </a:rPr>
              <a:t>Studies</a:t>
            </a:r>
            <a:endParaRPr sz="4100" b="1" strike="noStrike" spc="-1">
              <a:solidFill>
                <a:schemeClr val="bg1"/>
              </a:solidFill>
              <a:latin typeface="Cantarel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 bwMode="auto">
          <a:xfrm>
            <a:off x="238320" y="56160"/>
            <a:ext cx="13249079" cy="202428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defRPr/>
            </a:pP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Implications</a:t>
            </a:r>
            <a:r>
              <a:rPr lang="en-US" sz="6600" b="1" strike="noStrike" spc="-185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for</a:t>
            </a:r>
            <a:r>
              <a:rPr lang="en-US" sz="6600" b="1" strike="noStrike" spc="-287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the</a:t>
            </a:r>
            <a:r>
              <a:rPr lang="en-US" sz="6600" b="1" strike="noStrike" spc="-185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21">
                <a:solidFill>
                  <a:schemeClr val="dk1"/>
                </a:solidFill>
                <a:latin typeface="Times New Roman"/>
                <a:ea typeface="Arial"/>
              </a:rPr>
              <a:t>field</a:t>
            </a:r>
            <a:r>
              <a:rPr lang="en-US" sz="6600" b="1" strike="noStrike" spc="-185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of</a:t>
            </a:r>
            <a:r>
              <a:rPr lang="en-US" sz="6600" b="1" strike="noStrike" spc="-182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1">
                <a:solidFill>
                  <a:schemeClr val="dk1"/>
                </a:solidFill>
                <a:latin typeface="Times New Roman"/>
                <a:ea typeface="Arial"/>
              </a:rPr>
              <a:t>Medicine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object 3"/>
          <p:cNvSpPr/>
          <p:nvPr/>
        </p:nvSpPr>
        <p:spPr bwMode="auto">
          <a:xfrm>
            <a:off x="1023840" y="2080440"/>
            <a:ext cx="17742240" cy="717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137880" rIns="0" bIns="0" anchor="t">
            <a:spAutoFit/>
          </a:bodyPr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Health Concerns: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Excessive caffeine intake may lead to cardiovascular issues and dependence.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Education on moderation and healthier alternatives is necessary.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Policy Recommendations: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Universities should raise awareness about potential health risks.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Stricter regulations on marketing energy drinks to students may be beneficial.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Future Research: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Longitudinal studies to determine long-term health impacts.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Broader demographic studies to generalize findings beyond university students.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90080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defRPr/>
            </a:pPr>
            <a:r>
              <a:rPr lang="en-US" sz="6600" b="1" strike="noStrike" spc="-11">
                <a:solidFill>
                  <a:schemeClr val="dk1"/>
                </a:solidFill>
                <a:latin typeface="Times New Roman"/>
                <a:ea typeface="Arial"/>
              </a:rPr>
              <a:t>Conclusion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object 3"/>
          <p:cNvSpPr/>
          <p:nvPr/>
        </p:nvSpPr>
        <p:spPr bwMode="auto">
          <a:xfrm>
            <a:off x="1023840" y="3385440"/>
            <a:ext cx="17727480" cy="31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137880" rIns="0" bIns="0" anchor="t">
            <a:spAutoFit/>
          </a:bodyPr>
          <a:p>
            <a:pPr marL="12600">
              <a:lnSpc>
                <a:spcPct val="100000"/>
              </a:lnSpc>
              <a:spcBef>
                <a:spcPts val="1086"/>
              </a:spcBef>
              <a:tabLst>
                <a:tab pos="408240" algn="l"/>
              </a:tabLst>
              <a:defRPr/>
            </a:pPr>
            <a:r>
              <a:rPr lang="en-US" sz="3300" b="1" strike="noStrike" spc="-11">
                <a:solidFill>
                  <a:srgbClr val="000000"/>
                </a:solidFill>
                <a:latin typeface="Times New Roman"/>
              </a:rPr>
              <a:t>Summary: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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Energy drink consumption is common among students, primarily for academic performance enhancement.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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While students believe energy drinks help, there is no strong evidence linking them to better academic performance.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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Negative health effects, such as sleep issues and anxiety, are widely reported.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</p:txBody>
      </p:sp>
      <p:sp>
        <p:nvSpPr>
          <p:cNvPr id="67" name="object 4"/>
          <p:cNvSpPr/>
          <p:nvPr/>
        </p:nvSpPr>
        <p:spPr bwMode="auto">
          <a:xfrm>
            <a:off x="1023840" y="8411400"/>
            <a:ext cx="17252640" cy="10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12240" rIns="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</a:rPr>
              <a:t>Key</a:t>
            </a:r>
            <a:r>
              <a:rPr lang="en-US" sz="3300" b="1" strike="noStrike" spc="-12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300" b="1" strike="noStrike" spc="-41">
                <a:solidFill>
                  <a:srgbClr val="000000"/>
                </a:solidFill>
                <a:latin typeface="Times New Roman"/>
              </a:rPr>
              <a:t>Takeaway</a:t>
            </a:r>
            <a:r>
              <a:rPr lang="en-US" sz="3300" b="1" strike="noStrike" spc="-7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300" b="1" strike="noStrike" spc="-1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sz="3300" b="0" strike="noStrike" spc="-7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Awareness campaigns and further research are necessary to guide responsible energy drink consumption among students.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9018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defRPr/>
            </a:pPr>
            <a:r>
              <a:rPr lang="en-US" sz="7000" b="1" strike="noStrike" spc="-105">
                <a:solidFill>
                  <a:schemeClr val="dk1"/>
                </a:solidFill>
                <a:latin typeface="Arial"/>
                <a:ea typeface="Arial"/>
              </a:rPr>
              <a:t>References</a:t>
            </a:r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object 3"/>
          <p:cNvSpPr/>
          <p:nvPr/>
        </p:nvSpPr>
        <p:spPr bwMode="auto">
          <a:xfrm>
            <a:off x="1023840" y="3061800"/>
            <a:ext cx="16189200" cy="20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12240" rIns="0" bIns="0" anchor="t">
            <a:spAutoFit/>
          </a:bodyPr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Annals of Medicine and Surgery (2024). Energy Drink Consumption Among Medical Students. </a:t>
            </a:r>
            <a:r>
              <a:rPr lang="en-US" sz="3300" b="1" u="sng" strike="noStrike" spc="0">
                <a:solidFill>
                  <a:srgbClr val="000000"/>
                </a:solidFill>
                <a:latin typeface="Times New Roman"/>
                <a:ea typeface="Times New Roman"/>
                <a:hlinkClick r:id="rId3" tooltip="https://journals.lww.com/annals-of-medicine-and-surgery/toc/2024/04000"/>
              </a:rPr>
              <a:t>https://journals.lww.com/annals-of-medicine-and-surgery/toc/2024/04000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International Journal of Medical Students (2023). Energy Drink Consumption and Academic Performance.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300" b="0" u="sng" strike="noStrike" spc="0">
                <a:solidFill>
                  <a:srgbClr val="000000"/>
                </a:solidFill>
                <a:latin typeface="Times New Roman"/>
                <a:ea typeface="Times New Roman"/>
                <a:hlinkClick r:id="rId4" tooltip="http://dx.doi.org/10.5195/ijms.2013.215"/>
              </a:rPr>
              <a:t>http://dx.doi.org/10.5195/ijms.2013.215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</p:txBody>
      </p:sp>
      <p:sp>
        <p:nvSpPr>
          <p:cNvPr id="1908946320" name=""/>
          <p:cNvSpPr txBox="1"/>
          <p:nvPr/>
        </p:nvSpPr>
        <p:spPr bwMode="auto">
          <a:xfrm flipH="0" flipV="0">
            <a:off x="7460920" y="5088355"/>
            <a:ext cx="183240" cy="594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0">
              <a:solidFill>
                <a:srgbClr val="000000"/>
              </a:solidFill>
              <a:latin typeface="Droid Arabic Kuf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4572360" cy="190080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defRPr/>
            </a:pPr>
            <a:r>
              <a:rPr lang="en-US" sz="6600" b="1" strike="noStrike" spc="-11">
                <a:solidFill>
                  <a:schemeClr val="dk1"/>
                </a:solidFill>
                <a:latin typeface="Times New Roman"/>
                <a:ea typeface="Arial"/>
              </a:rPr>
              <a:t>Introduction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object 3"/>
          <p:cNvSpPr/>
          <p:nvPr/>
        </p:nvSpPr>
        <p:spPr bwMode="auto">
          <a:xfrm>
            <a:off x="1023840" y="2838240"/>
            <a:ext cx="15925680" cy="74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137880" rIns="0" bIns="0" anchor="t">
            <a:spAutoFit/>
          </a:bodyPr>
          <a:p>
            <a:pPr marL="12600">
              <a:lnSpc>
                <a:spcPct val="100000"/>
              </a:lnSpc>
              <a:spcBef>
                <a:spcPts val="1086"/>
              </a:spcBef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</a:rPr>
              <a:t>What</a:t>
            </a:r>
            <a:r>
              <a:rPr lang="en-US" sz="3300" b="1" strike="noStrike" spc="-4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300" b="1" strike="noStrike" spc="-1">
                <a:solidFill>
                  <a:srgbClr val="000000"/>
                </a:solidFill>
                <a:latin typeface="Times New Roman"/>
              </a:rPr>
              <a:t>is</a:t>
            </a:r>
            <a:r>
              <a:rPr lang="en-US" sz="3300" b="1" strike="noStrike" spc="-2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300" b="1" strike="noStrike" spc="-11">
                <a:solidFill>
                  <a:srgbClr val="000000"/>
                </a:solidFill>
                <a:latin typeface="Times New Roman"/>
              </a:rPr>
              <a:t>Energy drink consumption?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609480" indent="-220320">
              <a:lnSpc>
                <a:spcPct val="100000"/>
              </a:lnSpc>
              <a:spcBef>
                <a:spcPts val="988"/>
              </a:spcBef>
              <a:buClr>
                <a:srgbClr val="000000"/>
              </a:buClr>
              <a:buFont typeface="OpenSymbol"/>
              <a:buChar char="-"/>
              <a:tabLst>
                <a:tab pos="60948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Energy drinks are beverages that contain caffeine, sugar, and other stimulants aimed at boosting alertness and energy level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sz="3300" b="0" strike="noStrike" spc="-9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632520" indent="-243360">
              <a:lnSpc>
                <a:spcPct val="100000"/>
              </a:lnSpc>
              <a:spcBef>
                <a:spcPts val="984"/>
              </a:spcBef>
              <a:buClr>
                <a:srgbClr val="000000"/>
              </a:buClr>
              <a:buFont typeface="OpenSymbol"/>
              <a:buChar char="-"/>
              <a:tabLst>
                <a:tab pos="63252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Widely consumed by students for improved concentration and academic performance</a:t>
            </a:r>
            <a:r>
              <a:rPr lang="en-US" sz="3300" b="0" strike="noStrike" spc="-9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spcBef>
                <a:spcPts val="2140"/>
              </a:spcBef>
              <a:tabLst>
                <a:tab pos="63252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12600">
              <a:lnSpc>
                <a:spcPct val="100000"/>
              </a:lnSpc>
              <a:tabLst>
                <a:tab pos="63252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Why</a:t>
            </a:r>
            <a:r>
              <a:rPr lang="en-US" sz="3300" b="1" strike="noStrike" spc="-11">
                <a:solidFill>
                  <a:srgbClr val="000000"/>
                </a:solidFill>
                <a:latin typeface="Times New Roman"/>
                <a:ea typeface="Times New Roman"/>
              </a:rPr>
              <a:t> Study energy drink consumption?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632520" indent="-243360">
              <a:lnSpc>
                <a:spcPct val="100000"/>
              </a:lnSpc>
              <a:spcBef>
                <a:spcPts val="984"/>
              </a:spcBef>
              <a:buClr>
                <a:srgbClr val="000000"/>
              </a:buClr>
              <a:buFont typeface="Times New Roman"/>
              <a:buChar char="-"/>
              <a:tabLst>
                <a:tab pos="63252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Concerns about health risks associated with excessive energy drink intake, especially among students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632520" indent="-243360">
              <a:lnSpc>
                <a:spcPct val="100000"/>
              </a:lnSpc>
              <a:spcBef>
                <a:spcPts val="984"/>
              </a:spcBef>
              <a:buClr>
                <a:srgbClr val="000000"/>
              </a:buClr>
              <a:buFont typeface="Times New Roman"/>
              <a:buChar char="-"/>
              <a:tabLst>
                <a:tab pos="63252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.Understanding consumption patterns can help develop better public health strategies.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12600">
              <a:lnSpc>
                <a:spcPct val="100000"/>
              </a:lnSpc>
              <a:tabLst>
                <a:tab pos="63252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Objective</a:t>
            </a:r>
            <a:r>
              <a:rPr lang="en-US" sz="3300" b="1" strike="noStrike" spc="-52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sz="3300" b="1" strike="noStrike" spc="-46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sz="3300" b="1" strike="noStrike" spc="-52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300" b="1" strike="noStrike" spc="-11">
                <a:solidFill>
                  <a:srgbClr val="000000"/>
                </a:solidFill>
                <a:latin typeface="Times New Roman"/>
                <a:ea typeface="Times New Roman"/>
              </a:rPr>
              <a:t>Review: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12600">
              <a:lnSpc>
                <a:spcPct val="100000"/>
              </a:lnSpc>
              <a:tabLst>
                <a:tab pos="632520" algn="l"/>
              </a:tabLst>
              <a:defRPr/>
            </a:pPr>
            <a:r>
              <a:rPr lang="en-US" sz="3300" b="1" strike="noStrike" spc="-9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Compare two studies to analyze the prevalence, motivations, and health effects of energy 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drink consumption among students,Whether there is a link between Energy drink 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consumption and better performance.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3"/>
          <a:stretch/>
        </p:blipFill>
        <p:spPr bwMode="auto">
          <a:xfrm rot="1519199">
            <a:off x="15529680" y="685800"/>
            <a:ext cx="3900960" cy="340092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 bwMode="auto">
          <a:xfrm>
            <a:off x="1143360" y="594720"/>
            <a:ext cx="2742840" cy="283428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 bwMode="auto">
          <a:xfrm>
            <a:off x="5715000" y="2286000"/>
            <a:ext cx="10972800" cy="228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defRPr/>
            </a:pPr>
            <a:r>
              <a:rPr lang="en-US" sz="3000" b="1" strike="noStrike" cap="all" spc="-1">
                <a:solidFill>
                  <a:srgbClr val="000000"/>
                </a:solidFill>
                <a:latin typeface="Droid Arabic Kufi"/>
              </a:rPr>
              <a:t>Who here consumes energy drink ?</a:t>
            </a:r>
            <a:endParaRPr sz="3000" b="1" strike="noStrike" cap="all" spc="-1">
              <a:solidFill>
                <a:srgbClr val="000000"/>
              </a:solidFill>
              <a:latin typeface="Droid Arabic Kufi"/>
            </a:endParaRPr>
          </a:p>
        </p:txBody>
      </p:sp>
      <p:pic>
        <p:nvPicPr>
          <p:cNvPr id="47" name="" descr=""/>
          <p:cNvPicPr/>
          <p:nvPr/>
        </p:nvPicPr>
        <p:blipFill>
          <a:blip r:embed="rId4"/>
          <a:stretch/>
        </p:blipFill>
        <p:spPr bwMode="auto">
          <a:xfrm>
            <a:off x="16688160" y="8138520"/>
            <a:ext cx="2742840" cy="283428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 bwMode="auto">
          <a:xfrm rot="20080800" flipH="1">
            <a:off x="544680" y="7535520"/>
            <a:ext cx="3939120" cy="343332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 bwMode="auto">
          <a:xfrm>
            <a:off x="5029200" y="5715000"/>
            <a:ext cx="14173200" cy="110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3000" b="1" strike="noStrike" cap="all" spc="-1">
                <a:solidFill>
                  <a:schemeClr val="tx1"/>
                </a:solidFill>
                <a:latin typeface="Droid Arabic Kufi"/>
              </a:rPr>
              <a:t>WHAT DO YOU KNOW ABOUT ITS SIDE EFFECTS ?</a:t>
            </a:r>
            <a:endParaRPr sz="3000" b="1" strike="noStrike" cap="all" spc="-1">
              <a:solidFill>
                <a:schemeClr val="tx1"/>
              </a:solidFill>
              <a:latin typeface="Droid Arabic Kufi"/>
            </a:endParaRPr>
          </a:p>
        </p:txBody>
      </p:sp>
      <p:sp>
        <p:nvSpPr>
          <p:cNvPr id="50" name=""/>
          <p:cNvSpPr txBox="1"/>
          <p:nvPr/>
        </p:nvSpPr>
        <p:spPr bwMode="auto">
          <a:xfrm>
            <a:off x="2286000" y="4114800"/>
            <a:ext cx="15544800" cy="137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defRPr/>
            </a:pPr>
            <a:r>
              <a:rPr lang="en-US" sz="3000" b="1" strike="noStrike" cap="all" spc="-1">
                <a:solidFill>
                  <a:srgbClr val="000000"/>
                </a:solidFill>
                <a:latin typeface="Droid Arabic Kufi"/>
              </a:rPr>
              <a:t>Whats your opinion on medical students consuming energy drinks?</a:t>
            </a:r>
            <a:endParaRPr sz="3000" b="1" strike="noStrike" cap="all" spc="-1">
              <a:solidFill>
                <a:srgbClr val="000000"/>
              </a:solidFill>
              <a:latin typeface="Droid Arabic Kuf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023840" y="877320"/>
            <a:ext cx="7962839" cy="202428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defRPr/>
            </a:pPr>
            <a:r>
              <a:rPr lang="en-US" sz="6600" b="1" strike="noStrike" spc="-11">
                <a:solidFill>
                  <a:schemeClr val="dk1"/>
                </a:solidFill>
                <a:latin typeface="Times New Roman"/>
                <a:ea typeface="Arial"/>
              </a:rPr>
              <a:t>Mechanism of action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object 5"/>
          <p:cNvSpPr/>
          <p:nvPr/>
        </p:nvSpPr>
        <p:spPr bwMode="auto">
          <a:xfrm flipH="0" flipV="0">
            <a:off x="1023840" y="2838240"/>
            <a:ext cx="18382840" cy="6859841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137880" rIns="0" bIns="0" anchor="t">
            <a:spAutoFit/>
          </a:bodyPr>
          <a:p>
            <a:pPr>
              <a:defRPr/>
            </a:pPr>
            <a:r>
              <a:rPr lang="en-US" sz="4800" b="0" i="0" u="none" strike="noStrike" cap="none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• </a:t>
            </a:r>
            <a:r>
              <a:rPr lang="en-US" sz="4800" b="1" i="0" u="none" strike="noStrike" cap="none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Caffeine Blockade:</a:t>
            </a:r>
            <a:r>
              <a:rPr lang="en-US" sz="4800" b="0" i="0" u="none" strike="noStrike" cap="none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Inhibits adenosine receptors, reducing fatigue and increasing alertness.</a:t>
            </a:r>
            <a:endParaRPr sz="4800" b="0" i="0" u="none" strike="noStrike" cap="none" spc="-1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4800" b="0" i="0" u="none" strike="noStrike" cap="none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•</a:t>
            </a:r>
            <a:r>
              <a:rPr lang="en-US" sz="4800" b="1" i="0" u="none" strike="noStrike" cap="none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Sympathetic Activation:</a:t>
            </a:r>
            <a:r>
              <a:rPr lang="en-US" sz="4800" b="0" i="0" u="none" strike="noStrike" cap="none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Boosts catecholamine release (e.g., adrenaline), elevating heart rate and blood pressure.</a:t>
            </a:r>
            <a:endParaRPr sz="4800" b="0" i="0" u="none" strike="noStrike" cap="none" spc="-1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 sz="4800" b="0" i="0" u="none" strike="noStrike" cap="none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•</a:t>
            </a:r>
            <a:r>
              <a:rPr lang="en-US" sz="4800" b="1" i="0" u="none" strike="noStrike" cap="none" spc="-1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Rapid Energy Supply</a:t>
            </a:r>
            <a:r>
              <a:rPr lang="en-US" sz="4800" b="1" i="0" u="none" strike="noStrike" cap="none" spc="-1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en-US" sz="4800" b="0" i="0" u="none" strike="noStrike" cap="none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High sugar content provides quick glucose for immediate energy.</a:t>
            </a:r>
            <a:endParaRPr sz="4800" b="0" i="0" u="none" strike="noStrike" cap="none" spc="-1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4800" b="0" i="0" u="none" strike="noStrike" cap="none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•</a:t>
            </a:r>
            <a:r>
              <a:rPr lang="en-US" sz="4800" b="1" i="0" u="none" strike="noStrike" cap="none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Taurine Effects: </a:t>
            </a:r>
            <a:r>
              <a:rPr lang="en-US" sz="4800" b="0" i="0" u="none" strike="noStrike" cap="none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May modulate neurotransmission and support cardiovascular function.</a:t>
            </a:r>
            <a:endParaRPr sz="4800" b="0" i="0" u="none" strike="noStrike" cap="none" spc="-1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2600">
              <a:lnSpc>
                <a:spcPct val="100000"/>
              </a:lnSpc>
              <a:spcBef>
                <a:spcPts val="1086"/>
              </a:spcBef>
              <a:tabLst>
                <a:tab pos="408240" algn="l"/>
              </a:tabLst>
              <a:defRPr/>
            </a:pPr>
            <a:r>
              <a:rPr lang="en-US" sz="4800" b="0" i="0" u="none" strike="noStrike" cap="none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•</a:t>
            </a:r>
            <a:r>
              <a:rPr lang="en-US" sz="4800" b="1" i="0" u="none" strike="noStrike" cap="none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B-Vitamins Role</a:t>
            </a:r>
            <a:r>
              <a:rPr lang="en-US" sz="4800" b="0" i="0" u="none" strike="noStrike" cap="none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Aid in cellular energy metabolism</a:t>
            </a:r>
            <a:endParaRPr sz="4800" b="0" strike="noStrike" cap="all" spc="-1">
              <a:solidFill>
                <a:srgbClr val="000000"/>
              </a:solidFill>
              <a:latin typeface="Droid Arabic Kuf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900080"/>
          </a:xfrm>
          <a:prstGeom prst="rect">
            <a:avLst/>
          </a:prstGeom>
          <a:noFill/>
          <a:ln w="0">
            <a:noFill/>
          </a:ln>
        </p:spPr>
        <p:txBody>
          <a:bodyPr lIns="0" tIns="11520" rIns="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defRPr/>
            </a:pPr>
            <a:r>
              <a:rPr lang="en-US" sz="7100" b="1" strike="noStrike" spc="-1">
                <a:solidFill>
                  <a:schemeClr val="dk1"/>
                </a:solidFill>
                <a:latin typeface="Times New Roman"/>
                <a:ea typeface="Arial"/>
              </a:rPr>
              <a:t>Overview</a:t>
            </a:r>
            <a:r>
              <a:rPr lang="en-US" sz="7100" b="1" strike="noStrike" spc="-231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7100" b="1" strike="noStrike" spc="-1">
                <a:solidFill>
                  <a:schemeClr val="dk1"/>
                </a:solidFill>
                <a:latin typeface="Times New Roman"/>
                <a:ea typeface="Arial"/>
              </a:rPr>
              <a:t>of</a:t>
            </a:r>
            <a:r>
              <a:rPr lang="en-US" sz="7100" b="1" strike="noStrike" spc="-140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7100" b="1" strike="noStrike" spc="-35">
                <a:solidFill>
                  <a:schemeClr val="dk1"/>
                </a:solidFill>
                <a:latin typeface="Times New Roman"/>
                <a:ea typeface="Arial"/>
              </a:rPr>
              <a:t>Selected</a:t>
            </a:r>
            <a:r>
              <a:rPr lang="en-US" sz="7100" b="1" strike="noStrike" spc="-406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7100" b="1" strike="noStrike" spc="-11">
                <a:solidFill>
                  <a:schemeClr val="dk1"/>
                </a:solidFill>
                <a:latin typeface="Times New Roman"/>
                <a:ea typeface="Arial"/>
              </a:rPr>
              <a:t>Articles</a:t>
            </a:r>
            <a:endParaRPr lang="en-US" sz="7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object 3"/>
          <p:cNvSpPr/>
          <p:nvPr/>
        </p:nvSpPr>
        <p:spPr bwMode="auto">
          <a:xfrm>
            <a:off x="1023840" y="3385440"/>
            <a:ext cx="15850440" cy="41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137880" rIns="0" bIns="0" anchor="t">
            <a:spAutoFit/>
          </a:bodyPr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Article 1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: Energy Drink Consumption Among Medical Students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Published in: Annals of Medicine and Surgery (2024)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Focus: Examines the prevalence and reasons for energy drink consumption among medical students.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Article 2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: Energy Drink Consumption and Academic Performance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Published in: International Journal of Medical Students (2023)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Focus: Investigates the impact of energy drink consumption on students' academic performance and health.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90080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defRPr/>
            </a:pP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Article</a:t>
            </a:r>
            <a:r>
              <a:rPr lang="en-US" sz="6600" b="1" strike="noStrike" spc="-66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1</a:t>
            </a:r>
            <a:r>
              <a:rPr lang="en-US" sz="6600" b="1" strike="noStrike" spc="-60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-</a:t>
            </a:r>
            <a:r>
              <a:rPr lang="en-US" sz="6600" b="1" strike="noStrike" spc="-66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Key</a:t>
            </a:r>
            <a:r>
              <a:rPr lang="en-US" sz="6600" b="1" strike="noStrike" spc="-60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1">
                <a:solidFill>
                  <a:schemeClr val="dk1"/>
                </a:solidFill>
                <a:latin typeface="Times New Roman"/>
                <a:ea typeface="Arial"/>
              </a:rPr>
              <a:t>Elements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object 3"/>
          <p:cNvSpPr/>
          <p:nvPr/>
        </p:nvSpPr>
        <p:spPr bwMode="auto">
          <a:xfrm>
            <a:off x="1023840" y="1905120"/>
            <a:ext cx="18083880" cy="816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117359" rIns="0" bIns="0" anchor="t">
            <a:spAutoFit/>
          </a:bodyPr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Type of Study: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Observational (Survey-based study) 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Sample Size: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257 medical students.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Population: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students in government universities in Riyadh, Saudi Arabia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Variables: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Independent: Frequency and reasons for energy drink consumption.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Dependent: Reported effects on concentration, fatigue, and perceived benefits.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Hypothesis: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Medical students consume energy drinks primarily for academic performance enhancement.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Results: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60% of students reported regular energy drink consumption.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Primary reasons included increased alertness (80%) and reduced fatigue (75%).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40% experienced side effects such as palpitations and sleep disturbances.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</p:txBody>
      </p:sp>
      <p:pic>
        <p:nvPicPr>
          <p:cNvPr id="4992034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874583" y="-15958"/>
            <a:ext cx="6228179" cy="4891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90080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defRPr/>
            </a:pP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Article</a:t>
            </a:r>
            <a:r>
              <a:rPr lang="en-US" sz="6600" b="1" strike="noStrike" spc="-66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2</a:t>
            </a:r>
            <a:r>
              <a:rPr lang="en-US" sz="6600" b="1" strike="noStrike" spc="-60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-</a:t>
            </a:r>
            <a:r>
              <a:rPr lang="en-US" sz="6600" b="1" strike="noStrike" spc="-66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Key</a:t>
            </a:r>
            <a:r>
              <a:rPr lang="en-US" sz="6600" b="1" strike="noStrike" spc="-60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1">
                <a:solidFill>
                  <a:schemeClr val="dk1"/>
                </a:solidFill>
                <a:latin typeface="Times New Roman"/>
                <a:ea typeface="Arial"/>
              </a:rPr>
              <a:t>Elements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object 3"/>
          <p:cNvSpPr/>
          <p:nvPr/>
        </p:nvSpPr>
        <p:spPr bwMode="auto">
          <a:xfrm>
            <a:off x="1023840" y="2607840"/>
            <a:ext cx="18795240" cy="816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117359" rIns="0" bIns="0" anchor="t">
            <a:spAutoFit/>
          </a:bodyPr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Type of Study: 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Cross-sectional study.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Sample Size: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307 university students.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Population: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medical students from six public universities in Jordan.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Variables: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Independent: Energy drink consumption frequency and volume.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Dependent: Academic performance measured via GPA and reported health outcomes.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Hypothesis: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Higher energy drink consumption negatively impacts academic performance and health.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Results: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45% of students consumed energy drinks at least once a week.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No significant correlation found between consumption and improved academic performance.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Increased consumption linked to sleep disturbances and anxiety.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90080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defRPr/>
            </a:pP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Comparison</a:t>
            </a:r>
            <a:r>
              <a:rPr lang="en-US" sz="6600" b="1" strike="noStrike" spc="-156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of</a:t>
            </a:r>
            <a:r>
              <a:rPr lang="en-US" sz="6600" b="1" strike="noStrike" spc="-156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1">
                <a:solidFill>
                  <a:schemeClr val="dk1"/>
                </a:solidFill>
                <a:latin typeface="Times New Roman"/>
                <a:ea typeface="Arial"/>
              </a:rPr>
              <a:t>Studies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0" name="object 3"/>
          <p:cNvGraphicFramePr>
            <a:graphicFrameLocks xmlns:a="http://schemas.openxmlformats.org/drawingml/2006/main"/>
          </p:cNvGraphicFramePr>
          <p:nvPr/>
        </p:nvGraphicFramePr>
        <p:xfrm>
          <a:off x="1157040" y="3052440"/>
          <a:ext cx="17780400" cy="65379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560680"/>
                <a:gridCol w="7517520"/>
                <a:gridCol w="7701840"/>
              </a:tblGrid>
              <a:tr h="1072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1" strike="noStrike" spc="-1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Aspect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1" strike="noStrike" spc="-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Article</a:t>
                      </a:r>
                      <a:r>
                        <a:rPr lang="en-US" sz="2850" b="1" strike="noStrike" spc="57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en-US" sz="2850" b="1" strike="noStrike" spc="-52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1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1" strike="noStrike" spc="-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Article</a:t>
                      </a:r>
                      <a:r>
                        <a:rPr lang="en-US" sz="2850" b="1" strike="noStrike" spc="57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en-US" sz="2850" b="1" strike="noStrike" spc="-52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2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72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1" strike="noStrike" spc="-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Type</a:t>
                      </a:r>
                      <a:r>
                        <a:rPr lang="en-US" sz="2850" b="1" strike="noStrike" spc="-66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en-US" sz="2850" b="1" strike="noStrike" spc="-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of</a:t>
                      </a:r>
                      <a:r>
                        <a:rPr lang="en-US" sz="2850" b="1" strike="noStrike" spc="-60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en-US" sz="2850" b="1" strike="noStrike" spc="-2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Study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0" strike="noStrike" spc="-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Observational (survey-based)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0" strike="noStrike" spc="-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Observational</a:t>
                      </a:r>
                      <a:r>
                        <a:rPr lang="en-US" sz="2850" b="0" strike="noStrike" spc="117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en-US" sz="2850" b="0" strike="noStrike" spc="-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(Cross-sectional</a:t>
                      </a:r>
                      <a:r>
                        <a:rPr lang="en-US" sz="2850" b="0" strike="noStrike" spc="134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en-US" sz="2850" b="0" strike="noStrike" spc="-1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study)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72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1" strike="noStrike" spc="-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Sample</a:t>
                      </a:r>
                      <a:r>
                        <a:rPr lang="en-US" sz="2850" b="1" strike="noStrike" spc="77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en-US" sz="2850" b="1" strike="noStrike" spc="-2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Size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0" strike="noStrike" spc="-26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257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0" strike="noStrike" spc="-26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307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72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1" strike="noStrike" spc="-1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Population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medical students from Umm Al-Qura University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medical students from six public universities in Jordan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72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1" strike="noStrike" spc="-1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Variables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0" strike="noStrike" spc="-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Consumption patterns and motivations 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0" strike="noStrike" spc="-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Consumption vs academic performance 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72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1" strike="noStrike" spc="-1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Results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0" strike="noStrike" spc="-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High consumption for alertness,with side effects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04"/>
                        </a:spcBef>
                        <a:tabLst>
                          <a:tab pos="408240" algn="l"/>
                        </a:tabLst>
                        <a:defRPr/>
                      </a:pPr>
                      <a:r>
                        <a:rPr lang="en-US" sz="2850" b="0" strike="noStrike" spc="-11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No academic benefits,negative health effects</a:t>
                      </a:r>
                      <a:endParaRPr lang="en-US" sz="2850" b="0" strike="noStrike" cap="all" spc="-1">
                        <a:solidFill>
                          <a:srgbClr val="000000"/>
                        </a:solidFill>
                        <a:latin typeface="Droid Arabic Kufi"/>
                      </a:endParaRPr>
                    </a:p>
                  </a:txBody>
                  <a:tcPr anchor="t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 bwMode="auto">
          <a:xfrm>
            <a:off x="1023840" y="877320"/>
            <a:ext cx="13249079" cy="190080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defRPr/>
            </a:pPr>
            <a:r>
              <a:rPr lang="en-US" sz="6600" b="1" strike="noStrike" spc="-1">
                <a:solidFill>
                  <a:schemeClr val="dk1"/>
                </a:solidFill>
                <a:latin typeface="Times New Roman"/>
                <a:ea typeface="Arial"/>
              </a:rPr>
              <a:t>Key</a:t>
            </a:r>
            <a:r>
              <a:rPr lang="en-US" sz="6600" b="1" strike="noStrike" spc="-100">
                <a:solidFill>
                  <a:schemeClr val="dk1"/>
                </a:solidFill>
                <a:latin typeface="Times New Roman"/>
                <a:ea typeface="Arial"/>
              </a:rPr>
              <a:t> </a:t>
            </a:r>
            <a:r>
              <a:rPr lang="en-US" sz="6600" b="1" strike="noStrike" spc="-11">
                <a:solidFill>
                  <a:schemeClr val="dk1"/>
                </a:solidFill>
                <a:latin typeface="Times New Roman"/>
                <a:ea typeface="Arial"/>
              </a:rPr>
              <a:t>Insights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object 3"/>
          <p:cNvSpPr/>
          <p:nvPr/>
        </p:nvSpPr>
        <p:spPr bwMode="auto">
          <a:xfrm>
            <a:off x="1023840" y="2760120"/>
            <a:ext cx="16123680" cy="56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137880" rIns="0" bIns="0" anchor="t">
            <a:spAutoFit/>
          </a:bodyPr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Similarities: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Both studies highlight significant energy drink consumption among students.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Reported negative health effects like sleep disturbances and anxiety.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r>
              <a:rPr lang="en-US" sz="33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Differences: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  <a:defRPr/>
            </a:pP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Article 1 focuses on reasons for consumption, particularly among medical students.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Article 2 examines the academic impact of energy drink consumption.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  <a:p>
            <a:pPr marL="448920" indent="-4489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408240" algn="l"/>
              </a:tabLst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Article 1 suggests students believe energy drinks help academically, while Article 2 finds no actual academic improvement.</a:t>
            </a:r>
            <a:endParaRPr lang="en-US" sz="3300" b="0" strike="noStrike" cap="all" spc="-1">
              <a:solidFill>
                <a:srgbClr val="000000"/>
              </a:solidFill>
              <a:latin typeface="Droid Arabic Kuf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_rels/theme6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EE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EE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EE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EE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EE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6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ONLYOFFICE/8.2.2.22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Theme 1</vt:lpstr>
      <vt:lpstr>Theme 2</vt:lpstr>
      <vt:lpstr>Theme 3</vt:lpstr>
      <vt:lpstr>Theme 4</vt:lpstr>
      <vt:lpstr>Theme 5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Reasoning Presentation</dc:title>
  <dc:subject/>
  <dc:creator/>
  <dc:description/>
  <dc:language>en-US</dc:language>
  <cp:lastModifiedBy/>
  <cp:revision>3</cp:revision>
  <dcterms:created xsi:type="dcterms:W3CDTF">2025-02-12T11:42:19Z</dcterms:created>
  <dcterms:modified xsi:type="dcterms:W3CDTF">2025-02-13T12:52:51Z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2025-01-14T00:00:00Z</vt:filetime>
  </property>
  <property fmtid="{D5CDD505-2E9C-101B-9397-08002B2CF9AE}" pid="3" name="Creator">
    <vt:lpwstr>Keynote</vt:lpwstr>
  </property>
  <property fmtid="{D5CDD505-2E9C-101B-9397-08002B2CF9AE}" pid="4" name="LastSaved">
    <vt:filetime>2025-02-12T00:00:00Z</vt:filetime>
  </property>
  <property fmtid="{D5CDD505-2E9C-101B-9397-08002B2CF9AE}" pid="5" name="MMClips">
    <vt:i4>2</vt:i4>
  </property>
  <property fmtid="{D5CDD505-2E9C-101B-9397-08002B2CF9AE}" pid="6" name="Notes">
    <vt:i4>10</vt:i4>
  </property>
  <property fmtid="{D5CDD505-2E9C-101B-9397-08002B2CF9AE}" pid="7" name="PresentationFormat">
    <vt:lpwstr>On-screen Show (4:3)</vt:lpwstr>
  </property>
  <property fmtid="{D5CDD505-2E9C-101B-9397-08002B2CF9AE}" pid="8" name="Producer">
    <vt:lpwstr>macOS Version 14.5 (Build 23F79) Quartz PDFContext</vt:lpwstr>
  </property>
  <property fmtid="{D5CDD505-2E9C-101B-9397-08002B2CF9AE}" pid="9" name="Slides">
    <vt:i4>10</vt:i4>
  </property>
</Properties>
</file>