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8" r:id="rId3"/>
    <p:sldId id="267" r:id="rId4"/>
    <p:sldId id="266" r:id="rId5"/>
    <p:sldId id="262" r:id="rId6"/>
    <p:sldId id="257" r:id="rId7"/>
    <p:sldId id="258" r:id="rId8"/>
    <p:sldId id="260" r:id="rId9"/>
    <p:sldId id="261" r:id="rId10"/>
    <p:sldId id="264" r:id="rId11"/>
    <p:sldId id="265" r:id="rId12"/>
  </p:sldIdLst>
  <p:sldSz cx="12192000" cy="6858000"/>
  <p:notesSz cx="6858000" cy="9144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3B79"/>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14" y="96"/>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3632E96E-41F7-40C5-8419-297958CC00FA}" type="datetimeFigureOut">
              <a:rPr lang="en-US"/>
              <a:t>12/6/2024</a:t>
            </a:fld>
            <a:endParaRPr lang="en-US"/>
          </a:p>
        </p:txBody>
      </p:sp>
      <p:sp>
        <p:nvSpPr>
          <p:cNvPr id="4" name="Slide Image Placeholder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2E6999B8-B6B4-4561-A3CD-BBCDAB9FC9D9}"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a:xfrm>
            <a:off x="685800" y="1143000"/>
            <a:ext cx="5486400" cy="3086100"/>
          </a:xfrm>
        </p:spPr>
      </p:sp>
      <p:sp>
        <p:nvSpPr>
          <p:cNvPr id="3" name="Notes Placeholder 2"/>
          <p:cNvSpPr>
            <a:spLocks noGrp="1"/>
          </p:cNvSpPr>
          <p:nvPr>
            <p:ph type="body" idx="1"/>
          </p:nvPr>
        </p:nvSpPr>
        <p:spPr bwMode="auto"/>
        <p:txBody>
          <a:bodyPr/>
          <a:lstStyle/>
          <a:p>
            <a:pPr>
              <a:defRPr/>
            </a:pPr>
            <a:endParaRPr lang="en-US">
              <a:latin typeface="Arial"/>
              <a:cs typeface="Arial"/>
            </a:endParaRPr>
          </a:p>
        </p:txBody>
      </p:sp>
      <p:sp>
        <p:nvSpPr>
          <p:cNvPr id="4" name="Slide Number Placeholder 3"/>
          <p:cNvSpPr>
            <a:spLocks noGrp="1"/>
          </p:cNvSpPr>
          <p:nvPr>
            <p:ph type="sldNum" sz="quarter" idx="10"/>
          </p:nvPr>
        </p:nvSpPr>
        <p:spPr bwMode="auto"/>
        <p:txBody>
          <a:bodyPr/>
          <a:lstStyle/>
          <a:p>
            <a:pPr>
              <a:defRPr/>
            </a:pPr>
            <a:fld id="{2E6999B8-B6B4-4561-A3CD-BBCDAB9FC9D9}"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7CEDE-87D8-25EB-8B90-FE428E0DEB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CA7A99-CB39-ACEB-A968-9763F74887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B077C2-46B9-4930-5EB6-A5C6A99AB5A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1FA914-33D3-0816-2E2D-76D9CC3934F0}"/>
              </a:ext>
            </a:extLst>
          </p:cNvPr>
          <p:cNvSpPr>
            <a:spLocks noGrp="1"/>
          </p:cNvSpPr>
          <p:nvPr>
            <p:ph type="sldNum" sz="quarter" idx="10"/>
          </p:nvPr>
        </p:nvSpPr>
        <p:spPr/>
        <p:txBody>
          <a:bodyPr/>
          <a:lstStyle/>
          <a:p>
            <a:pPr>
              <a:defRPr/>
            </a:pPr>
            <a:fld id="{2E6999B8-B6B4-4561-A3CD-BBCDAB9FC9D9}" type="slidenum">
              <a:rPr lang="en-US" smtClean="0"/>
              <a:t>3</a:t>
            </a:fld>
            <a:endParaRPr lang="en-US"/>
          </a:p>
        </p:txBody>
      </p:sp>
    </p:spTree>
    <p:extLst>
      <p:ext uri="{BB962C8B-B14F-4D97-AF65-F5344CB8AC3E}">
        <p14:creationId xmlns:p14="http://schemas.microsoft.com/office/powerpoint/2010/main" val="1088395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6265E-37AD-029F-5484-98498EDFE6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C8E853-9A25-5266-95AE-73BE7416D4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490E4C-C67E-8ED0-035A-3A4FD0703B5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DB128E7-4EDF-BB30-56B8-F783E560B45D}"/>
              </a:ext>
            </a:extLst>
          </p:cNvPr>
          <p:cNvSpPr>
            <a:spLocks noGrp="1"/>
          </p:cNvSpPr>
          <p:nvPr>
            <p:ph type="sldNum" sz="quarter" idx="10"/>
          </p:nvPr>
        </p:nvSpPr>
        <p:spPr/>
        <p:txBody>
          <a:bodyPr/>
          <a:lstStyle/>
          <a:p>
            <a:pPr>
              <a:defRPr/>
            </a:pPr>
            <a:fld id="{2E6999B8-B6B4-4561-A3CD-BBCDAB9FC9D9}" type="slidenum">
              <a:rPr lang="en-US" smtClean="0"/>
              <a:t>4</a:t>
            </a:fld>
            <a:endParaRPr lang="en-US"/>
          </a:p>
        </p:txBody>
      </p:sp>
    </p:spTree>
    <p:extLst>
      <p:ext uri="{BB962C8B-B14F-4D97-AF65-F5344CB8AC3E}">
        <p14:creationId xmlns:p14="http://schemas.microsoft.com/office/powerpoint/2010/main" val="1335821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E6999B8-B6B4-4561-A3CD-BBCDAB9FC9D9}" type="slidenum">
              <a:rPr lang="en-US" smtClean="0"/>
              <a:t>9</a:t>
            </a:fld>
            <a:endParaRPr lang="en-US"/>
          </a:p>
        </p:txBody>
      </p:sp>
    </p:spTree>
    <p:extLst>
      <p:ext uri="{BB962C8B-B14F-4D97-AF65-F5344CB8AC3E}">
        <p14:creationId xmlns:p14="http://schemas.microsoft.com/office/powerpoint/2010/main" val="1056301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12/6/2024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12/6/2024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12/6/2024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12/6/2024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BCC18F51-09EC-435C-A3BA-64A766E099C0}" type="datetimeFigureOut">
              <a:rPr lang="en-US"/>
              <a:t>12/6/2024</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12/6/2024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en-US"/>
              <a:t>Click to edit Master title style</a:t>
            </a:r>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7" name="Date Placeholder 6"/>
          <p:cNvSpPr>
            <a:spLocks noGrp="1"/>
          </p:cNvSpPr>
          <p:nvPr>
            <p:ph type="dt" sz="half" idx="10"/>
          </p:nvPr>
        </p:nvSpPr>
        <p:spPr bwMode="auto"/>
        <p:txBody>
          <a:bodyPr/>
          <a:lstStyle/>
          <a:p>
            <a:pPr>
              <a:defRPr/>
            </a:pPr>
            <a:fld id="{BCC18F51-09EC-435C-A3BA-64A766E099C0}" type="datetimeFigureOut">
              <a:rPr lang="en-US"/>
              <a:t>12/6/2024</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p>
        </p:txBody>
      </p:sp>
      <p:sp>
        <p:nvSpPr>
          <p:cNvPr id="3" name="Date Placeholder 2"/>
          <p:cNvSpPr>
            <a:spLocks noGrp="1"/>
          </p:cNvSpPr>
          <p:nvPr>
            <p:ph type="dt" sz="half" idx="10"/>
          </p:nvPr>
        </p:nvSpPr>
        <p:spPr bwMode="auto"/>
        <p:txBody>
          <a:bodyPr/>
          <a:lstStyle/>
          <a:p>
            <a:pPr>
              <a:defRPr/>
            </a:pPr>
            <a:fld id="{BCC18F51-09EC-435C-A3BA-64A766E099C0}" type="datetimeFigureOut">
              <a:rPr lang="en-US"/>
              <a:t>12/6/2024</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CC18F51-09EC-435C-A3BA-64A766E099C0}" type="datetimeFigureOut">
              <a:rPr lang="en-US"/>
              <a:t>12/6/2024</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12/6/2024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p>
        </p:txBody>
      </p:sp>
      <p:sp>
        <p:nvSpPr>
          <p:cNvPr id="3" name="Picture Placeholder 2"/>
          <p:cNvSpPr>
            <a:spLocks noGrp="1" noChangeAspect="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BCC18F51-09EC-435C-A3BA-64A766E099C0}" type="datetimeFigureOut">
              <a:rPr lang="en-US"/>
              <a:t>12/6/2024</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CC18F51-09EC-435C-A3BA-64A766E099C0}" type="datetimeFigureOut">
              <a:rPr lang="en-US"/>
              <a:t>12/6/2024</a:t>
            </a:fld>
            <a:endParaRPr lang="en-US"/>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156753276" name="Picture 1156753275"/>
          <p:cNvPicPr>
            <a:picLocks noChangeAspect="1"/>
          </p:cNvPicPr>
          <p:nvPr/>
        </p:nvPicPr>
        <p:blipFill>
          <a:blip r:embed="rId3"/>
          <a:stretch/>
        </p:blipFill>
        <p:spPr bwMode="auto">
          <a:xfrm>
            <a:off x="-46463" y="-23231"/>
            <a:ext cx="12254725" cy="6946280"/>
          </a:xfrm>
          <a:prstGeom prst="rect">
            <a:avLst/>
          </a:prstGeom>
          <a:solidFill>
            <a:srgbClr val="0B3B79"/>
          </a:solidFill>
        </p:spPr>
      </p:pic>
      <p:sp>
        <p:nvSpPr>
          <p:cNvPr id="2" name="Title 1"/>
          <p:cNvSpPr>
            <a:spLocks noGrp="1"/>
          </p:cNvSpPr>
          <p:nvPr>
            <p:ph type="ctrTitle"/>
          </p:nvPr>
        </p:nvSpPr>
        <p:spPr bwMode="auto"/>
        <p:txBody>
          <a:bodyPr/>
          <a:lstStyle/>
          <a:p>
            <a:pPr>
              <a:defRPr/>
            </a:pPr>
            <a:r>
              <a:rPr lang="en-US" b="1" dirty="0">
                <a:solidFill>
                  <a:schemeClr val="bg1"/>
                </a:solidFill>
              </a:rPr>
              <a:t>Tuberculosis</a:t>
            </a:r>
            <a:br>
              <a:rPr lang="en-US" b="1" dirty="0">
                <a:solidFill>
                  <a:schemeClr val="bg1"/>
                </a:solidFill>
              </a:rPr>
            </a:br>
            <a:r>
              <a:rPr lang="en-US" b="1" dirty="0">
                <a:solidFill>
                  <a:schemeClr val="bg1"/>
                </a:solidFill>
              </a:rPr>
              <a:t>(TB)</a:t>
            </a:r>
            <a:endParaRPr b="1" dirty="0">
              <a:solidFill>
                <a:schemeClr val="bg1"/>
              </a:solidFill>
            </a:endParaRPr>
          </a:p>
        </p:txBody>
      </p:sp>
      <p:sp>
        <p:nvSpPr>
          <p:cNvPr id="3" name="Subtitle 2"/>
          <p:cNvSpPr>
            <a:spLocks noGrp="1"/>
          </p:cNvSpPr>
          <p:nvPr>
            <p:ph type="subTitle" idx="1"/>
          </p:nvPr>
        </p:nvSpPr>
        <p:spPr bwMode="auto"/>
        <p:txBody>
          <a:bodyPr/>
          <a:lstStyle/>
          <a:p>
            <a:pPr>
              <a:defRPr/>
            </a:pPr>
            <a:r>
              <a:rPr lang="en-US" dirty="0">
                <a:solidFill>
                  <a:schemeClr val="bg1"/>
                </a:solidFill>
              </a:rPr>
              <a:t>Supervised by :</a:t>
            </a:r>
            <a:endParaRPr lang="en-US" dirty="0"/>
          </a:p>
          <a:p>
            <a:pPr>
              <a:defRPr/>
            </a:pPr>
            <a:r>
              <a:rPr lang="en-US" sz="2400" dirty="0">
                <a:solidFill>
                  <a:schemeClr val="bg1"/>
                </a:solidFill>
              </a:rPr>
              <a:t>Dr. </a:t>
            </a:r>
            <a:r>
              <a:rPr sz="2400" b="0" i="0" u="none" dirty="0">
                <a:solidFill>
                  <a:schemeClr val="bg1"/>
                </a:solidFill>
                <a:latin typeface="Times New Roman"/>
                <a:ea typeface="Times New Roman"/>
                <a:cs typeface="Times New Roman"/>
              </a:rPr>
              <a:t>Anna </a:t>
            </a:r>
            <a:r>
              <a:rPr sz="2400" b="0" i="0" u="none" dirty="0" err="1">
                <a:solidFill>
                  <a:schemeClr val="bg1"/>
                </a:solidFill>
                <a:latin typeface="Times New Roman"/>
                <a:ea typeface="Times New Roman"/>
                <a:cs typeface="Times New Roman"/>
              </a:rPr>
              <a:t>Tskitishvili</a:t>
            </a:r>
            <a:endParaRPr sz="2400" dirty="0">
              <a:solidFill>
                <a:schemeClr val="bg1"/>
              </a:solidFill>
            </a:endParaRPr>
          </a:p>
          <a:p>
            <a:pPr>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2A2BDD7-7E3B-9BF2-A0C5-EA2D456902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0" cy="6858000"/>
          </a:xfrm>
        </p:spPr>
      </p:pic>
      <p:sp>
        <p:nvSpPr>
          <p:cNvPr id="2" name="Title 1">
            <a:extLst>
              <a:ext uri="{FF2B5EF4-FFF2-40B4-BE49-F238E27FC236}">
                <a16:creationId xmlns:a16="http://schemas.microsoft.com/office/drawing/2014/main" id="{2C6EE40C-B574-D2A1-BBA1-03C2AA30E6FC}"/>
              </a:ext>
            </a:extLst>
          </p:cNvPr>
          <p:cNvSpPr>
            <a:spLocks noGrp="1"/>
          </p:cNvSpPr>
          <p:nvPr>
            <p:ph type="title"/>
          </p:nvPr>
        </p:nvSpPr>
        <p:spPr/>
        <p:txBody>
          <a:bodyPr/>
          <a:lstStyle/>
          <a:p>
            <a:pPr algn="ctr"/>
            <a:r>
              <a:rPr lang="en-US" dirty="0">
                <a:solidFill>
                  <a:schemeClr val="bg1"/>
                </a:solidFill>
              </a:rPr>
              <a:t>Treatment &amp; management</a:t>
            </a:r>
          </a:p>
        </p:txBody>
      </p:sp>
      <p:sp>
        <p:nvSpPr>
          <p:cNvPr id="10" name="Rounded Rectangle 2">
            <a:extLst>
              <a:ext uri="{FF2B5EF4-FFF2-40B4-BE49-F238E27FC236}">
                <a16:creationId xmlns:a16="http://schemas.microsoft.com/office/drawing/2014/main" id="{04CDDC37-E2A2-8B90-2D53-2315F929983A}"/>
              </a:ext>
            </a:extLst>
          </p:cNvPr>
          <p:cNvSpPr/>
          <p:nvPr/>
        </p:nvSpPr>
        <p:spPr>
          <a:xfrm>
            <a:off x="342901" y="1581150"/>
            <a:ext cx="11344274" cy="5227248"/>
          </a:xfrm>
          <a:prstGeom prst="roundRect">
            <a:avLst/>
          </a:prstGeom>
          <a:gradFill flip="none" rotWithShape="1">
            <a:gsLst>
              <a:gs pos="0">
                <a:srgbClr val="0B3B79">
                  <a:shade val="30000"/>
                  <a:satMod val="115000"/>
                </a:srgbClr>
              </a:gs>
              <a:gs pos="50000">
                <a:srgbClr val="0B3B79">
                  <a:shade val="67500"/>
                  <a:satMod val="115000"/>
                </a:srgbClr>
              </a:gs>
              <a:gs pos="100000">
                <a:srgbClr val="0B3B79">
                  <a:shade val="100000"/>
                  <a:satMod val="115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4754F9A-D8F3-56B1-EC76-650F58E78FBE}"/>
              </a:ext>
            </a:extLst>
          </p:cNvPr>
          <p:cNvSpPr txBox="1"/>
          <p:nvPr/>
        </p:nvSpPr>
        <p:spPr>
          <a:xfrm>
            <a:off x="914400" y="2076450"/>
            <a:ext cx="10439400" cy="4247317"/>
          </a:xfrm>
          <a:prstGeom prst="rect">
            <a:avLst/>
          </a:prstGeom>
          <a:noFill/>
        </p:spPr>
        <p:txBody>
          <a:bodyPr wrap="square" rtlCol="0">
            <a:spAutoFit/>
          </a:bodyPr>
          <a:lstStyle/>
          <a:p>
            <a:r>
              <a:rPr lang="en-US" dirty="0">
                <a:solidFill>
                  <a:schemeClr val="bg1"/>
                </a:solidFill>
              </a:rPr>
              <a:t>Isolate the pt. in a private room with –</a:t>
            </a:r>
            <a:r>
              <a:rPr lang="en-US" dirty="0" err="1">
                <a:solidFill>
                  <a:schemeClr val="bg1"/>
                </a:solidFill>
              </a:rPr>
              <a:t>ve</a:t>
            </a:r>
            <a:r>
              <a:rPr lang="en-US" dirty="0">
                <a:solidFill>
                  <a:schemeClr val="bg1"/>
                </a:solidFill>
              </a:rPr>
              <a:t> pressure</a:t>
            </a:r>
          </a:p>
          <a:p>
            <a:endParaRPr lang="en-US" dirty="0">
              <a:solidFill>
                <a:schemeClr val="bg1"/>
              </a:solidFill>
            </a:endParaRPr>
          </a:p>
          <a:p>
            <a:r>
              <a:rPr lang="en-US" dirty="0">
                <a:solidFill>
                  <a:schemeClr val="bg1"/>
                </a:solidFill>
              </a:rPr>
              <a:t>Drug therapy </a:t>
            </a:r>
          </a:p>
          <a:p>
            <a:endParaRPr lang="en-US" dirty="0">
              <a:solidFill>
                <a:schemeClr val="bg1"/>
              </a:solidFill>
            </a:endParaRPr>
          </a:p>
          <a:p>
            <a:r>
              <a:rPr lang="en-US" dirty="0">
                <a:solidFill>
                  <a:schemeClr val="bg1"/>
                </a:solidFill>
              </a:rPr>
              <a:t>For initial empiric treatment start a 4 drug regimen</a:t>
            </a:r>
          </a:p>
          <a:p>
            <a:r>
              <a:rPr lang="en-US" dirty="0">
                <a:solidFill>
                  <a:schemeClr val="bg1"/>
                </a:solidFill>
              </a:rPr>
              <a:t>Rifampin</a:t>
            </a:r>
          </a:p>
          <a:p>
            <a:r>
              <a:rPr lang="en-US" dirty="0">
                <a:solidFill>
                  <a:schemeClr val="bg1"/>
                </a:solidFill>
              </a:rPr>
              <a:t>Isoniazid </a:t>
            </a:r>
          </a:p>
          <a:p>
            <a:r>
              <a:rPr lang="en-US" dirty="0">
                <a:solidFill>
                  <a:schemeClr val="bg1"/>
                </a:solidFill>
              </a:rPr>
              <a:t>Pyrazinamide </a:t>
            </a:r>
          </a:p>
          <a:p>
            <a:r>
              <a:rPr lang="en-US" dirty="0">
                <a:solidFill>
                  <a:schemeClr val="bg1"/>
                </a:solidFill>
              </a:rPr>
              <a:t>Ethambutol</a:t>
            </a:r>
          </a:p>
          <a:p>
            <a:endParaRPr lang="en-US" dirty="0">
              <a:solidFill>
                <a:schemeClr val="bg1"/>
              </a:solidFill>
            </a:endParaRPr>
          </a:p>
          <a:p>
            <a:r>
              <a:rPr lang="en-US" dirty="0">
                <a:solidFill>
                  <a:schemeClr val="bg1"/>
                </a:solidFill>
              </a:rPr>
              <a:t>Discontinue ethambutol once fully susceptible</a:t>
            </a:r>
          </a:p>
          <a:p>
            <a:r>
              <a:rPr lang="en-US" dirty="0">
                <a:solidFill>
                  <a:schemeClr val="bg1"/>
                </a:solidFill>
              </a:rPr>
              <a:t>After 2 months pyrazinamide can be stopped </a:t>
            </a:r>
          </a:p>
          <a:p>
            <a:r>
              <a:rPr lang="en-US" dirty="0">
                <a:solidFill>
                  <a:schemeClr val="bg1"/>
                </a:solidFill>
              </a:rPr>
              <a:t>Rifampin should continue for 4 months </a:t>
            </a:r>
          </a:p>
          <a:p>
            <a:r>
              <a:rPr lang="en-US" dirty="0">
                <a:solidFill>
                  <a:schemeClr val="bg1"/>
                </a:solidFill>
              </a:rPr>
              <a:t>If isolated isoniazid resistance is documented then discontinue it  </a:t>
            </a:r>
          </a:p>
          <a:p>
            <a:r>
              <a:rPr lang="en-US" dirty="0">
                <a:solidFill>
                  <a:schemeClr val="bg1"/>
                </a:solidFill>
              </a:rPr>
              <a:t>Monitoring for sputum </a:t>
            </a:r>
            <a:r>
              <a:rPr lang="en-US" dirty="0" err="1">
                <a:solidFill>
                  <a:schemeClr val="bg1"/>
                </a:solidFill>
              </a:rPr>
              <a:t>cbc</a:t>
            </a:r>
            <a:r>
              <a:rPr lang="en-US" dirty="0">
                <a:solidFill>
                  <a:schemeClr val="bg1"/>
                </a:solidFill>
              </a:rPr>
              <a:t> liver enzymes serum creatinine weekly</a:t>
            </a:r>
          </a:p>
        </p:txBody>
      </p:sp>
      <p:pic>
        <p:nvPicPr>
          <p:cNvPr id="4" name="Picture 3">
            <a:extLst>
              <a:ext uri="{FF2B5EF4-FFF2-40B4-BE49-F238E27FC236}">
                <a16:creationId xmlns:a16="http://schemas.microsoft.com/office/drawing/2014/main" id="{09F50718-FA39-4146-9A00-1A25EB4ED9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3504" y="1747611"/>
            <a:ext cx="4379023" cy="3433572"/>
          </a:xfrm>
          <a:prstGeom prst="rect">
            <a:avLst/>
          </a:prstGeom>
        </p:spPr>
      </p:pic>
    </p:spTree>
    <p:extLst>
      <p:ext uri="{BB962C8B-B14F-4D97-AF65-F5344CB8AC3E}">
        <p14:creationId xmlns:p14="http://schemas.microsoft.com/office/powerpoint/2010/main" val="1832553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0785-C422-FDB0-DA7E-6EA84EAD7413}"/>
              </a:ext>
            </a:extLst>
          </p:cNvPr>
          <p:cNvSpPr>
            <a:spLocks noGrp="1"/>
          </p:cNvSpPr>
          <p:nvPr>
            <p:ph type="title"/>
          </p:nvPr>
        </p:nvSpPr>
        <p:spPr/>
        <p:txBody>
          <a:bodyPr/>
          <a:lstStyle/>
          <a:p>
            <a:endParaRPr lang="en-US" dirty="0"/>
          </a:p>
        </p:txBody>
      </p:sp>
      <p:pic>
        <p:nvPicPr>
          <p:cNvPr id="4" name="Picture 3">
            <a:extLst>
              <a:ext uri="{FF2B5EF4-FFF2-40B4-BE49-F238E27FC236}">
                <a16:creationId xmlns:a16="http://schemas.microsoft.com/office/drawing/2014/main" id="{4D09CCFD-FB59-410D-8611-FC28704DA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1971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CC9F692-ACBF-B5F1-A635-1420FF1D5C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ounded Rectangle 4">
            <a:extLst>
              <a:ext uri="{FF2B5EF4-FFF2-40B4-BE49-F238E27FC236}">
                <a16:creationId xmlns:a16="http://schemas.microsoft.com/office/drawing/2014/main" id="{13A9FBF5-7A35-8C40-CD0A-8F855AA0D72B}"/>
              </a:ext>
            </a:extLst>
          </p:cNvPr>
          <p:cNvSpPr/>
          <p:nvPr/>
        </p:nvSpPr>
        <p:spPr>
          <a:xfrm>
            <a:off x="258618" y="1847272"/>
            <a:ext cx="11533331" cy="4904509"/>
          </a:xfrm>
          <a:prstGeom prst="roundRect">
            <a:avLst/>
          </a:prstGeom>
          <a:solidFill>
            <a:srgbClr val="0B3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8F39702-8266-048C-F16A-4BFAF8F6BFBA}"/>
              </a:ext>
            </a:extLst>
          </p:cNvPr>
          <p:cNvSpPr txBox="1"/>
          <p:nvPr/>
        </p:nvSpPr>
        <p:spPr>
          <a:xfrm>
            <a:off x="938212" y="1760369"/>
            <a:ext cx="10315575" cy="5078313"/>
          </a:xfrm>
          <a:prstGeom prst="rect">
            <a:avLst/>
          </a:prstGeom>
          <a:noFill/>
        </p:spPr>
        <p:txBody>
          <a:bodyPr wrap="square" rtlCol="0">
            <a:spAutoFit/>
          </a:bodyPr>
          <a:lstStyle/>
          <a:p>
            <a:endParaRPr lang="en-US" dirty="0">
              <a:solidFill>
                <a:schemeClr val="bg1"/>
              </a:solidFill>
            </a:endParaRPr>
          </a:p>
          <a:p>
            <a:r>
              <a:rPr lang="en-US" dirty="0">
                <a:solidFill>
                  <a:schemeClr val="bg1"/>
                </a:solidFill>
                <a:highlight>
                  <a:srgbClr val="800080"/>
                </a:highlight>
              </a:rPr>
              <a:t>Pt. profile </a:t>
            </a:r>
            <a:r>
              <a:rPr lang="en-US" dirty="0">
                <a:solidFill>
                  <a:schemeClr val="bg1"/>
                </a:solidFill>
              </a:rPr>
              <a:t>: 62 </a:t>
            </a:r>
            <a:r>
              <a:rPr lang="en-US" dirty="0" err="1">
                <a:solidFill>
                  <a:schemeClr val="bg1"/>
                </a:solidFill>
              </a:rPr>
              <a:t>yr</a:t>
            </a:r>
            <a:r>
              <a:rPr lang="en-US" dirty="0">
                <a:solidFill>
                  <a:schemeClr val="bg1"/>
                </a:solidFill>
              </a:rPr>
              <a:t> old pt. denies smoking  , reported that his wife died a </a:t>
            </a:r>
            <a:r>
              <a:rPr lang="en-US" dirty="0" err="1">
                <a:solidFill>
                  <a:schemeClr val="bg1"/>
                </a:solidFill>
              </a:rPr>
              <a:t>yr</a:t>
            </a:r>
            <a:r>
              <a:rPr lang="en-US" dirty="0">
                <a:solidFill>
                  <a:schemeClr val="bg1"/>
                </a:solidFill>
              </a:rPr>
              <a:t> ago , traveled from India to </a:t>
            </a:r>
            <a:r>
              <a:rPr lang="en-US" dirty="0" err="1">
                <a:solidFill>
                  <a:schemeClr val="bg1"/>
                </a:solidFill>
              </a:rPr>
              <a:t>Usa</a:t>
            </a:r>
            <a:r>
              <a:rPr lang="en-US" dirty="0">
                <a:solidFill>
                  <a:schemeClr val="bg1"/>
                </a:solidFill>
              </a:rPr>
              <a:t> </a:t>
            </a:r>
          </a:p>
          <a:p>
            <a:r>
              <a:rPr lang="en-US" dirty="0">
                <a:solidFill>
                  <a:schemeClr val="bg1"/>
                </a:solidFill>
                <a:highlight>
                  <a:srgbClr val="800080"/>
                </a:highlight>
              </a:rPr>
              <a:t>Chief complaint </a:t>
            </a:r>
            <a:r>
              <a:rPr lang="en-US" dirty="0">
                <a:solidFill>
                  <a:schemeClr val="bg1"/>
                </a:solidFill>
              </a:rPr>
              <a:t>: 3 months of unintentional weight loss</a:t>
            </a:r>
          </a:p>
          <a:p>
            <a:r>
              <a:rPr lang="en-US" dirty="0">
                <a:solidFill>
                  <a:schemeClr val="bg1"/>
                </a:solidFill>
                <a:highlight>
                  <a:srgbClr val="800080"/>
                </a:highlight>
              </a:rPr>
              <a:t>Associated symptoms </a:t>
            </a:r>
            <a:r>
              <a:rPr lang="en-US" dirty="0">
                <a:solidFill>
                  <a:schemeClr val="bg1"/>
                </a:solidFill>
              </a:rPr>
              <a:t>: no vomiting or diarrhea </a:t>
            </a:r>
          </a:p>
          <a:p>
            <a:r>
              <a:rPr lang="en-US" dirty="0">
                <a:solidFill>
                  <a:schemeClr val="bg1"/>
                </a:solidFill>
              </a:rPr>
              <a:t>	                        depressive symptoms</a:t>
            </a:r>
          </a:p>
          <a:p>
            <a:r>
              <a:rPr lang="en-US" dirty="0">
                <a:solidFill>
                  <a:schemeClr val="bg1"/>
                </a:solidFill>
              </a:rPr>
              <a:t>		         3 month productive cough green sputum</a:t>
            </a:r>
          </a:p>
          <a:p>
            <a:r>
              <a:rPr lang="en-US" dirty="0">
                <a:solidFill>
                  <a:schemeClr val="bg1"/>
                </a:solidFill>
              </a:rPr>
              <a:t>		         not feeling feverish </a:t>
            </a:r>
          </a:p>
          <a:p>
            <a:r>
              <a:rPr lang="en-US" dirty="0">
                <a:solidFill>
                  <a:schemeClr val="bg1"/>
                </a:solidFill>
                <a:highlight>
                  <a:srgbClr val="800080"/>
                </a:highlight>
              </a:rPr>
              <a:t>Vitals</a:t>
            </a:r>
            <a:r>
              <a:rPr lang="en-US" dirty="0">
                <a:solidFill>
                  <a:schemeClr val="bg1"/>
                </a:solidFill>
              </a:rPr>
              <a:t>: 38°C , RR 16bpm</a:t>
            </a:r>
          </a:p>
          <a:p>
            <a:r>
              <a:rPr lang="en-US" dirty="0">
                <a:solidFill>
                  <a:schemeClr val="bg1"/>
                </a:solidFill>
                <a:highlight>
                  <a:srgbClr val="800080"/>
                </a:highlight>
              </a:rPr>
              <a:t>PE</a:t>
            </a:r>
            <a:r>
              <a:rPr lang="en-US" dirty="0">
                <a:solidFill>
                  <a:schemeClr val="bg1"/>
                </a:solidFill>
              </a:rPr>
              <a:t> : </a:t>
            </a:r>
            <a:r>
              <a:rPr lang="en-US" dirty="0">
                <a:solidFill>
                  <a:schemeClr val="bg1"/>
                </a:solidFill>
                <a:highlight>
                  <a:srgbClr val="800080"/>
                </a:highlight>
              </a:rPr>
              <a:t>abdominal exam</a:t>
            </a:r>
            <a:r>
              <a:rPr lang="en-US" dirty="0">
                <a:solidFill>
                  <a:schemeClr val="bg1"/>
                </a:solidFill>
              </a:rPr>
              <a:t>: benign, no masses no hematochezia </a:t>
            </a:r>
          </a:p>
          <a:p>
            <a:r>
              <a:rPr lang="en-US" dirty="0">
                <a:solidFill>
                  <a:schemeClr val="bg1"/>
                </a:solidFill>
              </a:rPr>
              <a:t>        </a:t>
            </a:r>
            <a:r>
              <a:rPr lang="en-US" dirty="0">
                <a:solidFill>
                  <a:schemeClr val="bg1"/>
                </a:solidFill>
                <a:highlight>
                  <a:srgbClr val="800080"/>
                </a:highlight>
              </a:rPr>
              <a:t>chest exam </a:t>
            </a:r>
            <a:r>
              <a:rPr lang="en-US" dirty="0">
                <a:solidFill>
                  <a:schemeClr val="bg1"/>
                </a:solidFill>
              </a:rPr>
              <a:t>: on auscultation fine wheezes and scattered crackles where heard , normal heart 			rhythm </a:t>
            </a:r>
          </a:p>
          <a:p>
            <a:r>
              <a:rPr lang="en-US" dirty="0">
                <a:solidFill>
                  <a:schemeClr val="bg1"/>
                </a:solidFill>
              </a:rPr>
              <a:t>        </a:t>
            </a:r>
            <a:r>
              <a:rPr lang="en-US" dirty="0">
                <a:solidFill>
                  <a:schemeClr val="bg1"/>
                </a:solidFill>
                <a:highlight>
                  <a:srgbClr val="800080"/>
                </a:highlight>
              </a:rPr>
              <a:t>neck exam </a:t>
            </a:r>
            <a:r>
              <a:rPr lang="en-US" dirty="0">
                <a:solidFill>
                  <a:schemeClr val="bg1"/>
                </a:solidFill>
              </a:rPr>
              <a:t>: normal thyroid gland and no cervical or supraclavicular lymphadenopathy</a:t>
            </a:r>
          </a:p>
          <a:p>
            <a:endParaRPr lang="en-US" dirty="0">
              <a:solidFill>
                <a:schemeClr val="bg1"/>
              </a:solidFill>
            </a:endParaRPr>
          </a:p>
          <a:p>
            <a:r>
              <a:rPr lang="en-US" dirty="0">
                <a:solidFill>
                  <a:schemeClr val="bg1"/>
                </a:solidFill>
                <a:highlight>
                  <a:srgbClr val="800080"/>
                </a:highlight>
              </a:rPr>
              <a:t>Past medical hx </a:t>
            </a:r>
            <a:r>
              <a:rPr lang="en-US" dirty="0">
                <a:solidFill>
                  <a:schemeClr val="bg1"/>
                </a:solidFill>
              </a:rPr>
              <a:t>: no medication </a:t>
            </a:r>
          </a:p>
          <a:p>
            <a:r>
              <a:rPr lang="en-US" dirty="0">
                <a:solidFill>
                  <a:schemeClr val="bg1"/>
                </a:solidFill>
                <a:highlight>
                  <a:srgbClr val="800080"/>
                </a:highlight>
              </a:rPr>
              <a:t>Past surgical hx </a:t>
            </a:r>
            <a:r>
              <a:rPr lang="en-US" dirty="0">
                <a:solidFill>
                  <a:schemeClr val="bg1"/>
                </a:solidFill>
              </a:rPr>
              <a:t>: none </a:t>
            </a:r>
          </a:p>
          <a:p>
            <a:r>
              <a:rPr lang="en-US" dirty="0">
                <a:solidFill>
                  <a:schemeClr val="bg1"/>
                </a:solidFill>
                <a:highlight>
                  <a:srgbClr val="800080"/>
                </a:highlight>
              </a:rPr>
              <a:t>Allergies</a:t>
            </a:r>
            <a:r>
              <a:rPr lang="en-US" dirty="0">
                <a:solidFill>
                  <a:schemeClr val="bg1"/>
                </a:solidFill>
              </a:rPr>
              <a:t> : none </a:t>
            </a:r>
          </a:p>
          <a:p>
            <a:r>
              <a:rPr lang="en-US" dirty="0">
                <a:solidFill>
                  <a:schemeClr val="bg1"/>
                </a:solidFill>
              </a:rPr>
              <a:t>         </a:t>
            </a:r>
          </a:p>
        </p:txBody>
      </p:sp>
      <p:sp>
        <p:nvSpPr>
          <p:cNvPr id="8" name="Title 7">
            <a:extLst>
              <a:ext uri="{FF2B5EF4-FFF2-40B4-BE49-F238E27FC236}">
                <a16:creationId xmlns:a16="http://schemas.microsoft.com/office/drawing/2014/main" id="{17A968A5-F79D-1841-2848-ED788AE53CD6}"/>
              </a:ext>
            </a:extLst>
          </p:cNvPr>
          <p:cNvSpPr>
            <a:spLocks noGrp="1"/>
          </p:cNvSpPr>
          <p:nvPr>
            <p:ph type="title"/>
          </p:nvPr>
        </p:nvSpPr>
        <p:spPr/>
        <p:txBody>
          <a:bodyPr/>
          <a:lstStyle/>
          <a:p>
            <a:pPr algn="ctr"/>
            <a:r>
              <a:rPr lang="en-US" dirty="0">
                <a:solidFill>
                  <a:schemeClr val="bg1"/>
                </a:solidFill>
              </a:rPr>
              <a:t>Case study</a:t>
            </a:r>
          </a:p>
        </p:txBody>
      </p:sp>
    </p:spTree>
    <p:extLst>
      <p:ext uri="{BB962C8B-B14F-4D97-AF65-F5344CB8AC3E}">
        <p14:creationId xmlns:p14="http://schemas.microsoft.com/office/powerpoint/2010/main" val="3440776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1F506-A12F-C3BF-2B52-6366BB26DD55}"/>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0B464B6-0310-4CAD-94C5-C08B410BE9FC}"/>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E15FA8B3-731D-47E0-4386-ABE1F6AF4BB6}"/>
              </a:ext>
            </a:extLst>
          </p:cNvPr>
          <p:cNvSpPr>
            <a:spLocks noGrp="1"/>
          </p:cNvSpPr>
          <p:nvPr>
            <p:ph type="title"/>
          </p:nvPr>
        </p:nvSpPr>
        <p:spPr/>
        <p:txBody>
          <a:bodyPr>
            <a:normAutofit/>
          </a:bodyPr>
          <a:lstStyle/>
          <a:p>
            <a:pPr algn="ctr"/>
            <a:r>
              <a:rPr lang="en-US" sz="5400" b="1" dirty="0">
                <a:solidFill>
                  <a:schemeClr val="bg1"/>
                </a:solidFill>
              </a:rPr>
              <a:t>Arguments</a:t>
            </a:r>
          </a:p>
        </p:txBody>
      </p:sp>
      <p:sp>
        <p:nvSpPr>
          <p:cNvPr id="5" name="Rounded Rectangle 4">
            <a:extLst>
              <a:ext uri="{FF2B5EF4-FFF2-40B4-BE49-F238E27FC236}">
                <a16:creationId xmlns:a16="http://schemas.microsoft.com/office/drawing/2014/main" id="{68C3407F-8491-D30E-F47E-2877D805F648}"/>
              </a:ext>
            </a:extLst>
          </p:cNvPr>
          <p:cNvSpPr/>
          <p:nvPr/>
        </p:nvSpPr>
        <p:spPr>
          <a:xfrm>
            <a:off x="382444" y="1598077"/>
            <a:ext cx="4875356" cy="2688173"/>
          </a:xfrm>
          <a:prstGeom prst="roundRect">
            <a:avLst/>
          </a:prstGeom>
          <a:solidFill>
            <a:srgbClr val="0B3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AE4B1061-BC4E-326F-D6BD-6E8F245E9C44}"/>
              </a:ext>
            </a:extLst>
          </p:cNvPr>
          <p:cNvSpPr txBox="1"/>
          <p:nvPr/>
        </p:nvSpPr>
        <p:spPr>
          <a:xfrm>
            <a:off x="581026" y="1772227"/>
            <a:ext cx="4676774" cy="2031325"/>
          </a:xfrm>
          <a:prstGeom prst="rect">
            <a:avLst/>
          </a:prstGeom>
          <a:noFill/>
        </p:spPr>
        <p:txBody>
          <a:bodyPr wrap="square" rtlCol="0">
            <a:spAutoFit/>
          </a:bodyPr>
          <a:lstStyle/>
          <a:p>
            <a:r>
              <a:rPr lang="en-US" dirty="0">
                <a:solidFill>
                  <a:schemeClr val="bg1"/>
                </a:solidFill>
              </a:rPr>
              <a:t>TB:</a:t>
            </a:r>
          </a:p>
          <a:p>
            <a:r>
              <a:rPr lang="en-US" dirty="0">
                <a:solidFill>
                  <a:schemeClr val="bg1"/>
                </a:solidFill>
              </a:rPr>
              <a:t>Chronic productive cough</a:t>
            </a:r>
          </a:p>
          <a:p>
            <a:r>
              <a:rPr lang="en-US" dirty="0">
                <a:solidFill>
                  <a:schemeClr val="bg1"/>
                </a:solidFill>
              </a:rPr>
              <a:t>Unintentional weight loss</a:t>
            </a:r>
          </a:p>
          <a:p>
            <a:r>
              <a:rPr lang="en-US" dirty="0">
                <a:solidFill>
                  <a:schemeClr val="bg1"/>
                </a:solidFill>
              </a:rPr>
              <a:t>Moved from India (endemic)</a:t>
            </a:r>
          </a:p>
          <a:p>
            <a:r>
              <a:rPr lang="en-US" dirty="0">
                <a:solidFill>
                  <a:schemeClr val="bg1"/>
                </a:solidFill>
              </a:rPr>
              <a:t>Crackles</a:t>
            </a:r>
          </a:p>
          <a:p>
            <a:r>
              <a:rPr lang="en-US" dirty="0">
                <a:solidFill>
                  <a:schemeClr val="bg1"/>
                </a:solidFill>
              </a:rPr>
              <a:t>Low grade fever</a:t>
            </a:r>
          </a:p>
          <a:p>
            <a:endParaRPr lang="en-US" dirty="0">
              <a:solidFill>
                <a:schemeClr val="bg1"/>
              </a:solidFill>
            </a:endParaRPr>
          </a:p>
        </p:txBody>
      </p:sp>
      <p:sp>
        <p:nvSpPr>
          <p:cNvPr id="3" name="Rounded Rectangle 4">
            <a:extLst>
              <a:ext uri="{FF2B5EF4-FFF2-40B4-BE49-F238E27FC236}">
                <a16:creationId xmlns:a16="http://schemas.microsoft.com/office/drawing/2014/main" id="{57C7BB6D-D030-BBA2-D5F1-CCBD31915871}"/>
              </a:ext>
            </a:extLst>
          </p:cNvPr>
          <p:cNvSpPr/>
          <p:nvPr/>
        </p:nvSpPr>
        <p:spPr>
          <a:xfrm>
            <a:off x="6096000" y="1772227"/>
            <a:ext cx="4875356" cy="2514023"/>
          </a:xfrm>
          <a:prstGeom prst="roundRect">
            <a:avLst/>
          </a:prstGeom>
          <a:solidFill>
            <a:srgbClr val="0B3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7313DDE1-49A1-3DD1-27F3-14A0CBDAB28E}"/>
              </a:ext>
            </a:extLst>
          </p:cNvPr>
          <p:cNvSpPr txBox="1"/>
          <p:nvPr/>
        </p:nvSpPr>
        <p:spPr>
          <a:xfrm>
            <a:off x="6471515" y="1847272"/>
            <a:ext cx="4181475" cy="2585323"/>
          </a:xfrm>
          <a:prstGeom prst="rect">
            <a:avLst/>
          </a:prstGeom>
          <a:noFill/>
        </p:spPr>
        <p:txBody>
          <a:bodyPr wrap="square" rtlCol="0">
            <a:spAutoFit/>
          </a:bodyPr>
          <a:lstStyle/>
          <a:p>
            <a:r>
              <a:rPr lang="en-US" dirty="0">
                <a:solidFill>
                  <a:schemeClr val="bg1"/>
                </a:solidFill>
              </a:rPr>
              <a:t>Pneumonia:</a:t>
            </a:r>
          </a:p>
          <a:p>
            <a:r>
              <a:rPr lang="en-US" dirty="0">
                <a:solidFill>
                  <a:schemeClr val="bg1"/>
                </a:solidFill>
              </a:rPr>
              <a:t>Productive cough with green sputum</a:t>
            </a:r>
          </a:p>
          <a:p>
            <a:r>
              <a:rPr lang="en-US" dirty="0">
                <a:solidFill>
                  <a:schemeClr val="bg1"/>
                </a:solidFill>
              </a:rPr>
              <a:t>Suggests bacterial infection</a:t>
            </a:r>
          </a:p>
          <a:p>
            <a:r>
              <a:rPr lang="en-US" dirty="0">
                <a:solidFill>
                  <a:schemeClr val="bg1"/>
                </a:solidFill>
              </a:rPr>
              <a:t>Fever</a:t>
            </a:r>
          </a:p>
          <a:p>
            <a:r>
              <a:rPr lang="en-US" dirty="0">
                <a:solidFill>
                  <a:schemeClr val="bg1"/>
                </a:solidFill>
              </a:rPr>
              <a:t>Crackles and wheezes</a:t>
            </a:r>
          </a:p>
          <a:p>
            <a:r>
              <a:rPr lang="en-US" dirty="0">
                <a:solidFill>
                  <a:schemeClr val="bg1"/>
                </a:solidFill>
              </a:rPr>
              <a:t>Old age</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9" name="Rounded Rectangle 4">
            <a:extLst>
              <a:ext uri="{FF2B5EF4-FFF2-40B4-BE49-F238E27FC236}">
                <a16:creationId xmlns:a16="http://schemas.microsoft.com/office/drawing/2014/main" id="{28095885-5477-EB0C-CEC7-64E5B66C194A}"/>
              </a:ext>
            </a:extLst>
          </p:cNvPr>
          <p:cNvSpPr/>
          <p:nvPr/>
        </p:nvSpPr>
        <p:spPr>
          <a:xfrm>
            <a:off x="6096000" y="4343977"/>
            <a:ext cx="4875356" cy="2514023"/>
          </a:xfrm>
          <a:prstGeom prst="roundRect">
            <a:avLst/>
          </a:prstGeom>
          <a:solidFill>
            <a:srgbClr val="0B3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4">
            <a:extLst>
              <a:ext uri="{FF2B5EF4-FFF2-40B4-BE49-F238E27FC236}">
                <a16:creationId xmlns:a16="http://schemas.microsoft.com/office/drawing/2014/main" id="{97161CC1-FAEC-7923-CAFB-42A3B96C2E66}"/>
              </a:ext>
            </a:extLst>
          </p:cNvPr>
          <p:cNvSpPr/>
          <p:nvPr/>
        </p:nvSpPr>
        <p:spPr>
          <a:xfrm>
            <a:off x="382444" y="4467275"/>
            <a:ext cx="4875356" cy="2514023"/>
          </a:xfrm>
          <a:prstGeom prst="roundRect">
            <a:avLst/>
          </a:prstGeom>
          <a:solidFill>
            <a:srgbClr val="0B3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8AD5383-22CD-E4B6-B1AD-849543F696F4}"/>
              </a:ext>
            </a:extLst>
          </p:cNvPr>
          <p:cNvSpPr txBox="1"/>
          <p:nvPr/>
        </p:nvSpPr>
        <p:spPr>
          <a:xfrm>
            <a:off x="666750" y="4808699"/>
            <a:ext cx="4467225" cy="1477328"/>
          </a:xfrm>
          <a:prstGeom prst="rect">
            <a:avLst/>
          </a:prstGeom>
          <a:noFill/>
        </p:spPr>
        <p:txBody>
          <a:bodyPr wrap="square" rtlCol="0">
            <a:spAutoFit/>
          </a:bodyPr>
          <a:lstStyle/>
          <a:p>
            <a:r>
              <a:rPr lang="en-US" dirty="0">
                <a:solidFill>
                  <a:schemeClr val="bg1"/>
                </a:solidFill>
              </a:rPr>
              <a:t>COPD:</a:t>
            </a:r>
          </a:p>
          <a:p>
            <a:r>
              <a:rPr lang="en-US" dirty="0">
                <a:solidFill>
                  <a:schemeClr val="bg1"/>
                </a:solidFill>
              </a:rPr>
              <a:t>History of productive cough</a:t>
            </a:r>
          </a:p>
          <a:p>
            <a:r>
              <a:rPr lang="en-US" dirty="0">
                <a:solidFill>
                  <a:schemeClr val="bg1"/>
                </a:solidFill>
              </a:rPr>
              <a:t>Crackles and wheezes</a:t>
            </a:r>
          </a:p>
          <a:p>
            <a:r>
              <a:rPr lang="en-US" dirty="0">
                <a:solidFill>
                  <a:schemeClr val="bg1"/>
                </a:solidFill>
              </a:rPr>
              <a:t>Green sputum (chronic infection)</a:t>
            </a:r>
          </a:p>
          <a:p>
            <a:r>
              <a:rPr lang="en-US" dirty="0">
                <a:solidFill>
                  <a:schemeClr val="bg1"/>
                </a:solidFill>
              </a:rPr>
              <a:t>Pts. Can lie (smoking)</a:t>
            </a:r>
          </a:p>
        </p:txBody>
      </p:sp>
      <p:sp>
        <p:nvSpPr>
          <p:cNvPr id="15" name="TextBox 14">
            <a:extLst>
              <a:ext uri="{FF2B5EF4-FFF2-40B4-BE49-F238E27FC236}">
                <a16:creationId xmlns:a16="http://schemas.microsoft.com/office/drawing/2014/main" id="{CCA2321E-2C20-D990-6064-17F9E01E98A4}"/>
              </a:ext>
            </a:extLst>
          </p:cNvPr>
          <p:cNvSpPr txBox="1"/>
          <p:nvPr/>
        </p:nvSpPr>
        <p:spPr>
          <a:xfrm>
            <a:off x="6471515" y="4634549"/>
            <a:ext cx="4272685" cy="1477328"/>
          </a:xfrm>
          <a:prstGeom prst="rect">
            <a:avLst/>
          </a:prstGeom>
          <a:noFill/>
        </p:spPr>
        <p:txBody>
          <a:bodyPr wrap="square" rtlCol="0">
            <a:spAutoFit/>
          </a:bodyPr>
          <a:lstStyle/>
          <a:p>
            <a:r>
              <a:rPr lang="en-US" dirty="0">
                <a:solidFill>
                  <a:schemeClr val="bg1"/>
                </a:solidFill>
              </a:rPr>
              <a:t>Lung cancer:</a:t>
            </a:r>
          </a:p>
          <a:p>
            <a:r>
              <a:rPr lang="en-US" dirty="0">
                <a:solidFill>
                  <a:schemeClr val="bg1"/>
                </a:solidFill>
              </a:rPr>
              <a:t>Unintentional weight loss</a:t>
            </a:r>
          </a:p>
          <a:p>
            <a:r>
              <a:rPr lang="en-US" dirty="0">
                <a:solidFill>
                  <a:schemeClr val="bg1"/>
                </a:solidFill>
              </a:rPr>
              <a:t>Persistent cough</a:t>
            </a:r>
          </a:p>
          <a:p>
            <a:r>
              <a:rPr lang="en-US" dirty="0">
                <a:solidFill>
                  <a:schemeClr val="bg1"/>
                </a:solidFill>
              </a:rPr>
              <a:t>Crackles and wheeze</a:t>
            </a:r>
          </a:p>
          <a:p>
            <a:r>
              <a:rPr lang="en-US" dirty="0">
                <a:solidFill>
                  <a:schemeClr val="bg1"/>
                </a:solidFill>
              </a:rPr>
              <a:t>Old age</a:t>
            </a:r>
          </a:p>
        </p:txBody>
      </p:sp>
    </p:spTree>
    <p:extLst>
      <p:ext uri="{BB962C8B-B14F-4D97-AF65-F5344CB8AC3E}">
        <p14:creationId xmlns:p14="http://schemas.microsoft.com/office/powerpoint/2010/main" val="1949740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702EA-E3A6-FD95-FD02-2C002C906F2A}"/>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9A63454-1CD6-8C66-074C-ED232CBF98E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a:extLst>
              <a:ext uri="{FF2B5EF4-FFF2-40B4-BE49-F238E27FC236}">
                <a16:creationId xmlns:a16="http://schemas.microsoft.com/office/drawing/2014/main" id="{1B15F3D0-11A1-1B21-138B-89919DBE4EBA}"/>
              </a:ext>
            </a:extLst>
          </p:cNvPr>
          <p:cNvSpPr>
            <a:spLocks noGrp="1"/>
          </p:cNvSpPr>
          <p:nvPr>
            <p:ph type="title"/>
          </p:nvPr>
        </p:nvSpPr>
        <p:spPr/>
        <p:txBody>
          <a:bodyPr>
            <a:normAutofit/>
          </a:bodyPr>
          <a:lstStyle/>
          <a:p>
            <a:pPr algn="ctr"/>
            <a:r>
              <a:rPr lang="en-US" sz="5400" b="1" dirty="0">
                <a:solidFill>
                  <a:schemeClr val="bg1"/>
                </a:solidFill>
              </a:rPr>
              <a:t>counterarguments</a:t>
            </a:r>
          </a:p>
        </p:txBody>
      </p:sp>
      <p:sp>
        <p:nvSpPr>
          <p:cNvPr id="5" name="Rounded Rectangle 4">
            <a:extLst>
              <a:ext uri="{FF2B5EF4-FFF2-40B4-BE49-F238E27FC236}">
                <a16:creationId xmlns:a16="http://schemas.microsoft.com/office/drawing/2014/main" id="{B423070B-B3F2-EE9F-3B44-C582F3945188}"/>
              </a:ext>
            </a:extLst>
          </p:cNvPr>
          <p:cNvSpPr/>
          <p:nvPr/>
        </p:nvSpPr>
        <p:spPr>
          <a:xfrm>
            <a:off x="382444" y="1598077"/>
            <a:ext cx="4875356" cy="2688173"/>
          </a:xfrm>
          <a:prstGeom prst="roundRect">
            <a:avLst/>
          </a:prstGeom>
          <a:solidFill>
            <a:srgbClr val="0B3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F00FEC2-CEE2-37A2-A867-83195CED7C71}"/>
              </a:ext>
            </a:extLst>
          </p:cNvPr>
          <p:cNvSpPr txBox="1"/>
          <p:nvPr/>
        </p:nvSpPr>
        <p:spPr>
          <a:xfrm>
            <a:off x="581026" y="1772227"/>
            <a:ext cx="4676774" cy="2862322"/>
          </a:xfrm>
          <a:prstGeom prst="rect">
            <a:avLst/>
          </a:prstGeom>
          <a:noFill/>
        </p:spPr>
        <p:txBody>
          <a:bodyPr wrap="square" rtlCol="0">
            <a:spAutoFit/>
          </a:bodyPr>
          <a:lstStyle/>
          <a:p>
            <a:r>
              <a:rPr lang="en-US" dirty="0">
                <a:solidFill>
                  <a:schemeClr val="bg1"/>
                </a:solidFill>
              </a:rPr>
              <a:t>Covid-19:</a:t>
            </a:r>
          </a:p>
          <a:p>
            <a:r>
              <a:rPr lang="en-US" dirty="0">
                <a:solidFill>
                  <a:schemeClr val="bg1"/>
                </a:solidFill>
              </a:rPr>
              <a:t>No mention of classic covid symptoms </a:t>
            </a:r>
          </a:p>
          <a:p>
            <a:r>
              <a:rPr lang="en-US" dirty="0">
                <a:solidFill>
                  <a:schemeClr val="bg1"/>
                </a:solidFill>
              </a:rPr>
              <a:t>Anosmia</a:t>
            </a:r>
          </a:p>
          <a:p>
            <a:r>
              <a:rPr lang="en-US" dirty="0">
                <a:solidFill>
                  <a:schemeClr val="bg1"/>
                </a:solidFill>
              </a:rPr>
              <a:t>Sore throat</a:t>
            </a:r>
          </a:p>
          <a:p>
            <a:r>
              <a:rPr lang="en-US" dirty="0">
                <a:solidFill>
                  <a:schemeClr val="bg1"/>
                </a:solidFill>
              </a:rPr>
              <a:t>Significant fever spikes</a:t>
            </a:r>
          </a:p>
          <a:p>
            <a:r>
              <a:rPr lang="en-US" dirty="0">
                <a:solidFill>
                  <a:schemeClr val="bg1"/>
                </a:solidFill>
              </a:rPr>
              <a:t>Respiratory distress</a:t>
            </a:r>
          </a:p>
          <a:p>
            <a:endParaRPr lang="en-US" dirty="0">
              <a:solidFill>
                <a:schemeClr val="bg1"/>
              </a:solidFill>
            </a:endParaRPr>
          </a:p>
          <a:p>
            <a:r>
              <a:rPr lang="en-US" dirty="0">
                <a:solidFill>
                  <a:schemeClr val="bg1"/>
                </a:solidFill>
              </a:rPr>
              <a:t>Plus it took over 3 months</a:t>
            </a:r>
          </a:p>
          <a:p>
            <a:endParaRPr lang="en-US" dirty="0">
              <a:solidFill>
                <a:schemeClr val="bg1"/>
              </a:solidFill>
            </a:endParaRPr>
          </a:p>
          <a:p>
            <a:endParaRPr lang="en-US" dirty="0">
              <a:solidFill>
                <a:schemeClr val="bg1"/>
              </a:solidFill>
            </a:endParaRPr>
          </a:p>
        </p:txBody>
      </p:sp>
      <p:sp>
        <p:nvSpPr>
          <p:cNvPr id="3" name="Rounded Rectangle 4">
            <a:extLst>
              <a:ext uri="{FF2B5EF4-FFF2-40B4-BE49-F238E27FC236}">
                <a16:creationId xmlns:a16="http://schemas.microsoft.com/office/drawing/2014/main" id="{C5414E63-F573-9B16-0F43-0140A27A0736}"/>
              </a:ext>
            </a:extLst>
          </p:cNvPr>
          <p:cNvSpPr/>
          <p:nvPr/>
        </p:nvSpPr>
        <p:spPr>
          <a:xfrm>
            <a:off x="6096000" y="1598077"/>
            <a:ext cx="4875356" cy="2688173"/>
          </a:xfrm>
          <a:prstGeom prst="roundRect">
            <a:avLst/>
          </a:prstGeom>
          <a:solidFill>
            <a:srgbClr val="0B3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8592099-198B-36A7-A243-5479A90CBD14}"/>
              </a:ext>
            </a:extLst>
          </p:cNvPr>
          <p:cNvSpPr txBox="1"/>
          <p:nvPr/>
        </p:nvSpPr>
        <p:spPr>
          <a:xfrm>
            <a:off x="6471515" y="1847272"/>
            <a:ext cx="4181475" cy="2308324"/>
          </a:xfrm>
          <a:prstGeom prst="rect">
            <a:avLst/>
          </a:prstGeom>
          <a:noFill/>
        </p:spPr>
        <p:txBody>
          <a:bodyPr wrap="square" rtlCol="0">
            <a:spAutoFit/>
          </a:bodyPr>
          <a:lstStyle/>
          <a:p>
            <a:r>
              <a:rPr lang="en-US" dirty="0">
                <a:solidFill>
                  <a:schemeClr val="bg1"/>
                </a:solidFill>
              </a:rPr>
              <a:t>Pneumonia:</a:t>
            </a:r>
          </a:p>
          <a:p>
            <a:r>
              <a:rPr lang="en-US" dirty="0">
                <a:solidFill>
                  <a:schemeClr val="bg1"/>
                </a:solidFill>
              </a:rPr>
              <a:t>Lack of acute respiratory distress </a:t>
            </a:r>
          </a:p>
          <a:p>
            <a:r>
              <a:rPr lang="en-US" dirty="0" err="1">
                <a:solidFill>
                  <a:schemeClr val="bg1"/>
                </a:solidFill>
              </a:rPr>
              <a:t>16bpm</a:t>
            </a:r>
            <a:endParaRPr lang="en-US" dirty="0">
              <a:solidFill>
                <a:schemeClr val="bg1"/>
              </a:solidFill>
            </a:endParaRPr>
          </a:p>
          <a:p>
            <a:endParaRPr lang="en-US" dirty="0">
              <a:solidFill>
                <a:schemeClr val="bg1"/>
              </a:solidFill>
            </a:endParaRPr>
          </a:p>
          <a:p>
            <a:r>
              <a:rPr lang="en-US" dirty="0">
                <a:solidFill>
                  <a:schemeClr val="bg1"/>
                </a:solidFill>
              </a:rPr>
              <a:t>No history of chills and rigors </a:t>
            </a:r>
          </a:p>
          <a:p>
            <a:endParaRPr lang="en-US" dirty="0">
              <a:solidFill>
                <a:schemeClr val="bg1"/>
              </a:solidFill>
            </a:endParaRPr>
          </a:p>
          <a:p>
            <a:r>
              <a:rPr lang="en-US" dirty="0">
                <a:solidFill>
                  <a:schemeClr val="bg1"/>
                </a:solidFill>
              </a:rPr>
              <a:t>No </a:t>
            </a:r>
            <a:r>
              <a:rPr lang="en-US" dirty="0" err="1">
                <a:solidFill>
                  <a:schemeClr val="bg1"/>
                </a:solidFill>
              </a:rPr>
              <a:t>cxr</a:t>
            </a:r>
            <a:r>
              <a:rPr lang="en-US" dirty="0">
                <a:solidFill>
                  <a:schemeClr val="bg1"/>
                </a:solidFill>
              </a:rPr>
              <a:t> findings </a:t>
            </a:r>
          </a:p>
          <a:p>
            <a:endParaRPr lang="en-US" dirty="0">
              <a:solidFill>
                <a:schemeClr val="bg1"/>
              </a:solidFill>
            </a:endParaRPr>
          </a:p>
        </p:txBody>
      </p:sp>
      <p:sp>
        <p:nvSpPr>
          <p:cNvPr id="9" name="Rounded Rectangle 4">
            <a:extLst>
              <a:ext uri="{FF2B5EF4-FFF2-40B4-BE49-F238E27FC236}">
                <a16:creationId xmlns:a16="http://schemas.microsoft.com/office/drawing/2014/main" id="{A75A9A5E-00CC-7A42-5C32-420D476F3E7F}"/>
              </a:ext>
            </a:extLst>
          </p:cNvPr>
          <p:cNvSpPr/>
          <p:nvPr/>
        </p:nvSpPr>
        <p:spPr>
          <a:xfrm>
            <a:off x="6124574" y="4467274"/>
            <a:ext cx="4875356" cy="2390725"/>
          </a:xfrm>
          <a:prstGeom prst="roundRect">
            <a:avLst/>
          </a:prstGeom>
          <a:solidFill>
            <a:srgbClr val="0B3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4">
            <a:extLst>
              <a:ext uri="{FF2B5EF4-FFF2-40B4-BE49-F238E27FC236}">
                <a16:creationId xmlns:a16="http://schemas.microsoft.com/office/drawing/2014/main" id="{BC0CEAA6-F421-7324-629C-BC05FF778474}"/>
              </a:ext>
            </a:extLst>
          </p:cNvPr>
          <p:cNvSpPr/>
          <p:nvPr/>
        </p:nvSpPr>
        <p:spPr>
          <a:xfrm>
            <a:off x="382444" y="4467275"/>
            <a:ext cx="4875356" cy="2390725"/>
          </a:xfrm>
          <a:prstGeom prst="roundRect">
            <a:avLst/>
          </a:prstGeom>
          <a:solidFill>
            <a:srgbClr val="0B3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FB2CBEA6-86F1-D3AA-3BD6-558571CEEF07}"/>
              </a:ext>
            </a:extLst>
          </p:cNvPr>
          <p:cNvSpPr txBox="1"/>
          <p:nvPr/>
        </p:nvSpPr>
        <p:spPr>
          <a:xfrm>
            <a:off x="666750" y="4808699"/>
            <a:ext cx="4467225" cy="1200329"/>
          </a:xfrm>
          <a:prstGeom prst="rect">
            <a:avLst/>
          </a:prstGeom>
          <a:noFill/>
        </p:spPr>
        <p:txBody>
          <a:bodyPr wrap="square" rtlCol="0">
            <a:spAutoFit/>
          </a:bodyPr>
          <a:lstStyle/>
          <a:p>
            <a:r>
              <a:rPr lang="en-US" dirty="0">
                <a:solidFill>
                  <a:schemeClr val="bg1"/>
                </a:solidFill>
              </a:rPr>
              <a:t>COPD:</a:t>
            </a:r>
          </a:p>
          <a:p>
            <a:r>
              <a:rPr lang="en-US" dirty="0">
                <a:solidFill>
                  <a:schemeClr val="bg1"/>
                </a:solidFill>
              </a:rPr>
              <a:t>Denies smoking</a:t>
            </a:r>
          </a:p>
          <a:p>
            <a:r>
              <a:rPr lang="en-US" dirty="0">
                <a:solidFill>
                  <a:schemeClr val="bg1"/>
                </a:solidFill>
              </a:rPr>
              <a:t>No significant respiratory distress</a:t>
            </a:r>
          </a:p>
          <a:p>
            <a:r>
              <a:rPr lang="en-US" dirty="0">
                <a:solidFill>
                  <a:schemeClr val="bg1"/>
                </a:solidFill>
              </a:rPr>
              <a:t>No past history of chronic airway disease</a:t>
            </a:r>
          </a:p>
        </p:txBody>
      </p:sp>
      <p:sp>
        <p:nvSpPr>
          <p:cNvPr id="15" name="TextBox 14">
            <a:extLst>
              <a:ext uri="{FF2B5EF4-FFF2-40B4-BE49-F238E27FC236}">
                <a16:creationId xmlns:a16="http://schemas.microsoft.com/office/drawing/2014/main" id="{FEA590A3-A3BC-CCA8-38E6-5C26121062D3}"/>
              </a:ext>
            </a:extLst>
          </p:cNvPr>
          <p:cNvSpPr txBox="1"/>
          <p:nvPr/>
        </p:nvSpPr>
        <p:spPr>
          <a:xfrm>
            <a:off x="6471515" y="4780538"/>
            <a:ext cx="4272685" cy="1477328"/>
          </a:xfrm>
          <a:prstGeom prst="rect">
            <a:avLst/>
          </a:prstGeom>
          <a:noFill/>
        </p:spPr>
        <p:txBody>
          <a:bodyPr wrap="square" rtlCol="0">
            <a:spAutoFit/>
          </a:bodyPr>
          <a:lstStyle/>
          <a:p>
            <a:r>
              <a:rPr lang="en-US" dirty="0">
                <a:solidFill>
                  <a:schemeClr val="bg1"/>
                </a:solidFill>
              </a:rPr>
              <a:t>Lung cancer:</a:t>
            </a:r>
          </a:p>
          <a:p>
            <a:r>
              <a:rPr lang="en-US" dirty="0">
                <a:solidFill>
                  <a:schemeClr val="bg1"/>
                </a:solidFill>
              </a:rPr>
              <a:t>No smoking history</a:t>
            </a:r>
          </a:p>
          <a:p>
            <a:r>
              <a:rPr lang="en-US" dirty="0">
                <a:solidFill>
                  <a:schemeClr val="bg1"/>
                </a:solidFill>
              </a:rPr>
              <a:t>No evidence of lymphadenopathy or masses </a:t>
            </a:r>
          </a:p>
          <a:p>
            <a:r>
              <a:rPr lang="en-US" dirty="0">
                <a:solidFill>
                  <a:schemeClr val="bg1"/>
                </a:solidFill>
              </a:rPr>
              <a:t>Negative stool occult</a:t>
            </a:r>
          </a:p>
        </p:txBody>
      </p:sp>
    </p:spTree>
    <p:extLst>
      <p:ext uri="{BB962C8B-B14F-4D97-AF65-F5344CB8AC3E}">
        <p14:creationId xmlns:p14="http://schemas.microsoft.com/office/powerpoint/2010/main" val="323307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p:txBody>
          <a:bodyPr>
            <a:normAutofit/>
          </a:bodyPr>
          <a:lstStyle/>
          <a:p>
            <a:pPr algn="ctr"/>
            <a:r>
              <a:rPr lang="en-US" sz="6000" b="1" dirty="0">
                <a:solidFill>
                  <a:schemeClr val="bg1"/>
                </a:solidFill>
              </a:rPr>
              <a:t>Investigation</a:t>
            </a:r>
          </a:p>
        </p:txBody>
      </p:sp>
      <p:sp>
        <p:nvSpPr>
          <p:cNvPr id="5" name="Rounded Rectangle 4"/>
          <p:cNvSpPr/>
          <p:nvPr/>
        </p:nvSpPr>
        <p:spPr>
          <a:xfrm>
            <a:off x="263237" y="1893455"/>
            <a:ext cx="4499263" cy="4645890"/>
          </a:xfrm>
          <a:prstGeom prst="roundRect">
            <a:avLst/>
          </a:prstGeom>
          <a:gradFill flip="none" rotWithShape="1">
            <a:gsLst>
              <a:gs pos="0">
                <a:srgbClr val="0B3B79">
                  <a:shade val="30000"/>
                  <a:satMod val="115000"/>
                </a:srgbClr>
              </a:gs>
              <a:gs pos="50000">
                <a:srgbClr val="0B3B79">
                  <a:shade val="67500"/>
                  <a:satMod val="115000"/>
                </a:srgbClr>
              </a:gs>
              <a:gs pos="100000">
                <a:srgbClr val="0B3B79">
                  <a:shade val="100000"/>
                  <a:satMod val="115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41180" y="2276336"/>
            <a:ext cx="4143376" cy="4216539"/>
          </a:xfrm>
          <a:prstGeom prst="rect">
            <a:avLst/>
          </a:prstGeom>
          <a:noFill/>
        </p:spPr>
        <p:txBody>
          <a:bodyPr wrap="square" rtlCol="0">
            <a:spAutoFit/>
          </a:bodyPr>
          <a:lstStyle/>
          <a:p>
            <a:r>
              <a:rPr lang="en-US" sz="4000" b="1" dirty="0" err="1">
                <a:solidFill>
                  <a:schemeClr val="bg1"/>
                </a:solidFill>
              </a:rPr>
              <a:t>Cxr</a:t>
            </a:r>
            <a:r>
              <a:rPr lang="en-US" sz="4000" b="1" dirty="0">
                <a:solidFill>
                  <a:schemeClr val="bg1"/>
                </a:solidFill>
              </a:rPr>
              <a:t> </a:t>
            </a:r>
            <a:r>
              <a:rPr lang="en-US" sz="2000" b="1" dirty="0">
                <a:solidFill>
                  <a:schemeClr val="bg1"/>
                </a:solidFill>
              </a:rPr>
              <a:t>(gold standard)</a:t>
            </a:r>
            <a:endParaRPr lang="en-US" sz="3200" dirty="0">
              <a:solidFill>
                <a:schemeClr val="bg1"/>
              </a:solidFill>
            </a:endParaRPr>
          </a:p>
          <a:p>
            <a:r>
              <a:rPr lang="en-US" sz="3200" dirty="0">
                <a:solidFill>
                  <a:schemeClr val="bg1"/>
                </a:solidFill>
              </a:rPr>
              <a:t>Sputum culture</a:t>
            </a:r>
          </a:p>
          <a:p>
            <a:r>
              <a:rPr lang="en-US" dirty="0">
                <a:solidFill>
                  <a:schemeClr val="bg1"/>
                </a:solidFill>
              </a:rPr>
              <a:t>Gram &amp; blood (general)</a:t>
            </a:r>
          </a:p>
          <a:p>
            <a:r>
              <a:rPr lang="en-US" dirty="0">
                <a:solidFill>
                  <a:schemeClr val="bg1"/>
                </a:solidFill>
              </a:rPr>
              <a:t>Specific (acid fast stain )</a:t>
            </a:r>
          </a:p>
          <a:p>
            <a:endParaRPr lang="en-US" dirty="0">
              <a:solidFill>
                <a:schemeClr val="bg1"/>
              </a:solidFill>
            </a:endParaRPr>
          </a:p>
          <a:p>
            <a:r>
              <a:rPr lang="en-US" sz="2800" dirty="0">
                <a:solidFill>
                  <a:schemeClr val="bg1"/>
                </a:solidFill>
              </a:rPr>
              <a:t>PCR</a:t>
            </a:r>
          </a:p>
          <a:p>
            <a:endParaRPr lang="en-US" sz="2800" dirty="0">
              <a:solidFill>
                <a:schemeClr val="bg1"/>
              </a:solidFill>
            </a:endParaRPr>
          </a:p>
          <a:p>
            <a:endParaRPr lang="en-US" dirty="0">
              <a:solidFill>
                <a:schemeClr val="bg1"/>
              </a:solidFill>
            </a:endParaRPr>
          </a:p>
          <a:p>
            <a:endParaRPr lang="en-US" dirty="0">
              <a:solidFill>
                <a:schemeClr val="bg1"/>
              </a:solidFill>
            </a:endParaRPr>
          </a:p>
          <a:p>
            <a:endParaRPr lang="en-US" sz="3200" dirty="0">
              <a:solidFill>
                <a:schemeClr val="bg1"/>
              </a:solidFill>
            </a:endParaRPr>
          </a:p>
          <a:p>
            <a:endParaRPr lang="en-US" b="1" dirty="0">
              <a:solidFill>
                <a:schemeClr val="bg1"/>
              </a:solidFill>
            </a:endParaRPr>
          </a:p>
        </p:txBody>
      </p:sp>
      <p:pic>
        <p:nvPicPr>
          <p:cNvPr id="8" name="Picture 7">
            <a:extLst>
              <a:ext uri="{FF2B5EF4-FFF2-40B4-BE49-F238E27FC236}">
                <a16:creationId xmlns:a16="http://schemas.microsoft.com/office/drawing/2014/main" id="{7A6D4CFF-8D15-6698-91B5-626A527B55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31938" y="4384605"/>
            <a:ext cx="3374134" cy="2473395"/>
          </a:xfrm>
          <a:prstGeom prst="rect">
            <a:avLst/>
          </a:prstGeom>
        </p:spPr>
      </p:pic>
      <p:pic>
        <p:nvPicPr>
          <p:cNvPr id="12" name="Picture 11">
            <a:extLst>
              <a:ext uri="{FF2B5EF4-FFF2-40B4-BE49-F238E27FC236}">
                <a16:creationId xmlns:a16="http://schemas.microsoft.com/office/drawing/2014/main" id="{2CEB7977-F089-050F-7DF4-6F88F85FCD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8751" y="4384605"/>
            <a:ext cx="3393186" cy="2473395"/>
          </a:xfrm>
          <a:prstGeom prst="rect">
            <a:avLst/>
          </a:prstGeom>
        </p:spPr>
      </p:pic>
      <p:pic>
        <p:nvPicPr>
          <p:cNvPr id="6" name="Picture 5">
            <a:extLst>
              <a:ext uri="{FF2B5EF4-FFF2-40B4-BE49-F238E27FC236}">
                <a16:creationId xmlns:a16="http://schemas.microsoft.com/office/drawing/2014/main" id="{A0D840C6-F59E-4208-8BCC-6B9AC0FD9F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8750" y="1463040"/>
            <a:ext cx="6767321" cy="2921565"/>
          </a:xfrm>
          <a:prstGeom prst="rect">
            <a:avLst/>
          </a:prstGeom>
        </p:spPr>
      </p:pic>
    </p:spTree>
    <p:extLst>
      <p:ext uri="{BB962C8B-B14F-4D97-AF65-F5344CB8AC3E}">
        <p14:creationId xmlns:p14="http://schemas.microsoft.com/office/powerpoint/2010/main" val="335026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7999"/>
          </a:xfrm>
        </p:spPr>
      </p:pic>
      <p:sp>
        <p:nvSpPr>
          <p:cNvPr id="2" name="Title 1"/>
          <p:cNvSpPr>
            <a:spLocks noGrp="1"/>
          </p:cNvSpPr>
          <p:nvPr>
            <p:ph type="title"/>
          </p:nvPr>
        </p:nvSpPr>
        <p:spPr/>
        <p:txBody>
          <a:bodyPr>
            <a:normAutofit/>
          </a:bodyPr>
          <a:lstStyle/>
          <a:p>
            <a:pPr algn="ctr"/>
            <a:r>
              <a:rPr lang="en-US" sz="7200" b="1" dirty="0">
                <a:solidFill>
                  <a:schemeClr val="bg1"/>
                </a:solidFill>
              </a:rPr>
              <a:t>TB OVERVIEW</a:t>
            </a:r>
          </a:p>
        </p:txBody>
      </p:sp>
      <p:sp>
        <p:nvSpPr>
          <p:cNvPr id="6" name="Rounded Rectangle 5"/>
          <p:cNvSpPr/>
          <p:nvPr/>
        </p:nvSpPr>
        <p:spPr>
          <a:xfrm>
            <a:off x="240146" y="2152072"/>
            <a:ext cx="7758546" cy="4516582"/>
          </a:xfrm>
          <a:prstGeom prst="roundRect">
            <a:avLst/>
          </a:prstGeom>
          <a:gradFill flip="none" rotWithShape="1">
            <a:gsLst>
              <a:gs pos="0">
                <a:srgbClr val="0B3B79">
                  <a:shade val="30000"/>
                  <a:satMod val="115000"/>
                </a:srgbClr>
              </a:gs>
              <a:gs pos="50000">
                <a:srgbClr val="0B3B79">
                  <a:shade val="67500"/>
                  <a:satMod val="115000"/>
                </a:srgbClr>
              </a:gs>
              <a:gs pos="100000">
                <a:srgbClr val="0B3B79">
                  <a:shade val="100000"/>
                  <a:satMod val="115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1062182" y="2826327"/>
            <a:ext cx="6326909" cy="3477875"/>
          </a:xfrm>
          <a:prstGeom prst="rect">
            <a:avLst/>
          </a:prstGeom>
          <a:noFill/>
        </p:spPr>
        <p:txBody>
          <a:bodyPr wrap="square" rtlCol="0">
            <a:spAutoFit/>
          </a:bodyPr>
          <a:lstStyle/>
          <a:p>
            <a:r>
              <a:rPr lang="en-US" sz="2000" dirty="0">
                <a:solidFill>
                  <a:schemeClr val="bg1"/>
                </a:solidFill>
              </a:rPr>
              <a:t>TB is caused by </a:t>
            </a:r>
            <a:r>
              <a:rPr lang="en-US" sz="2000" i="1" dirty="0">
                <a:solidFill>
                  <a:schemeClr val="bg1"/>
                </a:solidFill>
              </a:rPr>
              <a:t>M tuberculosis (</a:t>
            </a:r>
            <a:r>
              <a:rPr lang="en-US" sz="2000" i="1" dirty="0" err="1">
                <a:solidFill>
                  <a:schemeClr val="bg1"/>
                </a:solidFill>
              </a:rPr>
              <a:t>Mtb</a:t>
            </a:r>
            <a:r>
              <a:rPr lang="en-US" sz="2000" i="1" dirty="0">
                <a:solidFill>
                  <a:schemeClr val="bg1"/>
                </a:solidFill>
              </a:rPr>
              <a:t>),</a:t>
            </a:r>
            <a:r>
              <a:rPr lang="en-US" sz="2000" dirty="0">
                <a:solidFill>
                  <a:schemeClr val="bg1"/>
                </a:solidFill>
              </a:rPr>
              <a:t> a slow-growing obligate aerobe and a facultative intracellular parasite</a:t>
            </a:r>
          </a:p>
          <a:p>
            <a:endParaRPr lang="en-US" sz="2000" dirty="0">
              <a:solidFill>
                <a:schemeClr val="bg1"/>
              </a:solidFill>
            </a:endParaRPr>
          </a:p>
          <a:p>
            <a:r>
              <a:rPr lang="en-US" sz="2000" i="1" dirty="0" err="1">
                <a:solidFill>
                  <a:schemeClr val="bg1"/>
                </a:solidFill>
              </a:rPr>
              <a:t>Mtb</a:t>
            </a:r>
            <a:r>
              <a:rPr lang="en-US" sz="2000" dirty="0">
                <a:solidFill>
                  <a:schemeClr val="bg1"/>
                </a:solidFill>
              </a:rPr>
              <a:t> are non-spore-forming and nonmotile curved intracellular rods, Their cell walls contain mycolic acid-rich, long-chain glycolipids and </a:t>
            </a:r>
            <a:r>
              <a:rPr lang="en-US" sz="2000" dirty="0" err="1">
                <a:solidFill>
                  <a:schemeClr val="bg1"/>
                </a:solidFill>
              </a:rPr>
              <a:t>phosphoglycolipids</a:t>
            </a:r>
            <a:r>
              <a:rPr lang="en-US" sz="2000" dirty="0">
                <a:solidFill>
                  <a:schemeClr val="bg1"/>
                </a:solidFill>
              </a:rPr>
              <a:t> (</a:t>
            </a:r>
            <a:r>
              <a:rPr lang="en-US" sz="2000" dirty="0" err="1">
                <a:solidFill>
                  <a:schemeClr val="bg1"/>
                </a:solidFill>
              </a:rPr>
              <a:t>mycocides</a:t>
            </a:r>
            <a:r>
              <a:rPr lang="en-US" sz="2000" dirty="0">
                <a:solidFill>
                  <a:schemeClr val="bg1"/>
                </a:solidFill>
              </a:rPr>
              <a:t>) that protect mycobacteria from cell lysosomal attack. The mycolic acid component also helps retain red basic </a:t>
            </a:r>
            <a:r>
              <a:rPr lang="en-US" sz="2000" dirty="0" err="1">
                <a:solidFill>
                  <a:schemeClr val="bg1"/>
                </a:solidFill>
              </a:rPr>
              <a:t>fuchsin</a:t>
            </a:r>
            <a:r>
              <a:rPr lang="en-US" sz="2000" dirty="0">
                <a:solidFill>
                  <a:schemeClr val="bg1"/>
                </a:solidFill>
              </a:rPr>
              <a:t> dye after acid rinsing (acid-fast stain), the basis of the acid-fast stains used for pathologic identification.</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74299" y="2617714"/>
            <a:ext cx="3442094" cy="2859450"/>
          </a:xfrm>
          <a:prstGeom prst="rect">
            <a:avLst/>
          </a:prstGeom>
        </p:spPr>
      </p:pic>
    </p:spTree>
    <p:extLst>
      <p:ext uri="{BB962C8B-B14F-4D97-AF65-F5344CB8AC3E}">
        <p14:creationId xmlns:p14="http://schemas.microsoft.com/office/powerpoint/2010/main" val="3608108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7999"/>
          </a:xfrm>
        </p:spPr>
      </p:pic>
      <p:sp>
        <p:nvSpPr>
          <p:cNvPr id="2" name="Title 1"/>
          <p:cNvSpPr>
            <a:spLocks noGrp="1"/>
          </p:cNvSpPr>
          <p:nvPr>
            <p:ph type="title"/>
          </p:nvPr>
        </p:nvSpPr>
        <p:spPr/>
        <p:txBody>
          <a:bodyPr/>
          <a:lstStyle/>
          <a:p>
            <a:endParaRPr lang="en-US" dirty="0"/>
          </a:p>
        </p:txBody>
      </p:sp>
      <p:sp>
        <p:nvSpPr>
          <p:cNvPr id="3" name="Rounded Rectangle 2"/>
          <p:cNvSpPr/>
          <p:nvPr/>
        </p:nvSpPr>
        <p:spPr>
          <a:xfrm>
            <a:off x="535709" y="443344"/>
            <a:ext cx="10991273" cy="6280729"/>
          </a:xfrm>
          <a:prstGeom prst="roundRect">
            <a:avLst/>
          </a:prstGeom>
          <a:gradFill flip="none" rotWithShape="1">
            <a:gsLst>
              <a:gs pos="0">
                <a:srgbClr val="0B3B79">
                  <a:shade val="30000"/>
                  <a:satMod val="115000"/>
                </a:srgbClr>
              </a:gs>
              <a:gs pos="50000">
                <a:srgbClr val="0B3B79">
                  <a:shade val="67500"/>
                  <a:satMod val="115000"/>
                </a:srgbClr>
              </a:gs>
              <a:gs pos="100000">
                <a:srgbClr val="0B3B79">
                  <a:shade val="100000"/>
                  <a:satMod val="115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1413164" y="1145309"/>
            <a:ext cx="9319491" cy="5909310"/>
          </a:xfrm>
          <a:prstGeom prst="rect">
            <a:avLst/>
          </a:prstGeom>
          <a:noFill/>
        </p:spPr>
        <p:txBody>
          <a:bodyPr wrap="square" rtlCol="0">
            <a:spAutoFit/>
          </a:bodyPr>
          <a:lstStyle/>
          <a:p>
            <a:r>
              <a:rPr lang="en-US" b="1" dirty="0">
                <a:solidFill>
                  <a:schemeClr val="bg1"/>
                </a:solidFill>
              </a:rPr>
              <a:t>Transmission</a:t>
            </a:r>
          </a:p>
          <a:p>
            <a:r>
              <a:rPr lang="en-US" dirty="0">
                <a:solidFill>
                  <a:schemeClr val="bg1"/>
                </a:solidFill>
              </a:rPr>
              <a:t>Humans are the only known reservoir for </a:t>
            </a:r>
            <a:r>
              <a:rPr lang="en-US" i="1" dirty="0" err="1">
                <a:solidFill>
                  <a:schemeClr val="bg1"/>
                </a:solidFill>
              </a:rPr>
              <a:t>Mtb</a:t>
            </a:r>
            <a:r>
              <a:rPr lang="en-US" dirty="0">
                <a:solidFill>
                  <a:schemeClr val="bg1"/>
                </a:solidFill>
              </a:rPr>
              <a:t>. The organism is spread primarily via airborne aerosol from an individual in the infectious stage of TB (although transdermal and GI transmission have been reported). TB also is reported to be transmitted through organ transplant, and screening protocols are in place with close surveillance of high-risk donors</a:t>
            </a:r>
          </a:p>
          <a:p>
            <a:r>
              <a:rPr lang="en-US" dirty="0">
                <a:solidFill>
                  <a:schemeClr val="bg1"/>
                </a:solidFill>
              </a:rPr>
              <a:t>Infection with </a:t>
            </a:r>
            <a:r>
              <a:rPr lang="en-US" i="1" dirty="0">
                <a:solidFill>
                  <a:schemeClr val="bg1"/>
                </a:solidFill>
              </a:rPr>
              <a:t>M tuberculosis (</a:t>
            </a:r>
            <a:r>
              <a:rPr lang="en-US" i="1" dirty="0" err="1">
                <a:solidFill>
                  <a:schemeClr val="bg1"/>
                </a:solidFill>
              </a:rPr>
              <a:t>Mtb</a:t>
            </a:r>
            <a:r>
              <a:rPr lang="en-US" i="1" dirty="0">
                <a:solidFill>
                  <a:schemeClr val="bg1"/>
                </a:solidFill>
              </a:rPr>
              <a:t>)</a:t>
            </a:r>
            <a:r>
              <a:rPr lang="en-US" dirty="0">
                <a:solidFill>
                  <a:schemeClr val="bg1"/>
                </a:solidFill>
              </a:rPr>
              <a:t> results most commonly through exposure of the lungs or mucous membranes to infected aerosols.</a:t>
            </a:r>
            <a:r>
              <a:rPr lang="en-US" baseline="30000" dirty="0">
                <a:solidFill>
                  <a:schemeClr val="bg1"/>
                </a:solidFill>
              </a:rPr>
              <a:t> </a:t>
            </a:r>
            <a:r>
              <a:rPr lang="en-US" dirty="0">
                <a:solidFill>
                  <a:schemeClr val="bg1"/>
                </a:solidFill>
              </a:rPr>
              <a:t>Droplets in these aerosols are 1-5 </a:t>
            </a:r>
            <a:r>
              <a:rPr lang="en-US" dirty="0" err="1">
                <a:solidFill>
                  <a:schemeClr val="bg1"/>
                </a:solidFill>
              </a:rPr>
              <a:t>μm</a:t>
            </a:r>
            <a:r>
              <a:rPr lang="en-US" dirty="0">
                <a:solidFill>
                  <a:schemeClr val="bg1"/>
                </a:solidFill>
              </a:rPr>
              <a:t> in diameter; in a person with active pulmonary TB, a single cough can generate 3000 infective droplets, with as few as 10 bacilli needed to initiate infection. Exposure to a similar infectious dose can occur within 5 minutes of a conversation with an infected individual. The highest number of bacilli per mL are reported of sputum with laryngeal tuberculosis, making it a highly contagious variant.</a:t>
            </a:r>
          </a:p>
          <a:p>
            <a:endParaRPr lang="en-US" dirty="0">
              <a:solidFill>
                <a:schemeClr val="bg1"/>
              </a:solidFill>
            </a:endParaRPr>
          </a:p>
          <a:p>
            <a:r>
              <a:rPr lang="en-US" dirty="0">
                <a:solidFill>
                  <a:schemeClr val="bg1"/>
                </a:solidFill>
              </a:rPr>
              <a:t> </a:t>
            </a:r>
            <a:r>
              <a:rPr lang="en-US" b="1" dirty="0">
                <a:solidFill>
                  <a:schemeClr val="bg1"/>
                </a:solidFill>
              </a:rPr>
              <a:t>Risk factors</a:t>
            </a:r>
          </a:p>
          <a:p>
            <a:r>
              <a:rPr lang="en-US" dirty="0">
                <a:solidFill>
                  <a:schemeClr val="bg1"/>
                </a:solidFill>
              </a:rPr>
              <a:t>for developing active disease after</a:t>
            </a:r>
            <a:r>
              <a:rPr lang="en-US" i="1" dirty="0">
                <a:solidFill>
                  <a:schemeClr val="bg1"/>
                </a:solidFill>
              </a:rPr>
              <a:t> </a:t>
            </a:r>
            <a:r>
              <a:rPr lang="en-US" i="1" dirty="0" err="1">
                <a:solidFill>
                  <a:schemeClr val="bg1"/>
                </a:solidFill>
              </a:rPr>
              <a:t>Mtb</a:t>
            </a:r>
            <a:r>
              <a:rPr lang="en-US" i="1" dirty="0">
                <a:solidFill>
                  <a:schemeClr val="bg1"/>
                </a:solidFill>
              </a:rPr>
              <a:t> </a:t>
            </a:r>
            <a:r>
              <a:rPr lang="en-US" dirty="0">
                <a:solidFill>
                  <a:schemeClr val="bg1"/>
                </a:solidFill>
              </a:rPr>
              <a:t>infection include recent acquisition (within 18 months), exposure to higher infectious inoculum, malnutrition, tobacco smoking, pulmonary fibrotic lesions, alcoholism, intravenous drug use, and comorbidities, including HIV, diabetes, silicosis, immunosuppression (particularly TNF-alpha inhibitors), cancer of head and neck, hematological malignancies, end-stage renal disease, chronic malabsorption, and gastrectomy</a:t>
            </a:r>
          </a:p>
          <a:p>
            <a:endParaRPr lang="en-US" dirty="0">
              <a:solidFill>
                <a:schemeClr val="bg1"/>
              </a:solidFill>
            </a:endParaRPr>
          </a:p>
        </p:txBody>
      </p:sp>
    </p:spTree>
    <p:extLst>
      <p:ext uri="{BB962C8B-B14F-4D97-AF65-F5344CB8AC3E}">
        <p14:creationId xmlns:p14="http://schemas.microsoft.com/office/powerpoint/2010/main" val="280206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12192000" cy="6857999"/>
          </a:xfrm>
        </p:spPr>
      </p:pic>
      <p:sp>
        <p:nvSpPr>
          <p:cNvPr id="2" name="Title 1"/>
          <p:cNvSpPr>
            <a:spLocks noGrp="1"/>
          </p:cNvSpPr>
          <p:nvPr>
            <p:ph type="title"/>
          </p:nvPr>
        </p:nvSpPr>
        <p:spPr/>
        <p:txBody>
          <a:bodyPr/>
          <a:lstStyle/>
          <a:p>
            <a:endParaRPr lang="en-US" dirty="0"/>
          </a:p>
        </p:txBody>
      </p:sp>
      <p:sp>
        <p:nvSpPr>
          <p:cNvPr id="3" name="Rounded Rectangle 2"/>
          <p:cNvSpPr/>
          <p:nvPr/>
        </p:nvSpPr>
        <p:spPr>
          <a:xfrm>
            <a:off x="535709" y="443344"/>
            <a:ext cx="11037455" cy="6365054"/>
          </a:xfrm>
          <a:prstGeom prst="roundRect">
            <a:avLst/>
          </a:prstGeom>
          <a:gradFill flip="none" rotWithShape="1">
            <a:gsLst>
              <a:gs pos="0">
                <a:srgbClr val="0B3B79">
                  <a:shade val="30000"/>
                  <a:satMod val="115000"/>
                </a:srgbClr>
              </a:gs>
              <a:gs pos="50000">
                <a:srgbClr val="0B3B79">
                  <a:shade val="67500"/>
                  <a:satMod val="115000"/>
                </a:srgbClr>
              </a:gs>
              <a:gs pos="100000">
                <a:srgbClr val="0B3B79">
                  <a:shade val="100000"/>
                  <a:satMod val="115000"/>
                </a:srgb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413164" y="1145309"/>
            <a:ext cx="9319491" cy="5663089"/>
          </a:xfrm>
          <a:prstGeom prst="rect">
            <a:avLst/>
          </a:prstGeom>
          <a:noFill/>
        </p:spPr>
        <p:txBody>
          <a:bodyPr wrap="square" rtlCol="0">
            <a:spAutoFit/>
          </a:bodyPr>
          <a:lstStyle/>
          <a:p>
            <a:endParaRPr lang="en-US" b="1" dirty="0">
              <a:solidFill>
                <a:schemeClr val="bg1"/>
              </a:solidFill>
            </a:endParaRPr>
          </a:p>
          <a:p>
            <a:r>
              <a:rPr lang="en-US" sz="2000" b="1" dirty="0">
                <a:solidFill>
                  <a:schemeClr val="bg1"/>
                </a:solidFill>
              </a:rPr>
              <a:t>Pathophysiology</a:t>
            </a:r>
          </a:p>
          <a:p>
            <a:pPr marL="342900" indent="-342900">
              <a:buAutoNum type="alphaUcPeriod"/>
            </a:pPr>
            <a:r>
              <a:rPr lang="en-US" dirty="0">
                <a:solidFill>
                  <a:schemeClr val="bg1"/>
                </a:solidFill>
              </a:rPr>
              <a:t>Due to inhalation of aerosolized Mycobacterium tuberculosis </a:t>
            </a:r>
          </a:p>
          <a:p>
            <a:pPr marL="342900" indent="-342900">
              <a:buAutoNum type="alphaUcPeriod"/>
            </a:pPr>
            <a:endParaRPr lang="en-US" dirty="0">
              <a:solidFill>
                <a:schemeClr val="bg1"/>
              </a:solidFill>
            </a:endParaRPr>
          </a:p>
          <a:p>
            <a:r>
              <a:rPr lang="en-US" dirty="0">
                <a:solidFill>
                  <a:schemeClr val="bg1"/>
                </a:solidFill>
              </a:rPr>
              <a:t>B. Primary TB arises with initial exposure.</a:t>
            </a:r>
          </a:p>
          <a:p>
            <a:r>
              <a:rPr lang="en-US" dirty="0">
                <a:solidFill>
                  <a:schemeClr val="bg1"/>
                </a:solidFill>
              </a:rPr>
              <a:t>  1. Results in focal, </a:t>
            </a:r>
            <a:r>
              <a:rPr lang="en-US" dirty="0" err="1">
                <a:solidFill>
                  <a:schemeClr val="bg1"/>
                </a:solidFill>
              </a:rPr>
              <a:t>caseating</a:t>
            </a:r>
            <a:r>
              <a:rPr lang="en-US" dirty="0">
                <a:solidFill>
                  <a:schemeClr val="bg1"/>
                </a:solidFill>
              </a:rPr>
              <a:t> necrosis in the lower lobe of the lung and hilar lymph nodes        </a:t>
            </a:r>
          </a:p>
          <a:p>
            <a:r>
              <a:rPr lang="en-US" dirty="0">
                <a:solidFill>
                  <a:schemeClr val="bg1"/>
                </a:solidFill>
              </a:rPr>
              <a:t>      that undergoes fibrosis and calcification, forming a </a:t>
            </a:r>
            <a:r>
              <a:rPr lang="en-US" dirty="0" err="1">
                <a:solidFill>
                  <a:schemeClr val="bg1"/>
                </a:solidFill>
              </a:rPr>
              <a:t>Ghon</a:t>
            </a:r>
            <a:r>
              <a:rPr lang="en-US" dirty="0">
                <a:solidFill>
                  <a:schemeClr val="bg1"/>
                </a:solidFill>
              </a:rPr>
              <a:t> complex </a:t>
            </a:r>
          </a:p>
          <a:p>
            <a:r>
              <a:rPr lang="en-US" dirty="0">
                <a:solidFill>
                  <a:schemeClr val="bg1"/>
                </a:solidFill>
              </a:rPr>
              <a:t>  2. Primary TB is generally asymptomatic, but leads to a positive PPD.</a:t>
            </a:r>
          </a:p>
          <a:p>
            <a:r>
              <a:rPr lang="en-US" dirty="0">
                <a:solidFill>
                  <a:schemeClr val="bg1"/>
                </a:solidFill>
              </a:rPr>
              <a:t> </a:t>
            </a:r>
          </a:p>
          <a:p>
            <a:r>
              <a:rPr lang="en-US" dirty="0">
                <a:solidFill>
                  <a:schemeClr val="bg1"/>
                </a:solidFill>
              </a:rPr>
              <a:t>C. Secondary TB arises with reactivation of Mycobacterium tuberculosis.</a:t>
            </a:r>
          </a:p>
          <a:p>
            <a:r>
              <a:rPr lang="en-US" dirty="0">
                <a:solidFill>
                  <a:schemeClr val="bg1"/>
                </a:solidFill>
              </a:rPr>
              <a:t>    1. Reactivation is commonly due to AIDS; may also be seen with aging</a:t>
            </a:r>
          </a:p>
          <a:p>
            <a:r>
              <a:rPr lang="en-US" dirty="0">
                <a:solidFill>
                  <a:schemeClr val="bg1"/>
                </a:solidFill>
              </a:rPr>
              <a:t>    2. Occurs at apex of lung (relatively poor lymphatic drainage and high oxygen tension)</a:t>
            </a:r>
          </a:p>
          <a:p>
            <a:r>
              <a:rPr lang="en-US" dirty="0">
                <a:solidFill>
                  <a:schemeClr val="bg1"/>
                </a:solidFill>
              </a:rPr>
              <a:t>    3. Forms </a:t>
            </a:r>
            <a:r>
              <a:rPr lang="en-US" dirty="0" err="1">
                <a:solidFill>
                  <a:schemeClr val="bg1"/>
                </a:solidFill>
              </a:rPr>
              <a:t>cavitary</a:t>
            </a:r>
            <a:r>
              <a:rPr lang="en-US" dirty="0">
                <a:solidFill>
                  <a:schemeClr val="bg1"/>
                </a:solidFill>
              </a:rPr>
              <a:t> foci of </a:t>
            </a:r>
            <a:r>
              <a:rPr lang="en-US" dirty="0" err="1">
                <a:solidFill>
                  <a:schemeClr val="bg1"/>
                </a:solidFill>
              </a:rPr>
              <a:t>caseous</a:t>
            </a:r>
            <a:r>
              <a:rPr lang="en-US" dirty="0">
                <a:solidFill>
                  <a:schemeClr val="bg1"/>
                </a:solidFill>
              </a:rPr>
              <a:t> necrosis; may also lead to </a:t>
            </a:r>
            <a:r>
              <a:rPr lang="en-US" dirty="0" err="1">
                <a:solidFill>
                  <a:schemeClr val="bg1"/>
                </a:solidFill>
              </a:rPr>
              <a:t>miliary</a:t>
            </a:r>
            <a:r>
              <a:rPr lang="en-US" dirty="0">
                <a:solidFill>
                  <a:schemeClr val="bg1"/>
                </a:solidFill>
              </a:rPr>
              <a:t> pulmonary TB or   </a:t>
            </a:r>
          </a:p>
          <a:p>
            <a:r>
              <a:rPr lang="en-US" dirty="0">
                <a:solidFill>
                  <a:schemeClr val="bg1"/>
                </a:solidFill>
              </a:rPr>
              <a:t>        tuberculous bronchopneumonia </a:t>
            </a:r>
          </a:p>
          <a:p>
            <a:r>
              <a:rPr lang="en-US" dirty="0">
                <a:solidFill>
                  <a:schemeClr val="bg1"/>
                </a:solidFill>
              </a:rPr>
              <a:t>    4. Clinical features include fevers and night sweats, cough with hemoptysis, and weight       </a:t>
            </a:r>
          </a:p>
          <a:p>
            <a:r>
              <a:rPr lang="en-US" dirty="0">
                <a:solidFill>
                  <a:schemeClr val="bg1"/>
                </a:solidFill>
              </a:rPr>
              <a:t>         loss. </a:t>
            </a:r>
          </a:p>
          <a:p>
            <a:r>
              <a:rPr lang="en-US" dirty="0">
                <a:solidFill>
                  <a:schemeClr val="bg1"/>
                </a:solidFill>
              </a:rPr>
              <a:t>    5. Biopsy reveals </a:t>
            </a:r>
            <a:r>
              <a:rPr lang="en-US" dirty="0" err="1">
                <a:solidFill>
                  <a:schemeClr val="bg1"/>
                </a:solidFill>
              </a:rPr>
              <a:t>caseating</a:t>
            </a:r>
            <a:r>
              <a:rPr lang="en-US" dirty="0">
                <a:solidFill>
                  <a:schemeClr val="bg1"/>
                </a:solidFill>
              </a:rPr>
              <a:t> granulomas; AFB stain reveals acid-fast bacilli </a:t>
            </a:r>
          </a:p>
          <a:p>
            <a:r>
              <a:rPr lang="en-US" dirty="0">
                <a:solidFill>
                  <a:schemeClr val="bg1"/>
                </a:solidFill>
              </a:rPr>
              <a:t>    6. Systemic spread often occurs and can involve any tissue; common sites include </a:t>
            </a:r>
          </a:p>
          <a:p>
            <a:r>
              <a:rPr lang="en-US" dirty="0">
                <a:solidFill>
                  <a:schemeClr val="bg1"/>
                </a:solidFill>
              </a:rPr>
              <a:t>        meninges (meningitis), cervical lymph nodes, kidneys (sterile pyuria), and lumbar    </a:t>
            </a:r>
          </a:p>
          <a:p>
            <a:r>
              <a:rPr lang="en-US" dirty="0">
                <a:solidFill>
                  <a:schemeClr val="bg1"/>
                </a:solidFill>
              </a:rPr>
              <a:t>         vertebrae (Pott disease)</a:t>
            </a:r>
          </a:p>
        </p:txBody>
      </p:sp>
    </p:spTree>
    <p:extLst>
      <p:ext uri="{BB962C8B-B14F-4D97-AF65-F5344CB8AC3E}">
        <p14:creationId xmlns:p14="http://schemas.microsoft.com/office/powerpoint/2010/main" val="3985889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p:spPr>
      </p:pic>
      <p:sp>
        <p:nvSpPr>
          <p:cNvPr id="2" name="Title 1"/>
          <p:cNvSpPr>
            <a:spLocks noGrp="1"/>
          </p:cNvSpPr>
          <p:nvPr>
            <p:ph type="title"/>
          </p:nvPr>
        </p:nvSpPr>
        <p:spPr/>
        <p:txBody>
          <a:bodyPr>
            <a:normAutofit/>
          </a:bodyPr>
          <a:lstStyle/>
          <a:p>
            <a:pPr algn="ctr"/>
            <a:r>
              <a:rPr lang="en-US" sz="5400" b="1" dirty="0">
                <a:solidFill>
                  <a:schemeClr val="bg1"/>
                </a:solidFill>
              </a:rPr>
              <a:t> Clinical presentation</a:t>
            </a:r>
          </a:p>
        </p:txBody>
      </p:sp>
      <p:sp>
        <p:nvSpPr>
          <p:cNvPr id="5" name="Rounded Rectangle 4"/>
          <p:cNvSpPr/>
          <p:nvPr/>
        </p:nvSpPr>
        <p:spPr>
          <a:xfrm>
            <a:off x="258619" y="1847272"/>
            <a:ext cx="11619056" cy="4904509"/>
          </a:xfrm>
          <a:prstGeom prst="roundRect">
            <a:avLst/>
          </a:prstGeom>
          <a:solidFill>
            <a:srgbClr val="0B3B7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1080655" y="2401454"/>
            <a:ext cx="4158095" cy="2862322"/>
          </a:xfrm>
          <a:prstGeom prst="rect">
            <a:avLst/>
          </a:prstGeom>
          <a:noFill/>
        </p:spPr>
        <p:txBody>
          <a:bodyPr wrap="square" rtlCol="0">
            <a:spAutoFit/>
          </a:bodyPr>
          <a:lstStyle/>
          <a:p>
            <a:r>
              <a:rPr lang="en-US" dirty="0">
                <a:solidFill>
                  <a:schemeClr val="bg1"/>
                </a:solidFill>
              </a:rPr>
              <a:t>TB:</a:t>
            </a:r>
          </a:p>
          <a:p>
            <a:endParaRPr lang="en-US" dirty="0">
              <a:solidFill>
                <a:schemeClr val="bg1"/>
              </a:solidFill>
            </a:endParaRPr>
          </a:p>
          <a:p>
            <a:r>
              <a:rPr lang="en-US" dirty="0">
                <a:solidFill>
                  <a:schemeClr val="bg1"/>
                </a:solidFill>
                <a:highlight>
                  <a:srgbClr val="800080"/>
                </a:highlight>
              </a:rPr>
              <a:t>Cough</a:t>
            </a:r>
            <a:r>
              <a:rPr lang="en-US" dirty="0">
                <a:solidFill>
                  <a:schemeClr val="bg1"/>
                </a:solidFill>
              </a:rPr>
              <a:t> </a:t>
            </a:r>
          </a:p>
          <a:p>
            <a:r>
              <a:rPr lang="en-US" dirty="0">
                <a:solidFill>
                  <a:schemeClr val="bg1"/>
                </a:solidFill>
                <a:highlight>
                  <a:srgbClr val="800080"/>
                </a:highlight>
              </a:rPr>
              <a:t>Weight loss/anorexia</a:t>
            </a:r>
          </a:p>
          <a:p>
            <a:r>
              <a:rPr lang="en-US" dirty="0">
                <a:solidFill>
                  <a:schemeClr val="bg1"/>
                </a:solidFill>
                <a:highlight>
                  <a:srgbClr val="800080"/>
                </a:highlight>
              </a:rPr>
              <a:t>Fever</a:t>
            </a:r>
          </a:p>
          <a:p>
            <a:r>
              <a:rPr lang="en-US" dirty="0">
                <a:solidFill>
                  <a:schemeClr val="bg1"/>
                </a:solidFill>
              </a:rPr>
              <a:t>Night sweats</a:t>
            </a:r>
          </a:p>
          <a:p>
            <a:r>
              <a:rPr lang="en-US" dirty="0">
                <a:solidFill>
                  <a:schemeClr val="bg1"/>
                </a:solidFill>
              </a:rPr>
              <a:t>Hemoptysis </a:t>
            </a:r>
          </a:p>
          <a:p>
            <a:r>
              <a:rPr lang="en-US" dirty="0">
                <a:solidFill>
                  <a:schemeClr val="bg1"/>
                </a:solidFill>
              </a:rPr>
              <a:t>Chest pain due to pleural involvement</a:t>
            </a:r>
          </a:p>
          <a:p>
            <a:r>
              <a:rPr lang="en-US" dirty="0">
                <a:solidFill>
                  <a:schemeClr val="bg1"/>
                </a:solidFill>
              </a:rPr>
              <a:t>Fatigue</a:t>
            </a:r>
          </a:p>
          <a:p>
            <a:r>
              <a:rPr lang="en-US" dirty="0">
                <a:solidFill>
                  <a:schemeClr val="bg1"/>
                </a:solidFill>
              </a:rPr>
              <a:t>Chills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60786" y="2647419"/>
            <a:ext cx="5276849" cy="3304213"/>
          </a:xfrm>
          <a:prstGeom prst="rect">
            <a:avLst/>
          </a:prstGeom>
        </p:spPr>
      </p:pic>
    </p:spTree>
    <p:extLst>
      <p:ext uri="{BB962C8B-B14F-4D97-AF65-F5344CB8AC3E}">
        <p14:creationId xmlns:p14="http://schemas.microsoft.com/office/powerpoint/2010/main" val="1716730599"/>
      </p:ext>
    </p:extLst>
  </p:cSld>
  <p:clrMapOvr>
    <a:masterClrMapping/>
  </p:clrMapOvr>
</p:sld>
</file>

<file path=ppt/theme/theme1.xml><?xml version="1.0" encoding="utf-8"?>
<a:theme xmlns:a="http://schemas.openxmlformats.org/drawing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884</TotalTime>
  <Words>911</Words>
  <Application>Microsoft Office PowerPoint</Application>
  <PresentationFormat>Widescreen</PresentationFormat>
  <Paragraphs>139</Paragraphs>
  <Slides>11</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Times New Roman</vt:lpstr>
      <vt:lpstr>Office Theme</vt:lpstr>
      <vt:lpstr>Tuberculosis (TB)</vt:lpstr>
      <vt:lpstr>Case study</vt:lpstr>
      <vt:lpstr>Arguments</vt:lpstr>
      <vt:lpstr>counterarguments</vt:lpstr>
      <vt:lpstr>Investigation</vt:lpstr>
      <vt:lpstr>TB OVERVIEW</vt:lpstr>
      <vt:lpstr>PowerPoint Presentation</vt:lpstr>
      <vt:lpstr>PowerPoint Presentation</vt:lpstr>
      <vt:lpstr> Clinical presentation</vt:lpstr>
      <vt:lpstr>Treatment &amp;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Tuberculosis (TB)</dc:title>
  <dc:creator>Faris</dc:creator>
  <cp:lastModifiedBy>European Student</cp:lastModifiedBy>
  <cp:revision>24</cp:revision>
  <dcterms:modified xsi:type="dcterms:W3CDTF">2024-12-06T15:34:34Z</dcterms:modified>
</cp:coreProperties>
</file>