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3"/>
  </p:notesMasterIdLst>
  <p:sldIdLst>
    <p:sldId id="256" r:id="rId3"/>
    <p:sldId id="257" r:id="rId4"/>
    <p:sldId id="269" r:id="rId5"/>
    <p:sldId id="258" r:id="rId6"/>
    <p:sldId id="270" r:id="rId7"/>
    <p:sldId id="259" r:id="rId8"/>
    <p:sldId id="262" r:id="rId9"/>
    <p:sldId id="265" r:id="rId10"/>
    <p:sldId id="275" r:id="rId11"/>
    <p:sldId id="263" r:id="rId12"/>
    <p:sldId id="271" r:id="rId13"/>
    <p:sldId id="260" r:id="rId14"/>
    <p:sldId id="261" r:id="rId15"/>
    <p:sldId id="268" r:id="rId16"/>
    <p:sldId id="266" r:id="rId17"/>
    <p:sldId id="272" r:id="rId18"/>
    <p:sldId id="273" r:id="rId19"/>
    <p:sldId id="276" r:id="rId20"/>
    <p:sldId id="277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9AD"/>
    <a:srgbClr val="5D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4674"/>
  </p:normalViewPr>
  <p:slideViewPr>
    <p:cSldViewPr snapToGrid="0">
      <p:cViewPr varScale="1">
        <p:scale>
          <a:sx n="109" d="100"/>
          <a:sy n="10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3C042-B116-4AF0-8EB0-10C51ACFEAFC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2CC24-F36D-4C42-AA1E-B9B53AF36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Android versions prior to Android 8.0, the number of local references is capped at a version-specific limit. Beginning in Android 8.0, Android supports unlimited local references</a:t>
            </a:r>
          </a:p>
          <a:p>
            <a:r>
              <a:rPr lang="en-US" dirty="0" err="1" smtClean="0"/>
              <a:t>Також</a:t>
            </a:r>
            <a:r>
              <a:rPr lang="en-US" dirty="0" smtClean="0"/>
              <a:t> </a:t>
            </a:r>
            <a:r>
              <a:rPr lang="en-US" dirty="0" err="1" smtClean="0"/>
              <a:t>собі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58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Можливі проблеми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лінковки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 JNI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Проблеми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завантаження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бібліотек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extern C,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сігнатура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рефакторінг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Обфускація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proguard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5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2CC24-F36D-4C42-AA1E-B9B53AF365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8A8755-D758-4E0E-A7B6-8C6D23EC775F}" type="datetimeFigureOut">
              <a:rPr lang="en-US" smtClean="0"/>
              <a:t>3/10/2018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AB9EFA-8F4C-4E6C-93B1-68827A0EB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5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7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32">
          <p15:clr>
            <a:srgbClr val="F26B43"/>
          </p15:clr>
        </p15:guide>
        <p15:guide id="4" pos="724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864">
          <p15:clr>
            <a:srgbClr val="F26B43"/>
          </p15:clr>
        </p15:guide>
        <p15:guide id="7" orient="horz" pos="3456">
          <p15:clr>
            <a:srgbClr val="F26B43"/>
          </p15:clr>
        </p15:guide>
        <p15:guide id="8" orient="horz" pos="3888">
          <p15:clr>
            <a:srgbClr val="F26B43"/>
          </p15:clr>
        </p15:guide>
        <p15:guide id="9" pos="1680">
          <p15:clr>
            <a:srgbClr val="F26B43"/>
          </p15:clr>
        </p15:guide>
        <p15:guide id="10" pos="1824">
          <p15:clr>
            <a:srgbClr val="F26B43"/>
          </p15:clr>
        </p15:guide>
        <p15:guide id="11" pos="2616">
          <p15:clr>
            <a:srgbClr val="F26B43"/>
          </p15:clr>
        </p15:guide>
        <p15:guide id="12" pos="3072">
          <p15:clr>
            <a:srgbClr val="F26B43"/>
          </p15:clr>
        </p15:guide>
        <p15:guide id="13" pos="2760">
          <p15:clr>
            <a:srgbClr val="F26B43"/>
          </p15:clr>
        </p15:guide>
        <p15:guide id="14" pos="3216">
          <p15:clr>
            <a:srgbClr val="F26B43"/>
          </p15:clr>
        </p15:guide>
        <p15:guide id="15" pos="4464">
          <p15:clr>
            <a:srgbClr val="F26B43"/>
          </p15:clr>
        </p15:guide>
        <p15:guide id="16" pos="4608">
          <p15:clr>
            <a:srgbClr val="F26B43"/>
          </p15:clr>
        </p15:guide>
        <p15:guide id="17" pos="4920">
          <p15:clr>
            <a:srgbClr val="F26B43"/>
          </p15:clr>
        </p15:guide>
        <p15:guide id="18" pos="5064">
          <p15:clr>
            <a:srgbClr val="F26B43"/>
          </p15:clr>
        </p15:guide>
        <p15:guide id="19" pos="5856">
          <p15:clr>
            <a:srgbClr val="F26B43"/>
          </p15:clr>
        </p15:guide>
        <p15:guide id="20" pos="6000">
          <p15:clr>
            <a:srgbClr val="F26B43"/>
          </p15:clr>
        </p15:guide>
        <p15:guide id="21" orient="horz" pos="1296">
          <p15:clr>
            <a:srgbClr val="F26B43"/>
          </p15:clr>
        </p15:guide>
        <p15:guide id="22" orient="horz" pos="1728">
          <p15:clr>
            <a:srgbClr val="F26B43"/>
          </p15:clr>
        </p15:guide>
        <p15:guide id="23" pos="3768">
          <p15:clr>
            <a:srgbClr val="F26B43"/>
          </p15:clr>
        </p15:guide>
        <p15:guide id="24" pos="39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9/docs/specs/jni/invocation.html#detachcurrentthread" TargetMode="External"/><Relationship Id="rId3" Type="http://schemas.openxmlformats.org/officeDocument/2006/relationships/hyperlink" Target="https://docs.oracle.com/javase/9/docs/specs/jni/invocation.html#library-and-version-management" TargetMode="External"/><Relationship Id="rId7" Type="http://schemas.openxmlformats.org/officeDocument/2006/relationships/hyperlink" Target="https://docs.oracle.com/javase/9/docs/specs/jni/invocation.html#attachcurrentthre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docs.oracle.com/javase/9/docs/specs/jni/invocation.html#invocation-api-functions" TargetMode="External"/><Relationship Id="rId5" Type="http://schemas.openxmlformats.org/officeDocument/2006/relationships/hyperlink" Target="https://docs.oracle.com/javase/9/docs/specs/jni/invocation.html#jni_onunload" TargetMode="External"/><Relationship Id="rId4" Type="http://schemas.openxmlformats.org/officeDocument/2006/relationships/hyperlink" Target="https://docs.oracle.com/javase/9/docs/specs/jni/invocation.html#jni_onload" TargetMode="External"/><Relationship Id="rId9" Type="http://schemas.openxmlformats.org/officeDocument/2006/relationships/hyperlink" Target="https://docs.oracle.com/javase/9/docs/specs/jni/invocation.html#geten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NDK: </a:t>
            </a:r>
            <a:r>
              <a:rPr lang="en-US" dirty="0" smtClean="0"/>
              <a:t>JNI crashes</a:t>
            </a:r>
            <a:r>
              <a:rPr lang="en-US" dirty="0"/>
              <a:t>, errors and common mistakes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4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exception support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altLang="en-US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-exceptions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46785" y="1847746"/>
            <a:ext cx="6752492" cy="31085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defaultConfig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com.softserveinc.ndkexampledemo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targetSdkVersion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versionCode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"1.0"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externalNativeBuild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cppFlags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5843"/>
            <a:ext cx="9179162" cy="152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0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JNI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99" y="1825625"/>
            <a:ext cx="11065701" cy="4351338"/>
          </a:xfrm>
          <a:noFill/>
        </p:spPr>
        <p:txBody>
          <a:bodyPr/>
          <a:lstStyle/>
          <a:p>
            <a:r>
              <a:rPr lang="en-US" b="1" dirty="0" smtClean="0"/>
              <a:t>Java </a:t>
            </a:r>
            <a:r>
              <a:rPr lang="en-US" b="1" dirty="0"/>
              <a:t>p</a:t>
            </a:r>
            <a:r>
              <a:rPr lang="en-US" b="1" dirty="0" smtClean="0"/>
              <a:t>ending exception: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lang="en-US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T</a:t>
            </a:r>
            <a:r>
              <a:rPr lang="en-US" b="1" dirty="0"/>
              <a:t>h</a:t>
            </a:r>
            <a:r>
              <a:rPr lang="en-US" b="1" dirty="0" smtClean="0"/>
              <a:t>row exception to Java: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-&gt;Throw(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jthrowable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en-US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4001294"/>
            <a:ext cx="715754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439762"/>
            <a:ext cx="39249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6862" y="1425665"/>
            <a:ext cx="11410431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jmethodID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GetStaticMethodID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400" dirty="0" smtClean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"()V"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CallStaticVoidMethod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nativeCallbackWithException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ExceptionCheck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08B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 is pending. Ignore 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ExceptionClear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6862" y="3699882"/>
            <a:ext cx="11410433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and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throw C++ 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"Invalid argument"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5B6E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 exception)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908B2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DEMO_LOG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"Exception is caught: %s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"java/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IllegalArgumentException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exception.what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Reduce APK size by reducing C/C++ artefacts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Supported </a:t>
            </a:r>
            <a:r>
              <a:rPr lang="en-US" dirty="0" smtClean="0"/>
              <a:t>ABIs</a:t>
            </a:r>
          </a:p>
          <a:p>
            <a:r>
              <a:rPr lang="en-US" dirty="0" smtClean="0"/>
              <a:t>Disable C++ exception support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fexceptions</a:t>
            </a:r>
            <a:endParaRPr lang="en-US" dirty="0" smtClean="0"/>
          </a:p>
          <a:p>
            <a:r>
              <a:rPr lang="en-US" dirty="0" smtClean="0"/>
              <a:t>Disable RTTI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frtti</a:t>
            </a:r>
            <a:endParaRPr lang="en-US" dirty="0" smtClean="0"/>
          </a:p>
          <a:p>
            <a:r>
              <a:rPr lang="en-US" dirty="0" smtClean="0"/>
              <a:t>Strip debug symbols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ffunction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fdata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-sections </a:t>
            </a:r>
          </a:p>
          <a:p>
            <a:pPr lvl="1"/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0" y="1825625"/>
            <a:ext cx="4278052" cy="383459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63" y="2269082"/>
            <a:ext cx="4276789" cy="352607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29194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24546"/>
            <a:ext cx="12191999" cy="1325563"/>
          </a:xfrm>
        </p:spPr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8676"/>
            <a:ext cx="12192000" cy="5835371"/>
          </a:xfrm>
        </p:spPr>
      </p:pic>
    </p:spTree>
    <p:extLst>
      <p:ext uri="{BB962C8B-B14F-4D97-AF65-F5344CB8AC3E}">
        <p14:creationId xmlns:p14="http://schemas.microsoft.com/office/powerpoint/2010/main" val="228788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726"/>
            <a:ext cx="12192000" cy="3755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Crash handling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7906" y="3792883"/>
            <a:ext cx="1174376" cy="16845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2418" y="3771012"/>
            <a:ext cx="10647863" cy="1697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2967317"/>
            <a:ext cx="4948518" cy="65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36" y="2030505"/>
            <a:ext cx="6075863" cy="900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2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88" y="1513013"/>
            <a:ext cx="4267200" cy="4140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3901" y="1027906"/>
            <a:ext cx="10515600" cy="4351338"/>
          </a:xfrm>
        </p:spPr>
        <p:txBody>
          <a:bodyPr/>
          <a:lstStyle/>
          <a:p>
            <a:r>
              <a:rPr lang="en-US" dirty="0" err="1" smtClean="0"/>
              <a:t>ndk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NDK tools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20246" y="1690687"/>
            <a:ext cx="2265945" cy="87714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r>
              <a:rPr lang="en-US" dirty="0" smtClean="0"/>
              <a:t>symbolic shared library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31977" y="3401120"/>
            <a:ext cx="1936658" cy="63699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</a:t>
            </a:r>
            <a:r>
              <a:rPr lang="en-US" dirty="0" err="1" smtClean="0"/>
              <a:t>dk</a:t>
            </a:r>
            <a:r>
              <a:rPr lang="en-US" dirty="0" smtClean="0"/>
              <a:t>-stack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931977" y="4569451"/>
            <a:ext cx="1936658" cy="636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 stack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9367" y="1690687"/>
            <a:ext cx="2265945" cy="87714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 rot="5400000">
            <a:off x="2628131" y="1527447"/>
            <a:ext cx="544351" cy="28559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3"/>
          <p:cNvSpPr/>
          <p:nvPr/>
        </p:nvSpPr>
        <p:spPr>
          <a:xfrm>
            <a:off x="2660257" y="1953257"/>
            <a:ext cx="424619" cy="438575"/>
          </a:xfrm>
          <a:prstGeom prst="mathPlus">
            <a:avLst/>
          </a:prstGeom>
          <a:solidFill>
            <a:schemeClr val="tx2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  <a:endCxn id="10" idx="0"/>
          </p:cNvCxnSpPr>
          <p:nvPr/>
        </p:nvCxnSpPr>
        <p:spPr>
          <a:xfrm>
            <a:off x="2900306" y="4038118"/>
            <a:ext cx="0" cy="53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0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NDK tools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" y="3572243"/>
            <a:ext cx="12199920" cy="18525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" y="1352395"/>
            <a:ext cx="10541976" cy="32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Own signal handler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739136"/>
            <a:ext cx="84967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C7832"/>
                </a:solidFill>
              </a:rPr>
              <a:t>static void </a:t>
            </a:r>
            <a:r>
              <a:rPr lang="en-US" dirty="0" err="1"/>
              <a:t>on_signal</a:t>
            </a:r>
            <a:r>
              <a:rPr lang="en-US" dirty="0"/>
              <a:t> (</a:t>
            </a:r>
            <a:r>
              <a:rPr lang="en-US" b="1" dirty="0" err="1">
                <a:solidFill>
                  <a:srgbClr val="CC7832"/>
                </a:solidFill>
              </a:rPr>
              <a:t>int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/>
              <a:t>sig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 err="1">
                <a:solidFill>
                  <a:srgbClr val="B9BCD1"/>
                </a:solidFill>
              </a:rPr>
              <a:t>siginfo_t</a:t>
            </a:r>
            <a:r>
              <a:rPr lang="en-US" dirty="0">
                <a:solidFill>
                  <a:srgbClr val="B9BCD1"/>
                </a:solidFill>
              </a:rPr>
              <a:t> </a:t>
            </a:r>
            <a:r>
              <a:rPr lang="en-US" dirty="0"/>
              <a:t>*</a:t>
            </a:r>
            <a:r>
              <a:rPr lang="en-US" dirty="0" err="1"/>
              <a:t>siginfo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/>
              <a:t>*context)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 (</a:t>
            </a:r>
            <a:r>
              <a:rPr lang="en-US" dirty="0">
                <a:solidFill>
                  <a:srgbClr val="6A8759"/>
                </a:solidFill>
              </a:rPr>
              <a:t>"Sending PID: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6A8759"/>
                </a:solidFill>
              </a:rPr>
              <a:t>, UID: </a:t>
            </a:r>
            <a:r>
              <a:rPr lang="en-US" dirty="0">
                <a:solidFill>
                  <a:srgbClr val="CC7832"/>
                </a:solidFill>
              </a:rPr>
              <a:t>%</a:t>
            </a:r>
            <a:r>
              <a:rPr lang="en-US" dirty="0" err="1">
                <a:solidFill>
                  <a:srgbClr val="CC7832"/>
                </a:solidFill>
              </a:rPr>
              <a:t>ld</a:t>
            </a:r>
            <a:r>
              <a:rPr lang="en-US" dirty="0">
                <a:solidFill>
                  <a:srgbClr val="CC7832"/>
                </a:solidFill>
              </a:rPr>
              <a:t>\n</a:t>
            </a:r>
            <a:r>
              <a:rPr lang="en-US" dirty="0">
                <a:solidFill>
                  <a:srgbClr val="6A8759"/>
                </a:solidFill>
              </a:rPr>
              <a:t>"</a:t>
            </a:r>
            <a:r>
              <a:rPr lang="en-US" dirty="0">
                <a:solidFill>
                  <a:srgbClr val="CC7832"/>
                </a:solidFill>
              </a:rPr>
              <a:t>,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       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si_pid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(</a:t>
            </a:r>
            <a:r>
              <a:rPr lang="en-US" b="1" dirty="0">
                <a:solidFill>
                  <a:srgbClr val="CC7832"/>
                </a:solidFill>
              </a:rPr>
              <a:t>long</a:t>
            </a:r>
            <a:r>
              <a:rPr lang="en-US" dirty="0"/>
              <a:t>)</a:t>
            </a:r>
            <a:r>
              <a:rPr lang="en-US" dirty="0" err="1"/>
              <a:t>siginfo</a:t>
            </a:r>
            <a:r>
              <a:rPr lang="en-US" dirty="0"/>
              <a:t>-&gt;</a:t>
            </a:r>
            <a:r>
              <a:rPr lang="en-US" dirty="0" err="1">
                <a:solidFill>
                  <a:srgbClr val="908B25"/>
                </a:solidFill>
              </a:rPr>
              <a:t>si_uid</a:t>
            </a:r>
            <a:r>
              <a:rPr lang="en-US" dirty="0"/>
              <a:t>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CC7832"/>
                </a:solidFill>
              </a:rPr>
              <a:t>void </a:t>
            </a:r>
            <a:r>
              <a:rPr lang="en-US" dirty="0" err="1"/>
              <a:t>registerSignalHandler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>
                <a:solidFill>
                  <a:srgbClr val="CC7832"/>
                </a:solidFill>
              </a:rPr>
              <a:t>struct</a:t>
            </a:r>
            <a:r>
              <a:rPr lang="en-US" b="1" dirty="0">
                <a:solidFill>
                  <a:srgbClr val="CC7832"/>
                </a:solidFill>
              </a:rPr>
              <a:t> </a:t>
            </a:r>
            <a:r>
              <a:rPr lang="en-US" dirty="0" err="1">
                <a:solidFill>
                  <a:srgbClr val="B5B6E3"/>
                </a:solidFill>
              </a:rPr>
              <a:t>sigaction</a:t>
            </a:r>
            <a:r>
              <a:rPr lang="en-US" dirty="0">
                <a:solidFill>
                  <a:srgbClr val="B5B6E3"/>
                </a:solidFill>
              </a:rPr>
              <a:t> </a:t>
            </a:r>
            <a:r>
              <a:rPr lang="en-US" dirty="0"/>
              <a:t>act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memset</a:t>
            </a:r>
            <a:r>
              <a:rPr lang="en-US" dirty="0"/>
              <a:t> (&amp;act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\0</a:t>
            </a:r>
            <a:r>
              <a:rPr lang="en-US" dirty="0">
                <a:solidFill>
                  <a:srgbClr val="6A8759"/>
                </a:solidFill>
              </a:rPr>
              <a:t>'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b="1" dirty="0" err="1">
                <a:solidFill>
                  <a:srgbClr val="CC7832"/>
                </a:solidFill>
              </a:rPr>
              <a:t>sizeof</a:t>
            </a:r>
            <a:r>
              <a:rPr lang="en-US" dirty="0"/>
              <a:t>(act))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/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sa_sigaction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&amp;</a:t>
            </a:r>
            <a:r>
              <a:rPr lang="en-US" dirty="0" err="1"/>
              <a:t>on_signal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act.</a:t>
            </a:r>
            <a:r>
              <a:rPr lang="en-US" dirty="0" err="1">
                <a:solidFill>
                  <a:srgbClr val="9373A5"/>
                </a:solidFill>
              </a:rPr>
              <a:t>sa_flags</a:t>
            </a:r>
            <a:r>
              <a:rPr lang="en-US" dirty="0">
                <a:solidFill>
                  <a:srgbClr val="9373A5"/>
                </a:solidFill>
              </a:rPr>
              <a:t> </a:t>
            </a:r>
            <a:r>
              <a:rPr lang="en-US" dirty="0"/>
              <a:t>= </a:t>
            </a:r>
            <a:r>
              <a:rPr lang="en-US" dirty="0">
                <a:solidFill>
                  <a:srgbClr val="908B25"/>
                </a:solidFill>
              </a:rPr>
              <a:t>SA_SIGINFO</a:t>
            </a:r>
            <a:r>
              <a:rPr lang="en-US" dirty="0">
                <a:solidFill>
                  <a:srgbClr val="CC7832"/>
                </a:solidFill>
              </a:rPr>
              <a:t>;</a:t>
            </a:r>
            <a:br>
              <a:rPr lang="en-US" dirty="0">
                <a:solidFill>
                  <a:srgbClr val="CC7832"/>
                </a:solidFill>
              </a:rPr>
            </a:br>
            <a:r>
              <a:rPr lang="en-US" dirty="0">
                <a:solidFill>
                  <a:srgbClr val="CC7832"/>
                </a:solidFill>
              </a:rPr>
              <a:t>    </a:t>
            </a:r>
            <a:r>
              <a:rPr lang="en-US" dirty="0" err="1"/>
              <a:t>sigaction</a:t>
            </a:r>
            <a:r>
              <a:rPr lang="en-US" dirty="0"/>
              <a:t>(</a:t>
            </a:r>
            <a:r>
              <a:rPr lang="en-US" dirty="0">
                <a:solidFill>
                  <a:srgbClr val="908B25"/>
                </a:solidFill>
              </a:rPr>
              <a:t>SIGSEGV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/>
              <a:t>&amp;act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908B25"/>
                </a:solidFill>
              </a:rPr>
              <a:t>NULL</a:t>
            </a:r>
            <a:r>
              <a:rPr lang="en-US" dirty="0" smtClean="0"/>
              <a:t>);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593" y="5075725"/>
            <a:ext cx="4067908" cy="903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3578" y="1591408"/>
            <a:ext cx="8554914" cy="1723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727047"/>
            <a:ext cx="6573715" cy="43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3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Constrains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-safety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functions calls must be reentrant</a:t>
            </a:r>
          </a:p>
          <a:p>
            <a:r>
              <a:rPr lang="en-US" dirty="0" smtClean="0"/>
              <a:t>Static storage duration</a:t>
            </a:r>
          </a:p>
          <a:p>
            <a:pPr lvl="1"/>
            <a:r>
              <a:rPr lang="en-US" dirty="0" smtClean="0"/>
              <a:t>can’t pass state into the signal handler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668708"/>
            <a:ext cx="7189519" cy="45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JNI table reference counting</a:t>
            </a:r>
          </a:p>
          <a:p>
            <a:r>
              <a:rPr lang="en-US" dirty="0" smtClean="0"/>
              <a:t>Working with NDK native threads</a:t>
            </a:r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Different linking issues</a:t>
            </a:r>
          </a:p>
          <a:p>
            <a:r>
              <a:rPr lang="en-US" dirty="0" smtClean="0"/>
              <a:t>Reduce the size of native libs</a:t>
            </a:r>
          </a:p>
          <a:p>
            <a:r>
              <a:rPr lang="en-US" dirty="0" smtClean="0"/>
              <a:t>NDK crash handling and NDK tools</a:t>
            </a:r>
          </a:p>
        </p:txBody>
      </p:sp>
    </p:spTree>
    <p:extLst>
      <p:ext uri="{BB962C8B-B14F-4D97-AF65-F5344CB8AC3E}">
        <p14:creationId xmlns:p14="http://schemas.microsoft.com/office/powerpoint/2010/main" val="36069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32623"/>
            <a:ext cx="12192000" cy="1325563"/>
          </a:xfrm>
        </p:spPr>
        <p:txBody>
          <a:bodyPr/>
          <a:lstStyle/>
          <a:p>
            <a:pPr algn="ctr"/>
            <a:r>
              <a:rPr lang="en-US" sz="2000" dirty="0" smtClean="0"/>
              <a:t>Questions?</a:t>
            </a:r>
            <a:endParaRPr lang="en-US" sz="2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2268399"/>
            <a:ext cx="12192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8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NDK?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17" y="1825625"/>
            <a:ext cx="7701152" cy="4039147"/>
          </a:xfrm>
        </p:spPr>
        <p:txBody>
          <a:bodyPr/>
          <a:lstStyle/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Android NDK is a toolset that lets you implement parts of your app in native code, using languages such as C and C++. For certain types of apps, this can help you reuse code libraries written in those languages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Java Native Interface (JNI) is a programming framework that enables Java code running in a Java Virtual Machine (JVM) to call and be called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native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libraries written in other languages such as C, C++ and assembly.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1575676"/>
            <a:ext cx="3655848" cy="3655848"/>
          </a:xfrm>
          <a:prstGeom prst="rect">
            <a:avLst/>
          </a:prstGeom>
          <a:effectLst>
            <a:outerShdw blurRad="317500" dir="8100000" sx="107000" sy="107000" algn="tr" rotWithShape="0">
              <a:schemeClr val="tx1">
                <a:alpha val="9000"/>
              </a:schemeClr>
            </a:outerShdw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7801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we use NDK/JNI?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838200" y="1668708"/>
            <a:ext cx="5770684" cy="4508255"/>
          </a:xfrm>
        </p:spPr>
        <p:txBody>
          <a:bodyPr/>
          <a:lstStyle/>
          <a:p>
            <a:r>
              <a:rPr lang="en-US" dirty="0" smtClean="0"/>
              <a:t>Legacy support</a:t>
            </a:r>
          </a:p>
          <a:p>
            <a:r>
              <a:rPr lang="en-US" dirty="0" smtClean="0"/>
              <a:t>Security, performance solutions</a:t>
            </a:r>
          </a:p>
          <a:p>
            <a:r>
              <a:rPr lang="en-US" dirty="0" smtClean="0"/>
              <a:t>Low-level platform specific API</a:t>
            </a:r>
          </a:p>
          <a:p>
            <a:r>
              <a:rPr lang="en-US" dirty="0"/>
              <a:t>C++ cross-platform solutions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7165732" y="3215785"/>
            <a:ext cx="1995853" cy="56710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 Core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165730" y="2497015"/>
            <a:ext cx="1995855" cy="430823"/>
          </a:xfrm>
          <a:prstGeom prst="roundRect">
            <a:avLst/>
          </a:prstGeom>
          <a:solidFill>
            <a:srgbClr val="57B9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JNI Layer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165731" y="1668708"/>
            <a:ext cx="1995854" cy="56710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 Java Layer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128067" y="4206386"/>
            <a:ext cx="1995854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iOS Objective-C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284973" y="4743092"/>
            <a:ext cx="2317958" cy="5671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MacOS</a:t>
            </a:r>
            <a:r>
              <a:rPr lang="en-US" dirty="0" smtClean="0"/>
              <a:t> Objective-C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718431" y="2905490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</a:t>
            </a:r>
            <a:r>
              <a:rPr lang="en-US" dirty="0"/>
              <a:t>desktop </a:t>
            </a:r>
            <a:r>
              <a:rPr lang="en-US" dirty="0" smtClean="0"/>
              <a:t>C++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6" idx="3"/>
            <a:endCxn id="29" idx="1"/>
          </p:cNvCxnSpPr>
          <p:nvPr/>
        </p:nvCxnSpPr>
        <p:spPr>
          <a:xfrm flipV="1">
            <a:off x="9161585" y="3189042"/>
            <a:ext cx="556846" cy="3102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6" idx="2"/>
            <a:endCxn id="28" idx="0"/>
          </p:cNvCxnSpPr>
          <p:nvPr/>
        </p:nvCxnSpPr>
        <p:spPr>
          <a:xfrm>
            <a:off x="8163659" y="3782889"/>
            <a:ext cx="280293" cy="9602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7" idx="0"/>
          </p:cNvCxnSpPr>
          <p:nvPr/>
        </p:nvCxnSpPr>
        <p:spPr>
          <a:xfrm flipH="1">
            <a:off x="6125994" y="3782889"/>
            <a:ext cx="1312298" cy="423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5" idx="2"/>
            <a:endCxn id="22" idx="0"/>
          </p:cNvCxnSpPr>
          <p:nvPr/>
        </p:nvCxnSpPr>
        <p:spPr>
          <a:xfrm>
            <a:off x="8163658" y="2235811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152462" y="2927838"/>
            <a:ext cx="0" cy="2612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357946" y="3922835"/>
            <a:ext cx="1995854" cy="5671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 mobile C++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>
            <a:off x="8572500" y="3782889"/>
            <a:ext cx="785446" cy="423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9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5" grpId="0" animBg="1"/>
      <p:bldP spid="27" grpId="0" animBg="1"/>
      <p:bldP spid="28" grpId="0" animBg="1"/>
      <p:bldP spid="2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669" y="258806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Common mistakes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Local and Global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383"/>
            <a:ext cx="10515600" cy="4351338"/>
          </a:xfrm>
        </p:spPr>
        <p:txBody>
          <a:bodyPr/>
          <a:lstStyle/>
          <a:p>
            <a:r>
              <a:rPr lang="en-US" dirty="0" smtClean="0"/>
              <a:t>JNI reference types: </a:t>
            </a:r>
            <a:r>
              <a:rPr lang="en-US" dirty="0" err="1" smtClean="0"/>
              <a:t>LocalRef</a:t>
            </a:r>
            <a:r>
              <a:rPr lang="en-US" dirty="0" smtClean="0"/>
              <a:t>, </a:t>
            </a:r>
            <a:r>
              <a:rPr lang="en-US" dirty="0" err="1" smtClean="0"/>
              <a:t>GlobalRef</a:t>
            </a:r>
            <a:endParaRPr lang="en-US" dirty="0" smtClean="0"/>
          </a:p>
          <a:p>
            <a:r>
              <a:rPr lang="en-US" dirty="0" smtClean="0"/>
              <a:t>JNI local </a:t>
            </a:r>
            <a:r>
              <a:rPr lang="en-US" dirty="0"/>
              <a:t>t</a:t>
            </a:r>
            <a:r>
              <a:rPr lang="en-US" dirty="0" smtClean="0"/>
              <a:t>able reference overflow</a:t>
            </a:r>
          </a:p>
          <a:p>
            <a:r>
              <a:rPr lang="en-US" dirty="0" smtClean="0"/>
              <a:t>JNI global table reference overflow</a:t>
            </a:r>
          </a:p>
          <a:p>
            <a:r>
              <a:rPr lang="en-US" dirty="0" smtClean="0"/>
              <a:t>Android 8.0 improvements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1378" y="1646921"/>
            <a:ext cx="11167769" cy="36900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49252" y="2375086"/>
            <a:ext cx="6537814" cy="2092881"/>
          </a:xfrm>
          <a:prstGeom prst="rect">
            <a:avLst/>
          </a:prstGeom>
          <a:solidFill>
            <a:srgbClr val="2B2B2B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NewGlobalRef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globalArray.push_back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DeleteLocalRef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156" y="1695621"/>
            <a:ext cx="4906107" cy="3208682"/>
          </a:xfrm>
          <a:prstGeom prst="rect">
            <a:avLst/>
          </a:prstGeom>
          <a:ln w="19050">
            <a:noFill/>
          </a:ln>
          <a:effectLst>
            <a:softEdge rad="50800"/>
          </a:effec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9767" y="2613595"/>
            <a:ext cx="6537814" cy="1600438"/>
          </a:xfrm>
          <a:prstGeom prst="rect">
            <a:avLst/>
          </a:prstGeom>
          <a:solidFill>
            <a:srgbClr val="2B2B2B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NewStringUTF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 String"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jbooleanArray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NewBooleanArray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jcharArray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B9BCD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NewCharArray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81" y="2345867"/>
            <a:ext cx="4620656" cy="1862511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21679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  <p:bldP spid="10" grpId="1" animBg="1"/>
      <p:bldP spid="10" grpId="2" animBg="1"/>
      <p:bldP spid="10" grpId="3" animBg="1"/>
      <p:bldP spid="8" grpId="0" animBg="1"/>
      <p:bldP spid="8" grpId="1" animBg="1"/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Native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731"/>
            <a:ext cx="10515600" cy="4726232"/>
          </a:xfrm>
        </p:spPr>
        <p:txBody>
          <a:bodyPr/>
          <a:lstStyle/>
          <a:p>
            <a:r>
              <a:rPr lang="en-US" dirty="0" smtClean="0"/>
              <a:t>What is Invocation API?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Thread local references.</a:t>
            </a:r>
          </a:p>
          <a:p>
            <a:r>
              <a:rPr lang="en-US" dirty="0" smtClean="0"/>
              <a:t>Do not forget to attach native thread to the JVM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86962" y="1902500"/>
            <a:ext cx="44928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DejaVu Sans"/>
                <a:hlinkClick r:id="rId3"/>
              </a:rPr>
              <a:t>Library </a:t>
            </a:r>
            <a:r>
              <a:rPr lang="en-US" dirty="0">
                <a:solidFill>
                  <a:srgbClr val="666666"/>
                </a:solidFill>
                <a:latin typeface="DejaVu Sans"/>
                <a:hlinkClick r:id="rId3"/>
              </a:rPr>
              <a:t>and Version Management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666666"/>
                </a:solidFill>
                <a:latin typeface="DejaVu Sans"/>
                <a:hlinkClick r:id="rId4"/>
              </a:rPr>
              <a:t>JNI_OnLoad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/>
                <a:hlinkClick r:id="rId5"/>
              </a:rPr>
              <a:t>JNI_OnUnload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6666"/>
                </a:solidFill>
                <a:latin typeface="DejaVu Sans"/>
                <a:hlinkClick r:id="rId6"/>
              </a:rPr>
              <a:t>Invocation </a:t>
            </a:r>
            <a:r>
              <a:rPr lang="en-US" dirty="0">
                <a:solidFill>
                  <a:srgbClr val="666666"/>
                </a:solidFill>
                <a:latin typeface="DejaVu Sans"/>
                <a:hlinkClick r:id="rId6"/>
              </a:rPr>
              <a:t>API Functions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666666"/>
                </a:solidFill>
                <a:latin typeface="DejaVu Sans"/>
                <a:hlinkClick r:id="rId7"/>
              </a:rPr>
              <a:t>AttachCurrentThread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666666"/>
                </a:solidFill>
                <a:latin typeface="DejaVu Sans"/>
                <a:hlinkClick r:id="rId8"/>
              </a:rPr>
              <a:t>DetachCurrentThread</a:t>
            </a:r>
            <a:endParaRPr lang="en-US" dirty="0">
              <a:solidFill>
                <a:srgbClr val="000000"/>
              </a:solidFill>
              <a:latin typeface="DejaVu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66666"/>
                </a:solidFill>
                <a:latin typeface="DejaVu Sans"/>
                <a:hlinkClick r:id="rId9"/>
              </a:rPr>
              <a:t>GetEnv</a:t>
            </a:r>
            <a:endParaRPr lang="en-US" b="0" i="0" dirty="0">
              <a:solidFill>
                <a:srgbClr val="000000"/>
              </a:solidFill>
              <a:effectLst/>
              <a:latin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7371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Linker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154" y="1506879"/>
            <a:ext cx="10515600" cy="4351338"/>
          </a:xfrm>
        </p:spPr>
        <p:txBody>
          <a:bodyPr/>
          <a:lstStyle/>
          <a:p>
            <a:r>
              <a:rPr lang="en-US" dirty="0" smtClean="0"/>
              <a:t>Runtime errors and exceptions: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JNI DETECTED ERROR IN APPLICATION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java.lang.UnsatisfiedLinkerError</a:t>
            </a:r>
            <a:r>
              <a:rPr lang="en-US" sz="1800" dirty="0" smtClean="0">
                <a:solidFill>
                  <a:srgbClr val="FF0000"/>
                </a:solidFill>
              </a:rPr>
              <a:t>: No implementation found</a:t>
            </a:r>
          </a:p>
          <a:p>
            <a:pPr lvl="1"/>
            <a:r>
              <a:rPr lang="en-US" sz="1800" dirty="0" err="1" smtClean="0">
                <a:solidFill>
                  <a:srgbClr val="FF0000"/>
                </a:solidFill>
              </a:rPr>
              <a:t>java.lang.NoSuchMethodError</a:t>
            </a:r>
            <a:r>
              <a:rPr lang="en-US" sz="1800" dirty="0" smtClean="0">
                <a:solidFill>
                  <a:srgbClr val="FF0000"/>
                </a:solidFill>
              </a:rPr>
              <a:t>: no method</a:t>
            </a:r>
            <a:endParaRPr lang="en-US" sz="18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 linkage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Release mode and Java obfuscation</a:t>
            </a:r>
          </a:p>
          <a:p>
            <a:pPr lvl="1"/>
            <a:r>
              <a:rPr lang="en-US" sz="20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ProGuard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DexGuard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Library </a:t>
            </a:r>
            <a:r>
              <a:rPr lang="en-US" dirty="0" smtClean="0"/>
              <a:t>set</a:t>
            </a:r>
          </a:p>
          <a:p>
            <a:pPr lvl="1"/>
            <a:r>
              <a:rPr lang="en-US" sz="2000" dirty="0" smtClean="0">
                <a:solidFill>
                  <a:schemeClr val="accent1"/>
                </a:solidFill>
              </a:rPr>
              <a:t>armeabi-v7a, arm64-v8a, x86, </a:t>
            </a:r>
            <a:r>
              <a:rPr lang="en-US" sz="2000" dirty="0">
                <a:solidFill>
                  <a:schemeClr val="accent1"/>
                </a:solidFill>
              </a:rPr>
              <a:t>x86_64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06527" y="3358954"/>
            <a:ext cx="4903074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extern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C“ {}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792" y="2146210"/>
            <a:ext cx="851284" cy="601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17" y="3255461"/>
            <a:ext cx="1372903" cy="769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17" y="1422275"/>
            <a:ext cx="977434" cy="5368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typical mistakes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UTF-8 and UTF-16 strings</a:t>
            </a:r>
          </a:p>
          <a:p>
            <a:r>
              <a:rPr lang="en-US" dirty="0"/>
              <a:t>C</a:t>
            </a:r>
            <a:r>
              <a:rPr lang="en-US" dirty="0" smtClean="0"/>
              <a:t>aching </a:t>
            </a:r>
            <a:r>
              <a:rPr lang="en-US" dirty="0"/>
              <a:t>method IDs, field </a:t>
            </a:r>
            <a:r>
              <a:rPr lang="en-US" dirty="0" smtClean="0"/>
              <a:t>IDs </a:t>
            </a:r>
            <a:r>
              <a:rPr lang="en-US" dirty="0"/>
              <a:t>and </a:t>
            </a:r>
            <a:r>
              <a:rPr lang="en-US" dirty="0" smtClean="0"/>
              <a:t>classes</a:t>
            </a:r>
          </a:p>
          <a:p>
            <a:r>
              <a:rPr lang="en-US" dirty="0"/>
              <a:t>Not checking for exceptions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SOFTSERVE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F81C9E1D-7833-467B-A721-F1A02C4664AB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Template" id="{4566493B-E0D1-4B6D-BB2B-D667728FAECA}" vid="{25F14842-CDC1-4C49-AF1B-A06CF522D39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Template-MM-02-JAN-2018</Template>
  <TotalTime>1197</TotalTime>
  <Words>484</Words>
  <Application>Microsoft Office PowerPoint</Application>
  <PresentationFormat>Widescreen</PresentationFormat>
  <Paragraphs>126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DejaVu Sans</vt:lpstr>
      <vt:lpstr>Open Sans</vt:lpstr>
      <vt:lpstr>Proxima Nova Black</vt:lpstr>
      <vt:lpstr>DARK THEME</vt:lpstr>
      <vt:lpstr>LIGHT-THEME</vt:lpstr>
      <vt:lpstr>NDK: JNI crashes, errors and common mistakes</vt:lpstr>
      <vt:lpstr>Plan</vt:lpstr>
      <vt:lpstr>What is NDK?</vt:lpstr>
      <vt:lpstr>Why we use NDK/JNI?</vt:lpstr>
      <vt:lpstr>Common mistakes</vt:lpstr>
      <vt:lpstr>Local and Global References</vt:lpstr>
      <vt:lpstr>Native threads</vt:lpstr>
      <vt:lpstr>Linker problems</vt:lpstr>
      <vt:lpstr>Other typical mistakes</vt:lpstr>
      <vt:lpstr>Exception handling</vt:lpstr>
      <vt:lpstr>JNI exception handling</vt:lpstr>
      <vt:lpstr>Reduce APK size by reducing C/C++ artefacts</vt:lpstr>
      <vt:lpstr>Crash handling</vt:lpstr>
      <vt:lpstr>PowerPoint Presentation</vt:lpstr>
      <vt:lpstr>Crash handling</vt:lpstr>
      <vt:lpstr>PowerPoint Presentation</vt:lpstr>
      <vt:lpstr>NDK tools</vt:lpstr>
      <vt:lpstr>Own signal handler</vt:lpstr>
      <vt:lpstr>Constrains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NDK: Crashes, errors and common mistakes</dc:title>
  <dc:creator>Oleksandr</dc:creator>
  <cp:lastModifiedBy>Oleksandr</cp:lastModifiedBy>
  <cp:revision>83</cp:revision>
  <dcterms:created xsi:type="dcterms:W3CDTF">2018-03-03T09:41:19Z</dcterms:created>
  <dcterms:modified xsi:type="dcterms:W3CDTF">2018-03-10T18:52:29Z</dcterms:modified>
</cp:coreProperties>
</file>