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4"/>
  </p:notesMasterIdLst>
  <p:sldIdLst>
    <p:sldId id="256" r:id="rId3"/>
    <p:sldId id="257" r:id="rId4"/>
    <p:sldId id="269" r:id="rId5"/>
    <p:sldId id="258" r:id="rId6"/>
    <p:sldId id="270" r:id="rId7"/>
    <p:sldId id="259" r:id="rId8"/>
    <p:sldId id="262" r:id="rId9"/>
    <p:sldId id="265" r:id="rId10"/>
    <p:sldId id="263" r:id="rId11"/>
    <p:sldId id="271" r:id="rId12"/>
    <p:sldId id="260" r:id="rId13"/>
    <p:sldId id="278" r:id="rId14"/>
    <p:sldId id="261" r:id="rId15"/>
    <p:sldId id="268" r:id="rId16"/>
    <p:sldId id="266" r:id="rId17"/>
    <p:sldId id="272" r:id="rId18"/>
    <p:sldId id="273" r:id="rId19"/>
    <p:sldId id="276" r:id="rId20"/>
    <p:sldId id="277" r:id="rId21"/>
    <p:sldId id="26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9AD"/>
    <a:srgbClr val="5DD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 autoAdjust="0"/>
    <p:restoredTop sz="94674"/>
  </p:normalViewPr>
  <p:slideViewPr>
    <p:cSldViewPr snapToGrid="0">
      <p:cViewPr varScale="1">
        <p:scale>
          <a:sx n="109" d="100"/>
          <a:sy n="109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3C042-B116-4AF0-8EB0-10C51ACFEAFC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2CC24-F36D-4C42-AA1E-B9B53AF3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Android versions prior to Android 8.0, the number of local references is capped at a version-specific limit. Beginning in Android 8.0, Android supports unlimited local references</a:t>
            </a:r>
          </a:p>
          <a:p>
            <a:r>
              <a:rPr lang="en-US" dirty="0" err="1" smtClean="0"/>
              <a:t>Також</a:t>
            </a:r>
            <a:r>
              <a:rPr lang="en-US" dirty="0" smtClean="0"/>
              <a:t> </a:t>
            </a:r>
            <a:r>
              <a:rPr lang="en-US" dirty="0" err="1" smtClean="0"/>
              <a:t>собі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Можливі проблеми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лінковки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 JNI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завантаження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бібліотек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 C,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сігнатура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рефакторінг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Обфускація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5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specs/jni/invocation.html#jni_o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ocs.oracle.com/javase/9/docs/specs/jni/invocation.html#getenv" TargetMode="External"/><Relationship Id="rId5" Type="http://schemas.openxmlformats.org/officeDocument/2006/relationships/hyperlink" Target="https://docs.oracle.com/javase/9/docs/specs/jni/invocation.html#detachcurrentthread" TargetMode="External"/><Relationship Id="rId4" Type="http://schemas.openxmlformats.org/officeDocument/2006/relationships/hyperlink" Target="https://docs.oracle.com/javase/9/docs/specs/jni/invocation.html#attachcurrentthrea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NDK: </a:t>
            </a:r>
            <a:r>
              <a:rPr lang="en-US" dirty="0" smtClean="0"/>
              <a:t>JNI crashes</a:t>
            </a:r>
            <a:r>
              <a:rPr lang="en-US" dirty="0"/>
              <a:t>, errors and common mistakes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JNI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99" y="1825625"/>
            <a:ext cx="11065701" cy="4351338"/>
          </a:xfrm>
          <a:noFill/>
        </p:spPr>
        <p:txBody>
          <a:bodyPr/>
          <a:lstStyle/>
          <a:p>
            <a:r>
              <a:rPr lang="en-US" b="1" dirty="0" smtClean="0"/>
              <a:t>Java </a:t>
            </a:r>
            <a:r>
              <a:rPr lang="en-US" b="1" dirty="0"/>
              <a:t>p</a:t>
            </a:r>
            <a:r>
              <a:rPr lang="en-US" b="1" dirty="0" smtClean="0"/>
              <a:t>ending exception: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ExceptionOccurred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</a:t>
            </a:r>
            <a:r>
              <a:rPr lang="en-US" b="1" dirty="0"/>
              <a:t>h</a:t>
            </a:r>
            <a:r>
              <a:rPr lang="en-US" b="1" dirty="0" smtClean="0"/>
              <a:t>row exception to Java: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-&gt;Throw(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jthrowable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01294"/>
            <a:ext cx="7157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39762"/>
            <a:ext cx="392494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8098" y="1394841"/>
            <a:ext cx="5243146" cy="2077181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8099" y="4030998"/>
            <a:ext cx="10171134" cy="1813084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8437" y="3585910"/>
            <a:ext cx="1161580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argument"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exception)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exception.what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en-US" sz="1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Still here …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8439" y="1037338"/>
            <a:ext cx="11615802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CallStaticVoidMethod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nativeCallbackWithException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jthrowable</a:t>
            </a:r>
            <a:r>
              <a:rPr lang="en-US" altLang="en-US" sz="16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ExceptionOccurred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alt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 exception and only then parse 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B9BCD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lang="en-US" altLang="en-US" sz="16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throwable_class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FindClass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"java/</a:t>
            </a:r>
            <a:r>
              <a:rPr lang="en-US" altLang="en-US" sz="16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 exception </a:t>
            </a:r>
            <a:r>
              <a:rPr lang="en-US" altLang="en-US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7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6" grpId="0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Reduce APK size by reducing C/C++ 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Supported </a:t>
            </a:r>
            <a:r>
              <a:rPr lang="en-US" dirty="0" smtClean="0"/>
              <a:t>ABIs</a:t>
            </a:r>
          </a:p>
          <a:p>
            <a:r>
              <a:rPr lang="en-US" dirty="0" smtClean="0"/>
              <a:t>Disable C++ exception support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endParaRPr lang="en-US" dirty="0" smtClean="0"/>
          </a:p>
          <a:p>
            <a:r>
              <a:rPr lang="en-US" dirty="0" smtClean="0"/>
              <a:t>Disable RTTI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fno-rtti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Strip debug symbols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ffunction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1825625"/>
            <a:ext cx="4278052" cy="383459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3" y="2269082"/>
            <a:ext cx="4276789" cy="352607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9194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>
              <a:schemeClr val="accent1"/>
            </a:glow>
            <a:softEdge rad="0"/>
          </a:effectLst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build.gradle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    CMakeList.txt</a:t>
            </a:r>
          </a:p>
          <a:p>
            <a:endParaRPr lang="en-US" dirty="0" smtClean="0"/>
          </a:p>
          <a:p>
            <a:r>
              <a:rPr lang="en-US" dirty="0" smtClean="0"/>
              <a:t>      Application.mk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9" y="1825625"/>
            <a:ext cx="425884" cy="425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9" y="2802654"/>
            <a:ext cx="425884" cy="417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00" y="3940534"/>
            <a:ext cx="425884" cy="41613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398717" y="1486144"/>
            <a:ext cx="5423772" cy="3293209"/>
            <a:chOff x="5398717" y="1486144"/>
            <a:chExt cx="5423772" cy="3293209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398717" y="1486144"/>
              <a:ext cx="5423772" cy="3293209"/>
            </a:xfrm>
            <a:prstGeom prst="rect">
              <a:avLst/>
            </a:prstGeom>
            <a:solidFill>
              <a:srgbClr val="2B2B2B">
                <a:alpha val="67000"/>
              </a:srgbClr>
            </a:solidFill>
            <a:ln>
              <a:noFill/>
            </a:ln>
            <a:effectLst>
              <a:reflection stA="0" endPos="65000" dist="50800" dir="5400000" sy="-100000" algn="bl" rotWithShape="0"/>
              <a:softEdge rad="63500"/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defaultConfig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externalNativeBuild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cmake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cppFlags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c++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frtti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fexceptions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ffunction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-sections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fdata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-sections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fvisibility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=hidden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62598" y="2555310"/>
              <a:ext cx="4516680" cy="16910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276595" y="1615712"/>
            <a:ext cx="7816240" cy="3046988"/>
          </a:xfrm>
          <a:prstGeom prst="rect">
            <a:avLst/>
          </a:prstGeom>
          <a:solidFill>
            <a:srgbClr val="2B2B2B">
              <a:alpha val="67000"/>
            </a:srgbClr>
          </a:solidFill>
          <a:ln>
            <a:noFill/>
          </a:ln>
          <a:effectLst>
            <a:reflection stA="0" endPos="65000" dist="50800" dir="5400000" sy="-100000" algn="bl" rotWithShape="0"/>
            <a:softEdge rad="635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C++ flags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 "${CMAKE_CXX_FLAGS}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 "${CMAKE_CXX_FLAGS}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 "${CMAKE_CXX_FLAGS}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 flags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SET(CMAKE_C_FLAGS "${CMAKE_C_FLAGS} -O0 -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Debug/release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SET(CMAKE_CXX_FLAGS_DEBUG "${CMAKE_CXX_FLAGS_DEBUG} .... 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SET(CMAKE_CXX_FLAGS_RELEASE "${CMAKE_CXX_FLAGS_RELEASE} ....")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SET(CMAKE_C_FLAGS_RELEASE "${CMAKE_C_FLAGS_RELEASE} .... ")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290162" y="3664051"/>
            <a:ext cx="7722295" cy="830997"/>
          </a:xfrm>
          <a:prstGeom prst="rect">
            <a:avLst/>
          </a:prstGeom>
          <a:solidFill>
            <a:srgbClr val="2B2B2B">
              <a:alpha val="67000"/>
            </a:srgbClr>
          </a:solidFill>
          <a:ln>
            <a:noFill/>
          </a:ln>
          <a:effectLst>
            <a:reflection stA="0" endPos="65000" dist="50800" dir="5400000" sy="-100000" algn="bl" rotWithShape="0"/>
            <a:softEdge rad="635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APP_CFLAGS := -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-protector-all,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APP_CPPFLAGS := -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-protector-all, 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APP_LDFLAGS :=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,--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--strip-debug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1690688"/>
            <a:ext cx="3082448" cy="82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199" y="2667718"/>
            <a:ext cx="3121073" cy="82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8199" y="3644748"/>
            <a:ext cx="3270337" cy="80199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6" grpId="0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4546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76"/>
            <a:ext cx="12192000" cy="5835371"/>
          </a:xfrm>
        </p:spPr>
      </p:pic>
    </p:spTree>
    <p:extLst>
      <p:ext uri="{BB962C8B-B14F-4D97-AF65-F5344CB8AC3E}">
        <p14:creationId xmlns:p14="http://schemas.microsoft.com/office/powerpoint/2010/main" val="22878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726"/>
            <a:ext cx="12192000" cy="3755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906" y="3792883"/>
            <a:ext cx="1174376" cy="1684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2418" y="3771012"/>
            <a:ext cx="10647863" cy="1697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967317"/>
            <a:ext cx="4948518" cy="654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136" y="2030505"/>
            <a:ext cx="6075863" cy="900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88" y="1513013"/>
            <a:ext cx="4267200" cy="4140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901" y="1027906"/>
            <a:ext cx="10515600" cy="4351338"/>
          </a:xfrm>
        </p:spPr>
        <p:txBody>
          <a:bodyPr/>
          <a:lstStyle/>
          <a:p>
            <a:r>
              <a:rPr lang="en-US" dirty="0" err="1" smtClean="0"/>
              <a:t>ndk</a:t>
            </a:r>
            <a:r>
              <a:rPr lang="en-US" dirty="0" smtClean="0"/>
              <a:t>-stack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NDK tools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120246" y="1690687"/>
            <a:ext cx="2265945" cy="87714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>symbolic shared library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31977" y="3401120"/>
            <a:ext cx="1936658" cy="63699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dk</a:t>
            </a:r>
            <a:r>
              <a:rPr lang="en-US" dirty="0" smtClean="0"/>
              <a:t>-stack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31977" y="4569451"/>
            <a:ext cx="1936658" cy="63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stack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9367" y="1690687"/>
            <a:ext cx="2265945" cy="8771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2628131" y="1527447"/>
            <a:ext cx="544351" cy="2855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us 3"/>
          <p:cNvSpPr/>
          <p:nvPr/>
        </p:nvSpPr>
        <p:spPr>
          <a:xfrm>
            <a:off x="2660257" y="1953257"/>
            <a:ext cx="424619" cy="438575"/>
          </a:xfrm>
          <a:prstGeom prst="mathPlus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2900306" y="4038118"/>
            <a:ext cx="0" cy="53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NDK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" y="4530605"/>
            <a:ext cx="12199920" cy="1852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363"/>
            <a:ext cx="12115800" cy="37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Own signal handler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739136"/>
            <a:ext cx="8496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7832"/>
                </a:solidFill>
              </a:rPr>
              <a:t>static void </a:t>
            </a:r>
            <a:r>
              <a:rPr lang="en-US" dirty="0" err="1"/>
              <a:t>on_signal</a:t>
            </a:r>
            <a:r>
              <a:rPr lang="en-US" dirty="0"/>
              <a:t> (</a:t>
            </a:r>
            <a:r>
              <a:rPr lang="en-US" b="1" dirty="0" err="1">
                <a:solidFill>
                  <a:srgbClr val="CC7832"/>
                </a:solidFill>
              </a:rPr>
              <a:t>int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sig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B9BCD1"/>
                </a:solidFill>
              </a:rPr>
              <a:t>siginfo_t</a:t>
            </a:r>
            <a:r>
              <a:rPr lang="en-US" dirty="0">
                <a:solidFill>
                  <a:srgbClr val="B9BCD1"/>
                </a:solidFill>
              </a:rPr>
              <a:t> </a:t>
            </a:r>
            <a:r>
              <a:rPr lang="en-US" dirty="0"/>
              <a:t>*</a:t>
            </a:r>
            <a:r>
              <a:rPr lang="en-US" dirty="0" err="1"/>
              <a:t>siginfo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CC7832"/>
                </a:solidFill>
              </a:rPr>
              <a:t>void </a:t>
            </a:r>
            <a:r>
              <a:rPr lang="en-US" dirty="0"/>
              <a:t>*context)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6A8759"/>
                </a:solidFill>
              </a:rPr>
              <a:t>"Sending PID: </a:t>
            </a:r>
            <a:r>
              <a:rPr lang="en-US" dirty="0">
                <a:solidFill>
                  <a:srgbClr val="CC7832"/>
                </a:solidFill>
              </a:rPr>
              <a:t>%</a:t>
            </a:r>
            <a:r>
              <a:rPr lang="en-US" dirty="0" err="1">
                <a:solidFill>
                  <a:srgbClr val="CC7832"/>
                </a:solidFill>
              </a:rPr>
              <a:t>ld</a:t>
            </a:r>
            <a:r>
              <a:rPr lang="en-US" dirty="0">
                <a:solidFill>
                  <a:srgbClr val="6A8759"/>
                </a:solidFill>
              </a:rPr>
              <a:t>, UID: </a:t>
            </a:r>
            <a:r>
              <a:rPr lang="en-US" dirty="0">
                <a:solidFill>
                  <a:srgbClr val="CC7832"/>
                </a:solidFill>
              </a:rPr>
              <a:t>%</a:t>
            </a:r>
            <a:r>
              <a:rPr lang="en-US" dirty="0" err="1">
                <a:solidFill>
                  <a:srgbClr val="CC7832"/>
                </a:solidFill>
              </a:rPr>
              <a:t>ld</a:t>
            </a:r>
            <a:r>
              <a:rPr lang="en-US" dirty="0">
                <a:solidFill>
                  <a:srgbClr val="CC7832"/>
                </a:solidFill>
              </a:rPr>
              <a:t>\n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    </a:t>
            </a:r>
            <a:r>
              <a:rPr lang="en-US" dirty="0"/>
              <a:t>(</a:t>
            </a:r>
            <a:r>
              <a:rPr lang="en-US" b="1" dirty="0">
                <a:solidFill>
                  <a:srgbClr val="CC7832"/>
                </a:solidFill>
              </a:rPr>
              <a:t>long</a:t>
            </a:r>
            <a:r>
              <a:rPr lang="en-US" dirty="0"/>
              <a:t>)</a:t>
            </a:r>
            <a:r>
              <a:rPr lang="en-US" dirty="0" err="1"/>
              <a:t>siginfo</a:t>
            </a:r>
            <a:r>
              <a:rPr lang="en-US" dirty="0"/>
              <a:t>-&gt;</a:t>
            </a:r>
            <a:r>
              <a:rPr lang="en-US" dirty="0" err="1">
                <a:solidFill>
                  <a:srgbClr val="908B25"/>
                </a:solidFill>
              </a:rPr>
              <a:t>si_pid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(</a:t>
            </a:r>
            <a:r>
              <a:rPr lang="en-US" b="1" dirty="0">
                <a:solidFill>
                  <a:srgbClr val="CC7832"/>
                </a:solidFill>
              </a:rPr>
              <a:t>long</a:t>
            </a:r>
            <a:r>
              <a:rPr lang="en-US" dirty="0"/>
              <a:t>)</a:t>
            </a:r>
            <a:r>
              <a:rPr lang="en-US" dirty="0" err="1"/>
              <a:t>siginfo</a:t>
            </a:r>
            <a:r>
              <a:rPr lang="en-US" dirty="0"/>
              <a:t>-&gt;</a:t>
            </a:r>
            <a:r>
              <a:rPr lang="en-US" dirty="0" err="1">
                <a:solidFill>
                  <a:srgbClr val="908B25"/>
                </a:solidFill>
              </a:rPr>
              <a:t>si_uid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CC7832"/>
                </a:solidFill>
              </a:rPr>
              <a:t>void </a:t>
            </a:r>
            <a:r>
              <a:rPr lang="en-US" dirty="0" err="1"/>
              <a:t>registerSignalHandler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CC7832"/>
                </a:solidFill>
              </a:rPr>
              <a:t>struct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B5B6E3"/>
                </a:solidFill>
              </a:rPr>
              <a:t>sigaction</a:t>
            </a:r>
            <a:r>
              <a:rPr lang="en-US" dirty="0">
                <a:solidFill>
                  <a:srgbClr val="B5B6E3"/>
                </a:solidFill>
              </a:rPr>
              <a:t> </a:t>
            </a:r>
            <a:r>
              <a:rPr lang="en-US" dirty="0"/>
              <a:t>act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memset</a:t>
            </a:r>
            <a:r>
              <a:rPr lang="en-US" dirty="0"/>
              <a:t> (&amp;act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\0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b="1" dirty="0" err="1">
                <a:solidFill>
                  <a:srgbClr val="CC7832"/>
                </a:solidFill>
              </a:rPr>
              <a:t>sizeof</a:t>
            </a:r>
            <a:r>
              <a:rPr lang="en-US" dirty="0"/>
              <a:t>(act))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act.</a:t>
            </a:r>
            <a:r>
              <a:rPr lang="en-US" dirty="0" err="1">
                <a:solidFill>
                  <a:srgbClr val="9373A5"/>
                </a:solidFill>
              </a:rPr>
              <a:t>sa_sigaction</a:t>
            </a:r>
            <a:r>
              <a:rPr lang="en-US" dirty="0">
                <a:solidFill>
                  <a:srgbClr val="9373A5"/>
                </a:solidFill>
              </a:rPr>
              <a:t> </a:t>
            </a:r>
            <a:r>
              <a:rPr lang="en-US" dirty="0"/>
              <a:t>= &amp;</a:t>
            </a:r>
            <a:r>
              <a:rPr lang="en-US" dirty="0" err="1"/>
              <a:t>on_signal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act.</a:t>
            </a:r>
            <a:r>
              <a:rPr lang="en-US" dirty="0" err="1">
                <a:solidFill>
                  <a:srgbClr val="9373A5"/>
                </a:solidFill>
              </a:rPr>
              <a:t>sa_flags</a:t>
            </a:r>
            <a:r>
              <a:rPr lang="en-US" dirty="0">
                <a:solidFill>
                  <a:srgbClr val="9373A5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908B25"/>
                </a:solidFill>
              </a:rPr>
              <a:t>SA_SIGINFO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sigaction</a:t>
            </a:r>
            <a:r>
              <a:rPr lang="en-US" dirty="0"/>
              <a:t>(</a:t>
            </a:r>
            <a:r>
              <a:rPr lang="en-US" dirty="0">
                <a:solidFill>
                  <a:srgbClr val="908B25"/>
                </a:solidFill>
              </a:rPr>
              <a:t>SIGSEGV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&amp;act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908B25"/>
                </a:solidFill>
              </a:rPr>
              <a:t>NULL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593" y="5075725"/>
            <a:ext cx="4067908" cy="903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578" y="1591408"/>
            <a:ext cx="8554914" cy="17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727047"/>
            <a:ext cx="6573715" cy="437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-safety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ll functions calls must be reentrant</a:t>
            </a:r>
          </a:p>
          <a:p>
            <a:r>
              <a:rPr lang="en-US" dirty="0" smtClean="0"/>
              <a:t>Static storage duration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can’t pass state into the signal handler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668708"/>
            <a:ext cx="7189519" cy="450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JNI table reference counting</a:t>
            </a:r>
          </a:p>
          <a:p>
            <a:r>
              <a:rPr lang="en-US" dirty="0" smtClean="0"/>
              <a:t>Working with NDK native threads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Different linking issues</a:t>
            </a:r>
          </a:p>
          <a:p>
            <a:r>
              <a:rPr lang="en-US" dirty="0" smtClean="0"/>
              <a:t>Reduce the size of native libs</a:t>
            </a:r>
          </a:p>
          <a:p>
            <a:r>
              <a:rPr lang="en-US" dirty="0" smtClean="0"/>
              <a:t>NDK crash handling and NDK tools</a:t>
            </a:r>
          </a:p>
        </p:txBody>
      </p:sp>
    </p:spTree>
    <p:extLst>
      <p:ext uri="{BB962C8B-B14F-4D97-AF65-F5344CB8AC3E}">
        <p14:creationId xmlns:p14="http://schemas.microsoft.com/office/powerpoint/2010/main" val="36069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2623"/>
            <a:ext cx="12192000" cy="1325563"/>
          </a:xfrm>
        </p:spPr>
        <p:txBody>
          <a:bodyPr/>
          <a:lstStyle/>
          <a:p>
            <a:pPr algn="ctr"/>
            <a:r>
              <a:rPr lang="en-US" sz="2000" dirty="0" smtClean="0"/>
              <a:t>Questions?</a:t>
            </a:r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268399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typical </a:t>
            </a:r>
            <a:r>
              <a:rPr lang="en-US" dirty="0" smtClean="0"/>
              <a:t>mistakes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UTF-8 and UTF-16 strings</a:t>
            </a:r>
          </a:p>
          <a:p>
            <a:r>
              <a:rPr lang="en-US" dirty="0"/>
              <a:t>C</a:t>
            </a:r>
            <a:r>
              <a:rPr lang="en-US" dirty="0" smtClean="0"/>
              <a:t>aching </a:t>
            </a:r>
            <a:r>
              <a:rPr lang="en-US" dirty="0"/>
              <a:t>method IDs, field </a:t>
            </a:r>
            <a:r>
              <a:rPr lang="en-US" dirty="0" smtClean="0"/>
              <a:t>IDs </a:t>
            </a:r>
            <a:r>
              <a:rPr lang="en-US" dirty="0"/>
              <a:t>and </a:t>
            </a:r>
            <a:r>
              <a:rPr lang="en-US" dirty="0" smtClean="0"/>
              <a:t>classes</a:t>
            </a:r>
          </a:p>
          <a:p>
            <a:r>
              <a:rPr lang="en-US" dirty="0"/>
              <a:t>Not checking for exceptions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922143">
            <a:off x="1339324" y="2570469"/>
            <a:ext cx="9370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>DEPRECATED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825625"/>
            <a:ext cx="7701152" cy="4039147"/>
          </a:xfrm>
        </p:spPr>
        <p:txBody>
          <a:bodyPr/>
          <a:lstStyle/>
          <a:p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Android NDK is a toolset that lets you implement parts of your app in native code, using languages such as C and C++. For certain types of apps, this can help you reuse code libraries written in those languages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uk-UA" sz="20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 Native Interface (JNI) is a programming framework that enables Java code running in a Java Virtual Machine (JVM) to call and be called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by native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applications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libraries written in other languages such as C, C++ and assembly.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575676"/>
            <a:ext cx="3655848" cy="3655848"/>
          </a:xfrm>
          <a:prstGeom prst="rect">
            <a:avLst/>
          </a:prstGeom>
          <a:effectLst>
            <a:outerShdw blurRad="317500" dir="8100000" sx="107000" sy="107000" algn="tr" rotWithShape="0">
              <a:schemeClr val="tx1">
                <a:alpha val="9000"/>
              </a:schemeClr>
            </a:outerShd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780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we use NDK/JNI?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668708"/>
            <a:ext cx="5770684" cy="4508255"/>
          </a:xfrm>
        </p:spPr>
        <p:txBody>
          <a:bodyPr/>
          <a:lstStyle/>
          <a:p>
            <a:r>
              <a:rPr lang="en-US" dirty="0" smtClean="0"/>
              <a:t>Legacy support</a:t>
            </a:r>
          </a:p>
          <a:p>
            <a:r>
              <a:rPr lang="en-US" dirty="0" smtClean="0"/>
              <a:t>Security, performance solutions</a:t>
            </a:r>
          </a:p>
          <a:p>
            <a:r>
              <a:rPr lang="en-US" dirty="0" smtClean="0"/>
              <a:t>Low-level platform specific API</a:t>
            </a:r>
          </a:p>
          <a:p>
            <a:r>
              <a:rPr lang="en-US" dirty="0"/>
              <a:t>C++ cross-platform solutions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8087346" y="2317417"/>
            <a:ext cx="1995855" cy="430823"/>
          </a:xfrm>
          <a:prstGeom prst="roundRect">
            <a:avLst/>
          </a:prstGeom>
          <a:solidFill>
            <a:srgbClr val="57B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JNI Layer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233019" y="1078930"/>
            <a:ext cx="1704508" cy="8272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240582" y="2990233"/>
            <a:ext cx="1561880" cy="75417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 Objective-C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240582" y="4674760"/>
            <a:ext cx="1561880" cy="791729"/>
          </a:xfrm>
          <a:prstGeom prst="roundRect">
            <a:avLst/>
          </a:prstGeom>
          <a:solidFill>
            <a:schemeClr val="tx2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MacOS</a:t>
            </a:r>
            <a:r>
              <a:rPr lang="en-US" dirty="0" smtClean="0"/>
              <a:t> Objective-C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278852" y="2990232"/>
            <a:ext cx="1614465" cy="754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</a:t>
            </a:r>
            <a:r>
              <a:rPr lang="en-US" dirty="0"/>
              <a:t>D</a:t>
            </a:r>
            <a:r>
              <a:rPr lang="en-US" dirty="0" smtClean="0"/>
              <a:t>esktop </a:t>
            </a:r>
            <a:r>
              <a:rPr lang="en-US" dirty="0" smtClean="0"/>
              <a:t>C++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9814798" y="3682109"/>
            <a:ext cx="478793" cy="240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0" idx="3"/>
          </p:cNvCxnSpPr>
          <p:nvPr/>
        </p:nvCxnSpPr>
        <p:spPr>
          <a:xfrm flipH="1">
            <a:off x="7802462" y="4410866"/>
            <a:ext cx="766961" cy="328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0" idx="2"/>
          </p:cNvCxnSpPr>
          <p:nvPr/>
        </p:nvCxnSpPr>
        <p:spPr>
          <a:xfrm flipH="1" flipV="1">
            <a:off x="7802462" y="3682111"/>
            <a:ext cx="553288" cy="240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22" idx="0"/>
          </p:cNvCxnSpPr>
          <p:nvPr/>
        </p:nvCxnSpPr>
        <p:spPr>
          <a:xfrm>
            <a:off x="9085273" y="1906154"/>
            <a:ext cx="1" cy="411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2"/>
            <a:endCxn id="130" idx="0"/>
          </p:cNvCxnSpPr>
          <p:nvPr/>
        </p:nvCxnSpPr>
        <p:spPr>
          <a:xfrm>
            <a:off x="9085274" y="2748240"/>
            <a:ext cx="0" cy="4844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0278851" y="4677312"/>
            <a:ext cx="1614465" cy="8012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mobile C++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611635" y="4431886"/>
            <a:ext cx="704654" cy="303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8355750" y="3232654"/>
            <a:ext cx="1459048" cy="138036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</a:p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7" grpId="0" animBg="1"/>
      <p:bldP spid="28" grpId="0" animBg="1"/>
      <p:bldP spid="29" grpId="0" animBg="1"/>
      <p:bldP spid="18" grpId="0" animBg="1"/>
      <p:bldP spid="1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69" y="25880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Common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and Global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383"/>
            <a:ext cx="10515600" cy="4351338"/>
          </a:xfrm>
        </p:spPr>
        <p:txBody>
          <a:bodyPr/>
          <a:lstStyle/>
          <a:p>
            <a:r>
              <a:rPr lang="en-US" dirty="0" smtClean="0"/>
              <a:t>JNI reference types: </a:t>
            </a:r>
            <a:r>
              <a:rPr lang="en-US" dirty="0" err="1" smtClean="0"/>
              <a:t>LocalRef</a:t>
            </a:r>
            <a:r>
              <a:rPr lang="en-US" dirty="0" smtClean="0"/>
              <a:t>, </a:t>
            </a:r>
            <a:r>
              <a:rPr lang="en-US" dirty="0" err="1" smtClean="0"/>
              <a:t>GlobalRef</a:t>
            </a:r>
            <a:endParaRPr lang="en-US" dirty="0" smtClean="0"/>
          </a:p>
          <a:p>
            <a:r>
              <a:rPr lang="en-US" dirty="0"/>
              <a:t>Stashing objects without calling </a:t>
            </a:r>
            <a:r>
              <a:rPr lang="en-US" dirty="0" err="1"/>
              <a:t>NewGlobalRef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smtClean="0"/>
              <a:t>JNI </a:t>
            </a:r>
            <a:r>
              <a:rPr lang="en-US" dirty="0" smtClean="0"/>
              <a:t>local </a:t>
            </a:r>
            <a:r>
              <a:rPr lang="en-US" dirty="0"/>
              <a:t>t</a:t>
            </a:r>
            <a:r>
              <a:rPr lang="en-US" dirty="0" smtClean="0"/>
              <a:t>able reference overflow</a:t>
            </a:r>
          </a:p>
          <a:p>
            <a:r>
              <a:rPr lang="en-US" dirty="0" smtClean="0"/>
              <a:t>JNI global table reference overflow</a:t>
            </a:r>
          </a:p>
          <a:p>
            <a:r>
              <a:rPr lang="en-US" dirty="0" smtClean="0"/>
              <a:t>Android 8.0 improvements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8" y="1646921"/>
            <a:ext cx="11167769" cy="36900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56" y="1695621"/>
            <a:ext cx="4906107" cy="3208682"/>
          </a:xfrm>
          <a:prstGeom prst="rect">
            <a:avLst/>
          </a:prstGeom>
          <a:ln w="19050">
            <a:noFill/>
          </a:ln>
          <a:effectLst>
            <a:softEdge rad="508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81" y="2345867"/>
            <a:ext cx="4620656" cy="186251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9767" y="2413924"/>
            <a:ext cx="6537814" cy="2092881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NewStringUTF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String"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NewGlobalRef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globalArray.push_back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DeleteLocalRef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9767" y="2613595"/>
            <a:ext cx="6537814" cy="1600438"/>
          </a:xfrm>
          <a:prstGeom prst="rect">
            <a:avLst/>
          </a:prstGeom>
          <a:solidFill>
            <a:srgbClr val="2B2B2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NewStringUTF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String"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jbooleanArray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NewBooleanArray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jcharArray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NewCharArray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animBg="1"/>
      <p:bldP spid="10" grpId="1" animBg="1"/>
      <p:bldP spid="10" grpId="2" animBg="1"/>
      <p:bldP spid="10" grpId="3" animBg="1"/>
      <p:bldP spid="8" grpId="0" animBg="1"/>
      <p:bldP spid="8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Native threads and Invocation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277" y="1433147"/>
            <a:ext cx="10515600" cy="4726232"/>
          </a:xfrm>
        </p:spPr>
        <p:txBody>
          <a:bodyPr/>
          <a:lstStyle/>
          <a:p>
            <a:r>
              <a:rPr lang="en-US" dirty="0" err="1"/>
              <a:t>JavaVM</a:t>
            </a:r>
            <a:r>
              <a:rPr lang="en-US" dirty="0"/>
              <a:t> and </a:t>
            </a:r>
            <a:r>
              <a:rPr lang="en-US" dirty="0" err="1" smtClean="0"/>
              <a:t>JNIEnv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Attach </a:t>
            </a:r>
            <a:r>
              <a:rPr lang="en-US" dirty="0"/>
              <a:t>native thread to the </a:t>
            </a:r>
            <a:r>
              <a:rPr lang="en-US" dirty="0" smtClean="0"/>
              <a:t>JVM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/>
              <a:t>Thread </a:t>
            </a:r>
            <a:r>
              <a:rPr lang="en-US" dirty="0" smtClean="0"/>
              <a:t>local references</a:t>
            </a:r>
            <a:r>
              <a:rPr lang="en-US" dirty="0" smtClean="0"/>
              <a:t>.</a:t>
            </a:r>
            <a:endParaRPr lang="uk-UA" dirty="0" smtClean="0"/>
          </a:p>
          <a:p>
            <a:pPr lvl="1"/>
            <a:r>
              <a:rPr lang="en-US" dirty="0" smtClean="0"/>
              <a:t>All local references are accessible within one thread only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14614" y="2124540"/>
            <a:ext cx="43241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solidFill>
                  <a:srgbClr val="666666"/>
                </a:solidFill>
                <a:latin typeface="DejaVu Sans"/>
                <a:hlinkClick r:id="rId3"/>
              </a:rPr>
              <a:t>JNI_OnLoad</a:t>
            </a:r>
            <a:endParaRPr lang="en-US" dirty="0">
              <a:solidFill>
                <a:srgbClr val="000000"/>
              </a:solidFill>
              <a:latin typeface="DejaVu Sans"/>
            </a:endParaRPr>
          </a:p>
          <a:p>
            <a:pPr lvl="1"/>
            <a:r>
              <a:rPr lang="en-US" dirty="0" err="1">
                <a:solidFill>
                  <a:srgbClr val="666666"/>
                </a:solidFill>
                <a:latin typeface="DejaVu Sans"/>
                <a:hlinkClick r:id="rId4"/>
              </a:rPr>
              <a:t>AttachCurrentThread</a:t>
            </a:r>
            <a:endParaRPr lang="en-US" dirty="0">
              <a:solidFill>
                <a:srgbClr val="000000"/>
              </a:solidFill>
              <a:latin typeface="DejaVu Sans"/>
            </a:endParaRPr>
          </a:p>
          <a:p>
            <a:pPr lvl="1"/>
            <a:r>
              <a:rPr lang="en-US" dirty="0" err="1">
                <a:solidFill>
                  <a:srgbClr val="666666"/>
                </a:solidFill>
                <a:latin typeface="DejaVu Sans"/>
                <a:hlinkClick r:id="rId5"/>
              </a:rPr>
              <a:t>DetachCurrentThread</a:t>
            </a:r>
            <a:endParaRPr lang="en-US" dirty="0">
              <a:solidFill>
                <a:srgbClr val="000000"/>
              </a:solidFill>
              <a:latin typeface="DejaVu Sans"/>
            </a:endParaRPr>
          </a:p>
          <a:p>
            <a:pPr lvl="1"/>
            <a:r>
              <a:rPr lang="en-US" dirty="0" err="1">
                <a:solidFill>
                  <a:srgbClr val="666666"/>
                </a:solidFill>
                <a:latin typeface="DejaVu Sans"/>
                <a:hlinkClick r:id="rId6"/>
              </a:rPr>
              <a:t>GetEnv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Linking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4" y="1506879"/>
            <a:ext cx="10515600" cy="4351338"/>
          </a:xfrm>
        </p:spPr>
        <p:txBody>
          <a:bodyPr/>
          <a:lstStyle/>
          <a:p>
            <a:r>
              <a:rPr lang="en-US" dirty="0" smtClean="0"/>
              <a:t>Runtime errors and exceptions: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JNI DETECTED ERROR IN APPLICATION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java.lang.UnsatisfiedLinkerError</a:t>
            </a:r>
            <a:r>
              <a:rPr lang="en-US" sz="1800" dirty="0" smtClean="0">
                <a:solidFill>
                  <a:srgbClr val="FF0000"/>
                </a:solidFill>
              </a:rPr>
              <a:t>: No implementation found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java.lang.NoSuchMethodError</a:t>
            </a:r>
            <a:r>
              <a:rPr lang="en-US" sz="1800" dirty="0" smtClean="0">
                <a:solidFill>
                  <a:srgbClr val="FF0000"/>
                </a:solidFill>
              </a:rPr>
              <a:t>: no method</a:t>
            </a:r>
          </a:p>
          <a:p>
            <a:r>
              <a:rPr lang="en-US" dirty="0" smtClean="0"/>
              <a:t>C linkage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Release mode and Java obfuscation</a:t>
            </a:r>
          </a:p>
          <a:p>
            <a:pPr lvl="1"/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ProGuard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DexGuard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Library set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</a:rPr>
              <a:t>armeabi-v7a, arm64-v8a, x86, </a:t>
            </a:r>
            <a:r>
              <a:rPr lang="en-US" sz="2000" dirty="0">
                <a:solidFill>
                  <a:schemeClr val="accent1"/>
                </a:solidFill>
              </a:rPr>
              <a:t>x86_64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06527" y="3358954"/>
            <a:ext cx="4903074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145" y="1506879"/>
            <a:ext cx="7327726" cy="149936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154" y="3024613"/>
            <a:ext cx="3972476" cy="87098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1856" y="3918136"/>
            <a:ext cx="6743135" cy="92067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2154" y="4838807"/>
            <a:ext cx="6552838" cy="101941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exception support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altLang="en-US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-exceptions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46785" y="1847746"/>
            <a:ext cx="6752492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com.softserveinc.ndkexampledemo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externalNativeBuild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cppFlags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5843"/>
            <a:ext cx="9179162" cy="152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SOFTSERVE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F81C9E1D-7833-467B-A721-F1A02C4664AB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25F14842-CDC1-4C49-AF1B-A06CF522D3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Template-MM-02-JAN-2018</Template>
  <TotalTime>1647</TotalTime>
  <Words>514</Words>
  <Application>Microsoft Office PowerPoint</Application>
  <PresentationFormat>Widescreen</PresentationFormat>
  <Paragraphs>139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DejaVu Sans</vt:lpstr>
      <vt:lpstr>Open Sans</vt:lpstr>
      <vt:lpstr>Proxima Nova Black</vt:lpstr>
      <vt:lpstr>DARK THEME</vt:lpstr>
      <vt:lpstr>LIGHT-THEME</vt:lpstr>
      <vt:lpstr>NDK: JNI crashes, errors and common mistakes</vt:lpstr>
      <vt:lpstr>Plan</vt:lpstr>
      <vt:lpstr>What is NDK?</vt:lpstr>
      <vt:lpstr>Why we use NDK/JNI?</vt:lpstr>
      <vt:lpstr>Common mistakes</vt:lpstr>
      <vt:lpstr>Local and Global References</vt:lpstr>
      <vt:lpstr>Native threads and Invocation API</vt:lpstr>
      <vt:lpstr>Linking problems</vt:lpstr>
      <vt:lpstr>Exception handling</vt:lpstr>
      <vt:lpstr>JNI exception handling</vt:lpstr>
      <vt:lpstr>Reduce APK size by reducing C/C++ artefacts</vt:lpstr>
      <vt:lpstr>Configure your build</vt:lpstr>
      <vt:lpstr>Crash handling</vt:lpstr>
      <vt:lpstr>PowerPoint Presentation</vt:lpstr>
      <vt:lpstr>Crash handling</vt:lpstr>
      <vt:lpstr>PowerPoint Presentation</vt:lpstr>
      <vt:lpstr>NDK tools</vt:lpstr>
      <vt:lpstr>Own signal handler</vt:lpstr>
      <vt:lpstr>Constrains</vt:lpstr>
      <vt:lpstr>Questions?</vt:lpstr>
      <vt:lpstr>Other typical mistakes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NDK: Crashes, errors and common mistakes</dc:title>
  <dc:creator>Oleksandr</dc:creator>
  <cp:lastModifiedBy>Oleksandr</cp:lastModifiedBy>
  <cp:revision>114</cp:revision>
  <dcterms:created xsi:type="dcterms:W3CDTF">2018-03-03T09:41:19Z</dcterms:created>
  <dcterms:modified xsi:type="dcterms:W3CDTF">2018-03-11T20:05:07Z</dcterms:modified>
</cp:coreProperties>
</file>