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23"/>
  </p:notesMasterIdLst>
  <p:sldIdLst>
    <p:sldId id="256" r:id="rId3"/>
    <p:sldId id="257" r:id="rId4"/>
    <p:sldId id="269" r:id="rId5"/>
    <p:sldId id="258" r:id="rId6"/>
    <p:sldId id="270" r:id="rId7"/>
    <p:sldId id="259" r:id="rId8"/>
    <p:sldId id="262" r:id="rId9"/>
    <p:sldId id="265" r:id="rId10"/>
    <p:sldId id="263" r:id="rId11"/>
    <p:sldId id="271" r:id="rId12"/>
    <p:sldId id="260" r:id="rId13"/>
    <p:sldId id="278" r:id="rId14"/>
    <p:sldId id="261" r:id="rId15"/>
    <p:sldId id="268" r:id="rId16"/>
    <p:sldId id="266" r:id="rId17"/>
    <p:sldId id="272" r:id="rId18"/>
    <p:sldId id="273" r:id="rId19"/>
    <p:sldId id="276" r:id="rId20"/>
    <p:sldId id="277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B9AD"/>
    <a:srgbClr val="5DD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4714"/>
  </p:normalViewPr>
  <p:slideViewPr>
    <p:cSldViewPr snapToGrid="0">
      <p:cViewPr varScale="1">
        <p:scale>
          <a:sx n="49" d="100"/>
          <a:sy n="49" d="100"/>
        </p:scale>
        <p:origin x="54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3C042-B116-4AF0-8EB0-10C51ACFEAFC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2CC24-F36D-4C42-AA1E-B9B53AF36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5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81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Android versions prior to Android 8.0, the number of local references is capped at a version-specific limit. Beginning in Android 8.0, Android supports unlimited local references</a:t>
            </a:r>
          </a:p>
          <a:p>
            <a:r>
              <a:rPr lang="en-US" dirty="0" err="1" smtClean="0"/>
              <a:t>Також</a:t>
            </a:r>
            <a:r>
              <a:rPr lang="en-US" dirty="0" smtClean="0"/>
              <a:t> </a:t>
            </a:r>
            <a:r>
              <a:rPr lang="en-US" dirty="0" err="1" smtClean="0"/>
              <a:t>собі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5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Можливі проблеми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лінковки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– JNI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завантаження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бібліотек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 C,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сігнатура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рефакторінг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Обфускація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proguard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57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8A8755-D758-4E0E-A7B6-8C6D23EC775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0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8A8755-D758-4E0E-A7B6-8C6D23EC775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53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97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NDK: </a:t>
            </a:r>
            <a:r>
              <a:rPr lang="en-US" dirty="0" smtClean="0"/>
              <a:t>JNI crashes</a:t>
            </a:r>
            <a:r>
              <a:rPr lang="en-US" dirty="0"/>
              <a:t>, errors and common mistakes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JNI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99" y="1825625"/>
            <a:ext cx="11065701" cy="4351338"/>
          </a:xfrm>
          <a:noFill/>
        </p:spPr>
        <p:txBody>
          <a:bodyPr/>
          <a:lstStyle/>
          <a:p>
            <a:r>
              <a:rPr lang="en-US" sz="2000" b="1" dirty="0" smtClean="0"/>
              <a:t>Java </a:t>
            </a:r>
            <a:r>
              <a:rPr lang="en-US" sz="2000" b="1" dirty="0"/>
              <a:t>p</a:t>
            </a:r>
            <a:r>
              <a:rPr lang="en-US" sz="2000" b="1" dirty="0" smtClean="0"/>
              <a:t>ending exception:</a:t>
            </a:r>
          </a:p>
          <a:p>
            <a:pPr lvl="1"/>
            <a:r>
              <a:rPr lang="en-US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ExceptionCheck</a:t>
            </a:r>
            <a:r>
              <a:rPr lang="en-US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ExceptionClear</a:t>
            </a:r>
            <a:r>
              <a:rPr lang="en-US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ExceptionOccurred</a:t>
            </a: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sz="2000" b="1" dirty="0" smtClean="0"/>
              <a:t>T</a:t>
            </a:r>
            <a:r>
              <a:rPr lang="en-US" sz="2000" b="1" dirty="0"/>
              <a:t>h</a:t>
            </a:r>
            <a:r>
              <a:rPr lang="en-US" sz="2000" b="1" dirty="0" smtClean="0"/>
              <a:t>row exception to Java:</a:t>
            </a:r>
          </a:p>
          <a:p>
            <a:pPr lvl="1"/>
            <a:r>
              <a:rPr lang="en-US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ThrowNew</a:t>
            </a: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jclass</a:t>
            </a: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clazz</a:t>
            </a: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-&gt;Throw(</a:t>
            </a:r>
            <a:r>
              <a:rPr lang="en-US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jthrowable</a:t>
            </a: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4001294"/>
            <a:ext cx="7157543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439762"/>
            <a:ext cx="3924947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995" y="1501693"/>
            <a:ext cx="5243146" cy="2077181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6299" y="3578874"/>
            <a:ext cx="10171134" cy="1813084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149087" y="3700230"/>
            <a:ext cx="7204712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"Invalid argument"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exception)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"java/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exception.what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en-US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Still here …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49087" y="1639882"/>
            <a:ext cx="7204712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CallStaticVoidMethod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clazz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nativeCallbackWithException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ExceptionCheck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jthrowable</a:t>
            </a:r>
            <a:r>
              <a:rPr lang="en-US" altLang="en-US" sz="1200" dirty="0" smtClean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=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ExceptionOccurred</a:t>
            </a:r>
            <a:r>
              <a:rPr lang="en-US" altLang="en-US" sz="12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en-US" alt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 exception and only then parse 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ExceptionClear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 smtClean="0">
              <a:solidFill>
                <a:srgbClr val="B9BCD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dirty="0" err="1" smtClean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jclass</a:t>
            </a:r>
            <a:r>
              <a:rPr lang="en-US" altLang="en-US" sz="1200" dirty="0" smtClean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throwable_class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FindClass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"java/</a:t>
            </a:r>
            <a:r>
              <a:rPr lang="en-US" altLang="en-US" sz="12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2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 exception </a:t>
            </a:r>
            <a:r>
              <a:rPr lang="en-US" altLang="en-US" sz="12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57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6" grpId="0" animBg="1"/>
      <p:bldP spid="7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Reduce APK size by reducing C/C++ artefacts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290"/>
            <a:ext cx="10515600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000" dirty="0"/>
              <a:t>Supported </a:t>
            </a:r>
            <a:r>
              <a:rPr lang="en-US" sz="2000" dirty="0" smtClean="0"/>
              <a:t>ABIs</a:t>
            </a:r>
          </a:p>
          <a:p>
            <a:endParaRPr lang="en-US" sz="1000" dirty="0"/>
          </a:p>
          <a:p>
            <a:r>
              <a:rPr lang="en-US" sz="2000" dirty="0" smtClean="0"/>
              <a:t>Disable C++ exception support </a:t>
            </a:r>
          </a:p>
          <a:p>
            <a:pPr lvl="1"/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-exceptions</a:t>
            </a:r>
          </a:p>
          <a:p>
            <a:pPr lvl="1"/>
            <a:endParaRPr lang="en-US" sz="1000" dirty="0" smtClean="0"/>
          </a:p>
          <a:p>
            <a:r>
              <a:rPr lang="en-US" sz="2000" dirty="0" smtClean="0"/>
              <a:t>Disable RTTI</a:t>
            </a:r>
          </a:p>
          <a:p>
            <a:pPr lvl="1"/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frtti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fno-rtti</a:t>
            </a:r>
            <a:endParaRPr lang="en-US" sz="16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0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/>
              <a:t>Strip debug </a:t>
            </a:r>
            <a:r>
              <a:rPr lang="en-US" sz="2000" dirty="0" smtClean="0"/>
              <a:t>symbols</a:t>
            </a:r>
            <a:endParaRPr lang="uk-UA" sz="2000" dirty="0" smtClean="0"/>
          </a:p>
          <a:p>
            <a:pPr marL="685800" lvl="2">
              <a:spcBef>
                <a:spcPts val="1000"/>
              </a:spcBef>
            </a:pP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endParaRPr lang="en-US" sz="1600" dirty="0" smtClean="0"/>
          </a:p>
          <a:p>
            <a:pPr lvl="1"/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ffunction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-sections </a:t>
            </a:r>
          </a:p>
          <a:p>
            <a:pPr lvl="1"/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fdata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-sections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00" y="1825625"/>
            <a:ext cx="4278052" cy="383459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63" y="2269082"/>
            <a:ext cx="4276789" cy="3526076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29194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Configure your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glow>
              <a:schemeClr val="accent1"/>
            </a:glow>
            <a:softEdge rad="0"/>
          </a:effectLst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dirty="0" err="1" smtClean="0">
                <a:solidFill>
                  <a:srgbClr val="00B050"/>
                </a:solidFill>
              </a:rPr>
              <a:t>build.gradle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      CMakeList.txt</a:t>
            </a:r>
          </a:p>
          <a:p>
            <a:endParaRPr lang="en-US" dirty="0" smtClean="0"/>
          </a:p>
          <a:p>
            <a:r>
              <a:rPr lang="en-US" dirty="0" smtClean="0"/>
              <a:t>      Application.mk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99" y="1825625"/>
            <a:ext cx="425884" cy="4258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99" y="2802654"/>
            <a:ext cx="425884" cy="4177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00" y="3940534"/>
            <a:ext cx="425884" cy="41613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398717" y="1486144"/>
            <a:ext cx="5423772" cy="3293209"/>
            <a:chOff x="5398717" y="1486144"/>
            <a:chExt cx="5423772" cy="3293209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5398717" y="1486144"/>
              <a:ext cx="5423772" cy="3293209"/>
            </a:xfrm>
            <a:prstGeom prst="rect">
              <a:avLst/>
            </a:prstGeom>
            <a:solidFill>
              <a:srgbClr val="2B2B2B">
                <a:alpha val="67000"/>
              </a:srgbClr>
            </a:solidFill>
            <a:ln>
              <a:noFill/>
            </a:ln>
            <a:effectLst>
              <a:reflection stA="0" endPos="65000" dist="50800" dir="5400000" sy="-100000" algn="bl" rotWithShape="0"/>
              <a:softEdge rad="63500"/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 {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en-US" alt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defaultConfig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externalNativeBuild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kumimoji="0" lang="en-US" alt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cmake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cppFlags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"-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std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c++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" 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"-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frtti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fexceptions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 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"-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ffunction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-sections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" 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"-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fdata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-sections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" 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"-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fvisibility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=hidden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62598" y="2555310"/>
              <a:ext cx="4516680" cy="16910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276595" y="1615712"/>
            <a:ext cx="7816240" cy="3046988"/>
          </a:xfrm>
          <a:prstGeom prst="rect">
            <a:avLst/>
          </a:prstGeom>
          <a:solidFill>
            <a:srgbClr val="2B2B2B">
              <a:alpha val="67000"/>
            </a:srgbClr>
          </a:solidFill>
          <a:ln>
            <a:noFill/>
          </a:ln>
          <a:effectLst>
            <a:reflection stA="0" endPos="65000" dist="50800" dir="5400000" sy="-100000" algn="bl" rotWithShape="0"/>
            <a:softEdge rad="6350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C++ flags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SET(CMAKE_CXX_FLAGS "${CMAKE_CXX_FLAGS} -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11")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SET(CMAKE_CXX_FLAGS "${CMAKE_CXX_FLAGS} -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frtti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fexceptions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SET(CMAKE_CXX_FLAGS "${CMAKE_CXX_FLAGS} -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=hidden")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 flags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SET(CMAKE_C_FLAGS "${CMAKE_C_FLAGS} -O0 -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=hidden")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Debug/release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SET(CMAKE_CXX_FLAGS_DEBUG "${CMAKE_CXX_FLAGS_DEBUG} .... ")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SET(CMAKE_CXX_FLAGS_RELEASE "${CMAKE_CXX_FLAGS_RELEASE} ....")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SET(CMAKE_C_FLAGS_RELEASE "${CMAKE_C_FLAGS_RELEASE} .... ")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4290162" y="3664051"/>
            <a:ext cx="7722295" cy="830997"/>
          </a:xfrm>
          <a:prstGeom prst="rect">
            <a:avLst/>
          </a:prstGeom>
          <a:solidFill>
            <a:srgbClr val="2B2B2B">
              <a:alpha val="67000"/>
            </a:srgbClr>
          </a:solidFill>
          <a:ln>
            <a:noFill/>
          </a:ln>
          <a:effectLst>
            <a:reflection stA="0" endPos="65000" dist="50800" dir="5400000" sy="-100000" algn="bl" rotWithShape="0"/>
            <a:softEdge rad="6350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APP_CFLAGS := -</a:t>
            </a:r>
            <a:r>
              <a:rPr lang="en-US" altLang="en-US" sz="16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altLang="en-U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-protector-all,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APP_CPPFLAGS := -</a:t>
            </a:r>
            <a:r>
              <a:rPr lang="en-US" altLang="en-US" sz="16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altLang="en-U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-protector-all, 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APP_LDFLAGS := -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,--</a:t>
            </a:r>
            <a:r>
              <a:rPr lang="en-US" altLang="en-US" sz="16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r>
              <a:rPr lang="en-US" altLang="en-U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-sections,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--strip-debug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1690688"/>
            <a:ext cx="3082448" cy="8293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8199" y="2667718"/>
            <a:ext cx="3121073" cy="8293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2369" y="3497018"/>
            <a:ext cx="3801810" cy="116568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2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6" grpId="0" animBg="1"/>
      <p:bldP spid="27" grpId="0" animBg="1"/>
      <p:bldP spid="27" grpId="1" animBg="1"/>
      <p:bldP spid="28" grpId="0" animBg="1"/>
      <p:bldP spid="28" grpId="1" animBg="1"/>
      <p:bldP spid="28" grpId="2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24546"/>
            <a:ext cx="12191999" cy="1325563"/>
          </a:xfrm>
        </p:spPr>
        <p:txBody>
          <a:bodyPr/>
          <a:lstStyle/>
          <a:p>
            <a:pPr algn="ctr"/>
            <a:r>
              <a:rPr lang="en-US" dirty="0" smtClean="0"/>
              <a:t>Crash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76"/>
            <a:ext cx="12192000" cy="5835371"/>
          </a:xfrm>
        </p:spPr>
      </p:pic>
    </p:spTree>
    <p:extLst>
      <p:ext uri="{BB962C8B-B14F-4D97-AF65-F5344CB8AC3E}">
        <p14:creationId xmlns:p14="http://schemas.microsoft.com/office/powerpoint/2010/main" val="22878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8726"/>
            <a:ext cx="12192000" cy="37559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Crash handling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7906" y="3792883"/>
            <a:ext cx="1174376" cy="1684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72418" y="3771012"/>
            <a:ext cx="10647863" cy="1697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967317"/>
            <a:ext cx="4948518" cy="654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136" y="2030505"/>
            <a:ext cx="6075863" cy="900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2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9" grpId="0" animBg="1"/>
      <p:bldP spid="9" grpId="1" animBg="1"/>
      <p:bldP spid="10" grpId="0" animBg="1"/>
      <p:bldP spid="1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388" y="1902357"/>
            <a:ext cx="3719145" cy="360845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3901" y="1264975"/>
            <a:ext cx="10515600" cy="4351338"/>
          </a:xfrm>
        </p:spPr>
        <p:txBody>
          <a:bodyPr/>
          <a:lstStyle/>
          <a:p>
            <a:r>
              <a:rPr lang="en-US" sz="3200" dirty="0" err="1" smtClean="0"/>
              <a:t>ndk</a:t>
            </a:r>
            <a:r>
              <a:rPr lang="en-US" sz="3200" dirty="0" smtClean="0"/>
              <a:t>-stack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NDK tools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61767" y="2235201"/>
            <a:ext cx="3987100" cy="2963334"/>
            <a:chOff x="339368" y="1690687"/>
            <a:chExt cx="5046823" cy="3515762"/>
          </a:xfrm>
        </p:grpSpPr>
        <p:sp>
          <p:nvSpPr>
            <p:cNvPr id="7" name="Rounded Rectangle 6"/>
            <p:cNvSpPr/>
            <p:nvPr/>
          </p:nvSpPr>
          <p:spPr>
            <a:xfrm>
              <a:off x="3120246" y="1690687"/>
              <a:ext cx="2265945" cy="877149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 </a:t>
              </a:r>
              <a:r>
                <a:rPr lang="en-US" dirty="0" smtClean="0"/>
                <a:t>symbolic library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31977" y="3401120"/>
              <a:ext cx="1936658" cy="63699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</a:t>
              </a:r>
              <a:r>
                <a:rPr lang="en-US" dirty="0" err="1" smtClean="0"/>
                <a:t>dk</a:t>
              </a:r>
              <a:r>
                <a:rPr lang="en-US" dirty="0" smtClean="0"/>
                <a:t>-stack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931977" y="4569451"/>
              <a:ext cx="1936658" cy="63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Result stack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39368" y="1690687"/>
              <a:ext cx="2265945" cy="8771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backtrace</a:t>
              </a:r>
              <a:endParaRPr lang="en-US" dirty="0"/>
            </a:p>
          </p:txBody>
        </p:sp>
        <p:sp>
          <p:nvSpPr>
            <p:cNvPr id="2" name="Right Brace 1"/>
            <p:cNvSpPr/>
            <p:nvPr/>
          </p:nvSpPr>
          <p:spPr>
            <a:xfrm rot="5400000">
              <a:off x="2628131" y="1527447"/>
              <a:ext cx="544351" cy="285593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lus 3"/>
            <p:cNvSpPr/>
            <p:nvPr/>
          </p:nvSpPr>
          <p:spPr>
            <a:xfrm>
              <a:off x="2660257" y="1953257"/>
              <a:ext cx="424619" cy="438575"/>
            </a:xfrm>
            <a:prstGeom prst="mathPlus">
              <a:avLst/>
            </a:prstGeom>
            <a:solidFill>
              <a:schemeClr val="tx2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2"/>
              <a:endCxn id="10" idx="0"/>
            </p:cNvCxnSpPr>
            <p:nvPr/>
          </p:nvCxnSpPr>
          <p:spPr>
            <a:xfrm>
              <a:off x="2900306" y="4038118"/>
              <a:ext cx="0" cy="531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901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94" y="1395301"/>
            <a:ext cx="8572072" cy="345791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96" y="1395301"/>
            <a:ext cx="8572070" cy="3457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96" y="1392039"/>
            <a:ext cx="8572070" cy="34611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79" b="28323"/>
          <a:stretch/>
        </p:blipFill>
        <p:spPr>
          <a:xfrm>
            <a:off x="924831" y="2146852"/>
            <a:ext cx="7602944" cy="259921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076030" y="4055164"/>
            <a:ext cx="4382170" cy="4273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Own signal handler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739136"/>
            <a:ext cx="84967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C7832"/>
                </a:solidFill>
              </a:rPr>
              <a:t>static void </a:t>
            </a:r>
            <a:r>
              <a:rPr lang="en-US" dirty="0" err="1"/>
              <a:t>on_signal</a:t>
            </a:r>
            <a:r>
              <a:rPr lang="en-US" dirty="0"/>
              <a:t> (</a:t>
            </a:r>
            <a:r>
              <a:rPr lang="en-US" b="1" dirty="0" err="1">
                <a:solidFill>
                  <a:srgbClr val="CC7832"/>
                </a:solidFill>
              </a:rPr>
              <a:t>int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/>
              <a:t>sig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>
                <a:solidFill>
                  <a:srgbClr val="B9BCD1"/>
                </a:solidFill>
              </a:rPr>
              <a:t>siginfo_t</a:t>
            </a:r>
            <a:r>
              <a:rPr lang="en-US" dirty="0">
                <a:solidFill>
                  <a:srgbClr val="B9BCD1"/>
                </a:solidFill>
              </a:rPr>
              <a:t> </a:t>
            </a:r>
            <a:r>
              <a:rPr lang="en-US" dirty="0"/>
              <a:t>*</a:t>
            </a:r>
            <a:r>
              <a:rPr lang="en-US" dirty="0" err="1"/>
              <a:t>siginfo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CC7832"/>
                </a:solidFill>
              </a:rPr>
              <a:t>void </a:t>
            </a:r>
            <a:r>
              <a:rPr lang="en-US" dirty="0"/>
              <a:t>*context)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 (</a:t>
            </a:r>
            <a:r>
              <a:rPr lang="en-US" dirty="0">
                <a:solidFill>
                  <a:srgbClr val="6A8759"/>
                </a:solidFill>
              </a:rPr>
              <a:t>"Sending PID: </a:t>
            </a:r>
            <a:r>
              <a:rPr lang="en-US" dirty="0">
                <a:solidFill>
                  <a:srgbClr val="CC7832"/>
                </a:solidFill>
              </a:rPr>
              <a:t>%</a:t>
            </a:r>
            <a:r>
              <a:rPr lang="en-US" dirty="0" err="1">
                <a:solidFill>
                  <a:srgbClr val="CC7832"/>
                </a:solidFill>
              </a:rPr>
              <a:t>ld</a:t>
            </a:r>
            <a:r>
              <a:rPr lang="en-US" dirty="0">
                <a:solidFill>
                  <a:srgbClr val="6A8759"/>
                </a:solidFill>
              </a:rPr>
              <a:t>, UID: </a:t>
            </a:r>
            <a:r>
              <a:rPr lang="en-US" dirty="0">
                <a:solidFill>
                  <a:srgbClr val="CC7832"/>
                </a:solidFill>
              </a:rPr>
              <a:t>%</a:t>
            </a:r>
            <a:r>
              <a:rPr lang="en-US" dirty="0" err="1">
                <a:solidFill>
                  <a:srgbClr val="CC7832"/>
                </a:solidFill>
              </a:rPr>
              <a:t>ld</a:t>
            </a:r>
            <a:r>
              <a:rPr lang="en-US" dirty="0">
                <a:solidFill>
                  <a:srgbClr val="CC7832"/>
                </a:solidFill>
              </a:rPr>
              <a:t>\n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        </a:t>
            </a:r>
            <a:r>
              <a:rPr lang="en-US" dirty="0"/>
              <a:t>(</a:t>
            </a:r>
            <a:r>
              <a:rPr lang="en-US" b="1" dirty="0">
                <a:solidFill>
                  <a:srgbClr val="CC7832"/>
                </a:solidFill>
              </a:rPr>
              <a:t>long</a:t>
            </a:r>
            <a:r>
              <a:rPr lang="en-US" dirty="0"/>
              <a:t>)</a:t>
            </a:r>
            <a:r>
              <a:rPr lang="en-US" dirty="0" err="1"/>
              <a:t>siginfo</a:t>
            </a:r>
            <a:r>
              <a:rPr lang="en-US" dirty="0"/>
              <a:t>-&gt;</a:t>
            </a:r>
            <a:r>
              <a:rPr lang="en-US" dirty="0" err="1">
                <a:solidFill>
                  <a:srgbClr val="908B25"/>
                </a:solidFill>
              </a:rPr>
              <a:t>si_pid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(</a:t>
            </a:r>
            <a:r>
              <a:rPr lang="en-US" b="1" dirty="0">
                <a:solidFill>
                  <a:srgbClr val="CC7832"/>
                </a:solidFill>
              </a:rPr>
              <a:t>long</a:t>
            </a:r>
            <a:r>
              <a:rPr lang="en-US" dirty="0"/>
              <a:t>)</a:t>
            </a:r>
            <a:r>
              <a:rPr lang="en-US" dirty="0" err="1"/>
              <a:t>siginfo</a:t>
            </a:r>
            <a:r>
              <a:rPr lang="en-US" dirty="0"/>
              <a:t>-&gt;</a:t>
            </a:r>
            <a:r>
              <a:rPr lang="en-US" dirty="0" err="1">
                <a:solidFill>
                  <a:srgbClr val="908B25"/>
                </a:solidFill>
              </a:rPr>
              <a:t>si_uid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CC7832"/>
                </a:solidFill>
              </a:rPr>
              <a:t>void </a:t>
            </a:r>
            <a:r>
              <a:rPr lang="en-US" dirty="0" err="1"/>
              <a:t>registerSignalHandler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CC7832"/>
                </a:solidFill>
              </a:rPr>
              <a:t>struct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 err="1">
                <a:solidFill>
                  <a:srgbClr val="B5B6E3"/>
                </a:solidFill>
              </a:rPr>
              <a:t>sigaction</a:t>
            </a:r>
            <a:r>
              <a:rPr lang="en-US" dirty="0">
                <a:solidFill>
                  <a:srgbClr val="B5B6E3"/>
                </a:solidFill>
              </a:rPr>
              <a:t> </a:t>
            </a:r>
            <a:r>
              <a:rPr lang="en-US" dirty="0"/>
              <a:t>act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/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memset</a:t>
            </a:r>
            <a:r>
              <a:rPr lang="en-US" dirty="0"/>
              <a:t> (&amp;act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'</a:t>
            </a:r>
            <a:r>
              <a:rPr lang="en-US" dirty="0">
                <a:solidFill>
                  <a:srgbClr val="CC7832"/>
                </a:solidFill>
              </a:rPr>
              <a:t>\0</a:t>
            </a:r>
            <a:r>
              <a:rPr lang="en-US" dirty="0">
                <a:solidFill>
                  <a:srgbClr val="6A8759"/>
                </a:solidFill>
              </a:rPr>
              <a:t>'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b="1" dirty="0" err="1">
                <a:solidFill>
                  <a:srgbClr val="CC7832"/>
                </a:solidFill>
              </a:rPr>
              <a:t>sizeof</a:t>
            </a:r>
            <a:r>
              <a:rPr lang="en-US" dirty="0"/>
              <a:t>(act))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/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act.</a:t>
            </a:r>
            <a:r>
              <a:rPr lang="en-US" dirty="0" err="1">
                <a:solidFill>
                  <a:srgbClr val="9373A5"/>
                </a:solidFill>
              </a:rPr>
              <a:t>sa_sigaction</a:t>
            </a:r>
            <a:r>
              <a:rPr lang="en-US" dirty="0">
                <a:solidFill>
                  <a:srgbClr val="9373A5"/>
                </a:solidFill>
              </a:rPr>
              <a:t> </a:t>
            </a:r>
            <a:r>
              <a:rPr lang="en-US" dirty="0"/>
              <a:t>= &amp;</a:t>
            </a:r>
            <a:r>
              <a:rPr lang="en-US" dirty="0" err="1"/>
              <a:t>on_signal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act.</a:t>
            </a:r>
            <a:r>
              <a:rPr lang="en-US" dirty="0" err="1">
                <a:solidFill>
                  <a:srgbClr val="9373A5"/>
                </a:solidFill>
              </a:rPr>
              <a:t>sa_flags</a:t>
            </a:r>
            <a:r>
              <a:rPr lang="en-US" dirty="0">
                <a:solidFill>
                  <a:srgbClr val="9373A5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908B25"/>
                </a:solidFill>
              </a:rPr>
              <a:t>SA_SIGINFO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sigaction</a:t>
            </a:r>
            <a:r>
              <a:rPr lang="en-US" dirty="0"/>
              <a:t>(</a:t>
            </a:r>
            <a:r>
              <a:rPr lang="en-US" dirty="0">
                <a:solidFill>
                  <a:srgbClr val="908B25"/>
                </a:solidFill>
              </a:rPr>
              <a:t>SIGSEGV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&amp;act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908B25"/>
                </a:solidFill>
              </a:rPr>
              <a:t>NULL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593" y="5075725"/>
            <a:ext cx="4067908" cy="903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3578" y="1591408"/>
            <a:ext cx="8554914" cy="172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727047"/>
            <a:ext cx="6573715" cy="437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3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-safety</a:t>
            </a:r>
          </a:p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ll functions calls must be reentrant</a:t>
            </a:r>
          </a:p>
          <a:p>
            <a:endParaRPr lang="en-US" dirty="0" smtClean="0"/>
          </a:p>
          <a:p>
            <a:r>
              <a:rPr lang="en-US" dirty="0" smtClean="0"/>
              <a:t>Static storage duration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can’t pass state into the signal handler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1145" y="1506879"/>
            <a:ext cx="6342815" cy="1133579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014" y="3029588"/>
            <a:ext cx="7216118" cy="115275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2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1668708"/>
            <a:ext cx="7189519" cy="4508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Introduction</a:t>
            </a:r>
          </a:p>
          <a:p>
            <a:r>
              <a:rPr lang="en-US" sz="2000" dirty="0" smtClean="0"/>
              <a:t>JNI table reference counting</a:t>
            </a:r>
          </a:p>
          <a:p>
            <a:r>
              <a:rPr lang="en-US" sz="2000" dirty="0" smtClean="0"/>
              <a:t>Working with NDK native threads</a:t>
            </a:r>
          </a:p>
          <a:p>
            <a:r>
              <a:rPr lang="en-US" sz="2000" dirty="0" smtClean="0"/>
              <a:t>Exception Handling</a:t>
            </a:r>
          </a:p>
          <a:p>
            <a:r>
              <a:rPr lang="en-US" sz="2000" dirty="0" smtClean="0"/>
              <a:t>Different linking issues</a:t>
            </a:r>
          </a:p>
          <a:p>
            <a:r>
              <a:rPr lang="en-US" sz="2000" dirty="0" smtClean="0"/>
              <a:t>Reduce the size of native libs</a:t>
            </a:r>
          </a:p>
          <a:p>
            <a:r>
              <a:rPr lang="en-US" sz="2000" dirty="0" smtClean="0"/>
              <a:t>NDK crash handling and NDK tools</a:t>
            </a:r>
          </a:p>
        </p:txBody>
      </p:sp>
    </p:spTree>
    <p:extLst>
      <p:ext uri="{BB962C8B-B14F-4D97-AF65-F5344CB8AC3E}">
        <p14:creationId xmlns:p14="http://schemas.microsoft.com/office/powerpoint/2010/main" val="36069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32623"/>
            <a:ext cx="12192000" cy="1325563"/>
          </a:xfrm>
        </p:spPr>
        <p:txBody>
          <a:bodyPr/>
          <a:lstStyle/>
          <a:p>
            <a:pPr algn="ctr"/>
            <a:r>
              <a:rPr lang="en-US" sz="2000" dirty="0" smtClean="0"/>
              <a:t>Questions?</a:t>
            </a:r>
            <a:endParaRPr lang="en-US" sz="20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268399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8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NDK?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7" y="1825625"/>
            <a:ext cx="7701152" cy="4039147"/>
          </a:xfrm>
        </p:spPr>
        <p:txBody>
          <a:bodyPr/>
          <a:lstStyle/>
          <a:p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Android NDK is a toolset that lets you implement parts of your app in native code, using languages such as C and C++. For certain types of apps, this can help you reuse code libraries written in those languages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  <a:p>
            <a:endParaRPr lang="uk-UA" sz="20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Java Native Interface (JNI) is a programming framework that enables Java code running in a Java Virtual Machine (JVM) to call and be called 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by native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applications 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and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libraries written in other languages such as C, C++ and assembly.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1575676"/>
            <a:ext cx="3655848" cy="3655848"/>
          </a:xfrm>
          <a:prstGeom prst="rect">
            <a:avLst/>
          </a:prstGeom>
          <a:effectLst>
            <a:outerShdw blurRad="317500" dir="8100000" sx="107000" sy="107000" algn="tr" rotWithShape="0">
              <a:schemeClr val="tx1">
                <a:alpha val="9000"/>
              </a:schemeClr>
            </a:outerShdw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27801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we use NDK/JNI?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838200" y="1668708"/>
            <a:ext cx="5770684" cy="4508255"/>
          </a:xfrm>
        </p:spPr>
        <p:txBody>
          <a:bodyPr/>
          <a:lstStyle/>
          <a:p>
            <a:r>
              <a:rPr lang="en-US" sz="2000" dirty="0" smtClean="0"/>
              <a:t>Legacy </a:t>
            </a:r>
            <a:r>
              <a:rPr lang="en-US" sz="2000" dirty="0" smtClean="0"/>
              <a:t>support</a:t>
            </a:r>
          </a:p>
          <a:p>
            <a:endParaRPr lang="en-US" sz="1000" dirty="0" smtClean="0"/>
          </a:p>
          <a:p>
            <a:r>
              <a:rPr lang="en-US" sz="2000" dirty="0" smtClean="0"/>
              <a:t>Security, performance </a:t>
            </a:r>
            <a:r>
              <a:rPr lang="en-US" sz="2000" dirty="0" smtClean="0"/>
              <a:t>solutions</a:t>
            </a:r>
          </a:p>
          <a:p>
            <a:endParaRPr lang="en-US" sz="1000" dirty="0" smtClean="0"/>
          </a:p>
          <a:p>
            <a:r>
              <a:rPr lang="en-US" sz="2000" dirty="0" smtClean="0"/>
              <a:t>Low-level platform specific </a:t>
            </a:r>
            <a:r>
              <a:rPr lang="en-US" sz="2000" dirty="0" smtClean="0"/>
              <a:t>API</a:t>
            </a:r>
          </a:p>
          <a:p>
            <a:endParaRPr lang="en-US" sz="1000" dirty="0" smtClean="0"/>
          </a:p>
          <a:p>
            <a:r>
              <a:rPr lang="en-US" sz="2000" dirty="0"/>
              <a:t>C++ cross-platform solutions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8008216" y="2394817"/>
            <a:ext cx="1364384" cy="425949"/>
          </a:xfrm>
          <a:prstGeom prst="roundRect">
            <a:avLst/>
          </a:prstGeom>
          <a:solidFill>
            <a:srgbClr val="57B9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JNI Layer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226125" y="1416845"/>
            <a:ext cx="928566" cy="50372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Android Java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6814628" y="2981851"/>
            <a:ext cx="921589" cy="691876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iOS Objective-C</a:t>
            </a:r>
            <a:endParaRPr lang="en-US" sz="1000" dirty="0"/>
          </a:p>
        </p:txBody>
      </p:sp>
      <p:sp>
        <p:nvSpPr>
          <p:cNvPr id="28" name="Rounded Rectangle 27"/>
          <p:cNvSpPr/>
          <p:nvPr/>
        </p:nvSpPr>
        <p:spPr>
          <a:xfrm>
            <a:off x="6819670" y="4230364"/>
            <a:ext cx="917620" cy="609417"/>
          </a:xfrm>
          <a:prstGeom prst="roundRect">
            <a:avLst/>
          </a:prstGeom>
          <a:solidFill>
            <a:schemeClr val="tx2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MacOS</a:t>
            </a:r>
            <a:r>
              <a:rPr lang="en-US" sz="1000" dirty="0" smtClean="0"/>
              <a:t> Objective-C</a:t>
            </a:r>
            <a:endParaRPr lang="en-US" sz="1000" dirty="0"/>
          </a:p>
        </p:txBody>
      </p:sp>
      <p:sp>
        <p:nvSpPr>
          <p:cNvPr id="29" name="Rounded Rectangle 28"/>
          <p:cNvSpPr/>
          <p:nvPr/>
        </p:nvSpPr>
        <p:spPr>
          <a:xfrm>
            <a:off x="9595315" y="2981851"/>
            <a:ext cx="984093" cy="691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Win </a:t>
            </a:r>
            <a:r>
              <a:rPr lang="en-US" sz="1000" dirty="0"/>
              <a:t>D</a:t>
            </a:r>
            <a:r>
              <a:rPr lang="en-US" sz="1000" dirty="0" smtClean="0"/>
              <a:t>esktop C++</a:t>
            </a:r>
            <a:endParaRPr lang="en-US" sz="1000" dirty="0"/>
          </a:p>
        </p:txBody>
      </p:sp>
      <p:cxnSp>
        <p:nvCxnSpPr>
          <p:cNvPr id="40" name="Straight Arrow Connector 39"/>
          <p:cNvCxnSpPr>
            <a:stCxn id="130" idx="6"/>
            <a:endCxn id="29" idx="1"/>
          </p:cNvCxnSpPr>
          <p:nvPr/>
        </p:nvCxnSpPr>
        <p:spPr>
          <a:xfrm flipV="1">
            <a:off x="9155153" y="3327789"/>
            <a:ext cx="440162" cy="345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0" idx="3"/>
            <a:endCxn id="28" idx="3"/>
          </p:cNvCxnSpPr>
          <p:nvPr/>
        </p:nvCxnSpPr>
        <p:spPr>
          <a:xfrm flipH="1">
            <a:off x="7737290" y="3985613"/>
            <a:ext cx="645477" cy="5494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0" idx="2"/>
            <a:endCxn id="27" idx="3"/>
          </p:cNvCxnSpPr>
          <p:nvPr/>
        </p:nvCxnSpPr>
        <p:spPr>
          <a:xfrm flipH="1" flipV="1">
            <a:off x="7736217" y="3327789"/>
            <a:ext cx="514029" cy="345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5" idx="2"/>
            <a:endCxn id="22" idx="0"/>
          </p:cNvCxnSpPr>
          <p:nvPr/>
        </p:nvCxnSpPr>
        <p:spPr>
          <a:xfrm>
            <a:off x="8690408" y="1920571"/>
            <a:ext cx="0" cy="474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2"/>
          </p:cNvCxnSpPr>
          <p:nvPr/>
        </p:nvCxnSpPr>
        <p:spPr>
          <a:xfrm>
            <a:off x="8690408" y="2820766"/>
            <a:ext cx="0" cy="411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9595315" y="4230364"/>
            <a:ext cx="984093" cy="60941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Win mobile C++</a:t>
            </a:r>
            <a:endParaRPr lang="en-US" sz="1000" dirty="0"/>
          </a:p>
        </p:txBody>
      </p:sp>
      <p:cxnSp>
        <p:nvCxnSpPr>
          <p:cNvPr id="19" name="Straight Arrow Connector 18"/>
          <p:cNvCxnSpPr>
            <a:stCxn id="130" idx="5"/>
            <a:endCxn id="18" idx="1"/>
          </p:cNvCxnSpPr>
          <p:nvPr/>
        </p:nvCxnSpPr>
        <p:spPr>
          <a:xfrm>
            <a:off x="9022632" y="3985613"/>
            <a:ext cx="572683" cy="5494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8250246" y="3232655"/>
            <a:ext cx="904907" cy="88214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C/C++</a:t>
            </a:r>
          </a:p>
          <a:p>
            <a:pPr algn="ctr"/>
            <a:r>
              <a:rPr lang="en-US" sz="1000" dirty="0" smtClean="0"/>
              <a:t>Core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9429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7" grpId="0" animBg="1"/>
      <p:bldP spid="28" grpId="0" animBg="1"/>
      <p:bldP spid="29" grpId="0" animBg="1"/>
      <p:bldP spid="18" grpId="0" animBg="1"/>
      <p:bldP spid="1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669" y="258806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Common mistakes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Local and Global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147" y="1395058"/>
            <a:ext cx="10515600" cy="4351338"/>
          </a:xfrm>
        </p:spPr>
        <p:txBody>
          <a:bodyPr/>
          <a:lstStyle/>
          <a:p>
            <a:r>
              <a:rPr lang="en-US" sz="2000" dirty="0" smtClean="0"/>
              <a:t>JNI reference </a:t>
            </a:r>
            <a:r>
              <a:rPr lang="en-US" sz="2000" dirty="0" smtClean="0"/>
              <a:t>types</a:t>
            </a:r>
          </a:p>
          <a:p>
            <a:pPr lvl="1"/>
            <a:r>
              <a:rPr 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LocalRef</a:t>
            </a:r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NewGlobalRef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NewWeakRef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endParaRPr lang="en-US" sz="1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Stashing objects without calling </a:t>
            </a:r>
            <a:r>
              <a:rPr lang="en-US" sz="2000" dirty="0" err="1"/>
              <a:t>NewGlobalRef</a:t>
            </a:r>
            <a:r>
              <a:rPr lang="en-US" sz="2000" dirty="0" smtClean="0"/>
              <a:t>()</a:t>
            </a:r>
          </a:p>
          <a:p>
            <a:endParaRPr lang="en-US" sz="1000" dirty="0" smtClean="0"/>
          </a:p>
          <a:p>
            <a:r>
              <a:rPr lang="en-US" sz="2000" dirty="0" smtClean="0"/>
              <a:t>JNI local </a:t>
            </a:r>
            <a:r>
              <a:rPr lang="en-US" sz="2000" dirty="0"/>
              <a:t>t</a:t>
            </a:r>
            <a:r>
              <a:rPr lang="en-US" sz="2000" dirty="0" smtClean="0"/>
              <a:t>able reference </a:t>
            </a:r>
            <a:r>
              <a:rPr lang="en-US" sz="2000" dirty="0" smtClean="0"/>
              <a:t>overflow</a:t>
            </a:r>
          </a:p>
          <a:p>
            <a:endParaRPr lang="en-US" sz="1000" dirty="0" smtClean="0"/>
          </a:p>
          <a:p>
            <a:r>
              <a:rPr lang="en-US" sz="2000" dirty="0" smtClean="0"/>
              <a:t>JNI global table reference </a:t>
            </a:r>
            <a:r>
              <a:rPr lang="en-US" sz="2000" dirty="0" smtClean="0"/>
              <a:t>overflow</a:t>
            </a:r>
          </a:p>
          <a:p>
            <a:endParaRPr lang="en-US" sz="1000" dirty="0" smtClean="0"/>
          </a:p>
          <a:p>
            <a:r>
              <a:rPr lang="en-US" sz="2000" dirty="0" smtClean="0"/>
              <a:t>Android 8.0 improvements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48789" y="1367766"/>
            <a:ext cx="11167769" cy="36900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156" y="1678037"/>
            <a:ext cx="4906107" cy="3208682"/>
          </a:xfrm>
          <a:prstGeom prst="rect">
            <a:avLst/>
          </a:prstGeom>
          <a:ln w="19050">
            <a:noFill/>
          </a:ln>
          <a:effectLst>
            <a:softEdge rad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533" y="2679525"/>
            <a:ext cx="4620656" cy="1862511"/>
          </a:xfrm>
          <a:prstGeom prst="rect">
            <a:avLst/>
          </a:prstGeom>
          <a:effectLst>
            <a:softEdge rad="0"/>
          </a:effec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34156" y="2120456"/>
            <a:ext cx="5796925" cy="1384995"/>
          </a:xfrm>
          <a:prstGeom prst="rect">
            <a:avLst/>
          </a:prstGeom>
          <a:solidFill>
            <a:srgbClr val="2B2B2B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NewStringUTF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 String"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jbooleanArray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NewBooleanArray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jcharArray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NewCharArray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something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34157" y="2720621"/>
            <a:ext cx="5796925" cy="1569660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NewStringUTF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 String"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jobject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globalObject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NewGlobalRef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globalArray.push_back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globalObject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DeleteLocalRef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92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uiExpand="1" animBg="1"/>
      <p:bldP spid="10" grpId="1" animBg="1"/>
      <p:bldP spid="10" grpId="2" animBg="1"/>
      <p:bldP spid="10" grpId="3" animBg="1"/>
      <p:bldP spid="5" grpId="0" animBg="1"/>
      <p:bldP spid="5" grpId="1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Native threads and Invocation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277" y="1547447"/>
            <a:ext cx="9694985" cy="3121268"/>
          </a:xfrm>
        </p:spPr>
        <p:txBody>
          <a:bodyPr/>
          <a:lstStyle/>
          <a:p>
            <a:r>
              <a:rPr lang="en-US" sz="2000" dirty="0" err="1"/>
              <a:t>JavaVM</a:t>
            </a:r>
            <a:r>
              <a:rPr lang="en-US" sz="2000" dirty="0"/>
              <a:t> and </a:t>
            </a:r>
            <a:r>
              <a:rPr lang="en-US" sz="2000" dirty="0" err="1" smtClean="0"/>
              <a:t>JNIEnv</a:t>
            </a:r>
            <a:endParaRPr lang="en-US" sz="2000" dirty="0" smtClean="0"/>
          </a:p>
          <a:p>
            <a:endParaRPr lang="en-US" dirty="0" smtClean="0"/>
          </a:p>
          <a:p>
            <a:r>
              <a:rPr lang="en-US" sz="2000" dirty="0" smtClean="0"/>
              <a:t>Attach </a:t>
            </a:r>
            <a:r>
              <a:rPr lang="en-US" sz="2000" dirty="0"/>
              <a:t>native thread to the </a:t>
            </a:r>
            <a:r>
              <a:rPr lang="en-US" sz="2000" dirty="0" smtClean="0"/>
              <a:t>JVM</a:t>
            </a:r>
            <a:endParaRPr lang="uk-UA" sz="2000" dirty="0" smtClean="0"/>
          </a:p>
          <a:p>
            <a:endParaRPr lang="en-US" dirty="0" smtClean="0"/>
          </a:p>
          <a:p>
            <a:r>
              <a:rPr lang="en-US" sz="2000" dirty="0" smtClean="0"/>
              <a:t>Thread local references</a:t>
            </a:r>
            <a:r>
              <a:rPr lang="en-US" dirty="0" smtClean="0"/>
              <a:t>.</a:t>
            </a:r>
            <a:endParaRPr lang="uk-UA" dirty="0" smtClean="0"/>
          </a:p>
          <a:p>
            <a:pPr lvl="1"/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All local references are accessible within one thread only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82250" y="1861663"/>
            <a:ext cx="3478295" cy="19268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C000"/>
                </a:solidFill>
              </a:rPr>
              <a:t>Invocation API</a:t>
            </a:r>
            <a:endParaRPr lang="uk-UA" sz="2000" dirty="0">
              <a:solidFill>
                <a:srgbClr val="FFC000"/>
              </a:solidFill>
            </a:endParaRPr>
          </a:p>
          <a:p>
            <a:pPr lvl="1"/>
            <a:r>
              <a:rPr lang="en-US" sz="1600" dirty="0" err="1">
                <a:solidFill>
                  <a:srgbClr val="FFC000"/>
                </a:solidFill>
              </a:rPr>
              <a:t>JNI_OnLoad</a:t>
            </a:r>
            <a:endParaRPr lang="uk-UA" sz="1600" dirty="0">
              <a:solidFill>
                <a:srgbClr val="FFC000"/>
              </a:solidFill>
            </a:endParaRPr>
          </a:p>
          <a:p>
            <a:pPr lvl="1"/>
            <a:r>
              <a:rPr lang="en-US" sz="1600" dirty="0" err="1">
                <a:solidFill>
                  <a:srgbClr val="FFC000"/>
                </a:solidFill>
              </a:rPr>
              <a:t>AttachCurrentThread</a:t>
            </a:r>
            <a:endParaRPr lang="uk-UA" sz="1600" dirty="0">
              <a:solidFill>
                <a:srgbClr val="FFC000"/>
              </a:solidFill>
            </a:endParaRPr>
          </a:p>
          <a:p>
            <a:pPr lvl="1"/>
            <a:r>
              <a:rPr lang="en-US" sz="1600" dirty="0" err="1">
                <a:solidFill>
                  <a:srgbClr val="FFC000"/>
                </a:solidFill>
              </a:rPr>
              <a:t>DetachCurrentThread</a:t>
            </a:r>
            <a:endParaRPr lang="uk-UA" sz="1600" dirty="0">
              <a:solidFill>
                <a:srgbClr val="FFC000"/>
              </a:solidFill>
            </a:endParaRPr>
          </a:p>
          <a:p>
            <a:pPr lvl="1"/>
            <a:r>
              <a:rPr lang="en-US" sz="1600" dirty="0" err="1">
                <a:solidFill>
                  <a:srgbClr val="FFC000"/>
                </a:solidFill>
              </a:rPr>
              <a:t>GetEnv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22218" y="1690688"/>
            <a:ext cx="4711931" cy="205625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8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154" y="1348618"/>
            <a:ext cx="10515600" cy="4351338"/>
          </a:xfrm>
        </p:spPr>
        <p:txBody>
          <a:bodyPr/>
          <a:lstStyle/>
          <a:p>
            <a:r>
              <a:rPr lang="en-US" sz="2000" dirty="0" smtClean="0"/>
              <a:t>Runtime errors and exceptions: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JNI DETECTED ERROR IN APPLICATION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java.lang.UnsatisfiedLinkerError</a:t>
            </a:r>
            <a:r>
              <a:rPr lang="en-US" sz="1600" dirty="0" smtClean="0">
                <a:solidFill>
                  <a:srgbClr val="FF0000"/>
                </a:solidFill>
              </a:rPr>
              <a:t>: No implementation found</a:t>
            </a: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java.lang.NoSuchMethodError</a:t>
            </a:r>
            <a:r>
              <a:rPr lang="en-US" sz="1600" dirty="0" smtClean="0">
                <a:solidFill>
                  <a:srgbClr val="FF0000"/>
                </a:solidFill>
              </a:rPr>
              <a:t>: no method</a:t>
            </a:r>
          </a:p>
          <a:p>
            <a:pPr marL="0" indent="0">
              <a:buNone/>
            </a:pPr>
            <a:endParaRPr lang="en-US" sz="1000" dirty="0" smtClean="0"/>
          </a:p>
          <a:p>
            <a:pPr lvl="0"/>
            <a:r>
              <a:rPr lang="en-US" sz="2000" dirty="0" smtClean="0"/>
              <a:t>C linkage</a:t>
            </a:r>
          </a:p>
          <a:p>
            <a:pPr lvl="1"/>
            <a:r>
              <a:rPr lang="en-US" alt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uk-UA" altLang="en-US" sz="16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1600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JNIEXPORT  </a:t>
            </a:r>
            <a:r>
              <a:rPr lang="en-US" altLang="en-US" sz="16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__attribute__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((visibility (</a:t>
            </a:r>
            <a:r>
              <a:rPr lang="en-US" altLang="en-US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"default</a:t>
            </a:r>
            <a:r>
              <a:rPr lang="en-US" altLang="en-US" sz="1600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lang="en-US" altLang="en-US" sz="1600" dirty="0" smtClean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sz="2000" dirty="0" smtClean="0"/>
              <a:t>Release mode and Java obfuscation</a:t>
            </a:r>
          </a:p>
          <a:p>
            <a:pPr lvl="1"/>
            <a:r>
              <a:rPr 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ProGuard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DexGuard</a:t>
            </a:r>
            <a:endParaRPr lang="en-US" sz="16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smtClean="0"/>
              <a:t>Library set</a:t>
            </a:r>
          </a:p>
          <a:p>
            <a:pPr lvl="1"/>
            <a:r>
              <a:rPr lang="en-US" sz="1600" dirty="0" smtClean="0">
                <a:solidFill>
                  <a:schemeClr val="accent1"/>
                </a:solidFill>
              </a:rPr>
              <a:t>armeabi-v7a, arm64-v8a, x86, </a:t>
            </a:r>
            <a:r>
              <a:rPr lang="en-US" sz="1600" dirty="0">
                <a:solidFill>
                  <a:schemeClr val="accent1"/>
                </a:solidFill>
              </a:rPr>
              <a:t>x86_64</a:t>
            </a:r>
          </a:p>
          <a:p>
            <a:pPr lvl="1"/>
            <a:endParaRPr lang="en-US" sz="10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4506" y="1145746"/>
            <a:ext cx="7327726" cy="149936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2153" y="2812987"/>
            <a:ext cx="8051023" cy="1064421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2154" y="3812414"/>
            <a:ext cx="6743135" cy="920671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4277" y="4732234"/>
            <a:ext cx="6552838" cy="101941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C++ exception support</a:t>
            </a:r>
          </a:p>
          <a:p>
            <a:pPr lvl="1"/>
            <a:endParaRPr lang="en-US" altLang="en-US" sz="16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fexceptions</a:t>
            </a:r>
            <a:endParaRPr lang="en-US" altLang="en-US" sz="16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-exceptions</a:t>
            </a:r>
            <a:endParaRPr lang="en-US" sz="1600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46" y="2480028"/>
            <a:ext cx="9179162" cy="1529861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298827" y="1825625"/>
            <a:ext cx="5304696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compileSdkVersion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defaultConfig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com.softserveinc.ndkexampledemo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minSdkVersion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targetSdkVersion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versionCode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externalNativeBuild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cppFlags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fexceptions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0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SOFTSERVE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-Template" id="{4566493B-E0D1-4B6D-BB2B-D667728FAECA}" vid="{F81C9E1D-7833-467B-A721-F1A02C4664AB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-Template" id="{4566493B-E0D1-4B6D-BB2B-D667728FAECA}" vid="{25F14842-CDC1-4C49-AF1B-A06CF522D3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Template-MM-02-JAN-2018</Template>
  <TotalTime>2183</TotalTime>
  <Words>507</Words>
  <Application>Microsoft Office PowerPoint</Application>
  <PresentationFormat>Widescreen</PresentationFormat>
  <Paragraphs>149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Open Sans</vt:lpstr>
      <vt:lpstr>Proxima Nova Black</vt:lpstr>
      <vt:lpstr>DARK THEME</vt:lpstr>
      <vt:lpstr>LIGHT-THEME</vt:lpstr>
      <vt:lpstr>NDK: JNI crashes, errors and common mistakes</vt:lpstr>
      <vt:lpstr>Plan</vt:lpstr>
      <vt:lpstr>What is NDK?</vt:lpstr>
      <vt:lpstr>Why we use NDK/JNI?</vt:lpstr>
      <vt:lpstr>Common mistakes</vt:lpstr>
      <vt:lpstr>Local and Global References</vt:lpstr>
      <vt:lpstr>Native threads and Invocation API</vt:lpstr>
      <vt:lpstr>Linking problems</vt:lpstr>
      <vt:lpstr>Exception handling</vt:lpstr>
      <vt:lpstr>JNI exception handling</vt:lpstr>
      <vt:lpstr>Reduce APK size by reducing C/C++ artefacts</vt:lpstr>
      <vt:lpstr>Configure your build</vt:lpstr>
      <vt:lpstr>Crash handling</vt:lpstr>
      <vt:lpstr>PowerPoint Presentation</vt:lpstr>
      <vt:lpstr>Crash handling</vt:lpstr>
      <vt:lpstr>PowerPoint Presentation</vt:lpstr>
      <vt:lpstr>Results</vt:lpstr>
      <vt:lpstr>Own signal handler</vt:lpstr>
      <vt:lpstr>Constrains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NDK: Crashes, errors and common mistakes</dc:title>
  <dc:creator>Oleksandr</dc:creator>
  <cp:lastModifiedBy>Oleksandr</cp:lastModifiedBy>
  <cp:revision>132</cp:revision>
  <dcterms:created xsi:type="dcterms:W3CDTF">2018-03-03T09:41:19Z</dcterms:created>
  <dcterms:modified xsi:type="dcterms:W3CDTF">2018-03-12T22:07:44Z</dcterms:modified>
</cp:coreProperties>
</file>