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tiff" ContentType="image/tiff"/>
  <Default Extension="rels" ContentType="application/vnd.openxmlformats-package.relationships+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7" r:id="rId2"/>
  </p:sldMasterIdLst>
  <p:notesMasterIdLst>
    <p:notesMasterId r:id="rId24"/>
  </p:notesMasterIdLst>
  <p:sldIdLst>
    <p:sldId id="256" r:id="rId3"/>
    <p:sldId id="257" r:id="rId4"/>
    <p:sldId id="269" r:id="rId5"/>
    <p:sldId id="258" r:id="rId6"/>
    <p:sldId id="270" r:id="rId7"/>
    <p:sldId id="259" r:id="rId8"/>
    <p:sldId id="262" r:id="rId9"/>
    <p:sldId id="265" r:id="rId10"/>
    <p:sldId id="275" r:id="rId11"/>
    <p:sldId id="263" r:id="rId12"/>
    <p:sldId id="271" r:id="rId13"/>
    <p:sldId id="260" r:id="rId14"/>
    <p:sldId id="261" r:id="rId15"/>
    <p:sldId id="268" r:id="rId16"/>
    <p:sldId id="266" r:id="rId17"/>
    <p:sldId id="272" r:id="rId18"/>
    <p:sldId id="273" r:id="rId19"/>
    <p:sldId id="276" r:id="rId20"/>
    <p:sldId id="264" r:id="rId21"/>
    <p:sldId id="267" r:id="rId22"/>
    <p:sldId id="27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B9AD"/>
    <a:srgbClr val="5DD3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30" autoAdjust="0"/>
    <p:restoredTop sz="94674"/>
  </p:normalViewPr>
  <p:slideViewPr>
    <p:cSldViewPr snapToGrid="0">
      <p:cViewPr varScale="1">
        <p:scale>
          <a:sx n="124" d="100"/>
          <a:sy n="124" d="100"/>
        </p:scale>
        <p:origin x="7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33C042-B116-4AF0-8EB0-10C51ACFEAFC}" type="datetimeFigureOut">
              <a:rPr lang="en-US" smtClean="0"/>
              <a:t>3/7/18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D2CC24-F36D-4C42-AA1E-B9B53AF36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259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2CC24-F36D-4C42-AA1E-B9B53AF365D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481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Android versions prior to Android 8.0, the number of local references is capped at a version-specific limit. Beginning in Android 8.0, Android supports unlimited local references</a:t>
            </a:r>
          </a:p>
          <a:p>
            <a:r>
              <a:rPr lang="en-US" dirty="0" err="1" smtClean="0"/>
              <a:t>Також</a:t>
            </a:r>
            <a:r>
              <a:rPr lang="en-US" dirty="0" smtClean="0"/>
              <a:t> </a:t>
            </a:r>
            <a:r>
              <a:rPr lang="en-US" dirty="0" err="1" smtClean="0"/>
              <a:t>собі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2CC24-F36D-4C42-AA1E-B9B53AF365D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2525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2CC24-F36D-4C42-AA1E-B9B53AF365D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2589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Можливі проблеми </a:t>
            </a:r>
            <a:r>
              <a:rPr lang="uk-UA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лінковки</a:t>
            </a: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 – JNI</a:t>
            </a:r>
          </a:p>
          <a:p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Проблеми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завантаження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бібліотек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extern C,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сігнатура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функцій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рефакторінг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Обфускація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proguard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2CC24-F36D-4C42-AA1E-B9B53AF365D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7579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2CC24-F36D-4C42-AA1E-B9B53AF365D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57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-SLIDE-DARK-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1000"/>
              </a:lnSpc>
              <a:defRPr sz="1500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TO</a:t>
            </a:r>
            <a:r>
              <a:rPr lang="uk-UA" dirty="0" smtClean="0"/>
              <a:t> </a:t>
            </a:r>
            <a:r>
              <a:rPr lang="en-US" dirty="0" smtClean="0"/>
              <a:t>BE</a:t>
            </a:r>
            <a:r>
              <a:rPr lang="uk-UA" dirty="0" smtClean="0"/>
              <a:t> </a:t>
            </a:r>
            <a:r>
              <a:rPr lang="en-US" dirty="0" smtClean="0"/>
              <a:t>CAPI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TALIZED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smtClean="0"/>
              <a:t>by Speaker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WIDE-PHOTO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CLICK TO EDIT THE TITLE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2057400"/>
            <a:ext cx="12192000" cy="4800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-LEF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SCRIPTION-PHOTO-RIGH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BE</a:t>
            </a:r>
            <a:r>
              <a:rPr lang="uk-UA" dirty="0" smtClean="0"/>
              <a:t> С</a:t>
            </a:r>
            <a:r>
              <a:rPr lang="en-US" dirty="0" smtClean="0"/>
              <a:t>APITA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LIZED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IDE-CHAR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-LEF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BE CAPITA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LIZED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68A8755-D758-4E0E-A7B6-8C6D23EC775F}" type="datetimeFigureOut">
              <a:rPr lang="en-US" smtClean="0"/>
              <a:t>3/7/18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7AB9EFA-8F4C-4E6C-93B1-68827A0EB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5908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68A8755-D758-4E0E-A7B6-8C6D23EC775F}" type="datetimeFigureOut">
              <a:rPr lang="en-US" smtClean="0"/>
              <a:t>3/7/18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7AB9EFA-8F4C-4E6C-93B1-68827A0EB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5535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LIGHT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1000"/>
              </a:lnSpc>
              <a:defRPr sz="1500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TO</a:t>
            </a:r>
            <a:r>
              <a:rPr lang="uk-UA" dirty="0" smtClean="0"/>
              <a:t> </a:t>
            </a:r>
            <a:r>
              <a:rPr lang="en-US" dirty="0" smtClean="0"/>
              <a:t>BE</a:t>
            </a:r>
            <a:r>
              <a:rPr lang="uk-UA" dirty="0" smtClean="0"/>
              <a:t> </a:t>
            </a:r>
            <a:r>
              <a:rPr lang="en-US" dirty="0" smtClean="0"/>
              <a:t>CAPI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TALIZED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smtClean="0"/>
              <a:t>by Speaker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LIGH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smtClean="0"/>
              <a:t>by Speaker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E-COLUMN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-SLIDE-DARK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smtClean="0"/>
              <a:t>by Speaker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WO-COLUMNS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/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HREE-COLUMNS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/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DESCRIPTION-SIDETEX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BE CAPITA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LIZED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/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IDETEXT-PROCESS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77043"/>
            <a:ext cx="7124700" cy="2051957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77043"/>
            <a:ext cx="3467100" cy="2051957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BE CAPITA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LIZED</a:t>
            </a:r>
            <a:endParaRPr lang="en-US" dirty="0"/>
          </a:p>
        </p:txBody>
      </p:sp>
      <p:sp>
        <p:nvSpPr>
          <p:cNvPr id="4" name="Oval 3"/>
          <p:cNvSpPr/>
          <p:nvPr userDrawn="1"/>
        </p:nvSpPr>
        <p:spPr>
          <a:xfrm>
            <a:off x="917664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 userDrawn="1"/>
        </p:nvSpPr>
        <p:spPr>
          <a:xfrm>
            <a:off x="3113586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 userDrawn="1"/>
        </p:nvSpPr>
        <p:spPr>
          <a:xfrm>
            <a:off x="5309508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7505429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 userDrawn="1"/>
        </p:nvSpPr>
        <p:spPr>
          <a:xfrm>
            <a:off x="9701348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 userDrawn="1"/>
        </p:nvCxnSpPr>
        <p:spPr>
          <a:xfrm>
            <a:off x="2700337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 userDrawn="1"/>
        </p:nvCxnSpPr>
        <p:spPr>
          <a:xfrm>
            <a:off x="4896259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 userDrawn="1"/>
        </p:nvCxnSpPr>
        <p:spPr>
          <a:xfrm>
            <a:off x="7092181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 userDrawn="1"/>
        </p:nvCxnSpPr>
        <p:spPr>
          <a:xfrm>
            <a:off x="9288101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045028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3247481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433605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639324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9825445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/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TIMELINE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28575" y="2743200"/>
            <a:ext cx="122529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6172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 userDrawn="1"/>
        </p:nvSpPr>
        <p:spPr>
          <a:xfrm>
            <a:off x="28270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 userDrawn="1"/>
        </p:nvSpPr>
        <p:spPr>
          <a:xfrm>
            <a:off x="50368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 userDrawn="1"/>
        </p:nvSpPr>
        <p:spPr>
          <a:xfrm>
            <a:off x="72466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 userDrawn="1"/>
        </p:nvSpPr>
        <p:spPr>
          <a:xfrm>
            <a:off x="94564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28956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5114925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73152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534525" y="207645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28956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511492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  <p:sp>
        <p:nvSpPr>
          <p:cNvPr id="37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73152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51547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RIGH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2959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219825" y="2057400"/>
            <a:ext cx="5286375" cy="3429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22" name="TextBox 21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/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IDE-PHOTO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CLICK TO EDIT THE TITLE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2057400"/>
            <a:ext cx="12192000" cy="4800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/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LEF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/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CRIPTION-PHOTO-RIGH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BE</a:t>
            </a:r>
            <a:r>
              <a:rPr lang="uk-UA" dirty="0" smtClean="0"/>
              <a:t> С</a:t>
            </a:r>
            <a:r>
              <a:rPr lang="en-US" dirty="0" smtClean="0"/>
              <a:t>APITA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LIZED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</p:spTree>
    <p:extLst/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-CHAR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-ONE-COLUMN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/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-LEF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BE CAPITA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LIZED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-TWO-COLUMNS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-THREE-COLUMNS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-DESCRIPTION-SIDETEX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BE CAPITA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LIZED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-SIDETEXT-PROCESS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77043"/>
            <a:ext cx="7124700" cy="2051957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77043"/>
            <a:ext cx="3467100" cy="2051957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BE CAPITA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LIZED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917664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13586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309508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505429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9701348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700337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896259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092181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9288101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045028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3247481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433605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639324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9825445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-TIMELINE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-28575" y="2743200"/>
            <a:ext cx="12252960" cy="0"/>
          </a:xfrm>
          <a:prstGeom prst="line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6172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8270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0368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72466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94564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28956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5114925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73152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534525" y="207645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28956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511492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  <p:sp>
        <p:nvSpPr>
          <p:cNvPr id="37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73152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51547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-RIGH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2959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219825" y="2057400"/>
            <a:ext cx="5286375" cy="3429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0.xml"/><Relationship Id="rId15" Type="http://schemas.openxmlformats.org/officeDocument/2006/relationships/theme" Target="../theme/theme2.xml"/><Relationship Id="rId16" Type="http://schemas.openxmlformats.org/officeDocument/2006/relationships/image" Target="../media/image3.emf"/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5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4977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32">
          <p15:clr>
            <a:srgbClr val="F26B43"/>
          </p15:clr>
        </p15:guide>
        <p15:guide id="4" pos="724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864">
          <p15:clr>
            <a:srgbClr val="F26B43"/>
          </p15:clr>
        </p15:guide>
        <p15:guide id="7" orient="horz" pos="3456">
          <p15:clr>
            <a:srgbClr val="F26B43"/>
          </p15:clr>
        </p15:guide>
        <p15:guide id="8" orient="horz" pos="3888">
          <p15:clr>
            <a:srgbClr val="F26B43"/>
          </p15:clr>
        </p15:guide>
        <p15:guide id="9" pos="1680">
          <p15:clr>
            <a:srgbClr val="F26B43"/>
          </p15:clr>
        </p15:guide>
        <p15:guide id="10" pos="1824">
          <p15:clr>
            <a:srgbClr val="F26B43"/>
          </p15:clr>
        </p15:guide>
        <p15:guide id="11" pos="2616">
          <p15:clr>
            <a:srgbClr val="F26B43"/>
          </p15:clr>
        </p15:guide>
        <p15:guide id="12" pos="3072">
          <p15:clr>
            <a:srgbClr val="F26B43"/>
          </p15:clr>
        </p15:guide>
        <p15:guide id="13" pos="2760">
          <p15:clr>
            <a:srgbClr val="F26B43"/>
          </p15:clr>
        </p15:guide>
        <p15:guide id="14" pos="3216">
          <p15:clr>
            <a:srgbClr val="F26B43"/>
          </p15:clr>
        </p15:guide>
        <p15:guide id="15" pos="4464">
          <p15:clr>
            <a:srgbClr val="F26B43"/>
          </p15:clr>
        </p15:guide>
        <p15:guide id="16" pos="4608">
          <p15:clr>
            <a:srgbClr val="F26B43"/>
          </p15:clr>
        </p15:guide>
        <p15:guide id="17" pos="4920">
          <p15:clr>
            <a:srgbClr val="F26B43"/>
          </p15:clr>
        </p15:guide>
        <p15:guide id="18" pos="5064">
          <p15:clr>
            <a:srgbClr val="F26B43"/>
          </p15:clr>
        </p15:guide>
        <p15:guide id="19" pos="5856">
          <p15:clr>
            <a:srgbClr val="F26B43"/>
          </p15:clr>
        </p15:guide>
        <p15:guide id="20" pos="6000">
          <p15:clr>
            <a:srgbClr val="F26B43"/>
          </p15:clr>
        </p15:guide>
        <p15:guide id="21" orient="horz" pos="1296">
          <p15:clr>
            <a:srgbClr val="F26B43"/>
          </p15:clr>
        </p15:guide>
        <p15:guide id="22" orient="horz" pos="1728">
          <p15:clr>
            <a:srgbClr val="F26B43"/>
          </p15:clr>
        </p15:guide>
        <p15:guide id="23" pos="3768">
          <p15:clr>
            <a:srgbClr val="F26B43"/>
          </p15:clr>
        </p15:guide>
        <p15:guide id="24" pos="3912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959145" y="5906728"/>
            <a:ext cx="1547053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516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14.tiff"/><Relationship Id="rId3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NDK: </a:t>
            </a:r>
            <a:r>
              <a:rPr lang="en-US" dirty="0" smtClean="0"/>
              <a:t>JNI crashes</a:t>
            </a:r>
            <a:r>
              <a:rPr lang="en-US" dirty="0"/>
              <a:t>, errors and common mistakes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941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Exception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 exception support</a:t>
            </a:r>
          </a:p>
          <a:p>
            <a:pPr lvl="1"/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en-US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fexceptions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4843" y="2005486"/>
            <a:ext cx="5946272" cy="2754404"/>
          </a:xfrm>
          <a:prstGeom prst="rect">
            <a:avLst/>
          </a:prstGeom>
          <a:effectLst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67040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JNI exception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099" y="1825625"/>
            <a:ext cx="11065701" cy="4351338"/>
          </a:xfrm>
        </p:spPr>
        <p:txBody>
          <a:bodyPr/>
          <a:lstStyle/>
          <a:p>
            <a:r>
              <a:rPr lang="en-US" b="1" dirty="0" smtClean="0"/>
              <a:t>Pending exception: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/>
              <a:t>T</a:t>
            </a:r>
            <a:r>
              <a:rPr lang="en-US" b="1" dirty="0"/>
              <a:t>h</a:t>
            </a:r>
            <a:r>
              <a:rPr lang="en-US" b="1" dirty="0" smtClean="0"/>
              <a:t>row </a:t>
            </a:r>
            <a:r>
              <a:rPr lang="en-US" b="1" dirty="0" smtClean="0"/>
              <a:t>exception to Java via: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4001294"/>
            <a:ext cx="7157543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ThrowNew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jclass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clazz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char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 message);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-&gt;Throw(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jthrowable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38200" y="2439762"/>
            <a:ext cx="3924947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ExceptionCheck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ExceptionClear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57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Reduce APK size by reducing C/C++ artefacts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/>
              <a:t>Supported </a:t>
            </a:r>
            <a:r>
              <a:rPr lang="en-US" dirty="0" smtClean="0"/>
              <a:t>ABIs</a:t>
            </a:r>
          </a:p>
          <a:p>
            <a:r>
              <a:rPr lang="en-US" dirty="0" smtClean="0"/>
              <a:t>Disable C++ exception support </a:t>
            </a:r>
          </a:p>
          <a:p>
            <a:pPr lvl="1"/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en-US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fexceptions</a:t>
            </a:r>
            <a:endParaRPr lang="en-US" dirty="0" smtClean="0"/>
          </a:p>
          <a:p>
            <a:r>
              <a:rPr lang="en-US" dirty="0" smtClean="0"/>
              <a:t>Disable RTTI</a:t>
            </a:r>
          </a:p>
          <a:p>
            <a:pPr lvl="1"/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en-US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frtti</a:t>
            </a:r>
            <a:endParaRPr lang="en-US" dirty="0" smtClean="0"/>
          </a:p>
          <a:p>
            <a:r>
              <a:rPr lang="en-US" dirty="0" smtClean="0"/>
              <a:t>Strip debug symbols</a:t>
            </a:r>
          </a:p>
          <a:p>
            <a:pPr lvl="1"/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en-US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ffunction</a:t>
            </a: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-sections </a:t>
            </a:r>
          </a:p>
          <a:p>
            <a:pPr lvl="1"/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en-US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fdata</a:t>
            </a: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-sections </a:t>
            </a:r>
          </a:p>
          <a:p>
            <a:pPr lvl="1"/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en-US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fvisibility</a:t>
            </a: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=hidden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8600" y="1825625"/>
            <a:ext cx="4278052" cy="3834596"/>
          </a:xfrm>
          <a:prstGeom prst="rect">
            <a:avLst/>
          </a:prstGeom>
          <a:effectLst>
            <a:softEdge rad="1270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9863" y="2269082"/>
            <a:ext cx="4276789" cy="3526076"/>
          </a:xfrm>
          <a:prstGeom prst="rect">
            <a:avLst/>
          </a:prstGeom>
          <a:effectLst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3291943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24546"/>
            <a:ext cx="12191999" cy="1325563"/>
          </a:xfrm>
        </p:spPr>
        <p:txBody>
          <a:bodyPr/>
          <a:lstStyle/>
          <a:p>
            <a:pPr algn="ctr"/>
            <a:r>
              <a:rPr lang="en-US" dirty="0" smtClean="0"/>
              <a:t>Crash handling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164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8676"/>
            <a:ext cx="12192000" cy="5835371"/>
          </a:xfrm>
        </p:spPr>
      </p:pic>
    </p:spTree>
    <p:extLst>
      <p:ext uri="{BB962C8B-B14F-4D97-AF65-F5344CB8AC3E}">
        <p14:creationId xmlns:p14="http://schemas.microsoft.com/office/powerpoint/2010/main" val="228788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Crash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5625"/>
            <a:ext cx="12192000" cy="452384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91886" y="3883231"/>
            <a:ext cx="1401288" cy="24662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876301" y="3883230"/>
            <a:ext cx="10200904" cy="24662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1886" y="2945081"/>
            <a:ext cx="5723906" cy="7656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1825625"/>
            <a:ext cx="7742712" cy="11194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720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388" y="1513013"/>
            <a:ext cx="4267200" cy="4140200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73901" y="1027906"/>
            <a:ext cx="10515600" cy="4351338"/>
          </a:xfrm>
        </p:spPr>
        <p:txBody>
          <a:bodyPr/>
          <a:lstStyle/>
          <a:p>
            <a:r>
              <a:rPr lang="en-US" dirty="0" err="1" smtClean="0"/>
              <a:t>ndk</a:t>
            </a:r>
            <a:r>
              <a:rPr lang="en-US" dirty="0" smtClean="0"/>
              <a:t>-stack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NDK tools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120246" y="1690687"/>
            <a:ext cx="2265945" cy="877149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 </a:t>
            </a:r>
            <a:r>
              <a:rPr lang="en-US" dirty="0" smtClean="0"/>
              <a:t>symbolic shared library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931977" y="3401120"/>
            <a:ext cx="1936658" cy="636998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</a:t>
            </a:r>
            <a:r>
              <a:rPr lang="en-US" dirty="0" err="1" smtClean="0"/>
              <a:t>dk</a:t>
            </a:r>
            <a:r>
              <a:rPr lang="en-US" dirty="0" smtClean="0"/>
              <a:t>-stack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931977" y="4569451"/>
            <a:ext cx="1936658" cy="6369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Result stack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339367" y="1690687"/>
            <a:ext cx="2265945" cy="877149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backtrace</a:t>
            </a:r>
            <a:endParaRPr lang="en-US" dirty="0"/>
          </a:p>
        </p:txBody>
      </p:sp>
      <p:sp>
        <p:nvSpPr>
          <p:cNvPr id="2" name="Right Brace 1"/>
          <p:cNvSpPr/>
          <p:nvPr/>
        </p:nvSpPr>
        <p:spPr>
          <a:xfrm rot="5400000">
            <a:off x="2628131" y="1527447"/>
            <a:ext cx="544351" cy="285593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lus 3"/>
          <p:cNvSpPr/>
          <p:nvPr/>
        </p:nvSpPr>
        <p:spPr>
          <a:xfrm>
            <a:off x="2660257" y="1953257"/>
            <a:ext cx="424619" cy="438575"/>
          </a:xfrm>
          <a:prstGeom prst="mathPlus">
            <a:avLst/>
          </a:prstGeom>
          <a:solidFill>
            <a:schemeClr val="tx2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9" idx="2"/>
            <a:endCxn id="10" idx="0"/>
          </p:cNvCxnSpPr>
          <p:nvPr/>
        </p:nvCxnSpPr>
        <p:spPr>
          <a:xfrm>
            <a:off x="2900306" y="4038118"/>
            <a:ext cx="0" cy="531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901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NDK tools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99460"/>
            <a:ext cx="12199920" cy="185255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853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Own signal handler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1739136"/>
            <a:ext cx="849672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C7832"/>
                </a:solidFill>
              </a:rPr>
              <a:t>static void </a:t>
            </a:r>
            <a:r>
              <a:rPr lang="en-US" dirty="0" err="1"/>
              <a:t>on_signal</a:t>
            </a:r>
            <a:r>
              <a:rPr lang="en-US" dirty="0"/>
              <a:t> (</a:t>
            </a:r>
            <a:r>
              <a:rPr lang="en-US" b="1" dirty="0" err="1">
                <a:solidFill>
                  <a:srgbClr val="CC7832"/>
                </a:solidFill>
              </a:rPr>
              <a:t>int</a:t>
            </a:r>
            <a:r>
              <a:rPr lang="en-US" b="1" dirty="0">
                <a:solidFill>
                  <a:srgbClr val="CC7832"/>
                </a:solidFill>
              </a:rPr>
              <a:t> </a:t>
            </a:r>
            <a:r>
              <a:rPr lang="en-US" dirty="0"/>
              <a:t>sig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 err="1">
                <a:solidFill>
                  <a:srgbClr val="B9BCD1"/>
                </a:solidFill>
              </a:rPr>
              <a:t>siginfo_t</a:t>
            </a:r>
            <a:r>
              <a:rPr lang="en-US" dirty="0">
                <a:solidFill>
                  <a:srgbClr val="B9BCD1"/>
                </a:solidFill>
              </a:rPr>
              <a:t> </a:t>
            </a:r>
            <a:r>
              <a:rPr lang="en-US" dirty="0"/>
              <a:t>*</a:t>
            </a:r>
            <a:r>
              <a:rPr lang="en-US" dirty="0" err="1"/>
              <a:t>siginfo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b="1" dirty="0">
                <a:solidFill>
                  <a:srgbClr val="CC7832"/>
                </a:solidFill>
              </a:rPr>
              <a:t>void </a:t>
            </a:r>
            <a:r>
              <a:rPr lang="en-US" dirty="0"/>
              <a:t>*context)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 (</a:t>
            </a:r>
            <a:r>
              <a:rPr lang="en-US" dirty="0">
                <a:solidFill>
                  <a:srgbClr val="6A8759"/>
                </a:solidFill>
              </a:rPr>
              <a:t>"Sending PID: </a:t>
            </a:r>
            <a:r>
              <a:rPr lang="en-US" dirty="0">
                <a:solidFill>
                  <a:srgbClr val="CC7832"/>
                </a:solidFill>
              </a:rPr>
              <a:t>%</a:t>
            </a:r>
            <a:r>
              <a:rPr lang="en-US" dirty="0" err="1">
                <a:solidFill>
                  <a:srgbClr val="CC7832"/>
                </a:solidFill>
              </a:rPr>
              <a:t>ld</a:t>
            </a:r>
            <a:r>
              <a:rPr lang="en-US" dirty="0">
                <a:solidFill>
                  <a:srgbClr val="6A8759"/>
                </a:solidFill>
              </a:rPr>
              <a:t>, UID: </a:t>
            </a:r>
            <a:r>
              <a:rPr lang="en-US" dirty="0">
                <a:solidFill>
                  <a:srgbClr val="CC7832"/>
                </a:solidFill>
              </a:rPr>
              <a:t>%</a:t>
            </a:r>
            <a:r>
              <a:rPr lang="en-US" dirty="0" err="1">
                <a:solidFill>
                  <a:srgbClr val="CC7832"/>
                </a:solidFill>
              </a:rPr>
              <a:t>ld</a:t>
            </a:r>
            <a:r>
              <a:rPr lang="en-US" dirty="0">
                <a:solidFill>
                  <a:srgbClr val="CC7832"/>
                </a:solidFill>
              </a:rPr>
              <a:t>\n</a:t>
            </a:r>
            <a:r>
              <a:rPr lang="en-US" dirty="0">
                <a:solidFill>
                  <a:srgbClr val="6A8759"/>
                </a:solidFill>
              </a:rPr>
              <a:t>"</a:t>
            </a:r>
            <a:r>
              <a:rPr lang="en-US" dirty="0">
                <a:solidFill>
                  <a:srgbClr val="CC7832"/>
                </a:solidFill>
              </a:rPr>
              <a:t>,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>            </a:t>
            </a:r>
            <a:r>
              <a:rPr lang="en-US" dirty="0"/>
              <a:t>(</a:t>
            </a:r>
            <a:r>
              <a:rPr lang="en-US" b="1" dirty="0">
                <a:solidFill>
                  <a:srgbClr val="CC7832"/>
                </a:solidFill>
              </a:rPr>
              <a:t>long</a:t>
            </a:r>
            <a:r>
              <a:rPr lang="en-US" dirty="0"/>
              <a:t>)</a:t>
            </a:r>
            <a:r>
              <a:rPr lang="en-US" dirty="0" err="1"/>
              <a:t>siginfo</a:t>
            </a:r>
            <a:r>
              <a:rPr lang="en-US" dirty="0"/>
              <a:t>-&gt;</a:t>
            </a:r>
            <a:r>
              <a:rPr lang="en-US" dirty="0" err="1">
                <a:solidFill>
                  <a:srgbClr val="908B25"/>
                </a:solidFill>
              </a:rPr>
              <a:t>si_pid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/>
              <a:t>(</a:t>
            </a:r>
            <a:r>
              <a:rPr lang="en-US" b="1" dirty="0">
                <a:solidFill>
                  <a:srgbClr val="CC7832"/>
                </a:solidFill>
              </a:rPr>
              <a:t>long</a:t>
            </a:r>
            <a:r>
              <a:rPr lang="en-US" dirty="0"/>
              <a:t>)</a:t>
            </a:r>
            <a:r>
              <a:rPr lang="en-US" dirty="0" err="1"/>
              <a:t>siginfo</a:t>
            </a:r>
            <a:r>
              <a:rPr lang="en-US" dirty="0"/>
              <a:t>-&gt;</a:t>
            </a:r>
            <a:r>
              <a:rPr lang="en-US" dirty="0" err="1">
                <a:solidFill>
                  <a:srgbClr val="908B25"/>
                </a:solidFill>
              </a:rPr>
              <a:t>si_uid</a:t>
            </a:r>
            <a:r>
              <a:rPr lang="en-US" dirty="0"/>
              <a:t>)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>
                <a:solidFill>
                  <a:srgbClr val="CC7832"/>
                </a:solidFill>
              </a:rPr>
              <a:t>void </a:t>
            </a:r>
            <a:r>
              <a:rPr lang="en-US" dirty="0" err="1"/>
              <a:t>registerSignalHandler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 err="1">
                <a:solidFill>
                  <a:srgbClr val="CC7832"/>
                </a:solidFill>
              </a:rPr>
              <a:t>struct</a:t>
            </a:r>
            <a:r>
              <a:rPr lang="en-US" b="1" dirty="0">
                <a:solidFill>
                  <a:srgbClr val="CC7832"/>
                </a:solidFill>
              </a:rPr>
              <a:t> </a:t>
            </a:r>
            <a:r>
              <a:rPr lang="en-US" dirty="0" err="1">
                <a:solidFill>
                  <a:srgbClr val="B5B6E3"/>
                </a:solidFill>
              </a:rPr>
              <a:t>sigaction</a:t>
            </a:r>
            <a:r>
              <a:rPr lang="en-US" dirty="0">
                <a:solidFill>
                  <a:srgbClr val="B5B6E3"/>
                </a:solidFill>
              </a:rPr>
              <a:t> </a:t>
            </a:r>
            <a:r>
              <a:rPr lang="en-US" dirty="0"/>
              <a:t>act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/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>    </a:t>
            </a:r>
            <a:r>
              <a:rPr lang="en-US" dirty="0" err="1"/>
              <a:t>memset</a:t>
            </a:r>
            <a:r>
              <a:rPr lang="en-US" dirty="0"/>
              <a:t> (&amp;act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>
                <a:solidFill>
                  <a:srgbClr val="6A8759"/>
                </a:solidFill>
              </a:rPr>
              <a:t>'</a:t>
            </a:r>
            <a:r>
              <a:rPr lang="en-US" dirty="0">
                <a:solidFill>
                  <a:srgbClr val="CC7832"/>
                </a:solidFill>
              </a:rPr>
              <a:t>\0</a:t>
            </a:r>
            <a:r>
              <a:rPr lang="en-US" dirty="0">
                <a:solidFill>
                  <a:srgbClr val="6A8759"/>
                </a:solidFill>
              </a:rPr>
              <a:t>'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b="1" dirty="0" err="1">
                <a:solidFill>
                  <a:srgbClr val="CC7832"/>
                </a:solidFill>
              </a:rPr>
              <a:t>sizeof</a:t>
            </a:r>
            <a:r>
              <a:rPr lang="en-US" dirty="0"/>
              <a:t>(act))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/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>    </a:t>
            </a:r>
            <a:r>
              <a:rPr lang="en-US" dirty="0" err="1"/>
              <a:t>act.</a:t>
            </a:r>
            <a:r>
              <a:rPr lang="en-US" dirty="0" err="1">
                <a:solidFill>
                  <a:srgbClr val="9373A5"/>
                </a:solidFill>
              </a:rPr>
              <a:t>sa_sigaction</a:t>
            </a:r>
            <a:r>
              <a:rPr lang="en-US" dirty="0">
                <a:solidFill>
                  <a:srgbClr val="9373A5"/>
                </a:solidFill>
              </a:rPr>
              <a:t> </a:t>
            </a:r>
            <a:r>
              <a:rPr lang="en-US" dirty="0"/>
              <a:t>= &amp;</a:t>
            </a:r>
            <a:r>
              <a:rPr lang="en-US" dirty="0" err="1"/>
              <a:t>on_signal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>    </a:t>
            </a:r>
            <a:r>
              <a:rPr lang="en-US" dirty="0" err="1"/>
              <a:t>act.</a:t>
            </a:r>
            <a:r>
              <a:rPr lang="en-US" dirty="0" err="1">
                <a:solidFill>
                  <a:srgbClr val="9373A5"/>
                </a:solidFill>
              </a:rPr>
              <a:t>sa_flags</a:t>
            </a:r>
            <a:r>
              <a:rPr lang="en-US" dirty="0">
                <a:solidFill>
                  <a:srgbClr val="9373A5"/>
                </a:solidFill>
              </a:rPr>
              <a:t> </a:t>
            </a:r>
            <a:r>
              <a:rPr lang="en-US" dirty="0"/>
              <a:t>= </a:t>
            </a:r>
            <a:r>
              <a:rPr lang="en-US" dirty="0">
                <a:solidFill>
                  <a:srgbClr val="908B25"/>
                </a:solidFill>
              </a:rPr>
              <a:t>SA_SIGINFO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>    </a:t>
            </a:r>
            <a:r>
              <a:rPr lang="en-US" dirty="0" err="1"/>
              <a:t>sigaction</a:t>
            </a:r>
            <a:r>
              <a:rPr lang="en-US" dirty="0"/>
              <a:t>(</a:t>
            </a:r>
            <a:r>
              <a:rPr lang="en-US" dirty="0">
                <a:solidFill>
                  <a:srgbClr val="908B25"/>
                </a:solidFill>
              </a:rPr>
              <a:t>SIGSEGV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/>
              <a:t>&amp;act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>
                <a:solidFill>
                  <a:srgbClr val="908B25"/>
                </a:solidFill>
              </a:rPr>
              <a:t>NULL</a:t>
            </a:r>
            <a:r>
              <a:rPr lang="en-US" dirty="0"/>
              <a:t>) &lt; </a:t>
            </a:r>
            <a:r>
              <a:rPr lang="en-US" dirty="0">
                <a:solidFill>
                  <a:srgbClr val="6897BB"/>
                </a:solidFill>
              </a:rPr>
              <a:t>0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0493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8096" y="2669914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Questions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684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199" y="1668708"/>
            <a:ext cx="7189519" cy="4508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JNI table reference counting</a:t>
            </a:r>
          </a:p>
          <a:p>
            <a:r>
              <a:rPr lang="en-US" dirty="0" smtClean="0"/>
              <a:t>Working with NDK native threads</a:t>
            </a:r>
          </a:p>
          <a:p>
            <a:r>
              <a:rPr lang="en-US" dirty="0" smtClean="0"/>
              <a:t>Exception Handling</a:t>
            </a:r>
          </a:p>
          <a:p>
            <a:r>
              <a:rPr lang="en-US" dirty="0" smtClean="0"/>
              <a:t>Different linking issues</a:t>
            </a:r>
          </a:p>
          <a:p>
            <a:r>
              <a:rPr lang="en-US" dirty="0" smtClean="0"/>
              <a:t>Reduce the size of native libs</a:t>
            </a:r>
          </a:p>
          <a:p>
            <a:r>
              <a:rPr lang="en-US" dirty="0" smtClean="0"/>
              <a:t>NDK crash handling and NDK tools</a:t>
            </a:r>
          </a:p>
        </p:txBody>
      </p:sp>
    </p:spTree>
    <p:extLst>
      <p:ext uri="{BB962C8B-B14F-4D97-AF65-F5344CB8AC3E}">
        <p14:creationId xmlns:p14="http://schemas.microsoft.com/office/powerpoint/2010/main" val="360691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8096" y="2669914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42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Temporary.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1085138"/>
              </p:ext>
            </p:extLst>
          </p:nvPr>
        </p:nvGraphicFramePr>
        <p:xfrm>
          <a:off x="4353168" y="2167414"/>
          <a:ext cx="8128000" cy="18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="" xmlns:a16="http://schemas.microsoft.com/office/drawing/2014/main" val="942269498"/>
                    </a:ext>
                  </a:extLst>
                </a:gridCol>
                <a:gridCol w="2032000">
                  <a:extLst>
                    <a:ext uri="{9D8B030D-6E8A-4147-A177-3AD203B41FA5}">
                      <a16:colId xmlns="" xmlns:a16="http://schemas.microsoft.com/office/drawing/2014/main" val="436167576"/>
                    </a:ext>
                  </a:extLst>
                </a:gridCol>
                <a:gridCol w="2032000">
                  <a:extLst>
                    <a:ext uri="{9D8B030D-6E8A-4147-A177-3AD203B41FA5}">
                      <a16:colId xmlns="" xmlns:a16="http://schemas.microsoft.com/office/drawing/2014/main" val="3241846203"/>
                    </a:ext>
                  </a:extLst>
                </a:gridCol>
                <a:gridCol w="2032000">
                  <a:extLst>
                    <a:ext uri="{9D8B030D-6E8A-4147-A177-3AD203B41FA5}">
                      <a16:colId xmlns="" xmlns:a16="http://schemas.microsoft.com/office/drawing/2014/main" val="1632338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800" u="sng" dirty="0" smtClean="0"/>
                        <a:t>- Welcome to Native world</a:t>
                      </a:r>
                      <a:endParaRPr lang="en-US" sz="800" dirty="0" smtClean="0"/>
                    </a:p>
                    <a:p>
                      <a:r>
                        <a:rPr lang="en-US" sz="800" dirty="0" smtClean="0"/>
                        <a:t>-- Introduction</a:t>
                      </a:r>
                    </a:p>
                    <a:p>
                      <a:r>
                        <a:rPr lang="en-US" sz="800" dirty="0" smtClean="0"/>
                        <a:t>-- Project specific:  Android, Java, C++. Why we need NDK?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u="sng" dirty="0" smtClean="0"/>
                        <a:t>- Common JNI/NDK problems</a:t>
                      </a:r>
                      <a:endParaRPr lang="en-US" sz="800" dirty="0" smtClean="0"/>
                    </a:p>
                    <a:p>
                      <a:r>
                        <a:rPr lang="en-US" sz="800" dirty="0" smtClean="0"/>
                        <a:t>-- </a:t>
                      </a:r>
                      <a:r>
                        <a:rPr lang="en-US" sz="800" dirty="0" err="1" smtClean="0"/>
                        <a:t>JNIEnv</a:t>
                      </a:r>
                      <a:r>
                        <a:rPr lang="en-US" sz="800" dirty="0" smtClean="0"/>
                        <a:t>, </a:t>
                      </a:r>
                      <a:r>
                        <a:rPr lang="en-US" sz="800" dirty="0" err="1" smtClean="0"/>
                        <a:t>JavaVM</a:t>
                      </a:r>
                      <a:r>
                        <a:rPr lang="en-US" sz="800" dirty="0" smtClean="0"/>
                        <a:t> variable issues</a:t>
                      </a:r>
                    </a:p>
                    <a:p>
                      <a:r>
                        <a:rPr lang="en-US" sz="800" dirty="0" smtClean="0"/>
                        <a:t>-- Local table reference overflow</a:t>
                      </a:r>
                    </a:p>
                    <a:p>
                      <a:r>
                        <a:rPr lang="en-US" sz="800" dirty="0" smtClean="0"/>
                        <a:t>-- Global table reference overflow</a:t>
                      </a:r>
                    </a:p>
                    <a:p>
                      <a:r>
                        <a:rPr lang="en-US" sz="800" dirty="0" smtClean="0"/>
                        <a:t>-- JNI Thread issues. Attaching/Detaching </a:t>
                      </a:r>
                      <a:r>
                        <a:rPr lang="en-US" sz="800" dirty="0" err="1" smtClean="0"/>
                        <a:t>ndk</a:t>
                      </a:r>
                      <a:r>
                        <a:rPr lang="en-US" sz="800" dirty="0" smtClean="0"/>
                        <a:t> threads.</a:t>
                      </a:r>
                    </a:p>
                    <a:p>
                      <a:r>
                        <a:rPr lang="en-US" sz="800" dirty="0" smtClean="0"/>
                        <a:t>-- Examples</a:t>
                      </a:r>
                    </a:p>
                    <a:p>
                      <a:r>
                        <a:rPr lang="en-US" sz="800" b="1" dirty="0" smtClean="0"/>
                        <a:t> </a:t>
                      </a:r>
                      <a:endParaRPr lang="en-US" sz="800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u="sng" dirty="0" smtClean="0"/>
                        <a:t>- Exception Handling</a:t>
                      </a:r>
                      <a:endParaRPr lang="en-US" sz="800" dirty="0" smtClean="0"/>
                    </a:p>
                    <a:p>
                      <a:r>
                        <a:rPr lang="en-US" sz="800" dirty="0" smtClean="0"/>
                        <a:t>-- Handle exception from Java side</a:t>
                      </a:r>
                    </a:p>
                    <a:p>
                      <a:r>
                        <a:rPr lang="en-US" sz="800" dirty="0" smtClean="0"/>
                        <a:t>-- Handle exception from JNI</a:t>
                      </a:r>
                    </a:p>
                    <a:p>
                      <a:r>
                        <a:rPr lang="en-US" sz="800" dirty="0" smtClean="0"/>
                        <a:t>-- Handle C++ exception. How to enable it</a:t>
                      </a:r>
                    </a:p>
                    <a:p>
                      <a:r>
                        <a:rPr lang="en-US" sz="800" dirty="0" smtClean="0"/>
                        <a:t>-- Examples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u="sng" dirty="0" smtClean="0"/>
                        <a:t>- NDK crash handling</a:t>
                      </a:r>
                      <a:endParaRPr lang="en-US" sz="800" dirty="0" smtClean="0"/>
                    </a:p>
                    <a:p>
                      <a:r>
                        <a:rPr lang="en-US" sz="800" dirty="0" smtClean="0"/>
                        <a:t>-- </a:t>
                      </a:r>
                      <a:r>
                        <a:rPr lang="en-US" sz="800" dirty="0" err="1" smtClean="0"/>
                        <a:t>cmake</a:t>
                      </a:r>
                      <a:r>
                        <a:rPr lang="en-US" sz="800" dirty="0" smtClean="0"/>
                        <a:t>/</a:t>
                      </a:r>
                      <a:r>
                        <a:rPr lang="en-US" sz="800" dirty="0" err="1" smtClean="0"/>
                        <a:t>mk</a:t>
                      </a:r>
                      <a:r>
                        <a:rPr lang="en-US" sz="800" dirty="0" smtClean="0"/>
                        <a:t> file configuration</a:t>
                      </a:r>
                    </a:p>
                    <a:p>
                      <a:r>
                        <a:rPr lang="en-US" sz="800" dirty="0" smtClean="0"/>
                        <a:t>-- strip debug symbols</a:t>
                      </a:r>
                    </a:p>
                    <a:p>
                      <a:r>
                        <a:rPr lang="en-US" sz="800" dirty="0" smtClean="0"/>
                        <a:t>-- </a:t>
                      </a:r>
                      <a:r>
                        <a:rPr lang="en-US" sz="800" dirty="0" err="1" smtClean="0"/>
                        <a:t>ndk</a:t>
                      </a:r>
                      <a:r>
                        <a:rPr lang="en-US" sz="800" dirty="0" smtClean="0"/>
                        <a:t> tools</a:t>
                      </a:r>
                    </a:p>
                    <a:p>
                      <a:r>
                        <a:rPr lang="en-US" sz="800" dirty="0" smtClean="0"/>
                        <a:t>-- how </a:t>
                      </a:r>
                      <a:r>
                        <a:rPr lang="en-US" sz="800" dirty="0" err="1" smtClean="0"/>
                        <a:t>desymbolicate</a:t>
                      </a:r>
                      <a:r>
                        <a:rPr lang="en-US" sz="800" dirty="0" smtClean="0"/>
                        <a:t> crash log</a:t>
                      </a:r>
                    </a:p>
                    <a:p>
                      <a:r>
                        <a:rPr lang="en-US" sz="800" dirty="0" smtClean="0"/>
                        <a:t>-- C++/NDK crash handling</a:t>
                      </a:r>
                    </a:p>
                    <a:p>
                      <a:r>
                        <a:rPr lang="en-US" sz="800" dirty="0" smtClean="0"/>
                        <a:t>-- restrictions</a:t>
                      </a:r>
                    </a:p>
                    <a:p>
                      <a:r>
                        <a:rPr lang="en-US" sz="800" dirty="0" smtClean="0"/>
                        <a:t>-- Examples</a:t>
                      </a:r>
                    </a:p>
                    <a:p>
                      <a:r>
                        <a:rPr lang="en-US" sz="800" dirty="0" smtClean="0"/>
                        <a:t> 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90548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191418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061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is NDK?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717" y="1825625"/>
            <a:ext cx="7110249" cy="4039147"/>
          </a:xfrm>
        </p:spPr>
        <p:txBody>
          <a:bodyPr/>
          <a:lstStyle/>
          <a:p>
            <a:r>
              <a:rPr lang="en-US" dirty="0"/>
              <a:t>The Android NDK is a toolset that lets you implement parts of your app in native code, using languages such as C and C++. For certain types of apps, this can help you reuse code libraries written in those languages.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6400" y="1575676"/>
            <a:ext cx="3655848" cy="3655848"/>
          </a:xfrm>
          <a:prstGeom prst="rect">
            <a:avLst/>
          </a:prstGeom>
          <a:effectLst>
            <a:outerShdw blurRad="317500" dir="8100000" sx="107000" sy="107000" algn="tr" rotWithShape="0">
              <a:schemeClr val="tx1">
                <a:alpha val="9000"/>
              </a:schemeClr>
            </a:outerShdw>
            <a:softEdge rad="88900"/>
          </a:effectLst>
        </p:spPr>
      </p:pic>
    </p:spTree>
    <p:extLst>
      <p:ext uri="{BB962C8B-B14F-4D97-AF65-F5344CB8AC3E}">
        <p14:creationId xmlns:p14="http://schemas.microsoft.com/office/powerpoint/2010/main" val="278016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Why we use NDK/JNI?</a:t>
            </a:r>
            <a:endParaRPr lang="en-US" dirty="0"/>
          </a:p>
        </p:txBody>
      </p:sp>
      <p:sp>
        <p:nvSpPr>
          <p:cNvPr id="30" name="Content Placeholder 2"/>
          <p:cNvSpPr>
            <a:spLocks noGrp="1"/>
          </p:cNvSpPr>
          <p:nvPr>
            <p:ph idx="1"/>
          </p:nvPr>
        </p:nvSpPr>
        <p:spPr>
          <a:xfrm>
            <a:off x="838200" y="1668708"/>
            <a:ext cx="5770684" cy="4508255"/>
          </a:xfrm>
        </p:spPr>
        <p:txBody>
          <a:bodyPr/>
          <a:lstStyle/>
          <a:p>
            <a:r>
              <a:rPr lang="en-US" dirty="0" smtClean="0"/>
              <a:t>Legacy support</a:t>
            </a:r>
          </a:p>
          <a:p>
            <a:r>
              <a:rPr lang="en-US" dirty="0" smtClean="0"/>
              <a:t>Security, performance solutions</a:t>
            </a:r>
          </a:p>
          <a:p>
            <a:r>
              <a:rPr lang="en-US" dirty="0" smtClean="0"/>
              <a:t>Low-level platform specific API</a:t>
            </a:r>
          </a:p>
          <a:p>
            <a:r>
              <a:rPr lang="en-US" dirty="0"/>
              <a:t>C++ cross-platform solutions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6" name="Rounded Rectangle 5"/>
          <p:cNvSpPr/>
          <p:nvPr/>
        </p:nvSpPr>
        <p:spPr>
          <a:xfrm>
            <a:off x="7165732" y="3215785"/>
            <a:ext cx="1995853" cy="567104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C/C++ Core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7165730" y="2497015"/>
            <a:ext cx="1995855" cy="430823"/>
          </a:xfrm>
          <a:prstGeom prst="roundRect">
            <a:avLst/>
          </a:prstGeom>
          <a:solidFill>
            <a:srgbClr val="57B9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JNI Layer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7165731" y="1668708"/>
            <a:ext cx="1995854" cy="56710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Android Java Layer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5128067" y="4206386"/>
            <a:ext cx="1995854" cy="567103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iOS Objective-C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7284973" y="4743092"/>
            <a:ext cx="2317958" cy="567103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MacOS</a:t>
            </a:r>
            <a:r>
              <a:rPr lang="en-US" dirty="0" smtClean="0"/>
              <a:t> Objective-C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9718431" y="2905490"/>
            <a:ext cx="1995854" cy="567103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 </a:t>
            </a:r>
            <a:r>
              <a:rPr lang="en-US" dirty="0"/>
              <a:t>desktop </a:t>
            </a:r>
            <a:r>
              <a:rPr lang="en-US" dirty="0" smtClean="0"/>
              <a:t>C++</a:t>
            </a:r>
            <a:endParaRPr lang="en-US" dirty="0"/>
          </a:p>
        </p:txBody>
      </p:sp>
      <p:cxnSp>
        <p:nvCxnSpPr>
          <p:cNvPr id="40" name="Straight Arrow Connector 39"/>
          <p:cNvCxnSpPr>
            <a:stCxn id="6" idx="3"/>
            <a:endCxn id="29" idx="1"/>
          </p:cNvCxnSpPr>
          <p:nvPr/>
        </p:nvCxnSpPr>
        <p:spPr>
          <a:xfrm flipV="1">
            <a:off x="9161585" y="3189042"/>
            <a:ext cx="556846" cy="31029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6" idx="2"/>
            <a:endCxn id="28" idx="0"/>
          </p:cNvCxnSpPr>
          <p:nvPr/>
        </p:nvCxnSpPr>
        <p:spPr>
          <a:xfrm>
            <a:off x="8163659" y="3782889"/>
            <a:ext cx="280293" cy="9602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6" idx="2"/>
            <a:endCxn id="27" idx="0"/>
          </p:cNvCxnSpPr>
          <p:nvPr/>
        </p:nvCxnSpPr>
        <p:spPr>
          <a:xfrm flipH="1">
            <a:off x="6125994" y="3782889"/>
            <a:ext cx="2037665" cy="42349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5" idx="2"/>
            <a:endCxn id="22" idx="0"/>
          </p:cNvCxnSpPr>
          <p:nvPr/>
        </p:nvCxnSpPr>
        <p:spPr>
          <a:xfrm>
            <a:off x="8163658" y="2235811"/>
            <a:ext cx="0" cy="2612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8152462" y="2927838"/>
            <a:ext cx="0" cy="2612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9357946" y="3922835"/>
            <a:ext cx="1995854" cy="567103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 mobile C++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6" idx="2"/>
            <a:endCxn id="18" idx="1"/>
          </p:cNvCxnSpPr>
          <p:nvPr/>
        </p:nvCxnSpPr>
        <p:spPr>
          <a:xfrm>
            <a:off x="8163659" y="3782889"/>
            <a:ext cx="1194287" cy="4234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4290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2" grpId="0" animBg="1"/>
      <p:bldP spid="25" grpId="0" animBg="1"/>
      <p:bldP spid="27" grpId="0" animBg="1"/>
      <p:bldP spid="28" grpId="0" animBg="1"/>
      <p:bldP spid="29" grpId="0" animBg="1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669" y="2588062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Common mistakes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93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Local and Global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36383"/>
            <a:ext cx="10515600" cy="4351338"/>
          </a:xfrm>
        </p:spPr>
        <p:txBody>
          <a:bodyPr/>
          <a:lstStyle/>
          <a:p>
            <a:r>
              <a:rPr lang="en-US" dirty="0" smtClean="0"/>
              <a:t>JNI reference types: </a:t>
            </a:r>
            <a:r>
              <a:rPr lang="en-US" dirty="0" err="1" smtClean="0"/>
              <a:t>LocalRef</a:t>
            </a:r>
            <a:r>
              <a:rPr lang="en-US" dirty="0" smtClean="0"/>
              <a:t>, </a:t>
            </a:r>
            <a:r>
              <a:rPr lang="en-US" dirty="0" err="1" smtClean="0"/>
              <a:t>GlobalRef</a:t>
            </a:r>
            <a:endParaRPr lang="en-US" dirty="0" smtClean="0"/>
          </a:p>
          <a:p>
            <a:r>
              <a:rPr lang="en-US" dirty="0" smtClean="0"/>
              <a:t>JNI local </a:t>
            </a:r>
            <a:r>
              <a:rPr lang="en-US" dirty="0"/>
              <a:t>t</a:t>
            </a:r>
            <a:r>
              <a:rPr lang="en-US" dirty="0" smtClean="0"/>
              <a:t>able reference overflow</a:t>
            </a:r>
          </a:p>
          <a:p>
            <a:r>
              <a:rPr lang="en-US" dirty="0" smtClean="0"/>
              <a:t>JNI global table reference overflow</a:t>
            </a:r>
          </a:p>
          <a:p>
            <a:r>
              <a:rPr lang="en-US" dirty="0" smtClean="0"/>
              <a:t>Android 8.0 improvements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7357" y="1982850"/>
            <a:ext cx="4267796" cy="2791215"/>
          </a:xfrm>
          <a:prstGeom prst="rect">
            <a:avLst/>
          </a:prstGeom>
          <a:ln w="19050">
            <a:noFill/>
          </a:ln>
          <a:effectLst>
            <a:softEdge rad="5080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6572" y="3902406"/>
            <a:ext cx="4324954" cy="1743318"/>
          </a:xfrm>
          <a:prstGeom prst="rect">
            <a:avLst/>
          </a:prstGeom>
          <a:effectLst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2167921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Native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Invocation API?</a:t>
            </a:r>
          </a:p>
          <a:p>
            <a:r>
              <a:rPr lang="en-US" dirty="0" smtClean="0"/>
              <a:t>Thread local references.</a:t>
            </a:r>
          </a:p>
          <a:p>
            <a:endParaRPr lang="en-US" dirty="0" smtClean="0"/>
          </a:p>
          <a:p>
            <a:r>
              <a:rPr lang="en-US" dirty="0" smtClean="0"/>
              <a:t>Do not forget to attach native thread to the JVM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7812" y="1211850"/>
            <a:ext cx="2572109" cy="1981477"/>
          </a:xfrm>
          <a:prstGeom prst="rect">
            <a:avLst/>
          </a:prstGeom>
          <a:effectLst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373718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Linker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2154" y="1506879"/>
            <a:ext cx="10515600" cy="4351338"/>
          </a:xfrm>
        </p:spPr>
        <p:txBody>
          <a:bodyPr/>
          <a:lstStyle/>
          <a:p>
            <a:r>
              <a:rPr lang="en-US" dirty="0" smtClean="0"/>
              <a:t>C linkage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Java obfuscation: </a:t>
            </a:r>
            <a:r>
              <a:rPr lang="en-US" dirty="0" err="1" smtClean="0"/>
              <a:t>ProGuard</a:t>
            </a:r>
            <a:r>
              <a:rPr lang="en-US" dirty="0" smtClean="0"/>
              <a:t>, </a:t>
            </a:r>
            <a:r>
              <a:rPr lang="en-US" dirty="0" err="1" smtClean="0"/>
              <a:t>DexGuard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417" y="3971038"/>
            <a:ext cx="1575578" cy="15755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707" y="3971038"/>
            <a:ext cx="1650379" cy="1633875"/>
          </a:xfrm>
          <a:prstGeom prst="rect">
            <a:avLst/>
          </a:prstGeom>
        </p:spPr>
      </p:pic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016880" y="2146133"/>
            <a:ext cx="4903074" cy="120032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extern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"C"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JNI Functions</a:t>
            </a:r>
            <a:br>
              <a:rPr kumimoji="0" lang="en-US" altLang="en-US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70" y="4995710"/>
            <a:ext cx="15455036" cy="967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34" y="3072053"/>
            <a:ext cx="15736566" cy="125161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319" y="2418959"/>
            <a:ext cx="11426191" cy="252717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1249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Other typical mistakes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UTF-8 and UTF-16 strings</a:t>
            </a:r>
          </a:p>
          <a:p>
            <a:r>
              <a:rPr lang="en-US" dirty="0"/>
              <a:t>C</a:t>
            </a:r>
            <a:r>
              <a:rPr lang="en-US" dirty="0" smtClean="0"/>
              <a:t>aching </a:t>
            </a:r>
            <a:r>
              <a:rPr lang="en-US" dirty="0"/>
              <a:t>method IDs, field IDs, and </a:t>
            </a:r>
            <a:r>
              <a:rPr lang="en-US" dirty="0" smtClean="0"/>
              <a:t>classes</a:t>
            </a:r>
          </a:p>
          <a:p>
            <a:r>
              <a:rPr lang="en-US" dirty="0"/>
              <a:t>Not checking for exceptions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23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ARK 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SOFTSERVE">
      <a:majorFont>
        <a:latin typeface="Proxima Nova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ew-Template" id="{4566493B-E0D1-4B6D-BB2B-D667728FAECA}" vid="{F81C9E1D-7833-467B-A721-F1A02C4664AB}"/>
    </a:ext>
  </a:extLst>
</a:theme>
</file>

<file path=ppt/theme/theme2.xml><?xml version="1.0" encoding="utf-8"?>
<a:theme xmlns:a="http://schemas.openxmlformats.org/drawingml/2006/main" name="LIGHT-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ew-Template" id="{4566493B-E0D1-4B6D-BB2B-D667728FAECA}" vid="{25F14842-CDC1-4C49-AF1B-A06CF522D39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Template-MM-02-JAN-2018</Template>
  <TotalTime>926</TotalTime>
  <Words>434</Words>
  <Application>Microsoft Macintosh PowerPoint</Application>
  <PresentationFormat>Widescreen</PresentationFormat>
  <Paragraphs>116</Paragraphs>
  <Slides>21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Calibri</vt:lpstr>
      <vt:lpstr>Courier New</vt:lpstr>
      <vt:lpstr>Open Sans</vt:lpstr>
      <vt:lpstr>Proxima Nova Black</vt:lpstr>
      <vt:lpstr>Arial</vt:lpstr>
      <vt:lpstr>DARK THEME</vt:lpstr>
      <vt:lpstr>LIGHT-THEME</vt:lpstr>
      <vt:lpstr>NDK: JNI crashes, errors and common mistakes</vt:lpstr>
      <vt:lpstr>Plan</vt:lpstr>
      <vt:lpstr>What is NDK?</vt:lpstr>
      <vt:lpstr>Why we use NDK/JNI?</vt:lpstr>
      <vt:lpstr>Common mistakes</vt:lpstr>
      <vt:lpstr>Local and Global References</vt:lpstr>
      <vt:lpstr>Native threads</vt:lpstr>
      <vt:lpstr>Linker problems</vt:lpstr>
      <vt:lpstr>Other typical mistakes</vt:lpstr>
      <vt:lpstr>Exception handling</vt:lpstr>
      <vt:lpstr>JNI exception handling</vt:lpstr>
      <vt:lpstr>Reduce APK size by reducing C/C++ artefacts</vt:lpstr>
      <vt:lpstr>Crash handling</vt:lpstr>
      <vt:lpstr>PowerPoint Presentation</vt:lpstr>
      <vt:lpstr>Crash handling</vt:lpstr>
      <vt:lpstr>PowerPoint Presentation</vt:lpstr>
      <vt:lpstr>NDK tools</vt:lpstr>
      <vt:lpstr>Own signal handler</vt:lpstr>
      <vt:lpstr>Questions ?</vt:lpstr>
      <vt:lpstr>Thank you</vt:lpstr>
      <vt:lpstr>Temporary.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NDK: Crashes, errors and common mistakes</dc:title>
  <dc:creator>Oleksandr</dc:creator>
  <cp:lastModifiedBy>Microsoft Office User</cp:lastModifiedBy>
  <cp:revision>62</cp:revision>
  <dcterms:created xsi:type="dcterms:W3CDTF">2018-03-03T09:41:19Z</dcterms:created>
  <dcterms:modified xsi:type="dcterms:W3CDTF">2018-03-07T13:00:16Z</dcterms:modified>
</cp:coreProperties>
</file>