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9" r:id="rId4"/>
    <p:sldId id="258" r:id="rId5"/>
    <p:sldId id="270" r:id="rId6"/>
    <p:sldId id="259" r:id="rId7"/>
    <p:sldId id="262" r:id="rId8"/>
    <p:sldId id="265" r:id="rId9"/>
    <p:sldId id="263" r:id="rId10"/>
    <p:sldId id="271" r:id="rId11"/>
    <p:sldId id="260" r:id="rId12"/>
    <p:sldId id="261" r:id="rId13"/>
    <p:sldId id="268" r:id="rId14"/>
    <p:sldId id="266" r:id="rId15"/>
    <p:sldId id="272" r:id="rId16"/>
    <p:sldId id="264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B9AD"/>
    <a:srgbClr val="5DD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9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3C042-B116-4AF0-8EB0-10C51ACFEAFC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2CC24-F36D-4C42-AA1E-B9B53AF36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59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2CC24-F36D-4C42-AA1E-B9B53AF365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81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Android versions prior to Android 8.0, the number of local references is capped at a version-specific limit. Beginning in Android 8.0, Android supports unlimited local references</a:t>
            </a:r>
          </a:p>
          <a:p>
            <a:r>
              <a:rPr lang="en-US" dirty="0" err="1" smtClean="0"/>
              <a:t>Також</a:t>
            </a:r>
            <a:r>
              <a:rPr lang="en-US" dirty="0" smtClean="0"/>
              <a:t> </a:t>
            </a:r>
            <a:r>
              <a:rPr lang="en-US" dirty="0" err="1" smtClean="0"/>
              <a:t>собі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2CC24-F36D-4C42-AA1E-B9B53AF365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52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2CC24-F36D-4C42-AA1E-B9B53AF365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5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Можливі проблеми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лінковки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– JNI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Проблеми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завантаження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бібліотек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 C,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сігнатура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функцій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рефакторінг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Обфускація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proguard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2CC24-F36D-4C42-AA1E-B9B53AF365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57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8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9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8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6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9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9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0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4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1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8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7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chemeClr val="accent6">
                <a:alpha val="83000"/>
                <a:lumMod val="62000"/>
                <a:lumOff val="38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A8755-D758-4E0E-A7B6-8C6D23EC775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9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NDK: </a:t>
            </a:r>
            <a:r>
              <a:rPr lang="en-US" dirty="0" smtClean="0"/>
              <a:t>JNI crashes</a:t>
            </a:r>
            <a:r>
              <a:rPr lang="en-US" dirty="0"/>
              <a:t>, errors and common mistakes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4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JNI 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81960" y="3284732"/>
            <a:ext cx="7157543" cy="14773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ExceptionCheck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ExceptionClear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ThrowNew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clazz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char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message);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-&gt;Throw(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jthrowable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57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Reduce APK size by reducing C/C++ artefacts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/>
              <a:t>Supported </a:t>
            </a:r>
            <a:r>
              <a:rPr lang="en-US" dirty="0" smtClean="0"/>
              <a:t>ABIs</a:t>
            </a:r>
            <a:endParaRPr lang="en-US" dirty="0" smtClean="0"/>
          </a:p>
          <a:p>
            <a:r>
              <a:rPr lang="en-US" dirty="0" smtClean="0"/>
              <a:t>Disable </a:t>
            </a:r>
            <a:r>
              <a:rPr lang="en-US" dirty="0" smtClean="0"/>
              <a:t>C++ exception support </a:t>
            </a:r>
            <a:endParaRPr lang="en-US" dirty="0" smtClean="0"/>
          </a:p>
          <a:p>
            <a:pPr lvl="1"/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fexceptions</a:t>
            </a:r>
            <a:endParaRPr lang="en-US" dirty="0" smtClean="0"/>
          </a:p>
          <a:p>
            <a:r>
              <a:rPr lang="en-US" dirty="0" smtClean="0"/>
              <a:t>Disable </a:t>
            </a:r>
            <a:r>
              <a:rPr lang="en-US" dirty="0" smtClean="0"/>
              <a:t>RTTI</a:t>
            </a:r>
          </a:p>
          <a:p>
            <a:pPr lvl="1"/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frtti</a:t>
            </a:r>
            <a:endParaRPr lang="en-US" dirty="0" smtClean="0"/>
          </a:p>
          <a:p>
            <a:r>
              <a:rPr lang="en-US" dirty="0" smtClean="0"/>
              <a:t>Strip debug </a:t>
            </a:r>
            <a:r>
              <a:rPr lang="en-US" dirty="0" smtClean="0"/>
              <a:t>symbols</a:t>
            </a:r>
          </a:p>
          <a:p>
            <a:pPr lvl="1"/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ffunction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-sections </a:t>
            </a:r>
          </a:p>
          <a:p>
            <a:pPr lvl="1"/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fdata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-sections </a:t>
            </a:r>
          </a:p>
          <a:p>
            <a:pPr lvl="1"/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94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24546"/>
            <a:ext cx="12191999" cy="1325563"/>
          </a:xfrm>
        </p:spPr>
        <p:txBody>
          <a:bodyPr/>
          <a:lstStyle/>
          <a:p>
            <a:pPr algn="ctr"/>
            <a:r>
              <a:rPr lang="en-US" dirty="0" smtClean="0"/>
              <a:t>Crash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6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76"/>
            <a:ext cx="12192000" cy="5835371"/>
          </a:xfrm>
        </p:spPr>
      </p:pic>
    </p:spTree>
    <p:extLst>
      <p:ext uri="{BB962C8B-B14F-4D97-AF65-F5344CB8AC3E}">
        <p14:creationId xmlns:p14="http://schemas.microsoft.com/office/powerpoint/2010/main" val="228788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Crash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NDK tools: </a:t>
            </a:r>
            <a:r>
              <a:rPr lang="en-US" dirty="0" err="1" smtClean="0"/>
              <a:t>ndk-stak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1955"/>
            <a:ext cx="12090462" cy="359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2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989" y="2316610"/>
            <a:ext cx="3191320" cy="3400900"/>
          </a:xfrm>
        </p:spPr>
      </p:pic>
    </p:spTree>
    <p:extLst>
      <p:ext uri="{BB962C8B-B14F-4D97-AF65-F5344CB8AC3E}">
        <p14:creationId xmlns:p14="http://schemas.microsoft.com/office/powerpoint/2010/main" val="103901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096" y="266991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68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096" y="266991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2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789606"/>
              </p:ext>
            </p:extLst>
          </p:nvPr>
        </p:nvGraphicFramePr>
        <p:xfrm>
          <a:off x="1354991" y="5371774"/>
          <a:ext cx="8128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422694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361675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18462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32338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u="sng" dirty="0" smtClean="0"/>
                        <a:t>- Welcome to Native world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-- Introduction</a:t>
                      </a:r>
                    </a:p>
                    <a:p>
                      <a:r>
                        <a:rPr lang="en-US" sz="800" dirty="0" smtClean="0"/>
                        <a:t>-- Project specific:  Android, Java, C++. Why we need NDK?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u="sng" dirty="0" smtClean="0"/>
                        <a:t>- Common JNI/NDK problems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-- </a:t>
                      </a:r>
                      <a:r>
                        <a:rPr lang="en-US" sz="800" dirty="0" err="1" smtClean="0"/>
                        <a:t>JNIEnv</a:t>
                      </a:r>
                      <a:r>
                        <a:rPr lang="en-US" sz="800" dirty="0" smtClean="0"/>
                        <a:t>, </a:t>
                      </a:r>
                      <a:r>
                        <a:rPr lang="en-US" sz="800" dirty="0" err="1" smtClean="0"/>
                        <a:t>JavaVM</a:t>
                      </a:r>
                      <a:r>
                        <a:rPr lang="en-US" sz="800" dirty="0" smtClean="0"/>
                        <a:t> variable issues</a:t>
                      </a:r>
                    </a:p>
                    <a:p>
                      <a:r>
                        <a:rPr lang="en-US" sz="800" dirty="0" smtClean="0"/>
                        <a:t>-- Local table reference overflow</a:t>
                      </a:r>
                    </a:p>
                    <a:p>
                      <a:r>
                        <a:rPr lang="en-US" sz="800" dirty="0" smtClean="0"/>
                        <a:t>-- Global table reference overflow</a:t>
                      </a:r>
                    </a:p>
                    <a:p>
                      <a:r>
                        <a:rPr lang="en-US" sz="800" dirty="0" smtClean="0"/>
                        <a:t>-- JNI Thread issues. Attaching/Detaching </a:t>
                      </a:r>
                      <a:r>
                        <a:rPr lang="en-US" sz="800" dirty="0" err="1" smtClean="0"/>
                        <a:t>ndk</a:t>
                      </a:r>
                      <a:r>
                        <a:rPr lang="en-US" sz="800" dirty="0" smtClean="0"/>
                        <a:t> threads.</a:t>
                      </a:r>
                    </a:p>
                    <a:p>
                      <a:r>
                        <a:rPr lang="en-US" sz="800" dirty="0" smtClean="0"/>
                        <a:t>-- Examples</a:t>
                      </a:r>
                    </a:p>
                    <a:p>
                      <a:r>
                        <a:rPr lang="en-US" sz="800" b="1" dirty="0" smtClean="0"/>
                        <a:t> </a:t>
                      </a:r>
                      <a:endParaRPr lang="en-US" sz="8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u="sng" dirty="0" smtClean="0"/>
                        <a:t>- Exception Handling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-- Handle exception from Java side</a:t>
                      </a:r>
                    </a:p>
                    <a:p>
                      <a:r>
                        <a:rPr lang="en-US" sz="800" dirty="0" smtClean="0"/>
                        <a:t>-- Handle exception from JNI</a:t>
                      </a:r>
                    </a:p>
                    <a:p>
                      <a:r>
                        <a:rPr lang="en-US" sz="800" dirty="0" smtClean="0"/>
                        <a:t>-- Handle C++ exception. How to enable it</a:t>
                      </a:r>
                    </a:p>
                    <a:p>
                      <a:r>
                        <a:rPr lang="en-US" sz="800" dirty="0" smtClean="0"/>
                        <a:t>-- Examples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u="sng" dirty="0" smtClean="0"/>
                        <a:t>- NDK crash handling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-- </a:t>
                      </a:r>
                      <a:r>
                        <a:rPr lang="en-US" sz="800" dirty="0" err="1" smtClean="0"/>
                        <a:t>cmake</a:t>
                      </a:r>
                      <a:r>
                        <a:rPr lang="en-US" sz="800" dirty="0" smtClean="0"/>
                        <a:t>/</a:t>
                      </a:r>
                      <a:r>
                        <a:rPr lang="en-US" sz="800" dirty="0" err="1" smtClean="0"/>
                        <a:t>mk</a:t>
                      </a:r>
                      <a:r>
                        <a:rPr lang="en-US" sz="800" dirty="0" smtClean="0"/>
                        <a:t> file configuration</a:t>
                      </a:r>
                    </a:p>
                    <a:p>
                      <a:r>
                        <a:rPr lang="en-US" sz="800" dirty="0" smtClean="0"/>
                        <a:t>-- strip debug symbols</a:t>
                      </a:r>
                    </a:p>
                    <a:p>
                      <a:r>
                        <a:rPr lang="en-US" sz="800" dirty="0" smtClean="0"/>
                        <a:t>-- </a:t>
                      </a:r>
                      <a:r>
                        <a:rPr lang="en-US" sz="800" dirty="0" err="1" smtClean="0"/>
                        <a:t>ndk</a:t>
                      </a:r>
                      <a:r>
                        <a:rPr lang="en-US" sz="800" dirty="0" smtClean="0"/>
                        <a:t> tools</a:t>
                      </a:r>
                    </a:p>
                    <a:p>
                      <a:r>
                        <a:rPr lang="en-US" sz="800" dirty="0" smtClean="0"/>
                        <a:t>-- how </a:t>
                      </a:r>
                      <a:r>
                        <a:rPr lang="en-US" sz="800" dirty="0" err="1" smtClean="0"/>
                        <a:t>desymbolicate</a:t>
                      </a:r>
                      <a:r>
                        <a:rPr lang="en-US" sz="800" dirty="0" smtClean="0"/>
                        <a:t> crash log</a:t>
                      </a:r>
                    </a:p>
                    <a:p>
                      <a:r>
                        <a:rPr lang="en-US" sz="800" dirty="0" smtClean="0"/>
                        <a:t>-- C++/NDK crash handling</a:t>
                      </a:r>
                    </a:p>
                    <a:p>
                      <a:r>
                        <a:rPr lang="en-US" sz="800" dirty="0" smtClean="0"/>
                        <a:t>-- restrictions</a:t>
                      </a:r>
                    </a:p>
                    <a:p>
                      <a:r>
                        <a:rPr lang="en-US" sz="800" dirty="0" smtClean="0"/>
                        <a:t>-- Examples</a:t>
                      </a:r>
                    </a:p>
                    <a:p>
                      <a:r>
                        <a:rPr lang="en-US" sz="800" dirty="0" smtClean="0"/>
                        <a:t> 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54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41870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668708"/>
            <a:ext cx="5770684" cy="4508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JNI table reference counting</a:t>
            </a:r>
          </a:p>
          <a:p>
            <a:r>
              <a:rPr lang="en-US" dirty="0" smtClean="0"/>
              <a:t>Working with NDK native threads</a:t>
            </a:r>
          </a:p>
          <a:p>
            <a:r>
              <a:rPr lang="en-US" dirty="0" smtClean="0"/>
              <a:t>Exception Handling</a:t>
            </a:r>
          </a:p>
          <a:p>
            <a:r>
              <a:rPr lang="en-US" dirty="0" smtClean="0"/>
              <a:t>Different linking issues</a:t>
            </a:r>
          </a:p>
          <a:p>
            <a:r>
              <a:rPr lang="en-US" dirty="0" smtClean="0"/>
              <a:t>Reduce the size of native libs</a:t>
            </a:r>
          </a:p>
          <a:p>
            <a:r>
              <a:rPr lang="en-US" dirty="0" smtClean="0"/>
              <a:t>NDK crash handling and NDK tools</a:t>
            </a:r>
          </a:p>
        </p:txBody>
      </p:sp>
    </p:spTree>
    <p:extLst>
      <p:ext uri="{BB962C8B-B14F-4D97-AF65-F5344CB8AC3E}">
        <p14:creationId xmlns:p14="http://schemas.microsoft.com/office/powerpoint/2010/main" val="360691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NDK?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17" y="1825625"/>
            <a:ext cx="7110249" cy="4039147"/>
          </a:xfrm>
        </p:spPr>
        <p:txBody>
          <a:bodyPr/>
          <a:lstStyle/>
          <a:p>
            <a:r>
              <a:rPr lang="en-US" dirty="0"/>
              <a:t>The Android NDK is a toolset that lets you implement parts of your app in native code, using languages such as C and C++. For certain types of apps, this can help you reuse code libraries written in those languages.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0" y="1575676"/>
            <a:ext cx="3655848" cy="365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6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we use NDK/JNI?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165732" y="3215785"/>
            <a:ext cx="1995853" cy="56710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 Core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165730" y="2497015"/>
            <a:ext cx="1995855" cy="430823"/>
          </a:xfrm>
          <a:prstGeom prst="roundRect">
            <a:avLst/>
          </a:prstGeom>
          <a:solidFill>
            <a:srgbClr val="57B9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JNI Layer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165731" y="1668708"/>
            <a:ext cx="1995854" cy="56710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 Java Layer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946531" y="4249244"/>
            <a:ext cx="1995854" cy="56710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iOS Objective-C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8604738" y="4249244"/>
            <a:ext cx="2130669" cy="56710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MacOS</a:t>
            </a:r>
            <a:r>
              <a:rPr lang="en-US" dirty="0" smtClean="0"/>
              <a:t> Objective-C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9797562" y="3215785"/>
            <a:ext cx="1995854" cy="5671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</a:t>
            </a:r>
            <a:r>
              <a:rPr lang="en-US" dirty="0"/>
              <a:t>desktop </a:t>
            </a:r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838200" y="1668708"/>
            <a:ext cx="5770684" cy="4508255"/>
          </a:xfrm>
        </p:spPr>
        <p:txBody>
          <a:bodyPr/>
          <a:lstStyle/>
          <a:p>
            <a:r>
              <a:rPr lang="en-US" dirty="0" smtClean="0"/>
              <a:t>Legacy support</a:t>
            </a:r>
          </a:p>
          <a:p>
            <a:r>
              <a:rPr lang="en-US" dirty="0" smtClean="0"/>
              <a:t>Security, performance solutions</a:t>
            </a:r>
          </a:p>
          <a:p>
            <a:r>
              <a:rPr lang="en-US" dirty="0" smtClean="0"/>
              <a:t>Low-level platform specific API</a:t>
            </a:r>
          </a:p>
          <a:p>
            <a:r>
              <a:rPr lang="en-US" dirty="0"/>
              <a:t>C++ cross-platform solutions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40" name="Straight Arrow Connector 39"/>
          <p:cNvCxnSpPr>
            <a:stCxn id="6" idx="3"/>
            <a:endCxn id="29" idx="1"/>
          </p:cNvCxnSpPr>
          <p:nvPr/>
        </p:nvCxnSpPr>
        <p:spPr>
          <a:xfrm>
            <a:off x="9161585" y="3499337"/>
            <a:ext cx="6359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2"/>
            <a:endCxn id="28" idx="0"/>
          </p:cNvCxnSpPr>
          <p:nvPr/>
        </p:nvCxnSpPr>
        <p:spPr>
          <a:xfrm>
            <a:off x="8163659" y="3782889"/>
            <a:ext cx="1506414" cy="4663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" idx="2"/>
            <a:endCxn id="27" idx="0"/>
          </p:cNvCxnSpPr>
          <p:nvPr/>
        </p:nvCxnSpPr>
        <p:spPr>
          <a:xfrm flipH="1">
            <a:off x="6944458" y="3782889"/>
            <a:ext cx="1219201" cy="4663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5" idx="2"/>
            <a:endCxn id="22" idx="0"/>
          </p:cNvCxnSpPr>
          <p:nvPr/>
        </p:nvCxnSpPr>
        <p:spPr>
          <a:xfrm>
            <a:off x="8163658" y="2235811"/>
            <a:ext cx="0" cy="261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152462" y="2927838"/>
            <a:ext cx="0" cy="261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29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5" grpId="0" animBg="1"/>
      <p:bldP spid="27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669" y="258806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Common mistakes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Local and Global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6383"/>
            <a:ext cx="10515600" cy="4351338"/>
          </a:xfrm>
        </p:spPr>
        <p:txBody>
          <a:bodyPr/>
          <a:lstStyle/>
          <a:p>
            <a:r>
              <a:rPr lang="en-US" dirty="0" smtClean="0"/>
              <a:t>JNI reference types: </a:t>
            </a:r>
            <a:r>
              <a:rPr lang="en-US" dirty="0" err="1" smtClean="0"/>
              <a:t>LocalRef</a:t>
            </a:r>
            <a:r>
              <a:rPr lang="en-US" dirty="0" smtClean="0"/>
              <a:t>, </a:t>
            </a:r>
            <a:r>
              <a:rPr lang="en-US" dirty="0" err="1" smtClean="0"/>
              <a:t>GlobalRef</a:t>
            </a:r>
            <a:endParaRPr lang="en-US" dirty="0" smtClean="0"/>
          </a:p>
          <a:p>
            <a:r>
              <a:rPr lang="en-US" dirty="0" smtClean="0"/>
              <a:t>JNI local </a:t>
            </a:r>
            <a:r>
              <a:rPr lang="en-US" dirty="0"/>
              <a:t>t</a:t>
            </a:r>
            <a:r>
              <a:rPr lang="en-US" dirty="0" smtClean="0"/>
              <a:t>able reference overflow</a:t>
            </a:r>
          </a:p>
          <a:p>
            <a:r>
              <a:rPr lang="en-US" dirty="0" smtClean="0"/>
              <a:t>JNI global table reference overflow</a:t>
            </a:r>
          </a:p>
          <a:p>
            <a:r>
              <a:rPr lang="en-US" dirty="0" smtClean="0"/>
              <a:t>Android 8.0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706" y="2440451"/>
            <a:ext cx="5184140" cy="2730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40" y="4367187"/>
            <a:ext cx="5249008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2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Native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Invocation API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Thread local references.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 not forget to attach native thread to the JVM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995" y="1825625"/>
            <a:ext cx="2572109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8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Linker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154" y="1506879"/>
            <a:ext cx="10515600" cy="4351338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Java obfuscation: </a:t>
            </a:r>
            <a:r>
              <a:rPr lang="en-US" dirty="0" err="1" smtClean="0"/>
              <a:t>ProGuard</a:t>
            </a:r>
            <a:r>
              <a:rPr lang="en-US" dirty="0" smtClean="0"/>
              <a:t>, </a:t>
            </a:r>
            <a:r>
              <a:rPr lang="en-US" dirty="0" err="1" smtClean="0"/>
              <a:t>DexGuard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417" y="3971038"/>
            <a:ext cx="1575578" cy="15755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7" y="3971038"/>
            <a:ext cx="1650379" cy="1633875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16880" y="1961468"/>
            <a:ext cx="4903074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b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JNI Functions</a:t>
            </a:r>
            <a:b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35" y="4712270"/>
            <a:ext cx="15455036" cy="967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72414"/>
            <a:ext cx="15736566" cy="12516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205" y="4283027"/>
            <a:ext cx="11426191" cy="25271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24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exception </a:t>
            </a:r>
            <a:r>
              <a:rPr lang="en-US" dirty="0" smtClean="0"/>
              <a:t>support</a:t>
            </a:r>
          </a:p>
          <a:p>
            <a:pPr lvl="1"/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fexceptions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607931"/>
            <a:ext cx="9601201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compileSdkVersion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defaultConfig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com.softserveinc.ndkexampledemo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minSdkVersion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targetSdkVersion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versionCode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externalNativeBuild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cppFlags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11 -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frtti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fexceptions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ffunction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-sections -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fdata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-sections -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=hidden"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4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Template-MM-02-JAN-2018</Template>
  <TotalTime>495</TotalTime>
  <Words>366</Words>
  <Application>Microsoft Office PowerPoint</Application>
  <PresentationFormat>Widescreen</PresentationFormat>
  <Paragraphs>97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NDK: JNI crashes, errors and common mistakes</vt:lpstr>
      <vt:lpstr>Plan</vt:lpstr>
      <vt:lpstr>What is NDK?</vt:lpstr>
      <vt:lpstr>Why we use NDK/JNI?</vt:lpstr>
      <vt:lpstr>Common mistakes</vt:lpstr>
      <vt:lpstr>Local and Global References</vt:lpstr>
      <vt:lpstr>Native threads</vt:lpstr>
      <vt:lpstr>Linker problems</vt:lpstr>
      <vt:lpstr>Exception handling</vt:lpstr>
      <vt:lpstr>JNI exception handling</vt:lpstr>
      <vt:lpstr>Reduce APK size by reducing C/C++ artefacts</vt:lpstr>
      <vt:lpstr>Crash handling</vt:lpstr>
      <vt:lpstr>PowerPoint Presentation</vt:lpstr>
      <vt:lpstr>Crash handling</vt:lpstr>
      <vt:lpstr>PowerPoint Presentation</vt:lpstr>
      <vt:lpstr>Questions 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NDK: Crashes, errors and common mistakes</dc:title>
  <dc:creator>Oleksandr</dc:creator>
  <cp:lastModifiedBy>Oleksandr</cp:lastModifiedBy>
  <cp:revision>38</cp:revision>
  <dcterms:created xsi:type="dcterms:W3CDTF">2018-03-03T09:41:19Z</dcterms:created>
  <dcterms:modified xsi:type="dcterms:W3CDTF">2018-03-05T21:29:02Z</dcterms:modified>
</cp:coreProperties>
</file>