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11" r:id="rId4"/>
    <p:sldId id="283" r:id="rId5"/>
    <p:sldId id="279" r:id="rId6"/>
    <p:sldId id="280" r:id="rId7"/>
    <p:sldId id="281" r:id="rId8"/>
    <p:sldId id="299" r:id="rId9"/>
    <p:sldId id="298" r:id="rId10"/>
    <p:sldId id="300" r:id="rId11"/>
    <p:sldId id="301" r:id="rId12"/>
    <p:sldId id="302" r:id="rId13"/>
    <p:sldId id="303" r:id="rId14"/>
    <p:sldId id="304" r:id="rId15"/>
    <p:sldId id="306" r:id="rId16"/>
    <p:sldId id="307" r:id="rId17"/>
    <p:sldId id="308" r:id="rId18"/>
    <p:sldId id="309" r:id="rId19"/>
    <p:sldId id="310" r:id="rId20"/>
    <p:sldId id="312" r:id="rId21"/>
    <p:sldId id="33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2" r:id="rId31"/>
    <p:sldId id="321" r:id="rId32"/>
    <p:sldId id="323" r:id="rId33"/>
    <p:sldId id="324" r:id="rId34"/>
    <p:sldId id="330" r:id="rId35"/>
    <p:sldId id="331" r:id="rId36"/>
    <p:sldId id="325" r:id="rId37"/>
    <p:sldId id="326" r:id="rId38"/>
    <p:sldId id="327" r:id="rId39"/>
    <p:sldId id="328" r:id="rId40"/>
    <p:sldId id="329" r:id="rId4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A0E5B-ED0D-4B2F-B043-4E99A49E51DF}" v="1" dt="2024-08-18T13:00:35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woot Kongyoung" userId="3c6e786b-6c74-44bb-b33c-0040d5d8c246" providerId="ADAL" clId="{0ACA0E5B-ED0D-4B2F-B043-4E99A49E51DF}"/>
    <pc:docChg chg="custSel modSld">
      <pc:chgData name="Sarawoot Kongyoung" userId="3c6e786b-6c74-44bb-b33c-0040d5d8c246" providerId="ADAL" clId="{0ACA0E5B-ED0D-4B2F-B043-4E99A49E51DF}" dt="2024-08-18T13:00:41.680" v="10" actId="14100"/>
      <pc:docMkLst>
        <pc:docMk/>
      </pc:docMkLst>
      <pc:sldChg chg="addSp delSp modSp mod">
        <pc:chgData name="Sarawoot Kongyoung" userId="3c6e786b-6c74-44bb-b33c-0040d5d8c246" providerId="ADAL" clId="{0ACA0E5B-ED0D-4B2F-B043-4E99A49E51DF}" dt="2024-08-18T13:00:41.680" v="10" actId="14100"/>
        <pc:sldMkLst>
          <pc:docMk/>
          <pc:sldMk cId="3346315867" sldId="311"/>
        </pc:sldMkLst>
        <pc:picChg chg="add mod ord">
          <ac:chgData name="Sarawoot Kongyoung" userId="3c6e786b-6c74-44bb-b33c-0040d5d8c246" providerId="ADAL" clId="{0ACA0E5B-ED0D-4B2F-B043-4E99A49E51DF}" dt="2024-08-18T13:00:37.923" v="9" actId="167"/>
          <ac:picMkLst>
            <pc:docMk/>
            <pc:sldMk cId="3346315867" sldId="311"/>
            <ac:picMk id="2" creationId="{2532155A-3151-9A37-77EC-AE56FC68D8FC}"/>
          </ac:picMkLst>
        </pc:picChg>
        <pc:picChg chg="del">
          <ac:chgData name="Sarawoot Kongyoung" userId="3c6e786b-6c74-44bb-b33c-0040d5d8c246" providerId="ADAL" clId="{0ACA0E5B-ED0D-4B2F-B043-4E99A49E51DF}" dt="2024-08-18T13:00:01.710" v="0" actId="478"/>
          <ac:picMkLst>
            <pc:docMk/>
            <pc:sldMk cId="3346315867" sldId="311"/>
            <ac:picMk id="4" creationId="{FB907223-5F0C-2903-C988-F3F567121BAD}"/>
          </ac:picMkLst>
        </pc:picChg>
        <pc:picChg chg="del">
          <ac:chgData name="Sarawoot Kongyoung" userId="3c6e786b-6c74-44bb-b33c-0040d5d8c246" providerId="ADAL" clId="{0ACA0E5B-ED0D-4B2F-B043-4E99A49E51DF}" dt="2024-08-18T13:00:35.077" v="7" actId="478"/>
          <ac:picMkLst>
            <pc:docMk/>
            <pc:sldMk cId="3346315867" sldId="311"/>
            <ac:picMk id="6" creationId="{690B78AF-DF0E-5C0F-DDD8-6EB2BE0EE0BB}"/>
          </ac:picMkLst>
        </pc:picChg>
        <pc:cxnChg chg="mod">
          <ac:chgData name="Sarawoot Kongyoung" userId="3c6e786b-6c74-44bb-b33c-0040d5d8c246" providerId="ADAL" clId="{0ACA0E5B-ED0D-4B2F-B043-4E99A49E51DF}" dt="2024-08-18T13:00:41.680" v="10" actId="14100"/>
          <ac:cxnSpMkLst>
            <pc:docMk/>
            <pc:sldMk cId="3346315867" sldId="311"/>
            <ac:cxnSpMk id="11" creationId="{B3135577-BBC8-AF68-B15C-DA0726DD6BBB}"/>
          </ac:cxnSpMkLst>
        </pc:cxnChg>
      </pc:sldChg>
      <pc:sldChg chg="addSp delSp modSp mod">
        <pc:chgData name="Sarawoot Kongyoung" userId="3c6e786b-6c74-44bb-b33c-0040d5d8c246" providerId="ADAL" clId="{0ACA0E5B-ED0D-4B2F-B043-4E99A49E51DF}" dt="2024-08-18T13:00:29.245" v="6" actId="1076"/>
        <pc:sldMkLst>
          <pc:docMk/>
          <pc:sldMk cId="2451567903" sldId="332"/>
        </pc:sldMkLst>
        <pc:picChg chg="add mod ord">
          <ac:chgData name="Sarawoot Kongyoung" userId="3c6e786b-6c74-44bb-b33c-0040d5d8c246" providerId="ADAL" clId="{0ACA0E5B-ED0D-4B2F-B043-4E99A49E51DF}" dt="2024-08-18T13:00:29.245" v="6" actId="1076"/>
          <ac:picMkLst>
            <pc:docMk/>
            <pc:sldMk cId="2451567903" sldId="332"/>
            <ac:picMk id="4" creationId="{C7F6134E-15EF-25B3-5BA5-F7D296D3A07B}"/>
          </ac:picMkLst>
        </pc:picChg>
        <pc:picChg chg="del">
          <ac:chgData name="Sarawoot Kongyoung" userId="3c6e786b-6c74-44bb-b33c-0040d5d8c246" providerId="ADAL" clId="{0ACA0E5B-ED0D-4B2F-B043-4E99A49E51DF}" dt="2024-08-18T13:00:21.061" v="2" actId="478"/>
          <ac:picMkLst>
            <pc:docMk/>
            <pc:sldMk cId="2451567903" sldId="332"/>
            <ac:picMk id="5" creationId="{E723874C-FA72-479B-E2A3-93626E2C4A44}"/>
          </ac:picMkLst>
        </pc:picChg>
        <pc:picChg chg="del">
          <ac:chgData name="Sarawoot Kongyoung" userId="3c6e786b-6c74-44bb-b33c-0040d5d8c246" providerId="ADAL" clId="{0ACA0E5B-ED0D-4B2F-B043-4E99A49E51DF}" dt="2024-08-18T13:00:07.202" v="1" actId="478"/>
          <ac:picMkLst>
            <pc:docMk/>
            <pc:sldMk cId="2451567903" sldId="332"/>
            <ac:picMk id="21" creationId="{7E9894EE-8F62-87E6-4CC4-82240C1AF1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4BC33-7065-3133-FD7A-43761150C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52363-09A1-F4D8-1C1E-9958B58C8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D701D-2C36-0FEC-A3BE-9B940B29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AB87-19CD-46BF-A7B4-304615F1F528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B593-134F-281F-7406-2FDE2BB0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9B419-02DD-D511-7DCA-0C12EBC16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395A-788D-40B9-ADF1-917F58FB8A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18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A41D-F230-98D3-99B1-AE73A2CEB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600C5-EF79-BE2D-F2EB-27A57316B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C5375-C7C6-CEB4-C8A9-39B121DE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AB87-19CD-46BF-A7B4-304615F1F528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F49BB-F33D-FD2B-3802-BACF50777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E463-7430-12E1-2E30-BB83803A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395A-788D-40B9-ADF1-917F58FB8A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15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C488D-9969-FDDD-1EA6-52758A5EA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27E33-E619-A94F-B093-136C28BAF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C6303-BD78-EB6A-95C9-EB582CF6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AB87-19CD-46BF-A7B4-304615F1F528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B310-BD81-C4B3-16AC-7DB03692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6F2A2-1247-4433-8566-209569E9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395A-788D-40B9-ADF1-917F58FB8A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259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6CC9-D344-2D67-04E3-1072D9AE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3EF90-F790-E770-003A-01EF6F0F5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0307B-988B-15E3-DAD7-12CEED16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AB87-19CD-46BF-A7B4-304615F1F528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C4236-EA6A-8B8E-CB21-4E330557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69BE6-0776-5618-9D5B-F4C3F7DC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395A-788D-40B9-ADF1-917F58FB8A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029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AEE9-FC73-1BDC-4770-F8EE455D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37AFB-F2F2-BE0B-F1E0-2FF254444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0EEB1-47DB-1B90-0B01-5FE7886C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AB87-19CD-46BF-A7B4-304615F1F528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24A90-125B-F01D-92CD-B32C64FC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52021-D68E-B0DA-CA67-0F084BBB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395A-788D-40B9-ADF1-917F58FB8A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884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2269-BB0F-3C05-C2C1-23F2EA59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EC388-19B9-2824-D8B2-B24EC39DE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D0C08-F02A-156B-EE47-0332A9B1D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0FA3B-4D01-CF02-3875-69941CEEE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AB87-19CD-46BF-A7B4-304615F1F528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2044A-949D-420C-9F57-05F69DAB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3D171-F78A-68A2-4412-213D93D5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395A-788D-40B9-ADF1-917F58FB8A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202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FD17-D92C-C603-6BB9-D8A455F3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A5F71-0287-36F4-266E-60CBCDE7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FCB3A-0B7E-80E7-945C-7F875270C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CD02D-00EC-CAD2-D246-C0B0B0C7B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5D449D-8A6C-CC33-8A9F-9858A4680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26575-B8C0-22B8-C098-7D30C95E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AB87-19CD-46BF-A7B4-304615F1F528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6FA68-3C57-1A56-5763-46E29B89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A4DEF-7329-A676-8F6E-74D08C61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395A-788D-40B9-ADF1-917F58FB8A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6846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48174-37EE-8C19-D0A6-1D7A2E0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B1BC9-6266-B402-F55A-A56E9DC8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AB87-19CD-46BF-A7B4-304615F1F528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628A4-C056-9064-E32F-3D74DB8E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5A605-3406-EB19-0546-EF0686B7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395A-788D-40B9-ADF1-917F58FB8A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024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81CB9-DB96-0119-FFB9-F2B019AD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AB87-19CD-46BF-A7B4-304615F1F528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88054-3FFE-D26C-EECA-40B9D05D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2189-E1D1-F326-08BB-B8FD2F22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395A-788D-40B9-ADF1-917F58FB8A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5036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676D-2C74-DE8E-BF11-33934580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50BB-238D-4C74-BAFA-E66E672AC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EC57B-3636-7953-7D7F-4915C1268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48415-8559-8C84-0BF5-853058EC8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AB87-19CD-46BF-A7B4-304615F1F528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06683-632B-C114-287E-ED239621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C3300-50B0-BC8F-F4CF-4CD64174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395A-788D-40B9-ADF1-917F58FB8A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735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008C-C7D7-D9E6-462A-A2EC4DF7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82D08-82C3-84B7-F49C-E2CAA1FA7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FD276-3C32-C517-21F2-405109D7E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7347E-79C2-9948-A5B3-EADC7438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FAB87-19CD-46BF-A7B4-304615F1F528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4082E-4BB1-6520-047F-6FD40121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0CAC5-4879-1D1D-77A9-4B39DFEC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B395A-788D-40B9-ADF1-917F58FB8A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59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18396-F4B5-1B5F-19C9-4A721C1E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C8954-A2A9-D68E-3017-A31A030C1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FE55D-B6BA-99FB-38E7-D36729DCA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FAB87-19CD-46BF-A7B4-304615F1F528}" type="datetimeFigureOut">
              <a:rPr lang="th-TH" smtClean="0"/>
              <a:t>18/08/67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DA80-78CE-293C-9CEE-B28532AC3B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75E7D-0309-E75E-5C28-1EDA6FBB3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4B395A-788D-40B9-ADF1-917F58FB8A6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332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9meo/bas240/raw/main/data/Sales_Data.zi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5E0-D464-8E64-FBBE-C6B3BA31C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BAS240 Data Analytics Programming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C4C1B-F8AB-B4B2-A13E-5D7D95248B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000" b="1" dirty="0"/>
              <a:t>LAB 2: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Basic data exploration exercises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Hands-on practice with data types conversion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5494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6391E8-A3FB-4210-E588-51B33387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Viewing the Data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B3559B-633B-0E6C-4E32-43D03CE37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3081" y="3681439"/>
            <a:ext cx="9726382" cy="288647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39F6F2-D06A-D283-B268-1D87DFDFE1E2}"/>
              </a:ext>
            </a:extLst>
          </p:cNvPr>
          <p:cNvSpPr txBox="1"/>
          <p:nvPr/>
        </p:nvSpPr>
        <p:spPr>
          <a:xfrm>
            <a:off x="838200" y="1434670"/>
            <a:ext cx="106375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One of </a:t>
            </a:r>
            <a:r>
              <a:rPr lang="th-TH" dirty="0" err="1"/>
              <a:t>the</a:t>
            </a:r>
            <a:r>
              <a:rPr lang="th-TH" dirty="0"/>
              <a:t> </a:t>
            </a:r>
            <a:r>
              <a:rPr lang="th-TH" dirty="0" err="1"/>
              <a:t>most</a:t>
            </a:r>
            <a:r>
              <a:rPr lang="th-TH" dirty="0"/>
              <a:t> </a:t>
            </a:r>
            <a:r>
              <a:rPr lang="th-TH" dirty="0" err="1"/>
              <a:t>used</a:t>
            </a:r>
            <a:r>
              <a:rPr lang="th-TH" dirty="0"/>
              <a:t> </a:t>
            </a:r>
            <a:r>
              <a:rPr lang="th-TH" dirty="0" err="1"/>
              <a:t>method</a:t>
            </a:r>
            <a:r>
              <a:rPr lang="th-TH" dirty="0"/>
              <a:t> </a:t>
            </a:r>
            <a:r>
              <a:rPr lang="th-TH" dirty="0" err="1"/>
              <a:t>for</a:t>
            </a:r>
            <a:r>
              <a:rPr lang="th-TH" dirty="0"/>
              <a:t> </a:t>
            </a:r>
            <a:r>
              <a:rPr lang="th-TH" dirty="0" err="1"/>
              <a:t>getting</a:t>
            </a:r>
            <a:r>
              <a:rPr lang="th-TH" dirty="0"/>
              <a:t> a </a:t>
            </a:r>
            <a:r>
              <a:rPr lang="th-TH" dirty="0" err="1"/>
              <a:t>quick</a:t>
            </a:r>
            <a:r>
              <a:rPr lang="th-TH" dirty="0"/>
              <a:t> </a:t>
            </a:r>
            <a:r>
              <a:rPr lang="th-TH" dirty="0" err="1"/>
              <a:t>overview</a:t>
            </a:r>
            <a:r>
              <a:rPr lang="th-TH" dirty="0"/>
              <a:t> of </a:t>
            </a:r>
            <a:r>
              <a:rPr lang="th-TH" dirty="0" err="1"/>
              <a:t>the</a:t>
            </a:r>
            <a:r>
              <a:rPr lang="th-TH" dirty="0"/>
              <a:t> </a:t>
            </a:r>
            <a:r>
              <a:rPr lang="th-TH" dirty="0" err="1"/>
              <a:t>DataFrame</a:t>
            </a:r>
            <a:r>
              <a:rPr lang="th-TH" dirty="0"/>
              <a:t>, </a:t>
            </a:r>
            <a:r>
              <a:rPr lang="th-TH" dirty="0" err="1"/>
              <a:t>is</a:t>
            </a:r>
            <a:r>
              <a:rPr lang="th-TH" dirty="0"/>
              <a:t> </a:t>
            </a:r>
            <a:r>
              <a:rPr lang="th-TH" dirty="0" err="1"/>
              <a:t>the</a:t>
            </a:r>
            <a:r>
              <a:rPr lang="th-TH" dirty="0"/>
              <a:t> </a:t>
            </a:r>
            <a:r>
              <a:rPr lang="th-TH" dirty="0" err="1">
                <a:solidFill>
                  <a:schemeClr val="accent2"/>
                </a:solidFill>
              </a:rPr>
              <a:t>head</a:t>
            </a:r>
            <a:r>
              <a:rPr lang="en-US" dirty="0">
                <a:solidFill>
                  <a:schemeClr val="accent2"/>
                </a:solidFill>
              </a:rPr>
              <a:t>()</a:t>
            </a:r>
            <a:r>
              <a:rPr lang="th-TH" dirty="0"/>
              <a:t> </a:t>
            </a:r>
            <a:r>
              <a:rPr lang="th-TH" dirty="0" err="1"/>
              <a:t>method</a:t>
            </a:r>
            <a:r>
              <a:rPr lang="th-TH" dirty="0"/>
              <a:t>.</a:t>
            </a:r>
          </a:p>
          <a:p>
            <a:endParaRPr lang="th-TH" dirty="0"/>
          </a:p>
          <a:p>
            <a:r>
              <a:rPr lang="th-TH" dirty="0"/>
              <a:t>The </a:t>
            </a:r>
            <a:r>
              <a:rPr lang="th-TH" dirty="0" err="1">
                <a:solidFill>
                  <a:schemeClr val="accent2"/>
                </a:solidFill>
              </a:rPr>
              <a:t>head</a:t>
            </a:r>
            <a:r>
              <a:rPr lang="en-US" dirty="0">
                <a:solidFill>
                  <a:schemeClr val="accent2"/>
                </a:solidFill>
              </a:rPr>
              <a:t>() </a:t>
            </a:r>
            <a:r>
              <a:rPr lang="th-TH" dirty="0" err="1"/>
              <a:t>method</a:t>
            </a:r>
            <a:r>
              <a:rPr lang="th-TH" dirty="0"/>
              <a:t> </a:t>
            </a:r>
            <a:r>
              <a:rPr lang="th-TH" dirty="0" err="1"/>
              <a:t>returns</a:t>
            </a:r>
            <a:r>
              <a:rPr lang="th-TH" dirty="0"/>
              <a:t> </a:t>
            </a:r>
            <a:r>
              <a:rPr lang="th-TH" dirty="0" err="1"/>
              <a:t>the</a:t>
            </a:r>
            <a:r>
              <a:rPr lang="th-TH" dirty="0"/>
              <a:t> </a:t>
            </a:r>
            <a:r>
              <a:rPr lang="th-TH" dirty="0" err="1"/>
              <a:t>headers</a:t>
            </a:r>
            <a:r>
              <a:rPr lang="th-TH" dirty="0"/>
              <a:t> and a </a:t>
            </a:r>
            <a:r>
              <a:rPr lang="th-TH" dirty="0" err="1"/>
              <a:t>specified</a:t>
            </a:r>
            <a:r>
              <a:rPr lang="th-TH" dirty="0"/>
              <a:t> </a:t>
            </a:r>
            <a:r>
              <a:rPr lang="th-TH" dirty="0" err="1"/>
              <a:t>number</a:t>
            </a:r>
            <a:r>
              <a:rPr lang="th-TH" dirty="0"/>
              <a:t> of </a:t>
            </a:r>
            <a:r>
              <a:rPr lang="th-TH" dirty="0" err="1"/>
              <a:t>rows</a:t>
            </a:r>
            <a:r>
              <a:rPr lang="th-TH" dirty="0"/>
              <a:t>, </a:t>
            </a:r>
            <a:r>
              <a:rPr lang="th-TH" dirty="0" err="1"/>
              <a:t>starting</a:t>
            </a:r>
            <a:r>
              <a:rPr lang="th-TH" dirty="0"/>
              <a:t> </a:t>
            </a:r>
            <a:r>
              <a:rPr lang="th-TH" dirty="0" err="1"/>
              <a:t>from</a:t>
            </a:r>
            <a:r>
              <a:rPr lang="th-TH" dirty="0"/>
              <a:t> </a:t>
            </a:r>
            <a:r>
              <a:rPr lang="th-TH" dirty="0" err="1"/>
              <a:t>the</a:t>
            </a:r>
            <a:r>
              <a:rPr lang="th-TH" dirty="0"/>
              <a:t> </a:t>
            </a:r>
            <a:r>
              <a:rPr lang="th-TH" dirty="0" err="1"/>
              <a:t>top</a:t>
            </a:r>
            <a:r>
              <a:rPr lang="th-T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148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35FB7-64E4-DD4E-6980-FCC4AF94BAF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179576" y="1057529"/>
            <a:ext cx="8924925" cy="4351338"/>
          </a:xfrm>
        </p:spPr>
      </p:pic>
    </p:spTree>
    <p:extLst>
      <p:ext uri="{BB962C8B-B14F-4D97-AF65-F5344CB8AC3E}">
        <p14:creationId xmlns:p14="http://schemas.microsoft.com/office/powerpoint/2010/main" val="302650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45AA-47EE-2B3A-42FE-F3D549B4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Viewing the Data</a:t>
            </a:r>
            <a:endParaRPr lang="th-TH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AF8513D-99FC-8354-950E-96656B0B8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8161" y="1958725"/>
            <a:ext cx="9459645" cy="3134162"/>
          </a:xfrm>
        </p:spPr>
      </p:pic>
    </p:spTree>
    <p:extLst>
      <p:ext uri="{BB962C8B-B14F-4D97-AF65-F5344CB8AC3E}">
        <p14:creationId xmlns:p14="http://schemas.microsoft.com/office/powerpoint/2010/main" val="19691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77C2-2407-D866-0C2C-CC9382DB7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Info About the Data</a:t>
            </a:r>
            <a:endParaRPr lang="th-TH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0C2F70-CD5B-CBB0-3E52-3E7B777A2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716" y="1809524"/>
            <a:ext cx="7621064" cy="3238952"/>
          </a:xfr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C3E86C7-7141-1C49-69B7-CF3DC9C6AA58}"/>
              </a:ext>
            </a:extLst>
          </p:cNvPr>
          <p:cNvSpPr/>
          <p:nvPr/>
        </p:nvSpPr>
        <p:spPr>
          <a:xfrm>
            <a:off x="548640" y="2843784"/>
            <a:ext cx="2103120" cy="1097280"/>
          </a:xfrm>
          <a:prstGeom prst="wedgeRoundRectCallout">
            <a:avLst>
              <a:gd name="adj1" fmla="val 92279"/>
              <a:gd name="adj2" fmla="val -2833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The result tells us there are 12,011 rows and 6 columns: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69FA277-1109-9751-62BD-3FA5471C87C1}"/>
              </a:ext>
            </a:extLst>
          </p:cNvPr>
          <p:cNvSpPr/>
          <p:nvPr/>
        </p:nvSpPr>
        <p:spPr>
          <a:xfrm>
            <a:off x="8089392" y="3608832"/>
            <a:ext cx="2103120" cy="1097280"/>
          </a:xfrm>
          <a:prstGeom prst="wedgeRoundRectCallout">
            <a:avLst>
              <a:gd name="adj1" fmla="val -134243"/>
              <a:gd name="adj2" fmla="val -1083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And the name of each column, with the data type: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461C795-3832-A76E-9939-227319385F1A}"/>
              </a:ext>
            </a:extLst>
          </p:cNvPr>
          <p:cNvSpPr txBox="1">
            <a:spLocks/>
          </p:cNvSpPr>
          <p:nvPr/>
        </p:nvSpPr>
        <p:spPr>
          <a:xfrm>
            <a:off x="838200" y="5167312"/>
            <a:ext cx="6541008" cy="14739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h-TH" sz="1800" dirty="0"/>
              <a:t>The </a:t>
            </a:r>
            <a:r>
              <a:rPr lang="th-TH" sz="1800" dirty="0" err="1"/>
              <a:t>info</a:t>
            </a:r>
            <a:r>
              <a:rPr lang="en-US" sz="1800" dirty="0"/>
              <a:t>()</a:t>
            </a:r>
            <a:r>
              <a:rPr lang="th-TH" sz="1800" dirty="0"/>
              <a:t> </a:t>
            </a:r>
            <a:r>
              <a:rPr lang="th-TH" sz="1800" dirty="0" err="1"/>
              <a:t>method</a:t>
            </a:r>
            <a:r>
              <a:rPr lang="th-TH" sz="1800" dirty="0"/>
              <a:t> </a:t>
            </a:r>
            <a:r>
              <a:rPr lang="th-TH" sz="1800" dirty="0" err="1"/>
              <a:t>also</a:t>
            </a:r>
            <a:r>
              <a:rPr lang="th-TH" sz="1800" dirty="0"/>
              <a:t> </a:t>
            </a:r>
            <a:r>
              <a:rPr lang="th-TH" sz="1800" dirty="0" err="1"/>
              <a:t>tells</a:t>
            </a:r>
            <a:r>
              <a:rPr lang="th-TH" sz="1800" dirty="0"/>
              <a:t> </a:t>
            </a:r>
            <a:r>
              <a:rPr lang="th-TH" sz="1800" dirty="0" err="1"/>
              <a:t>us</a:t>
            </a:r>
            <a:r>
              <a:rPr lang="th-TH" sz="1800" dirty="0"/>
              <a:t> </a:t>
            </a:r>
            <a:r>
              <a:rPr lang="th-TH" sz="1800" dirty="0" err="1"/>
              <a:t>how</a:t>
            </a:r>
            <a:r>
              <a:rPr lang="th-TH" sz="1800" dirty="0"/>
              <a:t> </a:t>
            </a:r>
            <a:r>
              <a:rPr lang="th-TH" sz="1800" dirty="0" err="1"/>
              <a:t>many</a:t>
            </a:r>
            <a:r>
              <a:rPr lang="th-TH" sz="1800" dirty="0"/>
              <a:t> </a:t>
            </a:r>
            <a:r>
              <a:rPr lang="th-TH" sz="1800" b="1" dirty="0" err="1">
                <a:solidFill>
                  <a:schemeClr val="accent2"/>
                </a:solidFill>
              </a:rPr>
              <a:t>Non</a:t>
            </a:r>
            <a:r>
              <a:rPr lang="th-TH" sz="1800" b="1" dirty="0">
                <a:solidFill>
                  <a:schemeClr val="accent2"/>
                </a:solidFill>
              </a:rPr>
              <a:t>-</a:t>
            </a:r>
            <a:r>
              <a:rPr lang="th-TH" sz="1800" b="1" dirty="0" err="1">
                <a:solidFill>
                  <a:schemeClr val="accent2"/>
                </a:solidFill>
              </a:rPr>
              <a:t>Null</a:t>
            </a:r>
            <a:r>
              <a:rPr lang="th-TH" sz="1800" dirty="0"/>
              <a:t> </a:t>
            </a:r>
            <a:r>
              <a:rPr lang="th-TH" sz="1800" dirty="0" err="1"/>
              <a:t>values</a:t>
            </a:r>
            <a:r>
              <a:rPr lang="th-TH" sz="1800" dirty="0"/>
              <a:t> </a:t>
            </a:r>
            <a:r>
              <a:rPr lang="th-TH" sz="1800" dirty="0" err="1"/>
              <a:t>there</a:t>
            </a:r>
            <a:r>
              <a:rPr lang="th-TH" sz="1800" dirty="0"/>
              <a:t> </a:t>
            </a:r>
            <a:r>
              <a:rPr lang="th-TH" sz="1800" dirty="0" err="1"/>
              <a:t>are</a:t>
            </a:r>
            <a:r>
              <a:rPr lang="th-TH" sz="1800" dirty="0"/>
              <a:t> </a:t>
            </a:r>
            <a:r>
              <a:rPr lang="th-TH" sz="1800" dirty="0" err="1"/>
              <a:t>present</a:t>
            </a:r>
            <a:r>
              <a:rPr lang="th-TH" sz="1800" dirty="0"/>
              <a:t> </a:t>
            </a:r>
            <a:r>
              <a:rPr lang="th-TH" sz="1800" dirty="0" err="1"/>
              <a:t>in</a:t>
            </a:r>
            <a:r>
              <a:rPr lang="th-TH" sz="1800" dirty="0"/>
              <a:t> </a:t>
            </a:r>
            <a:r>
              <a:rPr lang="th-TH" sz="1800" dirty="0" err="1"/>
              <a:t>each</a:t>
            </a:r>
            <a:r>
              <a:rPr lang="th-TH" sz="1800" dirty="0"/>
              <a:t> </a:t>
            </a:r>
            <a:r>
              <a:rPr lang="th-TH" sz="1800" dirty="0" err="1"/>
              <a:t>column</a:t>
            </a:r>
            <a:r>
              <a:rPr lang="th-TH" sz="1800" dirty="0"/>
              <a:t>.</a:t>
            </a:r>
          </a:p>
          <a:p>
            <a:r>
              <a:rPr lang="th-TH" sz="1800" b="1" dirty="0" err="1">
                <a:solidFill>
                  <a:schemeClr val="accent2"/>
                </a:solidFill>
              </a:rPr>
              <a:t>Empty</a:t>
            </a:r>
            <a:r>
              <a:rPr lang="th-TH" sz="1800" dirty="0"/>
              <a:t> </a:t>
            </a:r>
            <a:r>
              <a:rPr lang="th-TH" sz="1800" dirty="0" err="1"/>
              <a:t>values</a:t>
            </a:r>
            <a:r>
              <a:rPr lang="th-TH" sz="1800" dirty="0"/>
              <a:t>, </a:t>
            </a:r>
            <a:r>
              <a:rPr lang="th-TH" sz="1800" dirty="0" err="1"/>
              <a:t>or</a:t>
            </a:r>
            <a:r>
              <a:rPr lang="th-TH" sz="1800" dirty="0"/>
              <a:t> </a:t>
            </a:r>
            <a:r>
              <a:rPr lang="th-TH" sz="1800" b="1" dirty="0" err="1">
                <a:solidFill>
                  <a:schemeClr val="accent2"/>
                </a:solidFill>
              </a:rPr>
              <a:t>Null</a:t>
            </a:r>
            <a:r>
              <a:rPr lang="th-TH" sz="1800" dirty="0"/>
              <a:t> </a:t>
            </a:r>
            <a:r>
              <a:rPr lang="th-TH" sz="1800" dirty="0" err="1"/>
              <a:t>values</a:t>
            </a:r>
            <a:r>
              <a:rPr lang="th-TH" sz="1800" dirty="0"/>
              <a:t>, </a:t>
            </a:r>
            <a:r>
              <a:rPr lang="th-TH" sz="1800" dirty="0" err="1"/>
              <a:t>can</a:t>
            </a:r>
            <a:r>
              <a:rPr lang="th-TH" sz="1800" dirty="0"/>
              <a:t> </a:t>
            </a:r>
            <a:r>
              <a:rPr lang="th-TH" sz="1800" dirty="0" err="1"/>
              <a:t>be</a:t>
            </a:r>
            <a:r>
              <a:rPr lang="th-TH" sz="1800" dirty="0"/>
              <a:t> </a:t>
            </a:r>
            <a:r>
              <a:rPr lang="th-TH" sz="1800" dirty="0" err="1"/>
              <a:t>bad</a:t>
            </a:r>
            <a:r>
              <a:rPr lang="th-TH" sz="1800" dirty="0"/>
              <a:t> </a:t>
            </a:r>
            <a:r>
              <a:rPr lang="th-TH" sz="1800" dirty="0" err="1"/>
              <a:t>when</a:t>
            </a:r>
            <a:r>
              <a:rPr lang="th-TH" sz="1800" dirty="0"/>
              <a:t> </a:t>
            </a:r>
            <a:r>
              <a:rPr lang="th-TH" sz="1800" dirty="0" err="1"/>
              <a:t>analyzing</a:t>
            </a:r>
            <a:r>
              <a:rPr lang="th-TH" sz="1800" dirty="0"/>
              <a:t> </a:t>
            </a:r>
            <a:r>
              <a:rPr lang="th-TH" sz="1800" dirty="0" err="1"/>
              <a:t>data</a:t>
            </a:r>
            <a:r>
              <a:rPr lang="th-TH" sz="1800" dirty="0"/>
              <a:t>, and </a:t>
            </a:r>
            <a:r>
              <a:rPr lang="th-TH" sz="1800" dirty="0" err="1"/>
              <a:t>you</a:t>
            </a:r>
            <a:r>
              <a:rPr lang="th-TH" sz="1800" dirty="0"/>
              <a:t> </a:t>
            </a:r>
            <a:r>
              <a:rPr lang="th-TH" sz="1800" dirty="0" err="1"/>
              <a:t>should</a:t>
            </a:r>
            <a:r>
              <a:rPr lang="th-TH" sz="1800" dirty="0"/>
              <a:t> </a:t>
            </a:r>
            <a:r>
              <a:rPr lang="th-TH" sz="1800" dirty="0" err="1"/>
              <a:t>consider</a:t>
            </a:r>
            <a:r>
              <a:rPr lang="th-TH" sz="1800" dirty="0"/>
              <a:t> </a:t>
            </a:r>
            <a:r>
              <a:rPr lang="th-TH" sz="1800" dirty="0" err="1"/>
              <a:t>removing</a:t>
            </a:r>
            <a:r>
              <a:rPr lang="th-TH" sz="1800" dirty="0"/>
              <a:t> </a:t>
            </a:r>
            <a:r>
              <a:rPr lang="th-TH" sz="1800" dirty="0" err="1"/>
              <a:t>rows</a:t>
            </a:r>
            <a:r>
              <a:rPr lang="th-TH" sz="1800" dirty="0"/>
              <a:t> </a:t>
            </a:r>
            <a:r>
              <a:rPr lang="th-TH" sz="1800" dirty="0" err="1"/>
              <a:t>with</a:t>
            </a:r>
            <a:r>
              <a:rPr lang="th-TH" sz="1800" dirty="0"/>
              <a:t> </a:t>
            </a:r>
            <a:r>
              <a:rPr lang="th-TH" sz="1800" dirty="0" err="1"/>
              <a:t>empty</a:t>
            </a:r>
            <a:r>
              <a:rPr lang="th-TH" sz="1800" dirty="0"/>
              <a:t> </a:t>
            </a:r>
            <a:r>
              <a:rPr lang="th-TH" sz="1800" dirty="0" err="1"/>
              <a:t>values</a:t>
            </a:r>
            <a:r>
              <a:rPr lang="th-TH" sz="1800" dirty="0"/>
              <a:t>. </a:t>
            </a:r>
            <a:r>
              <a:rPr lang="th-TH" sz="1800" dirty="0" err="1"/>
              <a:t>This</a:t>
            </a:r>
            <a:r>
              <a:rPr lang="th-TH" sz="1800" dirty="0"/>
              <a:t> </a:t>
            </a:r>
            <a:r>
              <a:rPr lang="th-TH" sz="1800" dirty="0" err="1"/>
              <a:t>is</a:t>
            </a:r>
            <a:r>
              <a:rPr lang="th-TH" sz="1800" dirty="0"/>
              <a:t> a </a:t>
            </a:r>
            <a:r>
              <a:rPr lang="th-TH" sz="1800" dirty="0" err="1"/>
              <a:t>step</a:t>
            </a:r>
            <a:r>
              <a:rPr lang="th-TH" sz="1800" dirty="0"/>
              <a:t> </a:t>
            </a:r>
            <a:r>
              <a:rPr lang="th-TH" sz="1800" dirty="0" err="1"/>
              <a:t>towards</a:t>
            </a:r>
            <a:r>
              <a:rPr lang="th-TH" sz="1800" dirty="0"/>
              <a:t> </a:t>
            </a:r>
            <a:r>
              <a:rPr lang="th-TH" sz="1800" dirty="0" err="1"/>
              <a:t>what</a:t>
            </a:r>
            <a:r>
              <a:rPr lang="th-TH" sz="1800" dirty="0"/>
              <a:t> </a:t>
            </a:r>
            <a:r>
              <a:rPr lang="th-TH" sz="1800" dirty="0" err="1"/>
              <a:t>is</a:t>
            </a:r>
            <a:r>
              <a:rPr lang="th-TH" sz="1800" dirty="0"/>
              <a:t> </a:t>
            </a:r>
            <a:r>
              <a:rPr lang="th-TH" sz="1800" dirty="0" err="1"/>
              <a:t>called</a:t>
            </a:r>
            <a:r>
              <a:rPr lang="th-TH" sz="1800" dirty="0"/>
              <a:t> </a:t>
            </a:r>
            <a:r>
              <a:rPr lang="th-TH" sz="1800" dirty="0" err="1"/>
              <a:t>cleaning</a:t>
            </a:r>
            <a:r>
              <a:rPr lang="th-TH" sz="1800" dirty="0"/>
              <a:t> </a:t>
            </a:r>
            <a:r>
              <a:rPr lang="th-TH" sz="1800" dirty="0" err="1"/>
              <a:t>data</a:t>
            </a:r>
            <a:r>
              <a:rPr lang="th-TH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4956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DD47D-73A1-705C-9CDB-90D07D4A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describe()</a:t>
            </a:r>
            <a:endParaRPr lang="th-T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025F9D-1CD8-7A6C-8729-C3EB5864D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809" y="2229396"/>
            <a:ext cx="9002381" cy="3543795"/>
          </a:xfrm>
        </p:spPr>
      </p:pic>
    </p:spTree>
    <p:extLst>
      <p:ext uri="{BB962C8B-B14F-4D97-AF65-F5344CB8AC3E}">
        <p14:creationId xmlns:p14="http://schemas.microsoft.com/office/powerpoint/2010/main" val="272442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B94C-E817-C962-A9C5-821824DF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value_counts</a:t>
            </a:r>
            <a:r>
              <a:rPr lang="en-US" dirty="0"/>
              <a:t>()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5F051-2480-CB54-5781-FF939361B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620" y="1690688"/>
            <a:ext cx="3771159" cy="4351338"/>
          </a:xfrm>
        </p:spPr>
      </p:pic>
    </p:spTree>
    <p:extLst>
      <p:ext uri="{BB962C8B-B14F-4D97-AF65-F5344CB8AC3E}">
        <p14:creationId xmlns:p14="http://schemas.microsoft.com/office/powerpoint/2010/main" val="2380326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D51B-81F4-8DC0-63B8-D0B87D95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isnull</a:t>
            </a:r>
            <a:r>
              <a:rPr lang="en-US" dirty="0"/>
              <a:t>() and sum()</a:t>
            </a:r>
            <a:endParaRPr lang="th-TH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B7C766-E1CE-02A8-1E3F-6F5B0579C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8143" y="1825625"/>
            <a:ext cx="3395713" cy="4351338"/>
          </a:xfrm>
        </p:spPr>
      </p:pic>
    </p:spTree>
    <p:extLst>
      <p:ext uri="{BB962C8B-B14F-4D97-AF65-F5344CB8AC3E}">
        <p14:creationId xmlns:p14="http://schemas.microsoft.com/office/powerpoint/2010/main" val="401613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767161-B2C1-2757-5EBB-69532534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03" y="1275970"/>
            <a:ext cx="980259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825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FA050C-4DD8-0D84-0254-5A3B21C74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77" y="1661866"/>
            <a:ext cx="10002646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066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441D9B-6022-0647-9F63-4FC91F92A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98" y="1517919"/>
            <a:ext cx="9697803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6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0E75-BAE4-33CB-8CBA-7AD23613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with Pandas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66E5B-625B-B3FC-45AE-A4A9F8063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04633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F3CE-57B5-DBD9-26A1-C2E27F72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Conversion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864FB-A9F7-51C5-2492-48821B700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55670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75B87-84BB-EB94-BF56-F4EC5813C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F6134E-15EF-25B3-5BA5-F7D296D3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561" y="1229032"/>
            <a:ext cx="3240555" cy="14564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4A7642-8F3A-AEE6-4513-AC09A8400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528" y="3429000"/>
            <a:ext cx="5219871" cy="3291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AE0C30-8FE8-6420-09E3-F24F5B6BA563}"/>
              </a:ext>
            </a:extLst>
          </p:cNvPr>
          <p:cNvSpPr txBox="1"/>
          <p:nvPr/>
        </p:nvSpPr>
        <p:spPr>
          <a:xfrm>
            <a:off x="1014984" y="968258"/>
            <a:ext cx="6126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https://github.com/9meo/bas240/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147A6D-0E59-3CA5-A007-853681DF3C73}"/>
              </a:ext>
            </a:extLst>
          </p:cNvPr>
          <p:cNvGrpSpPr/>
          <p:nvPr/>
        </p:nvGrpSpPr>
        <p:grpSpPr>
          <a:xfrm>
            <a:off x="5166955" y="2478275"/>
            <a:ext cx="3867317" cy="577265"/>
            <a:chOff x="3310723" y="2197165"/>
            <a:chExt cx="3867317" cy="57726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49B1F6E-9BB6-195E-F461-C1A6108E1F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2088" y="2197165"/>
              <a:ext cx="3425952" cy="2812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5082A2-AC31-E885-729A-F407CA1A7AD7}"/>
                </a:ext>
              </a:extLst>
            </p:cNvPr>
            <p:cNvSpPr/>
            <p:nvPr/>
          </p:nvSpPr>
          <p:spPr>
            <a:xfrm>
              <a:off x="3310723" y="2362950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th-TH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87BA870-7A23-616D-2610-900BE523897F}"/>
              </a:ext>
            </a:extLst>
          </p:cNvPr>
          <p:cNvSpPr txBox="1"/>
          <p:nvPr/>
        </p:nvSpPr>
        <p:spPr>
          <a:xfrm>
            <a:off x="5873496" y="2766748"/>
            <a:ext cx="222195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Click to open</a:t>
            </a:r>
            <a:endParaRPr lang="th-TH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0F1912-78B8-7B4F-B774-204AA976C051}"/>
              </a:ext>
            </a:extLst>
          </p:cNvPr>
          <p:cNvGrpSpPr/>
          <p:nvPr/>
        </p:nvGrpSpPr>
        <p:grpSpPr>
          <a:xfrm>
            <a:off x="6592848" y="3606552"/>
            <a:ext cx="1524595" cy="411480"/>
            <a:chOff x="2218944" y="2362950"/>
            <a:chExt cx="1524595" cy="41148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B0E035B-5FDC-DAA7-7885-DAE57C967AB3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H="1">
              <a:off x="2218944" y="2714170"/>
              <a:ext cx="1155163" cy="493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AC2138-1886-A5C9-8728-38F625DF3826}"/>
                </a:ext>
              </a:extLst>
            </p:cNvPr>
            <p:cNvSpPr/>
            <p:nvPr/>
          </p:nvSpPr>
          <p:spPr>
            <a:xfrm>
              <a:off x="3310723" y="2362950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th-TH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6A58D28-26B1-FFC5-149F-D7636550FDF5}"/>
              </a:ext>
            </a:extLst>
          </p:cNvPr>
          <p:cNvSpPr txBox="1"/>
          <p:nvPr/>
        </p:nvSpPr>
        <p:spPr>
          <a:xfrm>
            <a:off x="8229600" y="3741092"/>
            <a:ext cx="295837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Copy to your drive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51567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7D9902-276F-D001-8018-FD34B1CE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What are Data Types?</a:t>
            </a:r>
            <a:endParaRPr lang="th-T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1E1F28-6495-BB98-4ED1-6C0B748D8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 types represent the kind of value a variable can hold (e.g., integers, floats, strings).</a:t>
            </a:r>
          </a:p>
          <a:p>
            <a:pPr marL="0" indent="0" algn="l">
              <a:buNone/>
            </a:pP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Common data types in Pandas:</a:t>
            </a:r>
          </a:p>
          <a:p>
            <a:pPr lvl="1"/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Integer (int): Whole numbers.</a:t>
            </a:r>
          </a:p>
          <a:p>
            <a:pPr lvl="1"/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Float (float): Decimal numbers.</a:t>
            </a:r>
          </a:p>
          <a:p>
            <a:pPr lvl="1"/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String (object): Text data.</a:t>
            </a:r>
          </a:p>
          <a:p>
            <a:pPr lvl="1"/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Boolean (bool): True/False values.</a:t>
            </a:r>
          </a:p>
          <a:p>
            <a:pPr lvl="1"/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Datetime (datetime64): Date and time data.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86353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6C9C-0654-4EDB-D988-D0740573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Why is Data Type Conversion Important?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4CAD-51A9-9CD8-E5B1-CA29F1955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Ensures that data is in the correct format for analysis and calculations.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Facilitates operations like sorting, filtering, and aggregating data.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Prevents errors in functions that expect specific data types.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52905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FE738B-25A6-51CF-48D3-F461D50BF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17" y="783421"/>
            <a:ext cx="9955014" cy="2124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0B0BD-AE6A-6368-EF7F-5CE2BBD1E9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76"/>
          <a:stretch/>
        </p:blipFill>
        <p:spPr>
          <a:xfrm>
            <a:off x="720283" y="2980944"/>
            <a:ext cx="2686425" cy="347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425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08E3B-BF29-04A4-0233-F88895566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784" y="1262588"/>
            <a:ext cx="4887007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75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8C4A55-62DA-F972-C212-27F587475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2347761"/>
            <a:ext cx="9821646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60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7836BB-C57E-2E51-BE73-09389B838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5" y="2509709"/>
            <a:ext cx="991690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61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C22FE2-A489-37F1-BBDC-1175A66A6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977" y="1037891"/>
            <a:ext cx="4620270" cy="4782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EF8451-4CD7-CFDF-3A20-01F9D42AC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374" y="2084576"/>
            <a:ext cx="2172003" cy="365811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E2005CC-D281-4754-4E79-6375A4049189}"/>
              </a:ext>
            </a:extLst>
          </p:cNvPr>
          <p:cNvSpPr/>
          <p:nvPr/>
        </p:nvSpPr>
        <p:spPr>
          <a:xfrm>
            <a:off x="4197096" y="3063240"/>
            <a:ext cx="813816" cy="1280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008F6-195D-B7DC-2E4E-0929F1BCAAB9}"/>
              </a:ext>
            </a:extLst>
          </p:cNvPr>
          <p:cNvSpPr/>
          <p:nvPr/>
        </p:nvSpPr>
        <p:spPr>
          <a:xfrm>
            <a:off x="1078992" y="4764024"/>
            <a:ext cx="2377440" cy="3566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11151-BF77-F6D5-5056-62542CA910B1}"/>
              </a:ext>
            </a:extLst>
          </p:cNvPr>
          <p:cNvSpPr/>
          <p:nvPr/>
        </p:nvSpPr>
        <p:spPr>
          <a:xfrm>
            <a:off x="6260592" y="4716780"/>
            <a:ext cx="2377440" cy="35661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8230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12517C-D0D0-8D7C-151F-8C4214EB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vs. Qualitative</a:t>
            </a:r>
            <a:endParaRPr lang="th-T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439417-F15C-5DBB-F3F8-E391C2419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7152" y="2092125"/>
            <a:ext cx="5563376" cy="2410161"/>
          </a:xfrm>
        </p:spPr>
      </p:pic>
    </p:spTree>
    <p:extLst>
      <p:ext uri="{BB962C8B-B14F-4D97-AF65-F5344CB8AC3E}">
        <p14:creationId xmlns:p14="http://schemas.microsoft.com/office/powerpoint/2010/main" val="4152383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CCC0B-FB40-1110-A6A2-DD22135CC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32155A-3151-9A37-77EC-AE56FC68D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561" y="1229032"/>
            <a:ext cx="3240555" cy="14564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720591-05B9-A4DA-0E13-2D66454EB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195" y="3480871"/>
            <a:ext cx="6156113" cy="30071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18FDDA-131F-9431-729F-54098509096F}"/>
              </a:ext>
            </a:extLst>
          </p:cNvPr>
          <p:cNvSpPr txBox="1"/>
          <p:nvPr/>
        </p:nvSpPr>
        <p:spPr>
          <a:xfrm>
            <a:off x="1014984" y="968258"/>
            <a:ext cx="6126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https://github.com/9meo/bas240/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809533-3549-1A84-111D-0CC3AFDA6FDE}"/>
              </a:ext>
            </a:extLst>
          </p:cNvPr>
          <p:cNvGrpSpPr/>
          <p:nvPr/>
        </p:nvGrpSpPr>
        <p:grpSpPr>
          <a:xfrm>
            <a:off x="5166955" y="2185060"/>
            <a:ext cx="3478281" cy="870480"/>
            <a:chOff x="3310723" y="1903950"/>
            <a:chExt cx="3478281" cy="87048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135577-BBC8-AF68-B15C-DA0726DD6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2088" y="1903950"/>
              <a:ext cx="3036916" cy="5744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527D081-D786-72F9-4681-5DE6E1EF2395}"/>
                </a:ext>
              </a:extLst>
            </p:cNvPr>
            <p:cNvSpPr/>
            <p:nvPr/>
          </p:nvSpPr>
          <p:spPr>
            <a:xfrm>
              <a:off x="3310723" y="2362950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th-TH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8680AB0-A3D2-0381-1693-E8C0E2BB1FBC}"/>
              </a:ext>
            </a:extLst>
          </p:cNvPr>
          <p:cNvSpPr txBox="1"/>
          <p:nvPr/>
        </p:nvSpPr>
        <p:spPr>
          <a:xfrm>
            <a:off x="5873496" y="2766748"/>
            <a:ext cx="222195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Click to open</a:t>
            </a:r>
            <a:endParaRPr lang="th-TH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22D0AD-F7CE-6CD9-8930-249A3BA22D25}"/>
              </a:ext>
            </a:extLst>
          </p:cNvPr>
          <p:cNvGrpSpPr/>
          <p:nvPr/>
        </p:nvGrpSpPr>
        <p:grpSpPr>
          <a:xfrm>
            <a:off x="6473952" y="3636513"/>
            <a:ext cx="1524595" cy="411480"/>
            <a:chOff x="2218944" y="2362950"/>
            <a:chExt cx="1524595" cy="41148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C99BE6D-433C-9D26-7354-1B7F1A145BEC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H="1">
              <a:off x="2218944" y="2714170"/>
              <a:ext cx="1155163" cy="493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2E8B1F-2B59-CE75-DBDB-A249A6FF745B}"/>
                </a:ext>
              </a:extLst>
            </p:cNvPr>
            <p:cNvSpPr/>
            <p:nvPr/>
          </p:nvSpPr>
          <p:spPr>
            <a:xfrm>
              <a:off x="3310723" y="2362950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th-TH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19888E1-3933-5E58-4394-4F9D05BCB09F}"/>
              </a:ext>
            </a:extLst>
          </p:cNvPr>
          <p:cNvSpPr txBox="1"/>
          <p:nvPr/>
        </p:nvSpPr>
        <p:spPr>
          <a:xfrm>
            <a:off x="8229600" y="3741092"/>
            <a:ext cx="2958374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Copy to your drive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46315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393AEB-273F-4B45-A3B5-37141F42F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76" y="1488782"/>
            <a:ext cx="7579137" cy="320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56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C8DAA7-301E-B6A0-5781-E3EDE3C5F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1" y="2023866"/>
            <a:ext cx="10412278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4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1279B-BED5-216F-58DD-512D76E7C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42" y="451034"/>
            <a:ext cx="8602275" cy="3724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4D1C13-5661-B583-3DFE-C0B25501B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780" y="2069459"/>
            <a:ext cx="6344535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32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3762B9-CF66-BBDF-C160-F5656DEB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01" y="1148862"/>
            <a:ext cx="5984643" cy="30051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1621CE-18D0-CB11-4EEF-31EDFB8D0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712" y="1840587"/>
            <a:ext cx="5206595" cy="50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23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4BFB84-A5F3-4DFF-B306-4536D9402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56" y="2057208"/>
            <a:ext cx="1012648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76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C59A80-3BD3-15F2-3166-D8FD8449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1071233"/>
            <a:ext cx="6620799" cy="47155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8E5835-CC10-A1BC-EF61-1A9729774D63}"/>
              </a:ext>
            </a:extLst>
          </p:cNvPr>
          <p:cNvSpPr/>
          <p:nvPr/>
        </p:nvSpPr>
        <p:spPr>
          <a:xfrm>
            <a:off x="4517136" y="3941064"/>
            <a:ext cx="676656" cy="184570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F00384-8318-0FE2-F2EE-D6655D29C364}"/>
              </a:ext>
            </a:extLst>
          </p:cNvPr>
          <p:cNvSpPr/>
          <p:nvPr/>
        </p:nvSpPr>
        <p:spPr>
          <a:xfrm>
            <a:off x="8089392" y="3941064"/>
            <a:ext cx="1246632" cy="184570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5CE60B-59FE-2C3D-6D21-3E09838B602E}"/>
              </a:ext>
            </a:extLst>
          </p:cNvPr>
          <p:cNvSpPr txBox="1"/>
          <p:nvPr/>
        </p:nvSpPr>
        <p:spPr>
          <a:xfrm>
            <a:off x="5045964" y="6041053"/>
            <a:ext cx="3666744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Original Categories: Female, Male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Encoded Values: 0, 1</a:t>
            </a:r>
          </a:p>
        </p:txBody>
      </p:sp>
    </p:spTree>
    <p:extLst>
      <p:ext uri="{BB962C8B-B14F-4D97-AF65-F5344CB8AC3E}">
        <p14:creationId xmlns:p14="http://schemas.microsoft.com/office/powerpoint/2010/main" val="2823221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59E104-273E-D619-804F-40ACEBA85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019" y="1284795"/>
            <a:ext cx="9935962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6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25FC13-61BB-24AC-0B1C-E7C1AEC85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269"/>
          <a:stretch/>
        </p:blipFill>
        <p:spPr>
          <a:xfrm>
            <a:off x="1013703" y="1256997"/>
            <a:ext cx="10164594" cy="385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26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E2F8AB-2720-4E83-617B-3ED8A1F2F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1" y="1852392"/>
            <a:ext cx="8002117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63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D07CD2-3CC7-BDF4-C7F3-9059EDC29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0" y="2276314"/>
            <a:ext cx="8697539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5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A60EB-0DE1-1A0B-3D43-72F6BA4AB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2B86-0508-DEFD-C242-16618F47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into Colab</a:t>
            </a:r>
            <a:endParaRPr lang="th-T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1AE5B-6487-3726-48CA-266DE9C1C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file: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https://github.com/9meo/bas240/raw/main/data/Sales_Data.zip</a:t>
            </a:r>
            <a:endParaRPr lang="en-US" dirty="0"/>
          </a:p>
          <a:p>
            <a:r>
              <a:rPr lang="en-US" dirty="0"/>
              <a:t>Extract:</a:t>
            </a:r>
            <a:endParaRPr lang="th-T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BEDBB0-EB2C-EE7D-2391-5340A5C7F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819" y="2856942"/>
            <a:ext cx="213389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39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5F8594-95B3-614E-F9D0-28B994CA7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073531" y="2130552"/>
            <a:ext cx="9069066" cy="195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96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B998-D985-0876-25EB-D4C3CC1B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into Colab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FFFFE9-0819-E74A-C34C-88DA36551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6540" y="1690688"/>
            <a:ext cx="6296904" cy="4172532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CFC2D71-9AF3-D0D6-2251-3E57A00BBC63}"/>
              </a:ext>
            </a:extLst>
          </p:cNvPr>
          <p:cNvGrpSpPr/>
          <p:nvPr/>
        </p:nvGrpSpPr>
        <p:grpSpPr>
          <a:xfrm>
            <a:off x="838200" y="4389120"/>
            <a:ext cx="3188340" cy="991337"/>
            <a:chOff x="1267968" y="2067331"/>
            <a:chExt cx="3188340" cy="99133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78EF1CF-6FE6-8F87-7415-83833BDCF2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0784" y="2067331"/>
              <a:ext cx="2755524" cy="7215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346C373-9ED7-6671-412C-7F22661B077D}"/>
                </a:ext>
              </a:extLst>
            </p:cNvPr>
            <p:cNvSpPr/>
            <p:nvPr/>
          </p:nvSpPr>
          <p:spPr>
            <a:xfrm>
              <a:off x="1267968" y="2647188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th-TH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E94E85A-751A-EA45-FC5F-E0B88737C6F1}"/>
              </a:ext>
            </a:extLst>
          </p:cNvPr>
          <p:cNvSpPr txBox="1"/>
          <p:nvPr/>
        </p:nvSpPr>
        <p:spPr>
          <a:xfrm>
            <a:off x="70524" y="5521840"/>
            <a:ext cx="256916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Click to expand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6269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48D4-E93C-F43A-C3A6-D33AE43C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into Colab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04242D-6096-EC0D-2732-A2E2F874F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6949" y="1825625"/>
            <a:ext cx="7258101" cy="4351338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A569457-80DC-4C09-345F-8FBB62247623}"/>
              </a:ext>
            </a:extLst>
          </p:cNvPr>
          <p:cNvGrpSpPr/>
          <p:nvPr/>
        </p:nvGrpSpPr>
        <p:grpSpPr>
          <a:xfrm>
            <a:off x="838200" y="3044952"/>
            <a:ext cx="2161032" cy="2335505"/>
            <a:chOff x="1267968" y="723163"/>
            <a:chExt cx="2161032" cy="233550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85E0B17-FB1E-1EDC-B273-85CA853B0B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0784" y="723163"/>
              <a:ext cx="1728216" cy="20657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FF42003-1B55-5A22-372D-275F71B30F9E}"/>
                </a:ext>
              </a:extLst>
            </p:cNvPr>
            <p:cNvSpPr/>
            <p:nvPr/>
          </p:nvSpPr>
          <p:spPr>
            <a:xfrm>
              <a:off x="1267968" y="2647188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th-TH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A66C9C0-F2B3-9424-A81F-A059556313B6}"/>
              </a:ext>
            </a:extLst>
          </p:cNvPr>
          <p:cNvSpPr txBox="1"/>
          <p:nvPr/>
        </p:nvSpPr>
        <p:spPr>
          <a:xfrm>
            <a:off x="70524" y="5521840"/>
            <a:ext cx="252171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Click to upload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555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8096-D4F0-5B9B-6326-45409F99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 &amp; Select File to Upload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D6E1C-ACCA-B33D-C93B-172217364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746703" cy="4351338"/>
          </a:xfr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0C7AD59-8225-FCFF-7ACD-0651AC4DEE05}"/>
              </a:ext>
            </a:extLst>
          </p:cNvPr>
          <p:cNvGrpSpPr/>
          <p:nvPr/>
        </p:nvGrpSpPr>
        <p:grpSpPr>
          <a:xfrm>
            <a:off x="124511" y="2331720"/>
            <a:ext cx="819457" cy="2731257"/>
            <a:chOff x="2938727" y="9931"/>
            <a:chExt cx="819457" cy="273125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DEE0D6C-B580-2A37-70BF-833A3489293C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3155135" y="9931"/>
              <a:ext cx="603049" cy="23197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0218701-FC14-4DB3-3A8C-D58A52EFF1A5}"/>
                </a:ext>
              </a:extLst>
            </p:cNvPr>
            <p:cNvSpPr/>
            <p:nvPr/>
          </p:nvSpPr>
          <p:spPr>
            <a:xfrm>
              <a:off x="2938727" y="2329708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th-TH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03D607D-17E4-CBFC-F214-2A52C3B1043E}"/>
              </a:ext>
            </a:extLst>
          </p:cNvPr>
          <p:cNvSpPr txBox="1"/>
          <p:nvPr/>
        </p:nvSpPr>
        <p:spPr>
          <a:xfrm>
            <a:off x="87804" y="5126985"/>
            <a:ext cx="1712328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Select file</a:t>
            </a:r>
            <a:endParaRPr lang="th-TH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E3B168-F7BA-EFD2-1CBD-7F0EECFC2909}"/>
              </a:ext>
            </a:extLst>
          </p:cNvPr>
          <p:cNvGrpSpPr/>
          <p:nvPr/>
        </p:nvGrpSpPr>
        <p:grpSpPr>
          <a:xfrm>
            <a:off x="5781144" y="4445757"/>
            <a:ext cx="1898486" cy="1479555"/>
            <a:chOff x="-197702" y="2647188"/>
            <a:chExt cx="1898486" cy="147955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994979-5F66-3149-E9EF-4E097B83177C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-197702" y="2998408"/>
              <a:ext cx="1529054" cy="1128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0BC5DF9-1EF5-22DC-1ABC-B6CB035DBF0C}"/>
                </a:ext>
              </a:extLst>
            </p:cNvPr>
            <p:cNvSpPr/>
            <p:nvPr/>
          </p:nvSpPr>
          <p:spPr>
            <a:xfrm>
              <a:off x="1267968" y="2647188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th-TH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E959FF-DDA4-371C-AEB5-5317528543E3}"/>
              </a:ext>
            </a:extLst>
          </p:cNvPr>
          <p:cNvSpPr txBox="1"/>
          <p:nvPr/>
        </p:nvSpPr>
        <p:spPr>
          <a:xfrm>
            <a:off x="7146650" y="5099534"/>
            <a:ext cx="252171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Click to upload</a:t>
            </a:r>
            <a:endParaRPr lang="th-TH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C5D736A-E663-4FB3-4298-2E75B1E82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137" y="1627583"/>
            <a:ext cx="2521717" cy="295078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39FD99A-468C-4BF3-87BC-D7CA86A0AED4}"/>
              </a:ext>
            </a:extLst>
          </p:cNvPr>
          <p:cNvGrpSpPr/>
          <p:nvPr/>
        </p:nvGrpSpPr>
        <p:grpSpPr>
          <a:xfrm>
            <a:off x="10168069" y="3026664"/>
            <a:ext cx="626617" cy="1555466"/>
            <a:chOff x="1074167" y="1503202"/>
            <a:chExt cx="626617" cy="1555466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A559038-06A3-333E-C680-BAE9512F0ED7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1074167" y="1503202"/>
              <a:ext cx="410209" cy="11439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69F27F-7A85-EB79-E405-CAAE6A0970ED}"/>
                </a:ext>
              </a:extLst>
            </p:cNvPr>
            <p:cNvSpPr/>
            <p:nvPr/>
          </p:nvSpPr>
          <p:spPr>
            <a:xfrm>
              <a:off x="1267968" y="2647188"/>
              <a:ext cx="432816" cy="41148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th-TH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B8E1493-AA50-CD09-DB00-FF41965D5158}"/>
              </a:ext>
            </a:extLst>
          </p:cNvPr>
          <p:cNvSpPr txBox="1"/>
          <p:nvPr/>
        </p:nvSpPr>
        <p:spPr>
          <a:xfrm>
            <a:off x="9719332" y="4651497"/>
            <a:ext cx="225574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Uploaded file</a:t>
            </a:r>
            <a:endParaRPr lang="th-TH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22515CF-8097-C238-8C47-74789B132C64}"/>
              </a:ext>
            </a:extLst>
          </p:cNvPr>
          <p:cNvSpPr/>
          <p:nvPr/>
        </p:nvSpPr>
        <p:spPr>
          <a:xfrm>
            <a:off x="7679630" y="2551176"/>
            <a:ext cx="705418" cy="8778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8933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ECEC-B28F-2AEC-5647-968BFBF20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 I/O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F175F-4013-3C14-9236-2BA9C08FD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Pandas</a:t>
            </a:r>
            <a:r>
              <a:rPr lang="en-US" dirty="0"/>
              <a:t> provides a high level interface to and from many file formats used in </a:t>
            </a:r>
            <a:r>
              <a:rPr lang="en-US" b="1" dirty="0"/>
              <a:t>data science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.txt, csv, </a:t>
            </a:r>
            <a:r>
              <a:rPr lang="en-US" dirty="0" err="1"/>
              <a:t>json</a:t>
            </a:r>
            <a:r>
              <a:rPr lang="en-US" dirty="0"/>
              <a:t> , HTML, Excel(.xls xlsx ), pickle, HDF 5 , SQL, R,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any given format, there is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 read_** function,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A to_** method attached to all Pandas data objects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5332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D67A-F606-3968-E242-4DD2EE60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Read CSV Files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301C-5D3D-B37E-EEEE-9B3C6C453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simple way to store big data sets is to use CSV files (comma separated files).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CSV files contains plain text and is a well know format that can be read by everyone including Pandas.</a:t>
            </a:r>
          </a:p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E905D-ABF2-23A8-D3C5-C9EDAF7F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89" y="3872308"/>
            <a:ext cx="763059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37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498</Words>
  <Application>Microsoft Office PowerPoint</Application>
  <PresentationFormat>Widescreen</PresentationFormat>
  <Paragraphs>75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Aptos</vt:lpstr>
      <vt:lpstr>Aptos Display</vt:lpstr>
      <vt:lpstr>Arial</vt:lpstr>
      <vt:lpstr>Roboto</vt:lpstr>
      <vt:lpstr>Segoe UI</vt:lpstr>
      <vt:lpstr>Verdana</vt:lpstr>
      <vt:lpstr>Office Theme</vt:lpstr>
      <vt:lpstr>BAS240 Data Analytics Programming</vt:lpstr>
      <vt:lpstr>Exploring Data with Pandas</vt:lpstr>
      <vt:lpstr>PowerPoint Presentation</vt:lpstr>
      <vt:lpstr>Loading Data into Colab</vt:lpstr>
      <vt:lpstr>Loading Data into Colab</vt:lpstr>
      <vt:lpstr>Loading Data into Colab</vt:lpstr>
      <vt:lpstr>Browse &amp; Select File to Upload</vt:lpstr>
      <vt:lpstr>Pandas data I/O</vt:lpstr>
      <vt:lpstr>Read CSV Files</vt:lpstr>
      <vt:lpstr>Viewing the Data</vt:lpstr>
      <vt:lpstr>PowerPoint Presentation</vt:lpstr>
      <vt:lpstr>Viewing the Data</vt:lpstr>
      <vt:lpstr>Info About the Data</vt:lpstr>
      <vt:lpstr>describe()</vt:lpstr>
      <vt:lpstr>value_counts()</vt:lpstr>
      <vt:lpstr>isnull() and sum()</vt:lpstr>
      <vt:lpstr>PowerPoint Presentation</vt:lpstr>
      <vt:lpstr>PowerPoint Presentation</vt:lpstr>
      <vt:lpstr>PowerPoint Presentation</vt:lpstr>
      <vt:lpstr>Data Types Conversion</vt:lpstr>
      <vt:lpstr>PowerPoint Presentation</vt:lpstr>
      <vt:lpstr>What are Data Types?</vt:lpstr>
      <vt:lpstr>Why is Data Type Conversion Important?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Quantitative vs. Qualitative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BAS240 Data Analytics Programming</dc:title>
  <dc:creator>Sarawoot Kongyoung</dc:creator>
  <cp:lastModifiedBy>Sarawoot Kongyoung</cp:lastModifiedBy>
  <cp:revision>1</cp:revision>
  <dcterms:created xsi:type="dcterms:W3CDTF">2024-08-18T12:54:00Z</dcterms:created>
  <dcterms:modified xsi:type="dcterms:W3CDTF">2024-08-18T13:00:42Z</dcterms:modified>
</cp:coreProperties>
</file>