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72" r:id="rId13"/>
    <p:sldId id="273" r:id="rId14"/>
    <p:sldId id="267" r:id="rId15"/>
    <p:sldId id="268" r:id="rId16"/>
    <p:sldId id="270" r:id="rId17"/>
    <p:sldId id="269" r:id="rId18"/>
    <p:sldId id="265" r:id="rId19"/>
    <p:sldId id="274" r:id="rId20"/>
    <p:sldId id="297" r:id="rId21"/>
    <p:sldId id="275" r:id="rId22"/>
    <p:sldId id="276" r:id="rId23"/>
    <p:sldId id="277" r:id="rId24"/>
    <p:sldId id="278" r:id="rId25"/>
    <p:sldId id="284" r:id="rId26"/>
    <p:sldId id="28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E4C19-0485-4231-9B82-70546711EBC7}" v="143" dt="2024-08-18T12:38:2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LAB 1: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Familiarization with data analytics tools and software</a:t>
            </a: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BB07-4709-7B79-EA94-4B097D66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Code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A8EA3-9905-BCF0-3244-67F492037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59" y="2210201"/>
            <a:ext cx="5963482" cy="290553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22D23DB-BA96-8864-A754-D814B4C27695}"/>
              </a:ext>
            </a:extLst>
          </p:cNvPr>
          <p:cNvGrpSpPr/>
          <p:nvPr/>
        </p:nvGrpSpPr>
        <p:grpSpPr>
          <a:xfrm>
            <a:off x="701040" y="3232055"/>
            <a:ext cx="2929128" cy="861822"/>
            <a:chOff x="1267968" y="2196846"/>
            <a:chExt cx="2929128" cy="8618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5E50A8-B844-6F53-86D6-5FF00B37A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196846"/>
              <a:ext cx="2496312" cy="59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F32204-51AE-CD62-BF0D-2A3A66A5A768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F052087-286E-5346-87E9-3C8C1A1C5E40}"/>
              </a:ext>
            </a:extLst>
          </p:cNvPr>
          <p:cNvSpPr txBox="1"/>
          <p:nvPr/>
        </p:nvSpPr>
        <p:spPr>
          <a:xfrm>
            <a:off x="234696" y="4143820"/>
            <a:ext cx="263886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Insert code cell </a:t>
            </a:r>
            <a:br>
              <a:rPr lang="en-US" dirty="0"/>
            </a:br>
            <a:r>
              <a:rPr lang="en-US" dirty="0" err="1"/>
              <a:t>Ctrl+MB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1451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6302-3528-C535-5D0A-FAD2E836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3ED1DB6-595C-099C-29AF-8F5D44B7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329" y="2019770"/>
            <a:ext cx="4763165" cy="191479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24C562-E576-F6E7-F39A-A943AD4C40DD}"/>
              </a:ext>
            </a:extLst>
          </p:cNvPr>
          <p:cNvGrpSpPr/>
          <p:nvPr/>
        </p:nvGrpSpPr>
        <p:grpSpPr>
          <a:xfrm>
            <a:off x="1853184" y="3503651"/>
            <a:ext cx="2929128" cy="861822"/>
            <a:chOff x="1267968" y="2196846"/>
            <a:chExt cx="2929128" cy="8618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C39322-63D5-5184-3495-11DEF2306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196846"/>
              <a:ext cx="2496312" cy="59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95E7B5-2C02-DABE-1E59-F5DDB7CAD40F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B9A000-3E6E-6CA1-0A2A-F7D1EA0C9633}"/>
              </a:ext>
            </a:extLst>
          </p:cNvPr>
          <p:cNvSpPr txBox="1"/>
          <p:nvPr/>
        </p:nvSpPr>
        <p:spPr>
          <a:xfrm>
            <a:off x="1386840" y="4415416"/>
            <a:ext cx="274395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run or</a:t>
            </a:r>
            <a:br>
              <a:rPr lang="en-US" dirty="0"/>
            </a:br>
            <a:r>
              <a:rPr lang="en-US" dirty="0"/>
              <a:t>Ctrl/Shift + Enter</a:t>
            </a:r>
            <a:endParaRPr lang="th-T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54769B-1A98-0F12-52F8-389278E59F36}"/>
              </a:ext>
            </a:extLst>
          </p:cNvPr>
          <p:cNvGrpSpPr/>
          <p:nvPr/>
        </p:nvGrpSpPr>
        <p:grpSpPr>
          <a:xfrm>
            <a:off x="5678424" y="3799688"/>
            <a:ext cx="1289303" cy="1597052"/>
            <a:chOff x="411481" y="1461616"/>
            <a:chExt cx="1289303" cy="159705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2CBD5F-8FF2-6925-6AC0-B4E026526C3A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411481" y="1461616"/>
              <a:ext cx="1072895" cy="11855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3984CE-7E0C-7F62-B0A3-1BEAC48FC3E3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F9EF7F-2F40-F2B1-FAF2-64E7BA50D200}"/>
              </a:ext>
            </a:extLst>
          </p:cNvPr>
          <p:cNvSpPr txBox="1"/>
          <p:nvPr/>
        </p:nvSpPr>
        <p:spPr>
          <a:xfrm>
            <a:off x="6214871" y="5493736"/>
            <a:ext cx="117532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Result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293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3F74-BAD7-340E-9944-830F85B9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 Resource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1494C-261C-DF5F-6B5F-6958D0B95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2183502"/>
            <a:ext cx="10515600" cy="193480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2224C4-8FFA-07E3-1F18-D90D4ACDF216}"/>
              </a:ext>
            </a:extLst>
          </p:cNvPr>
          <p:cNvGrpSpPr/>
          <p:nvPr/>
        </p:nvGrpSpPr>
        <p:grpSpPr>
          <a:xfrm>
            <a:off x="5922264" y="2916936"/>
            <a:ext cx="3496056" cy="1951457"/>
            <a:chOff x="1267968" y="1107211"/>
            <a:chExt cx="3496056" cy="195145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4E2DF3-8EC7-42D0-5D2F-B77269BC3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1107211"/>
              <a:ext cx="3063240" cy="1681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EB5E14-B756-0F43-0700-89F5185FA427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6061B4-7BED-132B-72E8-18ED256AEF77}"/>
              </a:ext>
            </a:extLst>
          </p:cNvPr>
          <p:cNvSpPr txBox="1"/>
          <p:nvPr/>
        </p:nvSpPr>
        <p:spPr>
          <a:xfrm>
            <a:off x="5455920" y="4918336"/>
            <a:ext cx="196816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Mouse over</a:t>
            </a:r>
            <a:endParaRPr lang="th-T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B06D91-ADD1-E8B9-4E77-9439BF55076D}"/>
              </a:ext>
            </a:extLst>
          </p:cNvPr>
          <p:cNvGrpSpPr/>
          <p:nvPr/>
        </p:nvGrpSpPr>
        <p:grpSpPr>
          <a:xfrm>
            <a:off x="8323248" y="3685032"/>
            <a:ext cx="1707720" cy="1448537"/>
            <a:chOff x="1267968" y="1610131"/>
            <a:chExt cx="1707720" cy="144853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4023D3F-F89F-D8C2-07C8-83C2C1641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1610131"/>
              <a:ext cx="1274904" cy="11787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C2B595D-8242-B808-95F0-1A9F0DC08B26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C13F74-8A12-DEEB-2CA0-D34ADE781168}"/>
              </a:ext>
            </a:extLst>
          </p:cNvPr>
          <p:cNvSpPr txBox="1"/>
          <p:nvPr/>
        </p:nvSpPr>
        <p:spPr>
          <a:xfrm>
            <a:off x="7856904" y="5183512"/>
            <a:ext cx="275607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Current Runtime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13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49B4-FB08-4163-5E17-09B1444D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Cell: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E3AF2-7BF3-50EB-75AD-D4365A795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8691"/>
            <a:ext cx="10515600" cy="596245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1978DB4-2FC4-1392-0FD0-FDF460FD0194}"/>
              </a:ext>
            </a:extLst>
          </p:cNvPr>
          <p:cNvGrpSpPr/>
          <p:nvPr/>
        </p:nvGrpSpPr>
        <p:grpSpPr>
          <a:xfrm>
            <a:off x="5602224" y="2359152"/>
            <a:ext cx="3496056" cy="1951457"/>
            <a:chOff x="1267968" y="1107211"/>
            <a:chExt cx="3496056" cy="195145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1FA8B36-1C11-BAE3-A084-7745CDE85A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1107211"/>
              <a:ext cx="3063240" cy="1681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D37636-508F-9426-4038-C3AE37D0B7FA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F074BD-FED2-6870-4B5B-4B7E54499612}"/>
              </a:ext>
            </a:extLst>
          </p:cNvPr>
          <p:cNvSpPr txBox="1"/>
          <p:nvPr/>
        </p:nvSpPr>
        <p:spPr>
          <a:xfrm>
            <a:off x="4834548" y="4451992"/>
            <a:ext cx="2125262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Move cell up</a:t>
            </a:r>
          </a:p>
          <a:p>
            <a:r>
              <a:rPr lang="en-US" dirty="0"/>
              <a:t>Ctrl +MK</a:t>
            </a:r>
            <a:endParaRPr lang="th-T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5F7F07-DEF2-7A7E-E9AF-AEAB07F27015}"/>
              </a:ext>
            </a:extLst>
          </p:cNvPr>
          <p:cNvGrpSpPr/>
          <p:nvPr/>
        </p:nvGrpSpPr>
        <p:grpSpPr>
          <a:xfrm>
            <a:off x="7397496" y="2359152"/>
            <a:ext cx="2052229" cy="3127400"/>
            <a:chOff x="1484376" y="565523"/>
            <a:chExt cx="2052229" cy="31274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926F40-2B77-617B-4D97-5CE1740B14C3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1853808" y="565523"/>
              <a:ext cx="1682797" cy="27761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F41EE2-0BAE-0215-B53A-6E32CC9B083E}"/>
                </a:ext>
              </a:extLst>
            </p:cNvPr>
            <p:cNvSpPr/>
            <p:nvPr/>
          </p:nvSpPr>
          <p:spPr>
            <a:xfrm>
              <a:off x="1484376" y="3281443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5AF6EE8-2DFA-A5FF-705D-FAA4077B0D00}"/>
              </a:ext>
            </a:extLst>
          </p:cNvPr>
          <p:cNvSpPr txBox="1"/>
          <p:nvPr/>
        </p:nvSpPr>
        <p:spPr>
          <a:xfrm>
            <a:off x="6035040" y="5567005"/>
            <a:ext cx="2575385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Move cell down</a:t>
            </a:r>
          </a:p>
          <a:p>
            <a:r>
              <a:rPr lang="en-US" dirty="0"/>
              <a:t>Ctrl +MJ</a:t>
            </a:r>
            <a:endParaRPr lang="th-TH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2CC50-83D6-7991-4DDE-7F3C49E6E455}"/>
              </a:ext>
            </a:extLst>
          </p:cNvPr>
          <p:cNvGrpSpPr/>
          <p:nvPr/>
        </p:nvGrpSpPr>
        <p:grpSpPr>
          <a:xfrm>
            <a:off x="9602749" y="2507117"/>
            <a:ext cx="1204562" cy="1803492"/>
            <a:chOff x="2332043" y="565523"/>
            <a:chExt cx="1204562" cy="18034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2058CEF-6E77-6B1C-B268-E3F8B0A1A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4692" y="565523"/>
              <a:ext cx="901913" cy="1392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4717AF-BB8D-C95E-CD9A-E262E8F7EA00}"/>
                </a:ext>
              </a:extLst>
            </p:cNvPr>
            <p:cNvSpPr/>
            <p:nvPr/>
          </p:nvSpPr>
          <p:spPr>
            <a:xfrm>
              <a:off x="2332043" y="1957535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2FEB1B-9738-EE7D-B1AE-0C2FAEE1BA55}"/>
              </a:ext>
            </a:extLst>
          </p:cNvPr>
          <p:cNvSpPr txBox="1"/>
          <p:nvPr/>
        </p:nvSpPr>
        <p:spPr>
          <a:xfrm>
            <a:off x="9098280" y="4335819"/>
            <a:ext cx="18436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Delete cell</a:t>
            </a:r>
          </a:p>
          <a:p>
            <a:r>
              <a:rPr lang="en-US" dirty="0"/>
              <a:t>Ctrl +MD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68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3161-3BAA-AFB1-261D-A09FEA82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Text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55F5A-F625-452D-24FD-41D5E0610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389" y="2253212"/>
            <a:ext cx="7859222" cy="349616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6BAA80B-4657-A20A-0828-0BC256F88B76}"/>
              </a:ext>
            </a:extLst>
          </p:cNvPr>
          <p:cNvGrpSpPr/>
          <p:nvPr/>
        </p:nvGrpSpPr>
        <p:grpSpPr>
          <a:xfrm>
            <a:off x="701040" y="3232055"/>
            <a:ext cx="2929128" cy="861822"/>
            <a:chOff x="1267968" y="2196846"/>
            <a:chExt cx="2929128" cy="8618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2DA255-FCC3-51A8-6C87-166EF0E99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196846"/>
              <a:ext cx="2496312" cy="59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4F810F-FA40-7C72-01E2-D2B3D4843819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07D4C4-8548-4FDD-BDEC-1CA685F2DA81}"/>
              </a:ext>
            </a:extLst>
          </p:cNvPr>
          <p:cNvSpPr txBox="1"/>
          <p:nvPr/>
        </p:nvSpPr>
        <p:spPr>
          <a:xfrm>
            <a:off x="234696" y="4143820"/>
            <a:ext cx="174868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Insert Text</a:t>
            </a:r>
            <a:endParaRPr lang="th-T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4F7563-F438-E804-4867-24CC39319261}"/>
              </a:ext>
            </a:extLst>
          </p:cNvPr>
          <p:cNvGrpSpPr/>
          <p:nvPr/>
        </p:nvGrpSpPr>
        <p:grpSpPr>
          <a:xfrm>
            <a:off x="1018032" y="5223764"/>
            <a:ext cx="2929128" cy="861822"/>
            <a:chOff x="1267968" y="2196846"/>
            <a:chExt cx="2929128" cy="8618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4DDE2A-B354-310E-2D20-E481B33F2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196846"/>
              <a:ext cx="2496312" cy="59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AC003C-912A-11BD-AFA1-D564D42E0698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3700544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52DF-A049-977B-3E82-C6702C48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Markdown Text</a:t>
            </a:r>
            <a:endParaRPr lang="th-T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80B03F-B759-B680-1525-A6E906EF2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989"/>
            <a:ext cx="10515600" cy="4162802"/>
          </a:xfrm>
        </p:spPr>
      </p:pic>
    </p:spTree>
    <p:extLst>
      <p:ext uri="{BB962C8B-B14F-4D97-AF65-F5344CB8AC3E}">
        <p14:creationId xmlns:p14="http://schemas.microsoft.com/office/powerpoint/2010/main" val="385510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767B-1571-A722-2B60-0AEBB08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Cell to See Result / Shift + Enter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2199C-B140-402E-CF6F-431E327D0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440" y="2205581"/>
            <a:ext cx="10355120" cy="3591426"/>
          </a:xfrm>
        </p:spPr>
      </p:pic>
    </p:spTree>
    <p:extLst>
      <p:ext uri="{BB962C8B-B14F-4D97-AF65-F5344CB8AC3E}">
        <p14:creationId xmlns:p14="http://schemas.microsoft.com/office/powerpoint/2010/main" val="231512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DEAC-70F1-4FFE-2DC7-852E73D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D5A0C2-8B04-0D2C-95F8-962EDDE73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440" y="1863382"/>
            <a:ext cx="9269119" cy="1733792"/>
          </a:xfrm>
        </p:spPr>
      </p:pic>
    </p:spTree>
    <p:extLst>
      <p:ext uri="{BB962C8B-B14F-4D97-AF65-F5344CB8AC3E}">
        <p14:creationId xmlns:p14="http://schemas.microsoft.com/office/powerpoint/2010/main" val="27770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D88DDC99-956D-51A6-139E-B2D6A92BD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752" y="1825625"/>
            <a:ext cx="4564495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41B5E7-726D-1B1B-5E82-C8E3D8DC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notebook file for submission:</a:t>
            </a:r>
            <a:endParaRPr lang="th-T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BA05F3-A3EE-FE63-5EDB-F52BC9D65564}"/>
              </a:ext>
            </a:extLst>
          </p:cNvPr>
          <p:cNvGrpSpPr/>
          <p:nvPr/>
        </p:nvGrpSpPr>
        <p:grpSpPr>
          <a:xfrm>
            <a:off x="1267968" y="2196846"/>
            <a:ext cx="2929128" cy="861822"/>
            <a:chOff x="1267968" y="2196846"/>
            <a:chExt cx="2929128" cy="86182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2E430C-C1ED-E686-FB9D-0FBE60185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196846"/>
              <a:ext cx="2496312" cy="59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40F264-A368-DC1B-B385-0604C9D37690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3CA069-5557-16B9-F838-90287D21E90A}"/>
              </a:ext>
            </a:extLst>
          </p:cNvPr>
          <p:cNvGrpSpPr/>
          <p:nvPr/>
        </p:nvGrpSpPr>
        <p:grpSpPr>
          <a:xfrm>
            <a:off x="1324998" y="5658104"/>
            <a:ext cx="2872098" cy="681228"/>
            <a:chOff x="1267968" y="2377440"/>
            <a:chExt cx="2872098" cy="68122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F1EDF92-E5EE-95FF-7B50-6E6DA2EE0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377440"/>
              <a:ext cx="2439282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456224-EEBC-D507-B4AF-11B2D600EA10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93E483-C36F-B485-D21D-05CC5D2B1530}"/>
              </a:ext>
            </a:extLst>
          </p:cNvPr>
          <p:cNvGrpSpPr/>
          <p:nvPr/>
        </p:nvGrpSpPr>
        <p:grpSpPr>
          <a:xfrm>
            <a:off x="7644384" y="4619244"/>
            <a:ext cx="1341120" cy="922020"/>
            <a:chOff x="359664" y="2647188"/>
            <a:chExt cx="1341120" cy="9220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977A2E2-6A43-1953-3433-0226C0D8D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64" y="3058668"/>
              <a:ext cx="908304" cy="510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86DB22-3AFE-51A4-FFCE-5AD196825C37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95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BDDD06-2006-3785-15DF-F7A2777F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395128"/>
            <a:ext cx="567769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DF9D-1FBA-1352-6C4E-A04A0ACF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A0687-1493-1BE0-9C24-16222469C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4500" y="1690688"/>
            <a:ext cx="643031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AA1D5-5905-FFEE-9739-C767994DBC25}"/>
              </a:ext>
            </a:extLst>
          </p:cNvPr>
          <p:cNvSpPr txBox="1"/>
          <p:nvPr/>
        </p:nvSpPr>
        <p:spPr>
          <a:xfrm>
            <a:off x="313182" y="2074123"/>
            <a:ext cx="478404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answer following questions: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total revenue generated in August 2019?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product had the highest sales volume in August 2019?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What is the most common time of day for purchases?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city generated the most revenue in August 2019?</a:t>
            </a:r>
            <a:endParaRPr lang="th-TH" sz="2400" dirty="0"/>
          </a:p>
        </p:txBody>
      </p:sp>
    </p:spTree>
    <p:extLst>
      <p:ext uri="{BB962C8B-B14F-4D97-AF65-F5344CB8AC3E}">
        <p14:creationId xmlns:p14="http://schemas.microsoft.com/office/powerpoint/2010/main" val="12965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882614-B9AE-7737-4BE2-AEA55E4D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819" y="1275182"/>
            <a:ext cx="3401324" cy="1198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E6824-DD25-F8E2-BB11-17DB90C7A83A}"/>
              </a:ext>
            </a:extLst>
          </p:cNvPr>
          <p:cNvSpPr txBox="1"/>
          <p:nvPr/>
        </p:nvSpPr>
        <p:spPr>
          <a:xfrm>
            <a:off x="1014984" y="968258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64336-0B14-9026-84FE-C53597614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52" y="3524773"/>
            <a:ext cx="7077053" cy="298583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43CCB8-480D-20E1-66C3-BD3A0CF83A76}"/>
              </a:ext>
            </a:extLst>
          </p:cNvPr>
          <p:cNvGrpSpPr/>
          <p:nvPr/>
        </p:nvGrpSpPr>
        <p:grpSpPr>
          <a:xfrm>
            <a:off x="5209627" y="1874278"/>
            <a:ext cx="1931837" cy="1199371"/>
            <a:chOff x="3310723" y="1575059"/>
            <a:chExt cx="1931837" cy="119937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F15CC-820F-1AA4-D93C-82736F07F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088" y="1575059"/>
              <a:ext cx="1490472" cy="9033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68E802-419D-69AB-39DE-383350FD009C}"/>
                </a:ext>
              </a:extLst>
            </p:cNvPr>
            <p:cNvSpPr/>
            <p:nvPr/>
          </p:nvSpPr>
          <p:spPr>
            <a:xfrm>
              <a:off x="3310723" y="2362950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8C1B54E-F36E-422D-050C-6B678F16FD5E}"/>
              </a:ext>
            </a:extLst>
          </p:cNvPr>
          <p:cNvSpPr txBox="1"/>
          <p:nvPr/>
        </p:nvSpPr>
        <p:spPr>
          <a:xfrm>
            <a:off x="5873496" y="2766748"/>
            <a:ext cx="22219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open</a:t>
            </a:r>
            <a:endParaRPr lang="th-T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2D37D4-512F-E919-50B4-690E798987D1}"/>
              </a:ext>
            </a:extLst>
          </p:cNvPr>
          <p:cNvGrpSpPr/>
          <p:nvPr/>
        </p:nvGrpSpPr>
        <p:grpSpPr>
          <a:xfrm>
            <a:off x="6473952" y="3636513"/>
            <a:ext cx="1524595" cy="411480"/>
            <a:chOff x="2218944" y="2362950"/>
            <a:chExt cx="1524595" cy="41148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E67C79-DFF2-154C-6137-022B6367802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2218944" y="2714170"/>
              <a:ext cx="1155163" cy="4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2A60F-678B-FFF9-809C-D2A4EE8765F7}"/>
                </a:ext>
              </a:extLst>
            </p:cNvPr>
            <p:cNvSpPr/>
            <p:nvPr/>
          </p:nvSpPr>
          <p:spPr>
            <a:xfrm>
              <a:off x="3310723" y="2362950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88D67A9-2B10-3277-819C-B8E40090EE6B}"/>
              </a:ext>
            </a:extLst>
          </p:cNvPr>
          <p:cNvSpPr txBox="1"/>
          <p:nvPr/>
        </p:nvSpPr>
        <p:spPr>
          <a:xfrm>
            <a:off x="8229600" y="3741092"/>
            <a:ext cx="29583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Copy to your drive</a:t>
            </a:r>
            <a:endParaRPr lang="th-TH" dirty="0"/>
          </a:p>
        </p:txBody>
      </p:sp>
      <p:pic>
        <p:nvPicPr>
          <p:cNvPr id="22" name="Picture 2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A7DFC52E-DCA7-246C-689A-F62B0C524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5" y="2217807"/>
            <a:ext cx="3309775" cy="33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9B14-6DF4-CF71-42A0-D20589E6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Pandas (if necessary):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30D1-9AE4-ACAD-5CDB-5FD386F6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</a:t>
            </a:r>
            <a:r>
              <a:rPr lang="en-US" dirty="0"/>
              <a:t> Pandas is pre-installed in Colab, but in case they need to install other libraries: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CB88D-2AC5-D38C-2D29-52BFB67B1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92" y="3105469"/>
            <a:ext cx="6258838" cy="9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38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69E8-F9D2-7C1C-B483-457F5B84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49C2-8DD7-D4FC-A836-2A9551C5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Pandas is installed, import it in your applications by adding the </a:t>
            </a:r>
            <a:r>
              <a:rPr lang="en-US" dirty="0">
                <a:solidFill>
                  <a:schemeClr val="accent2"/>
                </a:solidFill>
              </a:rPr>
              <a:t>import</a:t>
            </a:r>
            <a:r>
              <a:rPr lang="en-US" dirty="0"/>
              <a:t> keyword: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 Pandas is imported and ready to use.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B316F1-EBB7-BE15-3708-6B610B57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231" y="2778501"/>
            <a:ext cx="7201905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69369-08C3-3337-ECED-0693B230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00" y="4360115"/>
            <a:ext cx="7116168" cy="2381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25FB5-46D2-907D-3A50-5F344D043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497" y="5454530"/>
            <a:ext cx="2210108" cy="85737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6716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EC2D-9165-4276-9039-1084497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Pandas as pd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5F94-DFD1-AC70-A324-28E3BCA9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alias with the </a:t>
            </a:r>
            <a:r>
              <a:rPr lang="en-US" dirty="0">
                <a:solidFill>
                  <a:schemeClr val="accent2"/>
                </a:solidFill>
              </a:rPr>
              <a:t>as</a:t>
            </a:r>
            <a:r>
              <a:rPr lang="en-US" dirty="0"/>
              <a:t> keyword while importing: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the Pandas package can be referred to </a:t>
            </a:r>
            <a:r>
              <a:rPr lang="en-US" dirty="0">
                <a:solidFill>
                  <a:schemeClr val="accent2"/>
                </a:solidFill>
              </a:rPr>
              <a:t>as pd</a:t>
            </a:r>
            <a:r>
              <a:rPr lang="en-US" dirty="0"/>
              <a:t> instead of </a:t>
            </a:r>
            <a:r>
              <a:rPr lang="en-US" dirty="0">
                <a:solidFill>
                  <a:schemeClr val="accent2"/>
                </a:solidFill>
              </a:rPr>
              <a:t>pandas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3CB72-732D-2E40-FB30-CCEE7569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2523330"/>
            <a:ext cx="7106642" cy="47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E8819-0256-F62E-B813-0E4C521A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4194615"/>
            <a:ext cx="7182852" cy="237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911334-8479-C296-CEE0-10FAE013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105" y="5319593"/>
            <a:ext cx="2210108" cy="85737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1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55E4-58DD-5837-82F0-2767A85C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Checking Pandas Version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E5DE-6C2F-3AFE-E4FC-12964037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version string is stored under </a:t>
            </a:r>
            <a:r>
              <a:rPr lang="en-US" dirty="0">
                <a:solidFill>
                  <a:schemeClr val="accent2"/>
                </a:solidFill>
              </a:rPr>
              <a:t>__version__ </a:t>
            </a:r>
            <a:r>
              <a:rPr lang="en-US" dirty="0"/>
              <a:t>attribute.</a:t>
            </a:r>
          </a:p>
          <a:p>
            <a:endParaRPr lang="en-US" dirty="0"/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A0129-B71A-DB08-6858-43ADECC8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2995552"/>
            <a:ext cx="7154273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7F50D-3528-1965-A6C2-0F7849093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63" y="3997385"/>
            <a:ext cx="3429479" cy="34294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862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blue and yellow squares&#10;&#10;Description automatically generated with medium confidence">
            <a:extLst>
              <a:ext uri="{FF2B5EF4-FFF2-40B4-BE49-F238E27FC236}">
                <a16:creationId xmlns:a16="http://schemas.microsoft.com/office/drawing/2014/main" id="{5D5E52AB-0142-4163-0301-D17959DD8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08" y="230176"/>
            <a:ext cx="3357723" cy="2376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32E19-0236-8379-ECB9-FC7AAB36A110}"/>
              </a:ext>
            </a:extLst>
          </p:cNvPr>
          <p:cNvSpPr txBox="1"/>
          <p:nvPr/>
        </p:nvSpPr>
        <p:spPr>
          <a:xfrm>
            <a:off x="70104" y="3114324"/>
            <a:ext cx="4951827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b="1" dirty="0" err="1">
                <a:cs typeface="+mj-cs"/>
              </a:rPr>
              <a:t>Pandas</a:t>
            </a:r>
            <a:r>
              <a:rPr lang="th-TH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is</a:t>
            </a:r>
            <a:r>
              <a:rPr lang="th-TH" sz="2400" dirty="0">
                <a:cs typeface="+mj-cs"/>
              </a:rPr>
              <a:t> a </a:t>
            </a:r>
            <a:r>
              <a:rPr lang="th-TH" sz="2400" dirty="0" err="1">
                <a:cs typeface="+mj-cs"/>
              </a:rPr>
              <a:t>powerful</a:t>
            </a:r>
            <a:r>
              <a:rPr lang="th-TH" sz="2400" dirty="0">
                <a:cs typeface="+mj-cs"/>
              </a:rPr>
              <a:t>, </a:t>
            </a:r>
            <a:r>
              <a:rPr lang="th-TH" sz="2400" dirty="0" err="1">
                <a:cs typeface="+mj-cs"/>
              </a:rPr>
              <a:t>open</a:t>
            </a:r>
            <a:r>
              <a:rPr lang="th-TH" sz="2400" dirty="0">
                <a:cs typeface="+mj-cs"/>
              </a:rPr>
              <a:t>-</a:t>
            </a:r>
            <a:r>
              <a:rPr lang="th-TH" sz="2400" dirty="0" err="1">
                <a:cs typeface="+mj-cs"/>
              </a:rPr>
              <a:t>source</a:t>
            </a:r>
            <a:r>
              <a:rPr lang="th-TH" sz="2400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data</a:t>
            </a:r>
            <a:r>
              <a:rPr lang="th-TH" sz="2400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analysis</a:t>
            </a:r>
            <a:r>
              <a:rPr lang="th-TH" sz="2400" dirty="0">
                <a:cs typeface="+mj-cs"/>
              </a:rPr>
              <a:t> and </a:t>
            </a:r>
            <a:r>
              <a:rPr lang="th-TH" sz="2400" dirty="0" err="1">
                <a:cs typeface="+mj-cs"/>
              </a:rPr>
              <a:t>manipulation</a:t>
            </a:r>
            <a:r>
              <a:rPr lang="th-TH" sz="2400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library</a:t>
            </a:r>
            <a:r>
              <a:rPr lang="th-TH" sz="2400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for</a:t>
            </a:r>
            <a:r>
              <a:rPr lang="th-TH" sz="2400" dirty="0">
                <a:cs typeface="+mj-cs"/>
              </a:rPr>
              <a:t> </a:t>
            </a:r>
            <a:r>
              <a:rPr lang="th-TH" sz="2400" dirty="0" err="1">
                <a:cs typeface="+mj-cs"/>
              </a:rPr>
              <a:t>Python</a:t>
            </a:r>
            <a:r>
              <a:rPr lang="th-TH" sz="2400" dirty="0">
                <a:cs typeface="+mj-cs"/>
              </a:rPr>
              <a:t>.</a:t>
            </a:r>
          </a:p>
          <a:p>
            <a:endParaRPr lang="th-TH" dirty="0">
              <a:cs typeface="+mj-cs"/>
            </a:endParaRPr>
          </a:p>
          <a:p>
            <a:r>
              <a:rPr lang="en-US" dirty="0" err="1">
                <a:cs typeface="+mj-cs"/>
              </a:rPr>
              <a:t>Pandas’s</a:t>
            </a:r>
            <a:r>
              <a:rPr lang="en-US" dirty="0">
                <a:cs typeface="+mj-cs"/>
              </a:rPr>
              <a:t> </a:t>
            </a:r>
            <a:r>
              <a:rPr lang="th-TH" dirty="0" err="1">
                <a:cs typeface="+mj-cs"/>
              </a:rPr>
              <a:t>data</a:t>
            </a:r>
            <a:r>
              <a:rPr lang="th-TH" dirty="0">
                <a:cs typeface="+mj-cs"/>
              </a:rPr>
              <a:t> </a:t>
            </a:r>
            <a:r>
              <a:rPr lang="th-TH" dirty="0" err="1">
                <a:cs typeface="+mj-cs"/>
              </a:rPr>
              <a:t>structures</a:t>
            </a:r>
            <a:r>
              <a:rPr lang="en-US" dirty="0">
                <a:cs typeface="+mj-cs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 err="1">
                <a:cs typeface="+mj-cs"/>
              </a:rPr>
              <a:t>Series</a:t>
            </a:r>
            <a:r>
              <a:rPr lang="th-TH" sz="2400" dirty="0">
                <a:cs typeface="+mj-cs"/>
              </a:rPr>
              <a:t> </a:t>
            </a:r>
            <a:r>
              <a:rPr lang="en-US" sz="2400" dirty="0">
                <a:cs typeface="+mj-cs"/>
              </a:rPr>
              <a:t>(1</a:t>
            </a:r>
            <a:r>
              <a:rPr lang="th-TH" sz="2400" dirty="0">
                <a:cs typeface="+mj-cs"/>
              </a:rPr>
              <a:t>-</a:t>
            </a:r>
            <a:r>
              <a:rPr lang="th-TH" sz="2400" dirty="0" err="1">
                <a:cs typeface="+mj-cs"/>
              </a:rPr>
              <a:t>dimensional</a:t>
            </a:r>
            <a:r>
              <a:rPr lang="en-US" sz="2400" dirty="0">
                <a:cs typeface="+mj-cs"/>
              </a:rPr>
              <a:t>)</a:t>
            </a:r>
            <a:endParaRPr lang="th-TH" sz="2400" dirty="0"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400" dirty="0" err="1">
                <a:cs typeface="+mj-cs"/>
              </a:rPr>
              <a:t>DataFrames</a:t>
            </a:r>
            <a:r>
              <a:rPr lang="th-TH" sz="2400" dirty="0">
                <a:cs typeface="+mj-cs"/>
              </a:rPr>
              <a:t> </a:t>
            </a:r>
            <a:r>
              <a:rPr lang="en-US" sz="2400" dirty="0">
                <a:cs typeface="+mj-cs"/>
              </a:rPr>
              <a:t>(2</a:t>
            </a:r>
            <a:r>
              <a:rPr lang="th-TH" sz="2400" dirty="0">
                <a:cs typeface="+mj-cs"/>
              </a:rPr>
              <a:t>-</a:t>
            </a:r>
            <a:r>
              <a:rPr lang="th-TH" sz="2400" dirty="0" err="1">
                <a:cs typeface="+mj-cs"/>
              </a:rPr>
              <a:t>dimensional</a:t>
            </a:r>
            <a:r>
              <a:rPr lang="en-US" sz="2400" dirty="0">
                <a:cs typeface="+mj-cs"/>
              </a:rPr>
              <a:t>)</a:t>
            </a:r>
            <a:endParaRPr lang="th-TH" sz="2400" dirty="0"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238E5-A27D-7A07-FC53-38755EB2CD05}"/>
              </a:ext>
            </a:extLst>
          </p:cNvPr>
          <p:cNvSpPr txBox="1"/>
          <p:nvPr/>
        </p:nvSpPr>
        <p:spPr>
          <a:xfrm>
            <a:off x="6196584" y="1161288"/>
            <a:ext cx="2960811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Panel + Data</a:t>
            </a:r>
            <a:endParaRPr lang="th-TH" sz="4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671335-65E1-51C7-2A1B-3C165D2DD651}"/>
              </a:ext>
            </a:extLst>
          </p:cNvPr>
          <p:cNvSpPr/>
          <p:nvPr/>
        </p:nvSpPr>
        <p:spPr>
          <a:xfrm>
            <a:off x="5175504" y="1250686"/>
            <a:ext cx="621792" cy="529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9463" name="Picture 7" descr="Introduction to Pandas Series and DataFrame | by Let's Decode | Medium">
            <a:extLst>
              <a:ext uri="{FF2B5EF4-FFF2-40B4-BE49-F238E27FC236}">
                <a16:creationId xmlns:a16="http://schemas.microsoft.com/office/drawing/2014/main" id="{46AD1206-FAB8-004E-CB30-4DB42D08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96" y="3186875"/>
            <a:ext cx="6062472" cy="232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89AF63-C7D7-DBC6-0C88-B58D229BCC02}"/>
              </a:ext>
            </a:extLst>
          </p:cNvPr>
          <p:cNvSpPr txBox="1"/>
          <p:nvPr/>
        </p:nvSpPr>
        <p:spPr>
          <a:xfrm>
            <a:off x="6080439" y="6384614"/>
            <a:ext cx="61539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Src</a:t>
            </a:r>
            <a:r>
              <a:rPr lang="en-US" sz="1050" dirty="0"/>
              <a:t>:</a:t>
            </a:r>
            <a:r>
              <a:rPr lang="th-TH" sz="1050" dirty="0"/>
              <a:t> https://medium.com/@debopamdeycse19/introduction-to-pandas-for-data-science-d5a575e4cd9b</a:t>
            </a:r>
          </a:p>
        </p:txBody>
      </p:sp>
    </p:spTree>
    <p:extLst>
      <p:ext uri="{BB962C8B-B14F-4D97-AF65-F5344CB8AC3E}">
        <p14:creationId xmlns:p14="http://schemas.microsoft.com/office/powerpoint/2010/main" val="151593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A01B-40EB-AD82-AB3B-E8D1336C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323B-331B-3477-44A7-759F1543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th-TH" dirty="0"/>
          </a:p>
          <a:p>
            <a:pPr marL="0" indent="0">
              <a:buNone/>
            </a:pPr>
            <a:r>
              <a:rPr lang="en-US" dirty="0"/>
              <a:t>PANDA = </a:t>
            </a:r>
            <a:r>
              <a:rPr lang="en-US" b="1" dirty="0" err="1">
                <a:solidFill>
                  <a:schemeClr val="accent2"/>
                </a:solidFill>
              </a:rPr>
              <a:t>PAN</a:t>
            </a:r>
            <a:r>
              <a:rPr lang="en-US" dirty="0" err="1"/>
              <a:t>el</a:t>
            </a:r>
            <a:r>
              <a:rPr lang="en-US" dirty="0"/>
              <a:t>+ </a:t>
            </a:r>
            <a:r>
              <a:rPr lang="en-US" b="1" dirty="0" err="1">
                <a:solidFill>
                  <a:schemeClr val="accent2"/>
                </a:solidFill>
              </a:rPr>
              <a:t>DA</a:t>
            </a:r>
            <a:r>
              <a:rPr lang="en-US" dirty="0" err="1"/>
              <a:t>ta</a:t>
            </a:r>
            <a:r>
              <a:rPr lang="en-US" dirty="0"/>
              <a:t>+ </a:t>
            </a:r>
            <a:r>
              <a:rPr lang="en-US" b="1" dirty="0">
                <a:solidFill>
                  <a:schemeClr val="accent2"/>
                </a:solidFill>
              </a:rPr>
              <a:t>S</a:t>
            </a:r>
            <a:r>
              <a:rPr lang="en-US" dirty="0"/>
              <a:t>= multi-dimensional data in stats &amp; econometrics. Introduces 3 size-mutable, labeled data-structures: </a:t>
            </a:r>
          </a:p>
          <a:p>
            <a:r>
              <a:rPr lang="en-US" dirty="0"/>
              <a:t>A Series is a 1D data-structure. </a:t>
            </a:r>
          </a:p>
          <a:p>
            <a:r>
              <a:rPr lang="en-US" dirty="0"/>
              <a:t>A DataFrame is a 2D data-structure that can be viewed as a dictionary of Series. </a:t>
            </a:r>
          </a:p>
          <a:p>
            <a:r>
              <a:rPr lang="en-US" dirty="0"/>
              <a:t>A Panel is a 3D data-structure that can be viewed as a dictionary of </a:t>
            </a:r>
            <a:r>
              <a:rPr lang="en-US" dirty="0" err="1"/>
              <a:t>DataFrames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93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925D-C7A8-BF54-16D9-7C933620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BFEA-F345-8F47-86CB-B985E482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161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Pandas Series is like a column in a table.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a one-dimensional array holding data of any 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4B5C9-A866-AE1C-0C4D-B9ECD92A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15" y="4834197"/>
            <a:ext cx="7201905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A24984-254D-9E18-2E8F-F894DD50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83" y="2707261"/>
            <a:ext cx="7249537" cy="1790950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0FAE69B-D9EB-AD0C-0935-9C244A66E3BD}"/>
              </a:ext>
            </a:extLst>
          </p:cNvPr>
          <p:cNvSpPr/>
          <p:nvPr/>
        </p:nvSpPr>
        <p:spPr>
          <a:xfrm>
            <a:off x="548640" y="2843784"/>
            <a:ext cx="2103120" cy="1097280"/>
          </a:xfrm>
          <a:prstGeom prst="wedgeRoundRectCallout">
            <a:avLst>
              <a:gd name="adj1" fmla="val 80975"/>
              <a:gd name="adj2" fmla="val 1666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 a simple Pandas Series from a list: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10A611E-755E-111B-4F37-40A255B8C400}"/>
              </a:ext>
            </a:extLst>
          </p:cNvPr>
          <p:cNvSpPr/>
          <p:nvPr/>
        </p:nvSpPr>
        <p:spPr>
          <a:xfrm>
            <a:off x="509015" y="4834197"/>
            <a:ext cx="2103120" cy="1097280"/>
          </a:xfrm>
          <a:prstGeom prst="wedgeRoundRectCallout">
            <a:avLst>
              <a:gd name="adj1" fmla="val 80975"/>
              <a:gd name="adj2" fmla="val 1666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 your own labels:</a:t>
            </a:r>
          </a:p>
        </p:txBody>
      </p:sp>
    </p:spTree>
    <p:extLst>
      <p:ext uri="{BB962C8B-B14F-4D97-AF65-F5344CB8AC3E}">
        <p14:creationId xmlns:p14="http://schemas.microsoft.com/office/powerpoint/2010/main" val="327365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5F90-8D54-0F61-16BC-486E59E0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0F86B0-9AF4-4408-77EC-0EB63A1D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216" y="2070889"/>
            <a:ext cx="9320784" cy="271622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998F564-28C7-76E3-C5AF-84AEE2220B31}"/>
              </a:ext>
            </a:extLst>
          </p:cNvPr>
          <p:cNvSpPr/>
          <p:nvPr/>
        </p:nvSpPr>
        <p:spPr>
          <a:xfrm>
            <a:off x="548640" y="2843784"/>
            <a:ext cx="2103120" cy="1097280"/>
          </a:xfrm>
          <a:prstGeom prst="wedgeRoundRectCallout">
            <a:avLst>
              <a:gd name="adj1" fmla="val 80975"/>
              <a:gd name="adj2" fmla="val 1666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Create a simple Pandas Series from a dictionary:</a:t>
            </a:r>
          </a:p>
        </p:txBody>
      </p:sp>
    </p:spTree>
    <p:extLst>
      <p:ext uri="{BB962C8B-B14F-4D97-AF65-F5344CB8AC3E}">
        <p14:creationId xmlns:p14="http://schemas.microsoft.com/office/powerpoint/2010/main" val="275466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EABD-DED7-410D-533B-8CEC7570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Series: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177E1-F51D-29A1-B0E1-7C289352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724" y="1333240"/>
            <a:ext cx="3866587" cy="55247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81024-5146-87D4-F83B-4641D52A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64" y="1481328"/>
            <a:ext cx="4083977" cy="462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BDE8-FA9E-C56B-31D5-ACDDA18D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 Tools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364F17-FEAE-A080-F249-D4E936659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2205"/>
            <a:ext cx="7392432" cy="29817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5EC5F-7E25-C167-23A0-D738DEDC005C}"/>
              </a:ext>
            </a:extLst>
          </p:cNvPr>
          <p:cNvSpPr txBox="1"/>
          <p:nvPr/>
        </p:nvSpPr>
        <p:spPr>
          <a:xfrm>
            <a:off x="97512" y="4639365"/>
            <a:ext cx="416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: </a:t>
            </a:r>
            <a:r>
              <a:rPr lang="th-TH" sz="1400" dirty="0"/>
              <a:t>https://www.educba.com/data-analysis-tools/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E429-DFFD-3B3B-89F4-8AD395E7D356}"/>
              </a:ext>
            </a:extLst>
          </p:cNvPr>
          <p:cNvSpPr txBox="1"/>
          <p:nvPr/>
        </p:nvSpPr>
        <p:spPr>
          <a:xfrm>
            <a:off x="7392432" y="1374482"/>
            <a:ext cx="4702056" cy="18158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Data Analysis Tools</a:t>
            </a:r>
            <a:r>
              <a:rPr lang="en-US" dirty="0"/>
              <a:t>: </a:t>
            </a:r>
          </a:p>
          <a:p>
            <a:r>
              <a:rPr lang="en-US" dirty="0"/>
              <a:t>software programs and applications that help users perform data analysis tasks.</a:t>
            </a:r>
            <a:endParaRPr lang="th-T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EFE-0B57-BBEB-6EDC-2C6AD2758215}"/>
              </a:ext>
            </a:extLst>
          </p:cNvPr>
          <p:cNvSpPr txBox="1"/>
          <p:nvPr/>
        </p:nvSpPr>
        <p:spPr>
          <a:xfrm>
            <a:off x="7346584" y="3439037"/>
            <a:ext cx="4747904" cy="24006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Tasks:</a:t>
            </a:r>
          </a:p>
          <a:p>
            <a:r>
              <a:rPr lang="en-US" sz="1800" b="1" dirty="0"/>
              <a:t>Collect: </a:t>
            </a:r>
            <a:r>
              <a:rPr lang="en-US" sz="1800" dirty="0"/>
              <a:t>Gathering data from various sources.</a:t>
            </a:r>
          </a:p>
          <a:p>
            <a:r>
              <a:rPr lang="en-US" sz="1800" b="1" dirty="0"/>
              <a:t>Process: </a:t>
            </a:r>
            <a:r>
              <a:rPr lang="en-US" sz="1800" dirty="0"/>
              <a:t>Cleaning, transforming, and preparing the data for analysis.</a:t>
            </a:r>
          </a:p>
          <a:p>
            <a:r>
              <a:rPr lang="en-US" sz="1800" b="1" dirty="0"/>
              <a:t>Analyze: </a:t>
            </a:r>
            <a:r>
              <a:rPr lang="en-US" sz="1800" dirty="0"/>
              <a:t>Performing data analysis to extract insights.</a:t>
            </a:r>
          </a:p>
          <a:p>
            <a:r>
              <a:rPr lang="en-US" sz="1800" b="1" dirty="0"/>
              <a:t>Visualize: </a:t>
            </a:r>
            <a:r>
              <a:rPr lang="en-US" sz="1800" dirty="0"/>
              <a:t>Creating visual representations of the data to communicate findings.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216489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E663-6768-9995-69D0-1DBD8340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E8B1-A496-27ED-3F83-C7E32AF4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Data sets in Pandas are usually multi-dimensional tables, called </a:t>
            </a:r>
            <a:r>
              <a:rPr lang="en-US" b="1" i="0" dirty="0" err="1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DataFrames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Series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like a </a:t>
            </a:r>
            <a:r>
              <a:rPr lang="en-US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 </a:t>
            </a:r>
            <a:r>
              <a:rPr lang="en-US" b="1" i="0" dirty="0">
                <a:solidFill>
                  <a:schemeClr val="accent4"/>
                </a:solidFill>
                <a:effectLst/>
                <a:latin typeface="Verdana" panose="020B060403050404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the whole </a:t>
            </a:r>
            <a:r>
              <a:rPr lang="en-US" b="1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42783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FE50-09DF-D6B9-5911-E061E5BB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F1C7-29C9-12A0-95DB-92993F1A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DataFrame from two Series: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EC25-D294-1943-767E-FF2C6678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70" y="2654452"/>
            <a:ext cx="544906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A552-227C-A4BB-54B8-F01D92E1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BF17-90BE-2396-0609-2B2AFAFC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use the </a:t>
            </a:r>
            <a:r>
              <a:rPr lang="en-US" dirty="0">
                <a:solidFill>
                  <a:schemeClr val="accent2"/>
                </a:solidFill>
              </a:rPr>
              <a:t>loc</a:t>
            </a:r>
            <a:r>
              <a:rPr lang="en-US" dirty="0"/>
              <a:t> attribute to return one or more specified row(s)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2591C-1677-83C6-5032-A8D6BE85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36" y="2626733"/>
            <a:ext cx="2333951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656609-C049-C555-1B38-06DAED5E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36" y="4089773"/>
            <a:ext cx="277216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82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A028-692C-B069-4040-6B031828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8DB21-D0BF-C3B0-3F9A-733033A3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08" y="1959793"/>
            <a:ext cx="5153553" cy="2437622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0979147-BA10-3E60-287F-94D40CDCE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205" y="1959793"/>
            <a:ext cx="4344006" cy="372479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2F2B2A-9E9D-CB46-FE25-0FF160C8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16" y="4595921"/>
            <a:ext cx="387721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EF38-4A42-0F05-7BFC-F8DBE39E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EE681-A93B-6B15-F1BB-EB1BCF4C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95" y="1808629"/>
            <a:ext cx="3553321" cy="2867425"/>
          </a:xfrm>
        </p:spPr>
      </p:pic>
    </p:spTree>
    <p:extLst>
      <p:ext uri="{BB962C8B-B14F-4D97-AF65-F5344CB8AC3E}">
        <p14:creationId xmlns:p14="http://schemas.microsoft.com/office/powerpoint/2010/main" val="1855512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28D0A2-4A21-04A0-839C-D40F26EA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1357023"/>
            <a:ext cx="1053612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2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1DE5B-3AFD-8AFB-68FE-61452339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00" y="1334625"/>
            <a:ext cx="912622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7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0DE19-AF39-D80F-F0C7-DEDE41E9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752101"/>
            <a:ext cx="9916909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0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D555A-3AB4-C36D-9342-C9C46318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541503"/>
            <a:ext cx="10355120" cy="4001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C18FF-D6A8-8950-57B8-6AB4D3F6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80" y="4719355"/>
            <a:ext cx="4655246" cy="169058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0665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13FF41-846E-886B-3178-06633743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543755"/>
            <a:ext cx="10307770" cy="5770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A90B7E-688E-FCAE-F827-2A2E02B2AC48}"/>
              </a:ext>
            </a:extLst>
          </p:cNvPr>
          <p:cNvSpPr txBox="1"/>
          <p:nvPr/>
        </p:nvSpPr>
        <p:spPr>
          <a:xfrm>
            <a:off x="7882128" y="6440383"/>
            <a:ext cx="416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src</a:t>
            </a:r>
            <a:r>
              <a:rPr lang="en-US" sz="1400" dirty="0"/>
              <a:t>: </a:t>
            </a:r>
            <a:r>
              <a:rPr lang="th-TH" sz="1400" dirty="0"/>
              <a:t>https://www.educba.com/data-analysis-tools/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B4DEDE-86AC-9EFD-CC77-08DD366A420D}"/>
              </a:ext>
            </a:extLst>
          </p:cNvPr>
          <p:cNvSpPr/>
          <p:nvPr/>
        </p:nvSpPr>
        <p:spPr>
          <a:xfrm>
            <a:off x="2139696" y="2498189"/>
            <a:ext cx="3127248" cy="9326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45B8DC3-0B29-BF76-69AC-4E81BD1A1363}"/>
              </a:ext>
            </a:extLst>
          </p:cNvPr>
          <p:cNvSpPr/>
          <p:nvPr/>
        </p:nvSpPr>
        <p:spPr>
          <a:xfrm>
            <a:off x="374904" y="1876397"/>
            <a:ext cx="1467612" cy="786384"/>
          </a:xfrm>
          <a:prstGeom prst="wedgeRoundRectCallout">
            <a:avLst>
              <a:gd name="adj1" fmla="val 103973"/>
              <a:gd name="adj2" fmla="val 8700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BAS240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3615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D799-9DD5-09D0-382D-1E3D8A1E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 Tools</a:t>
            </a:r>
            <a:endParaRPr lang="th-TH" dirty="0"/>
          </a:p>
        </p:txBody>
      </p:sp>
      <p:pic>
        <p:nvPicPr>
          <p:cNvPr id="6" name="Content Placeholder 5" descr="A blue and yellow snake logo&#10;&#10;Description automatically generated">
            <a:extLst>
              <a:ext uri="{FF2B5EF4-FFF2-40B4-BE49-F238E27FC236}">
                <a16:creationId xmlns:a16="http://schemas.microsoft.com/office/drawing/2014/main" id="{8DF88C54-B835-A52E-A20C-055FB039B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563" y="1873297"/>
            <a:ext cx="3111405" cy="31114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ED562-3A32-5F7C-83E4-A37D31FE6E80}"/>
              </a:ext>
            </a:extLst>
          </p:cNvPr>
          <p:cNvSpPr txBox="1"/>
          <p:nvPr/>
        </p:nvSpPr>
        <p:spPr>
          <a:xfrm>
            <a:off x="3336170" y="4576517"/>
            <a:ext cx="126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th-TH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7B6B6A66-E7E9-D14F-3DEF-DCACF74121DC}"/>
              </a:ext>
            </a:extLst>
          </p:cNvPr>
          <p:cNvSpPr/>
          <p:nvPr/>
        </p:nvSpPr>
        <p:spPr>
          <a:xfrm>
            <a:off x="5769864" y="2871533"/>
            <a:ext cx="1298448" cy="1143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0" name="Picture 9" descr="A logo with blue and yellow squares&#10;&#10;Description automatically generated with medium confidence">
            <a:extLst>
              <a:ext uri="{FF2B5EF4-FFF2-40B4-BE49-F238E27FC236}">
                <a16:creationId xmlns:a16="http://schemas.microsoft.com/office/drawing/2014/main" id="{668451C5-6094-EB24-BE33-179F7D8CA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208" y="2790496"/>
            <a:ext cx="3357723" cy="23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4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8A4-6CB9-38A6-744E-6076B34C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Editors: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2895B6-9D84-7786-7436-1242E66B7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181" y="1919289"/>
            <a:ext cx="8135638" cy="389197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3C50AF-D25E-0753-D42B-4C13B37A556A}"/>
              </a:ext>
            </a:extLst>
          </p:cNvPr>
          <p:cNvSpPr/>
          <p:nvPr/>
        </p:nvSpPr>
        <p:spPr>
          <a:xfrm>
            <a:off x="7036571" y="4050791"/>
            <a:ext cx="1467612" cy="17604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32B37BA-238A-9BCE-F60F-8C85CDB4C44E}"/>
              </a:ext>
            </a:extLst>
          </p:cNvPr>
          <p:cNvSpPr/>
          <p:nvPr/>
        </p:nvSpPr>
        <p:spPr>
          <a:xfrm>
            <a:off x="9112259" y="5920992"/>
            <a:ext cx="1467612" cy="786384"/>
          </a:xfrm>
          <a:prstGeom prst="wedgeRoundRectCallout">
            <a:avLst>
              <a:gd name="adj1" fmla="val -127180"/>
              <a:gd name="adj2" fmla="val -80432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BAS240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721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0BAB-E70A-7D60-3B22-0C94D321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Google Colab</a:t>
            </a:r>
            <a:endParaRPr lang="th-TH" dirty="0"/>
          </a:p>
        </p:txBody>
      </p:sp>
      <p:pic>
        <p:nvPicPr>
          <p:cNvPr id="5" name="Content Placeholder 4" descr="A yellow circle logo with black text&#10;&#10;Description automatically generated">
            <a:extLst>
              <a:ext uri="{FF2B5EF4-FFF2-40B4-BE49-F238E27FC236}">
                <a16:creationId xmlns:a16="http://schemas.microsoft.com/office/drawing/2014/main" id="{C2BE617A-A3B9-C9BC-C374-A3C3CA6ED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3" y="2327576"/>
            <a:ext cx="5755597" cy="245951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8EC9E-751C-55C5-EABE-31E1B7DD8FCF}"/>
              </a:ext>
            </a:extLst>
          </p:cNvPr>
          <p:cNvSpPr txBox="1"/>
          <p:nvPr/>
        </p:nvSpPr>
        <p:spPr>
          <a:xfrm>
            <a:off x="5797296" y="1926795"/>
            <a:ext cx="6126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1" dirty="0" err="1"/>
              <a:t>What</a:t>
            </a:r>
            <a:r>
              <a:rPr lang="th-TH" b="1" dirty="0"/>
              <a:t> </a:t>
            </a:r>
            <a:r>
              <a:rPr lang="th-TH" b="1" dirty="0" err="1"/>
              <a:t>is</a:t>
            </a:r>
            <a:r>
              <a:rPr lang="th-TH" b="1" dirty="0"/>
              <a:t> Google </a:t>
            </a:r>
            <a:r>
              <a:rPr lang="th-TH" b="1" dirty="0" err="1"/>
              <a:t>Colab</a:t>
            </a:r>
            <a:r>
              <a:rPr lang="en-US" b="1" dirty="0"/>
              <a:t>?</a:t>
            </a:r>
          </a:p>
          <a:p>
            <a:r>
              <a:rPr lang="th-TH" sz="2000" dirty="0"/>
              <a:t>Google </a:t>
            </a:r>
            <a:r>
              <a:rPr lang="th-TH" sz="2000" dirty="0" err="1"/>
              <a:t>Colab</a:t>
            </a:r>
            <a:r>
              <a:rPr lang="th-TH" sz="2000" dirty="0"/>
              <a:t> </a:t>
            </a:r>
            <a:r>
              <a:rPr lang="th-TH" sz="2000" dirty="0" err="1"/>
              <a:t>is</a:t>
            </a:r>
            <a:r>
              <a:rPr lang="th-TH" sz="2000" dirty="0"/>
              <a:t> a </a:t>
            </a:r>
            <a:r>
              <a:rPr lang="th-TH" sz="2000" dirty="0" err="1"/>
              <a:t>cloud</a:t>
            </a:r>
            <a:r>
              <a:rPr lang="th-TH" sz="2000" dirty="0"/>
              <a:t>-</a:t>
            </a:r>
            <a:r>
              <a:rPr lang="th-TH" sz="2000" dirty="0" err="1"/>
              <a:t>based</a:t>
            </a:r>
            <a:r>
              <a:rPr lang="th-TH" sz="2000" dirty="0"/>
              <a:t> </a:t>
            </a:r>
            <a:r>
              <a:rPr lang="th-TH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Jupyter</a:t>
            </a:r>
            <a:r>
              <a:rPr lang="th-T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notebook</a:t>
            </a:r>
            <a:r>
              <a:rPr lang="th-T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000" dirty="0" err="1"/>
              <a:t>environment</a:t>
            </a:r>
            <a:r>
              <a:rPr lang="th-TH" sz="2000" dirty="0"/>
              <a:t> </a:t>
            </a:r>
            <a:r>
              <a:rPr lang="th-TH" sz="2000" dirty="0" err="1"/>
              <a:t>that</a:t>
            </a:r>
            <a:r>
              <a:rPr lang="th-TH" sz="2000" dirty="0"/>
              <a:t> </a:t>
            </a:r>
            <a:r>
              <a:rPr lang="th-TH" sz="2000" dirty="0" err="1"/>
              <a:t>allows</a:t>
            </a:r>
            <a:r>
              <a:rPr lang="th-TH" sz="2000" dirty="0"/>
              <a:t> </a:t>
            </a:r>
            <a:r>
              <a:rPr lang="th-TH" sz="2000" dirty="0" err="1"/>
              <a:t>you</a:t>
            </a:r>
            <a:r>
              <a:rPr lang="th-TH" sz="2000" dirty="0"/>
              <a:t> </a:t>
            </a:r>
            <a:r>
              <a:rPr lang="th-TH" sz="2000" dirty="0" err="1"/>
              <a:t>to</a:t>
            </a:r>
            <a:r>
              <a:rPr lang="th-TH" sz="2000" dirty="0"/>
              <a:t> </a:t>
            </a:r>
            <a:r>
              <a:rPr lang="th-TH" sz="2000" dirty="0" err="1"/>
              <a:t>write</a:t>
            </a:r>
            <a:r>
              <a:rPr lang="th-TH" sz="2000" dirty="0"/>
              <a:t> and </a:t>
            </a:r>
            <a:r>
              <a:rPr lang="th-TH" sz="2000" dirty="0" err="1"/>
              <a:t>execute</a:t>
            </a:r>
            <a:r>
              <a:rPr lang="th-TH" sz="2000" dirty="0"/>
              <a:t> </a:t>
            </a:r>
            <a:r>
              <a:rPr lang="th-TH" sz="2000" dirty="0" err="1"/>
              <a:t>Python</a:t>
            </a:r>
            <a:r>
              <a:rPr lang="th-TH" sz="2000" dirty="0"/>
              <a:t> </a:t>
            </a:r>
            <a:r>
              <a:rPr lang="th-TH" sz="2000" dirty="0" err="1"/>
              <a:t>code</a:t>
            </a:r>
            <a:r>
              <a:rPr lang="th-TH" sz="2000" dirty="0"/>
              <a:t> </a:t>
            </a:r>
            <a:r>
              <a:rPr lang="th-TH" sz="2000" dirty="0" err="1"/>
              <a:t>in</a:t>
            </a:r>
            <a:r>
              <a:rPr lang="th-TH" sz="2000" dirty="0"/>
              <a:t> </a:t>
            </a:r>
            <a:r>
              <a:rPr lang="th-TH" sz="2000" dirty="0" err="1"/>
              <a:t>your</a:t>
            </a:r>
            <a:r>
              <a:rPr lang="th-TH" sz="2000" dirty="0"/>
              <a:t> </a:t>
            </a:r>
            <a:r>
              <a:rPr lang="th-TH" sz="2000" dirty="0" err="1"/>
              <a:t>browser</a:t>
            </a:r>
            <a:r>
              <a:rPr lang="th-TH" sz="2000" dirty="0"/>
              <a:t>.</a:t>
            </a:r>
          </a:p>
          <a:p>
            <a:endParaRPr lang="th-TH" sz="2000" dirty="0"/>
          </a:p>
          <a:p>
            <a:endParaRPr lang="th-TH" sz="2000" dirty="0"/>
          </a:p>
          <a:p>
            <a:r>
              <a:rPr lang="th-TH" b="1" dirty="0" err="1"/>
              <a:t>Why</a:t>
            </a:r>
            <a:r>
              <a:rPr lang="th-TH" b="1" dirty="0"/>
              <a:t> </a:t>
            </a:r>
            <a:r>
              <a:rPr lang="th-TH" b="1" dirty="0" err="1"/>
              <a:t>use</a:t>
            </a:r>
            <a:r>
              <a:rPr lang="th-TH" b="1" dirty="0"/>
              <a:t> </a:t>
            </a:r>
            <a:r>
              <a:rPr lang="th-TH" b="1" dirty="0" err="1"/>
              <a:t>Colab</a:t>
            </a:r>
            <a:r>
              <a:rPr lang="en-US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 err="1"/>
              <a:t>No</a:t>
            </a:r>
            <a:r>
              <a:rPr lang="th-TH" sz="2000" dirty="0"/>
              <a:t> installation </a:t>
            </a:r>
            <a:r>
              <a:rPr lang="th-TH" sz="2000" dirty="0" err="1"/>
              <a:t>required</a:t>
            </a:r>
            <a:r>
              <a:rPr lang="th-TH" sz="2000" dirty="0"/>
              <a:t>—</a:t>
            </a:r>
            <a:r>
              <a:rPr lang="th-TH" sz="2000" dirty="0" err="1"/>
              <a:t>just</a:t>
            </a:r>
            <a:r>
              <a:rPr lang="th-TH" sz="2000" dirty="0"/>
              <a:t> a </a:t>
            </a:r>
            <a:r>
              <a:rPr lang="th-T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Google </a:t>
            </a:r>
            <a:r>
              <a:rPr lang="th-TH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account</a:t>
            </a:r>
            <a:r>
              <a:rPr lang="th-TH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 err="1"/>
              <a:t>Free</a:t>
            </a:r>
            <a:r>
              <a:rPr lang="th-TH" sz="2000" dirty="0"/>
              <a:t> access </a:t>
            </a:r>
            <a:r>
              <a:rPr lang="th-TH" sz="2000" dirty="0" err="1"/>
              <a:t>to</a:t>
            </a:r>
            <a:r>
              <a:rPr lang="th-TH" sz="2000" dirty="0"/>
              <a:t> </a:t>
            </a:r>
            <a:r>
              <a:rPr lang="th-TH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GPUs</a:t>
            </a:r>
            <a:r>
              <a:rPr lang="th-TH" sz="2000" dirty="0"/>
              <a:t> and </a:t>
            </a:r>
            <a:r>
              <a:rPr lang="th-TH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TPUs</a:t>
            </a:r>
            <a:r>
              <a:rPr lang="th-TH" sz="2000" dirty="0"/>
              <a:t> </a:t>
            </a:r>
            <a:r>
              <a:rPr lang="th-TH" sz="2000" dirty="0" err="1"/>
              <a:t>for</a:t>
            </a:r>
            <a:r>
              <a:rPr lang="th-TH" sz="2000" dirty="0"/>
              <a:t> </a:t>
            </a:r>
            <a:r>
              <a:rPr lang="th-TH" sz="2000" dirty="0" err="1"/>
              <a:t>more</a:t>
            </a:r>
            <a:r>
              <a:rPr lang="th-TH" sz="2000" dirty="0"/>
              <a:t> </a:t>
            </a:r>
            <a:r>
              <a:rPr lang="th-TH" sz="2000" dirty="0" err="1"/>
              <a:t>intensive</a:t>
            </a:r>
            <a:r>
              <a:rPr lang="th-TH" sz="2000" dirty="0"/>
              <a:t> </a:t>
            </a:r>
            <a:r>
              <a:rPr lang="th-TH" sz="2000" dirty="0" err="1"/>
              <a:t>computations</a:t>
            </a:r>
            <a:r>
              <a:rPr lang="th-TH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h-TH" sz="2000" dirty="0" err="1"/>
              <a:t>Easy</a:t>
            </a:r>
            <a:r>
              <a:rPr lang="th-TH" sz="2000" dirty="0"/>
              <a:t> </a:t>
            </a:r>
            <a:r>
              <a:rPr lang="th-TH" sz="2000" dirty="0" err="1"/>
              <a:t>integration</a:t>
            </a:r>
            <a:r>
              <a:rPr lang="th-TH" sz="2000" dirty="0"/>
              <a:t> </a:t>
            </a:r>
            <a:r>
              <a:rPr lang="th-TH" sz="2000" dirty="0" err="1"/>
              <a:t>with</a:t>
            </a:r>
            <a:r>
              <a:rPr lang="th-TH" sz="2000" dirty="0"/>
              <a:t> </a:t>
            </a:r>
            <a:r>
              <a:rPr lang="th-T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Google </a:t>
            </a:r>
            <a:r>
              <a:rPr lang="th-TH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Drive</a:t>
            </a:r>
            <a:r>
              <a:rPr lang="th-T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h-TH" sz="2000" dirty="0" err="1"/>
              <a:t>for</a:t>
            </a:r>
            <a:r>
              <a:rPr lang="th-TH" sz="2000" dirty="0"/>
              <a:t> </a:t>
            </a:r>
            <a:r>
              <a:rPr lang="th-TH" sz="2000" dirty="0" err="1"/>
              <a:t>file</a:t>
            </a:r>
            <a:r>
              <a:rPr lang="th-TH" sz="2000" dirty="0"/>
              <a:t> </a:t>
            </a:r>
            <a:r>
              <a:rPr lang="th-TH" sz="2000" dirty="0" err="1"/>
              <a:t>storage</a:t>
            </a:r>
            <a:r>
              <a:rPr lang="th-TH" sz="2000" dirty="0"/>
              <a:t> and </a:t>
            </a:r>
            <a:r>
              <a:rPr lang="th-TH" sz="2000" dirty="0" err="1"/>
              <a:t>sharing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7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2E27-2B83-FAE7-9784-6CDFA212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Google Colab: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4F87-2F3B-4D88-5953-FFBD696C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83" y="1825625"/>
            <a:ext cx="5849111" cy="4351338"/>
          </a:xfrm>
        </p:spPr>
        <p:txBody>
          <a:bodyPr/>
          <a:lstStyle/>
          <a:p>
            <a:r>
              <a:rPr lang="en-US" dirty="0"/>
              <a:t>Access Colab via </a:t>
            </a:r>
            <a:r>
              <a:rPr lang="en-US" dirty="0">
                <a:hlinkClick r:id="rId2"/>
              </a:rPr>
              <a:t>https://colab.research.google.com</a:t>
            </a:r>
            <a:endParaRPr lang="en-US" dirty="0"/>
          </a:p>
          <a:p>
            <a:r>
              <a:rPr lang="en-US" dirty="0"/>
              <a:t>Create a new notebook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10030-1938-F5A4-A1D6-23F0764B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8721"/>
            <a:ext cx="6015632" cy="4698242"/>
          </a:xfrm>
          <a:prstGeom prst="rect">
            <a:avLst/>
          </a:prstGeom>
        </p:spPr>
      </p:pic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FB01E568-BAA3-4381-E170-96595824C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45" y="3406775"/>
            <a:ext cx="3086100" cy="3086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C8F776-A713-2734-49CD-A42B71E219FC}"/>
              </a:ext>
            </a:extLst>
          </p:cNvPr>
          <p:cNvSpPr/>
          <p:nvPr/>
        </p:nvSpPr>
        <p:spPr>
          <a:xfrm>
            <a:off x="5950589" y="5644260"/>
            <a:ext cx="1467612" cy="5534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5CD0B31-761C-AD99-2771-10BD9C718C0C}"/>
              </a:ext>
            </a:extLst>
          </p:cNvPr>
          <p:cNvSpPr/>
          <p:nvPr/>
        </p:nvSpPr>
        <p:spPr>
          <a:xfrm>
            <a:off x="9112258" y="5920992"/>
            <a:ext cx="2683501" cy="786384"/>
          </a:xfrm>
          <a:prstGeom prst="wedgeRoundRectCallout">
            <a:avLst>
              <a:gd name="adj1" fmla="val -119631"/>
              <a:gd name="adj2" fmla="val -38572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create new notebook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445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CBE8-18D9-69B1-86BA-08E2658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the Notebook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2FF18B-09A0-184B-CFE8-CD9EBDCF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808" y="2162505"/>
            <a:ext cx="9078592" cy="3915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31F501-DBB5-98DE-FF0B-8EAE7CC9B025}"/>
              </a:ext>
            </a:extLst>
          </p:cNvPr>
          <p:cNvSpPr/>
          <p:nvPr/>
        </p:nvSpPr>
        <p:spPr>
          <a:xfrm>
            <a:off x="3170813" y="2162505"/>
            <a:ext cx="1467612" cy="4090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355F902-6EB8-95BC-9D71-937B33A09FFE}"/>
              </a:ext>
            </a:extLst>
          </p:cNvPr>
          <p:cNvSpPr/>
          <p:nvPr/>
        </p:nvSpPr>
        <p:spPr>
          <a:xfrm>
            <a:off x="6332482" y="2439236"/>
            <a:ext cx="3698486" cy="1126923"/>
          </a:xfrm>
          <a:prstGeom prst="wedgeRoundRectCallout">
            <a:avLst>
              <a:gd name="adj1" fmla="val -97627"/>
              <a:gd name="adj2" fmla="val -5398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rename </a:t>
            </a:r>
          </a:p>
          <a:p>
            <a:pPr algn="ctr"/>
            <a:r>
              <a:rPr lang="en-US" dirty="0"/>
              <a:t>“Lab-1-Pandas”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89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666</Words>
  <Application>Microsoft Office PowerPoint</Application>
  <PresentationFormat>Widescreen</PresentationFormat>
  <Paragraphs>126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Aptos Display</vt:lpstr>
      <vt:lpstr>Arial</vt:lpstr>
      <vt:lpstr>Segoe UI</vt:lpstr>
      <vt:lpstr>Verdana</vt:lpstr>
      <vt:lpstr>Office Theme</vt:lpstr>
      <vt:lpstr>BAS240 Data Analytics Programming</vt:lpstr>
      <vt:lpstr>Data Analytic</vt:lpstr>
      <vt:lpstr>Data Analytic Tools</vt:lpstr>
      <vt:lpstr>PowerPoint Presentation</vt:lpstr>
      <vt:lpstr>Data Analytic Tools</vt:lpstr>
      <vt:lpstr>Python Editors:</vt:lpstr>
      <vt:lpstr>Getting Started with Google Colab</vt:lpstr>
      <vt:lpstr>Accessing Google Colab:</vt:lpstr>
      <vt:lpstr>Rename the Notebook</vt:lpstr>
      <vt:lpstr>Insert Code</vt:lpstr>
      <vt:lpstr>Running Code</vt:lpstr>
      <vt:lpstr>Colab Resource</vt:lpstr>
      <vt:lpstr>Cell:</vt:lpstr>
      <vt:lpstr>Insert Text</vt:lpstr>
      <vt:lpstr>Example Markdown Text</vt:lpstr>
      <vt:lpstr>New Cell to See Result / Shift + Enter</vt:lpstr>
      <vt:lpstr>Explanation:</vt:lpstr>
      <vt:lpstr>How to download notebook file for submission:</vt:lpstr>
      <vt:lpstr>PowerPoint Presentation</vt:lpstr>
      <vt:lpstr>PowerPoint Presentation</vt:lpstr>
      <vt:lpstr>Install Pandas (if necessary):</vt:lpstr>
      <vt:lpstr>Import Pandas</vt:lpstr>
      <vt:lpstr>Pandas as pd</vt:lpstr>
      <vt:lpstr>Checking Pandas Version</vt:lpstr>
      <vt:lpstr>PowerPoint Presentation</vt:lpstr>
      <vt:lpstr>Pandas data structures</vt:lpstr>
      <vt:lpstr>Series</vt:lpstr>
      <vt:lpstr>Series</vt:lpstr>
      <vt:lpstr>Creating Series:</vt:lpstr>
      <vt:lpstr>DataFrame</vt:lpstr>
      <vt:lpstr>DataFrame</vt:lpstr>
      <vt:lpstr>DataFrame</vt:lpstr>
      <vt:lpstr>DataFrame</vt:lpstr>
      <vt:lpstr>DataFrame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2024-08-18T12:54:37Z</dcterms:modified>
</cp:coreProperties>
</file>