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0"/>
  </p:normalViewPr>
  <p:slideViewPr>
    <p:cSldViewPr snapToGrid="0">
      <p:cViewPr varScale="1">
        <p:scale>
          <a:sx n="102" d="100"/>
          <a:sy n="102" d="100"/>
        </p:scale>
        <p:origin x="95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4/21/24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4/21/24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4/21/24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4/21/24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4/21/24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4/21/24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4/21/24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4/21/24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4/21/24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CEB5E-6DDD-263A-E35F-97797C07AE51}"/>
              </a:ext>
            </a:extLst>
          </p:cNvPr>
          <p:cNvSpPr>
            <a:spLocks noGrp="1"/>
          </p:cNvSpPr>
          <p:nvPr>
            <p:ph type="ctrTitle"/>
          </p:nvPr>
        </p:nvSpPr>
        <p:spPr/>
        <p:txBody>
          <a:bodyPr/>
          <a:lstStyle/>
          <a:p>
            <a:r>
              <a:rPr lang="en-US" dirty="0"/>
              <a:t>What is Agile-Scrum and what are their roles?</a:t>
            </a:r>
          </a:p>
        </p:txBody>
      </p:sp>
      <p:sp>
        <p:nvSpPr>
          <p:cNvPr id="3" name="Subtitle 2">
            <a:extLst>
              <a:ext uri="{FF2B5EF4-FFF2-40B4-BE49-F238E27FC236}">
                <a16:creationId xmlns:a16="http://schemas.microsoft.com/office/drawing/2014/main" id="{37335A14-73B3-4922-B37C-282894720A9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23348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8261D-DB48-9FF9-652C-477CAAED6651}"/>
              </a:ext>
            </a:extLst>
          </p:cNvPr>
          <p:cNvSpPr>
            <a:spLocks noGrp="1"/>
          </p:cNvSpPr>
          <p:nvPr>
            <p:ph type="title"/>
          </p:nvPr>
        </p:nvSpPr>
        <p:spPr/>
        <p:txBody>
          <a:bodyPr/>
          <a:lstStyle/>
          <a:p>
            <a:r>
              <a:rPr lang="en-US" dirty="0"/>
              <a:t>The Roles of Scrum-Agile Team</a:t>
            </a:r>
          </a:p>
        </p:txBody>
      </p:sp>
      <p:sp>
        <p:nvSpPr>
          <p:cNvPr id="3" name="Content Placeholder 2">
            <a:extLst>
              <a:ext uri="{FF2B5EF4-FFF2-40B4-BE49-F238E27FC236}">
                <a16:creationId xmlns:a16="http://schemas.microsoft.com/office/drawing/2014/main" id="{C99EBE5D-AACC-441D-9410-EC8531786499}"/>
              </a:ext>
            </a:extLst>
          </p:cNvPr>
          <p:cNvSpPr>
            <a:spLocks noGrp="1"/>
          </p:cNvSpPr>
          <p:nvPr>
            <p:ph idx="1"/>
          </p:nvPr>
        </p:nvSpPr>
        <p:spPr>
          <a:xfrm>
            <a:off x="818712" y="2222287"/>
            <a:ext cx="10554574" cy="3752628"/>
          </a:xfrm>
        </p:spPr>
        <p:txBody>
          <a:bodyPr/>
          <a:lstStyle/>
          <a:p>
            <a:pPr>
              <a:buFont typeface="Courier New" panose="02070309020205020404" pitchFamily="49" charset="0"/>
              <a:buChar char="o"/>
            </a:pPr>
            <a:r>
              <a:rPr lang="en-US" dirty="0"/>
              <a:t>Product owner</a:t>
            </a:r>
          </a:p>
          <a:p>
            <a:pPr>
              <a:buFont typeface="Courier New" panose="02070309020205020404" pitchFamily="49" charset="0"/>
              <a:buChar char="o"/>
            </a:pPr>
            <a:r>
              <a:rPr lang="en-US" dirty="0"/>
              <a:t>Scrum master</a:t>
            </a:r>
          </a:p>
          <a:p>
            <a:pPr>
              <a:buFont typeface="Courier New" panose="02070309020205020404" pitchFamily="49" charset="0"/>
              <a:buChar char="o"/>
            </a:pPr>
            <a:r>
              <a:rPr lang="en-US" dirty="0"/>
              <a:t>Development team (includes developers and testers)</a:t>
            </a:r>
          </a:p>
          <a:p>
            <a:pPr>
              <a:buFont typeface="Courier New" panose="02070309020205020404" pitchFamily="49" charset="0"/>
              <a:buChar char="o"/>
            </a:pPr>
            <a:endParaRPr lang="en-US" dirty="0"/>
          </a:p>
        </p:txBody>
      </p:sp>
    </p:spTree>
    <p:extLst>
      <p:ext uri="{BB962C8B-B14F-4D97-AF65-F5344CB8AC3E}">
        <p14:creationId xmlns:p14="http://schemas.microsoft.com/office/powerpoint/2010/main" val="1550973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E140-4A7E-7EA2-C97B-FFB692BB7A48}"/>
              </a:ext>
            </a:extLst>
          </p:cNvPr>
          <p:cNvSpPr>
            <a:spLocks noGrp="1"/>
          </p:cNvSpPr>
          <p:nvPr>
            <p:ph type="title"/>
          </p:nvPr>
        </p:nvSpPr>
        <p:spPr/>
        <p:txBody>
          <a:bodyPr/>
          <a:lstStyle/>
          <a:p>
            <a:r>
              <a:rPr lang="en-US" dirty="0"/>
              <a:t>Product Owner</a:t>
            </a:r>
          </a:p>
        </p:txBody>
      </p:sp>
      <p:sp>
        <p:nvSpPr>
          <p:cNvPr id="3" name="Content Placeholder 2">
            <a:extLst>
              <a:ext uri="{FF2B5EF4-FFF2-40B4-BE49-F238E27FC236}">
                <a16:creationId xmlns:a16="http://schemas.microsoft.com/office/drawing/2014/main" id="{24551E74-BD80-91C0-38FC-E9636367E0D3}"/>
              </a:ext>
            </a:extLst>
          </p:cNvPr>
          <p:cNvSpPr>
            <a:spLocks noGrp="1"/>
          </p:cNvSpPr>
          <p:nvPr>
            <p:ph idx="1"/>
          </p:nvPr>
        </p:nvSpPr>
        <p:spPr/>
        <p:txBody>
          <a:bodyPr/>
          <a:lstStyle/>
          <a:p>
            <a:r>
              <a:rPr lang="en-US" dirty="0"/>
              <a:t>The product owner oversees the project and is the voice of the customer. They make sure the project meets the users needs. Act as a facilitator in sprint planning and review sessions. </a:t>
            </a:r>
          </a:p>
          <a:p>
            <a:r>
              <a:rPr lang="en-US" dirty="0"/>
              <a:t>They help to define sprint goals and objectives. </a:t>
            </a:r>
          </a:p>
          <a:p>
            <a:r>
              <a:rPr lang="en-US" dirty="0"/>
              <a:t>They Lead the development of user stories and tasks. </a:t>
            </a:r>
          </a:p>
          <a:p>
            <a:r>
              <a:rPr lang="en-US" dirty="0"/>
              <a:t>They manage sprints and tasks to ensure on-time delivery</a:t>
            </a:r>
          </a:p>
          <a:p>
            <a:endParaRPr lang="en-US" dirty="0"/>
          </a:p>
        </p:txBody>
      </p:sp>
    </p:spTree>
    <p:extLst>
      <p:ext uri="{BB962C8B-B14F-4D97-AF65-F5344CB8AC3E}">
        <p14:creationId xmlns:p14="http://schemas.microsoft.com/office/powerpoint/2010/main" val="1849344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874F7-E835-6707-BA38-DE8F082EFD21}"/>
              </a:ext>
            </a:extLst>
          </p:cNvPr>
          <p:cNvSpPr>
            <a:spLocks noGrp="1"/>
          </p:cNvSpPr>
          <p:nvPr>
            <p:ph type="title"/>
          </p:nvPr>
        </p:nvSpPr>
        <p:spPr/>
        <p:txBody>
          <a:bodyPr/>
          <a:lstStyle/>
          <a:p>
            <a:r>
              <a:rPr lang="en-US" dirty="0"/>
              <a:t>Scrum Master</a:t>
            </a:r>
          </a:p>
        </p:txBody>
      </p:sp>
      <p:sp>
        <p:nvSpPr>
          <p:cNvPr id="3" name="Content Placeholder 2">
            <a:extLst>
              <a:ext uri="{FF2B5EF4-FFF2-40B4-BE49-F238E27FC236}">
                <a16:creationId xmlns:a16="http://schemas.microsoft.com/office/drawing/2014/main" id="{946C2AEA-FA7A-E911-DBB5-FC9BAFB891A0}"/>
              </a:ext>
            </a:extLst>
          </p:cNvPr>
          <p:cNvSpPr>
            <a:spLocks noGrp="1"/>
          </p:cNvSpPr>
          <p:nvPr>
            <p:ph idx="1"/>
          </p:nvPr>
        </p:nvSpPr>
        <p:spPr>
          <a:xfrm>
            <a:off x="818712" y="2222287"/>
            <a:ext cx="10554574" cy="3890414"/>
          </a:xfrm>
        </p:spPr>
        <p:txBody>
          <a:bodyPr/>
          <a:lstStyle/>
          <a:p>
            <a:r>
              <a:rPr lang="en-US" dirty="0"/>
              <a:t>The scrum master is a highly experienced role that ensures the team is following the entire scrum process. They are essentially the leader of the team.</a:t>
            </a:r>
          </a:p>
          <a:p>
            <a:r>
              <a:rPr lang="en-US" dirty="0"/>
              <a:t>Understand the basics of Agile and Scrum, including sprints and user stories. </a:t>
            </a:r>
          </a:p>
          <a:p>
            <a:r>
              <a:rPr lang="en-US" dirty="0"/>
              <a:t>Help to create sprint goals and objectives. </a:t>
            </a:r>
          </a:p>
          <a:p>
            <a:r>
              <a:rPr lang="en-US" dirty="0"/>
              <a:t>Assist in the development of user stories and tasks. </a:t>
            </a:r>
          </a:p>
          <a:p>
            <a:r>
              <a:rPr lang="en-US" dirty="0"/>
              <a:t>Help to track the progress of sprints and tasks. </a:t>
            </a:r>
          </a:p>
          <a:p>
            <a:r>
              <a:rPr lang="en-US" dirty="0"/>
              <a:t>Work with stakeholders to ensure the team is meeting their goals. </a:t>
            </a:r>
          </a:p>
        </p:txBody>
      </p:sp>
    </p:spTree>
    <p:extLst>
      <p:ext uri="{BB962C8B-B14F-4D97-AF65-F5344CB8AC3E}">
        <p14:creationId xmlns:p14="http://schemas.microsoft.com/office/powerpoint/2010/main" val="1641678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5E7B8-E6B5-A849-3061-DCB34891569B}"/>
              </a:ext>
            </a:extLst>
          </p:cNvPr>
          <p:cNvSpPr>
            <a:spLocks noGrp="1"/>
          </p:cNvSpPr>
          <p:nvPr>
            <p:ph type="title"/>
          </p:nvPr>
        </p:nvSpPr>
        <p:spPr/>
        <p:txBody>
          <a:bodyPr/>
          <a:lstStyle/>
          <a:p>
            <a:r>
              <a:rPr lang="en-US" dirty="0"/>
              <a:t>Development team</a:t>
            </a:r>
          </a:p>
        </p:txBody>
      </p:sp>
      <p:sp>
        <p:nvSpPr>
          <p:cNvPr id="3" name="Content Placeholder 2">
            <a:extLst>
              <a:ext uri="{FF2B5EF4-FFF2-40B4-BE49-F238E27FC236}">
                <a16:creationId xmlns:a16="http://schemas.microsoft.com/office/drawing/2014/main" id="{7D7342C8-6A10-8234-5A74-5AE7FCCDC938}"/>
              </a:ext>
            </a:extLst>
          </p:cNvPr>
          <p:cNvSpPr>
            <a:spLocks noGrp="1"/>
          </p:cNvSpPr>
          <p:nvPr>
            <p:ph idx="1"/>
          </p:nvPr>
        </p:nvSpPr>
        <p:spPr/>
        <p:txBody>
          <a:bodyPr/>
          <a:lstStyle/>
          <a:p>
            <a:r>
              <a:rPr lang="en-US" dirty="0"/>
              <a:t>The Development Team Member is essential in the Scrum process. They are responsible for the implementation of the product and need to have a good understanding of the Scrum framework. </a:t>
            </a:r>
          </a:p>
          <a:p>
            <a:r>
              <a:rPr lang="en-US" dirty="0"/>
              <a:t>Team Members need to be able to collaborate with the other members of the team to ensure that the product is being developed most efficiently and effectively. They must also communicate effectively with the Product Owner and the Scrum Master to ensure that the product meets the customer's needs. </a:t>
            </a:r>
          </a:p>
          <a:p>
            <a:pPr marL="0" indent="0">
              <a:buNone/>
            </a:pPr>
            <a:endParaRPr lang="en-US" dirty="0"/>
          </a:p>
        </p:txBody>
      </p:sp>
    </p:spTree>
    <p:extLst>
      <p:ext uri="{BB962C8B-B14F-4D97-AF65-F5344CB8AC3E}">
        <p14:creationId xmlns:p14="http://schemas.microsoft.com/office/powerpoint/2010/main" val="3857895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DFD04-8779-0F70-DCAB-40F8BD325C52}"/>
              </a:ext>
            </a:extLst>
          </p:cNvPr>
          <p:cNvSpPr>
            <a:spLocks noGrp="1"/>
          </p:cNvSpPr>
          <p:nvPr>
            <p:ph type="title"/>
          </p:nvPr>
        </p:nvSpPr>
        <p:spPr/>
        <p:txBody>
          <a:bodyPr/>
          <a:lstStyle/>
          <a:p>
            <a:r>
              <a:rPr lang="en-US" dirty="0"/>
              <a:t>The Stages of The SDLC</a:t>
            </a:r>
          </a:p>
        </p:txBody>
      </p:sp>
      <p:sp>
        <p:nvSpPr>
          <p:cNvPr id="3" name="Content Placeholder 2">
            <a:extLst>
              <a:ext uri="{FF2B5EF4-FFF2-40B4-BE49-F238E27FC236}">
                <a16:creationId xmlns:a16="http://schemas.microsoft.com/office/drawing/2014/main" id="{E7114573-BBF6-B3C3-EB81-0E5FAB2F76E9}"/>
              </a:ext>
            </a:extLst>
          </p:cNvPr>
          <p:cNvSpPr>
            <a:spLocks noGrp="1"/>
          </p:cNvSpPr>
          <p:nvPr>
            <p:ph idx="1"/>
          </p:nvPr>
        </p:nvSpPr>
        <p:spPr>
          <a:xfrm>
            <a:off x="827424" y="1921662"/>
            <a:ext cx="10554574" cy="4792289"/>
          </a:xfrm>
        </p:spPr>
        <p:txBody>
          <a:bodyPr/>
          <a:lstStyle/>
          <a:p>
            <a:pPr algn="l"/>
            <a:r>
              <a:rPr lang="en-US" b="0" i="0" u="none" strike="noStrike" dirty="0">
                <a:solidFill>
                  <a:srgbClr val="ECECEC"/>
                </a:solidFill>
                <a:effectLst/>
                <a:latin typeface="Söhne"/>
              </a:rPr>
              <a:t>iterative cycles called sprints. Each sprint typically lasts 1-4 weeks and </a:t>
            </a:r>
            <a:r>
              <a:rPr lang="en-US" b="0" i="0" u="none" strike="noStrike" dirty="0">
                <a:effectLst/>
                <a:latin typeface="Söhne"/>
              </a:rPr>
              <a:t>encompasses</a:t>
            </a:r>
            <a:r>
              <a:rPr lang="en-US" b="0" i="0" u="none" strike="noStrike" dirty="0">
                <a:solidFill>
                  <a:schemeClr val="accent1">
                    <a:lumMod val="60000"/>
                    <a:lumOff val="40000"/>
                  </a:schemeClr>
                </a:solidFill>
                <a:effectLst/>
                <a:latin typeface="Söhne"/>
              </a:rPr>
              <a:t> </a:t>
            </a:r>
            <a:r>
              <a:rPr lang="en-US" b="1" i="0" u="none" strike="noStrike" dirty="0">
                <a:solidFill>
                  <a:schemeClr val="accent1">
                    <a:lumMod val="60000"/>
                    <a:lumOff val="40000"/>
                  </a:schemeClr>
                </a:solidFill>
                <a:effectLst/>
                <a:latin typeface="Söhne"/>
              </a:rPr>
              <a:t>planning</a:t>
            </a:r>
            <a:r>
              <a:rPr lang="en-US" b="0" i="0" u="none" strike="noStrike" dirty="0">
                <a:solidFill>
                  <a:schemeClr val="accent1">
                    <a:lumMod val="60000"/>
                    <a:lumOff val="40000"/>
                  </a:schemeClr>
                </a:solidFill>
                <a:effectLst/>
                <a:latin typeface="Söhne"/>
              </a:rPr>
              <a:t>, </a:t>
            </a:r>
            <a:r>
              <a:rPr lang="en-US" b="1" i="0" u="none" strike="noStrike" dirty="0">
                <a:solidFill>
                  <a:schemeClr val="accent1">
                    <a:lumMod val="60000"/>
                    <a:lumOff val="40000"/>
                  </a:schemeClr>
                </a:solidFill>
                <a:effectLst/>
                <a:latin typeface="Söhne"/>
              </a:rPr>
              <a:t>implementation, testing, and deployment phases</a:t>
            </a:r>
            <a:r>
              <a:rPr lang="en-US" b="0" i="0" u="none" strike="noStrike" dirty="0">
                <a:solidFill>
                  <a:srgbClr val="ECECEC"/>
                </a:solidFill>
                <a:effectLst/>
                <a:latin typeface="Söhne"/>
              </a:rPr>
              <a:t>. Planning involves setting priorities, creating a backlog of tasks, and assigning them to the team. Requirements are captured as user stories, small descriptions of desired features, and evolve over time based on feedback. Design and implementation occur incrementally, with continuous integration ensuring smooth code integration. Testing is integrated throughout, with automated unit tests and manual/automated functional tests ensuring quality. Deployment is frequent, with potentially shippable increments delivered at the end of each sprint for stakeholder feedback. Continuous feedback and iteration drive continuous improvement, with priorities adjusted and features refined based on stakeholder input.</a:t>
            </a:r>
          </a:p>
          <a:p>
            <a:pPr algn="l"/>
            <a:r>
              <a:rPr lang="en-US" b="0" i="0" u="none" strike="noStrike" dirty="0">
                <a:solidFill>
                  <a:srgbClr val="ECECEC"/>
                </a:solidFill>
                <a:effectLst/>
                <a:latin typeface="Söhne"/>
              </a:rPr>
              <a:t>The Agile approach emphasizes flexibility, collaboration, and responsiveness to change. By breaking down development into short, iterative cycles, Agile enables teams to adapt quickly to evolving requirements and deliver high-quality software efficiently. Continuous feedback loops ensure that the product meets stakeholders' needs, with priorities adjusted based on real-world usage and feedback. This iterative process of planning, implementing, testing, and deploying fosters a culture of continuous improvement, allowing teams to deliver value to customers faster and more effectively.</a:t>
            </a:r>
          </a:p>
          <a:p>
            <a:endParaRPr lang="en-US" dirty="0"/>
          </a:p>
        </p:txBody>
      </p:sp>
    </p:spTree>
    <p:extLst>
      <p:ext uri="{BB962C8B-B14F-4D97-AF65-F5344CB8AC3E}">
        <p14:creationId xmlns:p14="http://schemas.microsoft.com/office/powerpoint/2010/main" val="2233569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FC1C0-BBEE-0ECE-B046-A51061B3756F}"/>
              </a:ext>
            </a:extLst>
          </p:cNvPr>
          <p:cNvSpPr>
            <a:spLocks noGrp="1"/>
          </p:cNvSpPr>
          <p:nvPr>
            <p:ph type="title"/>
          </p:nvPr>
        </p:nvSpPr>
        <p:spPr/>
        <p:txBody>
          <a:bodyPr/>
          <a:lstStyle/>
          <a:p>
            <a:r>
              <a:rPr lang="en-US" dirty="0"/>
              <a:t>Waterfall vs Agile</a:t>
            </a:r>
          </a:p>
        </p:txBody>
      </p:sp>
      <p:sp>
        <p:nvSpPr>
          <p:cNvPr id="3" name="Content Placeholder 2">
            <a:extLst>
              <a:ext uri="{FF2B5EF4-FFF2-40B4-BE49-F238E27FC236}">
                <a16:creationId xmlns:a16="http://schemas.microsoft.com/office/drawing/2014/main" id="{1C31042A-EE9A-6195-4FC2-9247876B0701}"/>
              </a:ext>
            </a:extLst>
          </p:cNvPr>
          <p:cNvSpPr>
            <a:spLocks noGrp="1"/>
          </p:cNvSpPr>
          <p:nvPr>
            <p:ph idx="1"/>
          </p:nvPr>
        </p:nvSpPr>
        <p:spPr/>
        <p:txBody>
          <a:bodyPr/>
          <a:lstStyle/>
          <a:p>
            <a:r>
              <a:rPr lang="en-US" b="0" i="0" u="none" strike="noStrike" dirty="0">
                <a:solidFill>
                  <a:srgbClr val="ECECEC"/>
                </a:solidFill>
                <a:effectLst/>
                <a:highlight>
                  <a:srgbClr val="212121"/>
                </a:highlight>
                <a:latin typeface="Söhne"/>
              </a:rPr>
              <a:t>In a waterfall development approach, the Software Development Life Cycle (SDLC) progresses sequentially through planning, analysis, design, implementation, testing, and deployment phases, with little room for iteration or flexibility. Extensive planning occurs upfront, and requirements are gathered comprehensively before development begins, discouraging changes later in the process. Development follows a linear progression, with each phase completed before moving to the next, and testing occurs after development is complete. Feedback and iteration are limited, and any changes requested after deployment may require initiating a new project or version of the software. Overall, while suitable for projects with well-defined requirements, the waterfall approach lacks the adaptability of Agile and may struggle with evolving requirements or uncertain outcomes.</a:t>
            </a:r>
            <a:endParaRPr lang="en-US" dirty="0"/>
          </a:p>
        </p:txBody>
      </p:sp>
    </p:spTree>
    <p:extLst>
      <p:ext uri="{BB962C8B-B14F-4D97-AF65-F5344CB8AC3E}">
        <p14:creationId xmlns:p14="http://schemas.microsoft.com/office/powerpoint/2010/main" val="2615627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B7D2A-C4D7-93D4-F14F-9EACB64D932B}"/>
              </a:ext>
            </a:extLst>
          </p:cNvPr>
          <p:cNvSpPr>
            <a:spLocks noGrp="1"/>
          </p:cNvSpPr>
          <p:nvPr>
            <p:ph type="title"/>
          </p:nvPr>
        </p:nvSpPr>
        <p:spPr/>
        <p:txBody>
          <a:bodyPr/>
          <a:lstStyle/>
          <a:p>
            <a:r>
              <a:rPr lang="en-US" dirty="0"/>
              <a:t>When Should You Use Waterfall or Agile</a:t>
            </a:r>
          </a:p>
        </p:txBody>
      </p:sp>
      <p:sp>
        <p:nvSpPr>
          <p:cNvPr id="3" name="Content Placeholder 2">
            <a:extLst>
              <a:ext uri="{FF2B5EF4-FFF2-40B4-BE49-F238E27FC236}">
                <a16:creationId xmlns:a16="http://schemas.microsoft.com/office/drawing/2014/main" id="{DE6DC776-C15F-B85E-68C8-34DDEEED6EB5}"/>
              </a:ext>
            </a:extLst>
          </p:cNvPr>
          <p:cNvSpPr>
            <a:spLocks noGrp="1"/>
          </p:cNvSpPr>
          <p:nvPr>
            <p:ph idx="1"/>
          </p:nvPr>
        </p:nvSpPr>
        <p:spPr/>
        <p:txBody>
          <a:bodyPr/>
          <a:lstStyle/>
          <a:p>
            <a:r>
              <a:rPr lang="en-US" b="0" i="0" u="none" strike="noStrike" dirty="0">
                <a:solidFill>
                  <a:srgbClr val="ECECEC"/>
                </a:solidFill>
                <a:effectLst/>
                <a:highlight>
                  <a:srgbClr val="212121"/>
                </a:highlight>
                <a:latin typeface="Söhne"/>
              </a:rPr>
              <a:t>Choosing between waterfall and Agile for software development depends on factors like clear project requirements, project size and complexity, customer involvement, time-to-market needs, risk tolerance, team experience, and regulatory requirements. Waterfall is best for projects with stable requirements but can be slow and inflexible. </a:t>
            </a:r>
            <a:r>
              <a:rPr lang="en-US" b="0" i="0" u="none" strike="noStrike">
                <a:solidFill>
                  <a:srgbClr val="ECECEC"/>
                </a:solidFill>
                <a:effectLst/>
                <a:highlight>
                  <a:srgbClr val="212121"/>
                </a:highlight>
                <a:latin typeface="Söhne"/>
              </a:rPr>
              <a:t>Agile, on the other hand, is flexible, fast, and involves continuous customer engagement, making it great for projects with changing requirements or tight deadlines.</a:t>
            </a:r>
            <a:endParaRPr lang="en-US"/>
          </a:p>
        </p:txBody>
      </p:sp>
    </p:spTree>
    <p:extLst>
      <p:ext uri="{BB962C8B-B14F-4D97-AF65-F5344CB8AC3E}">
        <p14:creationId xmlns:p14="http://schemas.microsoft.com/office/powerpoint/2010/main" val="334688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A483F-6DC2-8EDC-6458-2E6FBEC3398C}"/>
              </a:ext>
            </a:extLst>
          </p:cNvPr>
          <p:cNvSpPr>
            <a:spLocks noGrp="1"/>
          </p:cNvSpPr>
          <p:nvPr>
            <p:ph type="title"/>
          </p:nvPr>
        </p:nvSpPr>
        <p:spPr>
          <a:xfrm>
            <a:off x="818712" y="513977"/>
            <a:ext cx="10571998" cy="970450"/>
          </a:xfrm>
        </p:spPr>
        <p:txBody>
          <a:bodyPr/>
          <a:lstStyle/>
          <a:p>
            <a:r>
              <a:rPr lang="en-US" dirty="0" err="1"/>
              <a:t>Referances</a:t>
            </a:r>
            <a:endParaRPr lang="en-US" dirty="0"/>
          </a:p>
        </p:txBody>
      </p:sp>
      <p:sp>
        <p:nvSpPr>
          <p:cNvPr id="3" name="Content Placeholder 2">
            <a:extLst>
              <a:ext uri="{FF2B5EF4-FFF2-40B4-BE49-F238E27FC236}">
                <a16:creationId xmlns:a16="http://schemas.microsoft.com/office/drawing/2014/main" id="{264173AC-27BD-B5C7-0466-1CB108A2E0B7}"/>
              </a:ext>
            </a:extLst>
          </p:cNvPr>
          <p:cNvSpPr>
            <a:spLocks noGrp="1"/>
          </p:cNvSpPr>
          <p:nvPr>
            <p:ph idx="1"/>
          </p:nvPr>
        </p:nvSpPr>
        <p:spPr/>
        <p:txBody>
          <a:bodyPr/>
          <a:lstStyle/>
          <a:p>
            <a:r>
              <a:rPr lang="en-US" b="0" i="0" u="none" strike="noStrike" dirty="0" err="1">
                <a:effectLst/>
              </a:rPr>
              <a:t>Simplilearn</a:t>
            </a:r>
            <a:r>
              <a:rPr lang="en-US" b="0" i="0" u="none" strike="noStrike" dirty="0">
                <a:effectLst/>
              </a:rPr>
              <a:t>. (2024, March 25). </a:t>
            </a:r>
            <a:r>
              <a:rPr lang="en-US" b="0" i="1" u="none" strike="noStrike" dirty="0">
                <a:effectLst/>
              </a:rPr>
              <a:t>Agile vs waterfall: Which will lead your projects to victory?</a:t>
            </a:r>
            <a:r>
              <a:rPr lang="en-US" b="0" i="0" u="none" strike="noStrike" dirty="0">
                <a:effectLst/>
              </a:rPr>
              <a:t>. </a:t>
            </a:r>
            <a:r>
              <a:rPr lang="en-US" b="0" i="0" u="none" strike="noStrike" dirty="0" err="1">
                <a:effectLst/>
              </a:rPr>
              <a:t>Simplilearn.com</a:t>
            </a:r>
            <a:r>
              <a:rPr lang="en-US" b="0" i="0" u="none" strike="noStrike" dirty="0">
                <a:effectLst/>
              </a:rPr>
              <a:t>. https://</a:t>
            </a:r>
            <a:r>
              <a:rPr lang="en-US" b="0" i="0" u="none" strike="noStrike" dirty="0" err="1">
                <a:effectLst/>
              </a:rPr>
              <a:t>www.simplilearn.com</a:t>
            </a:r>
            <a:r>
              <a:rPr lang="en-US" b="0" i="0" u="none" strike="noStrike" dirty="0">
                <a:effectLst/>
              </a:rPr>
              <a:t>/tutorials/agile-scrum-tutorial/agile-vs-waterfall#:~:text=Advantages%20of%20Agile%20Over%20Waterfall%20Model&amp;text=Agile%20allows%20for%20changes%20in,and%20valuable%20to%20the%20user. </a:t>
            </a:r>
          </a:p>
          <a:p>
            <a:endParaRPr lang="en-US" dirty="0"/>
          </a:p>
        </p:txBody>
      </p:sp>
    </p:spTree>
    <p:extLst>
      <p:ext uri="{BB962C8B-B14F-4D97-AF65-F5344CB8AC3E}">
        <p14:creationId xmlns:p14="http://schemas.microsoft.com/office/powerpoint/2010/main" val="12471500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29</TotalTime>
  <Words>791</Words>
  <Application>Microsoft Macintosh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Century Gothic</vt:lpstr>
      <vt:lpstr>Courier New</vt:lpstr>
      <vt:lpstr>Söhne</vt:lpstr>
      <vt:lpstr>Wingdings 2</vt:lpstr>
      <vt:lpstr>Quotable</vt:lpstr>
      <vt:lpstr>What is Agile-Scrum and what are their roles?</vt:lpstr>
      <vt:lpstr>The Roles of Scrum-Agile Team</vt:lpstr>
      <vt:lpstr>Product Owner</vt:lpstr>
      <vt:lpstr>Scrum Master</vt:lpstr>
      <vt:lpstr>Development team</vt:lpstr>
      <vt:lpstr>The Stages of The SDLC</vt:lpstr>
      <vt:lpstr>Waterfall vs Agile</vt:lpstr>
      <vt:lpstr>When Should You Use Waterfall or Agile</vt:lpstr>
      <vt:lpstr>Referances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Agile-Scrum and what are their roles?</dc:title>
  <dc:creator>Woods, Nathaniel</dc:creator>
  <cp:lastModifiedBy>Woods, Nathaniel</cp:lastModifiedBy>
  <cp:revision>1</cp:revision>
  <dcterms:created xsi:type="dcterms:W3CDTF">2024-04-21T14:36:38Z</dcterms:created>
  <dcterms:modified xsi:type="dcterms:W3CDTF">2024-04-21T15:05:42Z</dcterms:modified>
</cp:coreProperties>
</file>