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59" r:id="rId5"/>
    <p:sldId id="257" r:id="rId6"/>
    <p:sldId id="296" r:id="rId7"/>
    <p:sldId id="324" r:id="rId8"/>
    <p:sldId id="307" r:id="rId9"/>
    <p:sldId id="312" r:id="rId10"/>
    <p:sldId id="297" r:id="rId11"/>
    <p:sldId id="299" r:id="rId12"/>
    <p:sldId id="300" r:id="rId13"/>
    <p:sldId id="301" r:id="rId14"/>
    <p:sldId id="298" r:id="rId15"/>
    <p:sldId id="302" r:id="rId16"/>
    <p:sldId id="303" r:id="rId17"/>
    <p:sldId id="304" r:id="rId18"/>
    <p:sldId id="305" r:id="rId19"/>
    <p:sldId id="318" r:id="rId20"/>
    <p:sldId id="319" r:id="rId21"/>
    <p:sldId id="320" r:id="rId22"/>
    <p:sldId id="330" r:id="rId23"/>
    <p:sldId id="331" r:id="rId24"/>
    <p:sldId id="308" r:id="rId25"/>
    <p:sldId id="321" r:id="rId26"/>
    <p:sldId id="322" r:id="rId27"/>
    <p:sldId id="323" r:id="rId28"/>
    <p:sldId id="311" r:id="rId29"/>
    <p:sldId id="327" r:id="rId30"/>
    <p:sldId id="310" r:id="rId31"/>
    <p:sldId id="325" r:id="rId32"/>
    <p:sldId id="326" r:id="rId33"/>
    <p:sldId id="309" r:id="rId34"/>
    <p:sldId id="328" r:id="rId35"/>
    <p:sldId id="329" r:id="rId36"/>
    <p:sldId id="275" r:id="rId37"/>
    <p:sldId id="274" r:id="rId38"/>
    <p:sldId id="292" r:id="rId39"/>
    <p:sldId id="337" r:id="rId40"/>
    <p:sldId id="339" r:id="rId41"/>
    <p:sldId id="260" r:id="rId42"/>
    <p:sldId id="288" r:id="rId43"/>
    <p:sldId id="286" r:id="rId44"/>
    <p:sldId id="287" r:id="rId45"/>
    <p:sldId id="332" r:id="rId46"/>
    <p:sldId id="334" r:id="rId47"/>
    <p:sldId id="336" r:id="rId48"/>
    <p:sldId id="335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6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9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8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3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72F6-D5B2-409D-A86A-085434D5C86D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9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1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9495"/>
            <a:ext cx="6139496" cy="61690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40909" y="11107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https://www.tensorflow.org/api_docs/python/tf/keras/models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6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986334" cy="854074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en-US" altLang="zh-TW" dirty="0" smtClean="0"/>
              <a:t>models[</a:t>
            </a:r>
            <a:r>
              <a:rPr lang="zh-TW" altLang="en-US" dirty="0" smtClean="0"/>
              <a:t>開發模式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96649"/>
              </p:ext>
            </p:extLst>
          </p:nvPr>
        </p:nvGraphicFramePr>
        <p:xfrm>
          <a:off x="1283182" y="1103161"/>
          <a:ext cx="4552950" cy="158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80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Keras</a:t>
                      </a:r>
                      <a:r>
                        <a:rPr lang="en-US" altLang="zh-TW" dirty="0" smtClean="0"/>
                        <a:t> models[</a:t>
                      </a:r>
                      <a:r>
                        <a:rPr lang="zh-TW" altLang="en-US" dirty="0" smtClean="0"/>
                        <a:t>開發模式</a:t>
                      </a:r>
                      <a:r>
                        <a:rPr lang="en-US" altLang="zh-TW" dirty="0" smtClean="0"/>
                        <a:t>]: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01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8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the Model class used with the functional API.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Subclass </a:t>
                      </a:r>
                      <a:r>
                        <a:rPr lang="zh-TW" altLang="en-US" dirty="0" smtClean="0"/>
                        <a:t>模式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5836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2857156"/>
            <a:ext cx="5498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共同的方法與屬性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dirty="0"/>
              <a:t>methods and attributes in common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89526"/>
              </p:ext>
            </p:extLst>
          </p:nvPr>
        </p:nvGraphicFramePr>
        <p:xfrm>
          <a:off x="1283182" y="3276788"/>
          <a:ext cx="57016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model.layers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model.summary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model.to_json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…………..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model.save_weights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filepath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model.load_weights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by_name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088409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Sequential 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937739"/>
            <a:ext cx="459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The Sequential model is a linear stack of layers.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9165" y="1377682"/>
            <a:ext cx="58965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model =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sz="2400" dirty="0" smtClean="0"/>
              <a:t>([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(32,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=(784,)),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(10),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])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82288" y="5390440"/>
            <a:ext cx="4572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dirty="0" smtClean="0"/>
              <a:t>(32, </a:t>
            </a:r>
            <a:r>
              <a:rPr lang="en-US" altLang="zh-TW" dirty="0" err="1" smtClean="0"/>
              <a:t>input_dim</a:t>
            </a:r>
            <a:r>
              <a:rPr lang="en-US" altLang="zh-TW" dirty="0" smtClean="0"/>
              <a:t>=784))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……………….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963" y="539044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也可以這樣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</a:t>
            </a:r>
          </a:p>
        </p:txBody>
      </p:sp>
      <p:sp>
        <p:nvSpPr>
          <p:cNvPr id="7" name="矩形 6"/>
          <p:cNvSpPr/>
          <p:nvPr/>
        </p:nvSpPr>
        <p:spPr>
          <a:xfrm>
            <a:off x="5228627" y="8607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堆積木模式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17" y="2301012"/>
            <a:ext cx="2563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這是一個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物件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擁有許多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3457" y="2488844"/>
            <a:ext cx="74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678545" y="2780145"/>
            <a:ext cx="2715491" cy="9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41102" y="3018856"/>
            <a:ext cx="1367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8641" y="3620179"/>
            <a:ext cx="1463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6521100" y="4236621"/>
            <a:ext cx="805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23746" y="2463969"/>
            <a:ext cx="137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get_layer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7649" y="4723015"/>
            <a:ext cx="435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Pop:</a:t>
            </a:r>
            <a:r>
              <a:rPr lang="en-US" altLang="zh-TW" dirty="0" err="1"/>
              <a:t>Removes</a:t>
            </a:r>
            <a:r>
              <a:rPr lang="en-US" altLang="zh-TW" dirty="0"/>
              <a:t> the last layer in the model.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41251" y="4221502"/>
            <a:ext cx="1387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517" y="71437"/>
            <a:ext cx="7998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https://www.tensorflow.org/versions/r2.2/api_docs/python/tf/keras/Sequential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032" y="208406"/>
            <a:ext cx="7582477" cy="771695"/>
          </a:xfrm>
        </p:spPr>
        <p:txBody>
          <a:bodyPr>
            <a:normAutofit/>
          </a:bodyPr>
          <a:lstStyle/>
          <a:p>
            <a:r>
              <a:rPr lang="en-US" altLang="zh-TW" b="1" dirty="0"/>
              <a:t>Model class </a:t>
            </a:r>
            <a:r>
              <a:rPr lang="en-US" altLang="zh-TW" b="1" dirty="0" smtClean="0"/>
              <a:t>API[Functional API]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839" y="1164767"/>
            <a:ext cx="8284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from </a:t>
            </a:r>
            <a:r>
              <a:rPr lang="en-US" altLang="zh-TW" sz="3600" dirty="0" err="1" smtClean="0"/>
              <a:t>keras.</a:t>
            </a:r>
            <a:r>
              <a:rPr lang="en-US" altLang="zh-TW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altLang="zh-TW" sz="3600" dirty="0" smtClean="0"/>
              <a:t> import </a:t>
            </a:r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  <a:p>
            <a:r>
              <a:rPr lang="en-US" altLang="zh-TW" sz="3600" dirty="0" smtClean="0"/>
              <a:t>from </a:t>
            </a:r>
            <a:r>
              <a:rPr lang="en-US" altLang="zh-TW" sz="3600" dirty="0" err="1" smtClean="0"/>
              <a:t>keras.</a:t>
            </a:r>
            <a:r>
              <a:rPr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en-US" altLang="zh-TW" sz="3600" dirty="0" smtClean="0"/>
              <a:t> import</a:t>
            </a:r>
            <a:r>
              <a:rPr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  <a:r>
              <a:rPr lang="en-US" altLang="zh-TW" sz="3600" dirty="0" smtClean="0"/>
              <a:t>, </a:t>
            </a:r>
            <a:r>
              <a:rPr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a = Input(shape=(32,))</a:t>
            </a:r>
          </a:p>
          <a:p>
            <a:r>
              <a:rPr lang="en-US" altLang="zh-TW" sz="3600" dirty="0" smtClean="0"/>
              <a:t>b = Dense(32)(a)</a:t>
            </a:r>
          </a:p>
          <a:p>
            <a:endParaRPr lang="en-US" altLang="zh-TW" sz="3600" dirty="0" smtClean="0"/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= </a:t>
            </a:r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(inputs=a, outputs=b)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9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147"/>
          </a:xfrm>
        </p:spPr>
        <p:txBody>
          <a:bodyPr/>
          <a:lstStyle/>
          <a:p>
            <a:r>
              <a:rPr lang="en-US" altLang="zh-TW" dirty="0" err="1" smtClean="0"/>
              <a:t>tf.keras.Model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5668" y="1631661"/>
            <a:ext cx="3546186" cy="1656484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tf.keras.Model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*</a:t>
            </a:r>
            <a:r>
              <a:rPr lang="en-US" altLang="zh-TW" dirty="0" err="1"/>
              <a:t>args</a:t>
            </a:r>
            <a:r>
              <a:rPr lang="en-US" altLang="zh-TW" dirty="0"/>
              <a:t>, **</a:t>
            </a:r>
            <a:r>
              <a:rPr lang="en-US" altLang="zh-TW" dirty="0" err="1"/>
              <a:t>kwargs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15460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groups layers into an object with training and inference features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363" y="4226064"/>
            <a:ext cx="26048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compile()</a:t>
            </a:r>
          </a:p>
          <a:p>
            <a:r>
              <a:rPr lang="en-US" altLang="zh-TW" sz="3200" dirty="0"/>
              <a:t>e</a:t>
            </a:r>
            <a:r>
              <a:rPr lang="en-US" altLang="zh-TW" sz="3200" dirty="0" smtClean="0"/>
              <a:t>valuate()</a:t>
            </a:r>
          </a:p>
          <a:p>
            <a:r>
              <a:rPr lang="en-US" altLang="zh-TW" sz="3200" dirty="0"/>
              <a:t>f</a:t>
            </a:r>
            <a:r>
              <a:rPr lang="en-US" altLang="zh-TW" sz="3200" dirty="0" smtClean="0"/>
              <a:t>it()</a:t>
            </a:r>
          </a:p>
          <a:p>
            <a:r>
              <a:rPr lang="en-US" altLang="zh-TW" sz="3200" dirty="0"/>
              <a:t>p</a:t>
            </a:r>
            <a:r>
              <a:rPr lang="en-US" altLang="zh-TW" sz="3200" dirty="0" smtClean="0"/>
              <a:t>redict()</a:t>
            </a:r>
          </a:p>
          <a:p>
            <a:r>
              <a:rPr lang="en-US" altLang="zh-TW" sz="3200" dirty="0"/>
              <a:t>s</a:t>
            </a:r>
            <a:r>
              <a:rPr lang="en-US" altLang="zh-TW" sz="3200" dirty="0" smtClean="0"/>
              <a:t>ummary()</a:t>
            </a:r>
          </a:p>
        </p:txBody>
      </p:sp>
      <p:sp>
        <p:nvSpPr>
          <p:cNvPr id="6" name="矩形 5"/>
          <p:cNvSpPr/>
          <p:nvPr/>
        </p:nvSpPr>
        <p:spPr>
          <a:xfrm>
            <a:off x="785668" y="3504966"/>
            <a:ext cx="1684500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</a:rPr>
              <a:t>Methods</a:t>
            </a:r>
          </a:p>
        </p:txBody>
      </p:sp>
      <p:sp>
        <p:nvSpPr>
          <p:cNvPr id="8" name="矩形 7"/>
          <p:cNvSpPr/>
          <p:nvPr/>
        </p:nvSpPr>
        <p:spPr>
          <a:xfrm>
            <a:off x="3811810" y="4226065"/>
            <a:ext cx="324710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evaluate_generator</a:t>
            </a:r>
            <a:r>
              <a:rPr lang="en-US" altLang="zh-TW" sz="2800" dirty="0" smtClean="0"/>
              <a:t>()</a:t>
            </a:r>
          </a:p>
          <a:p>
            <a:r>
              <a:rPr lang="en-US" altLang="zh-TW" sz="2800" dirty="0" err="1" smtClean="0"/>
              <a:t>fit_generator</a:t>
            </a:r>
            <a:r>
              <a:rPr lang="en-US" altLang="zh-TW" sz="2800" dirty="0" smtClean="0"/>
              <a:t>()</a:t>
            </a:r>
          </a:p>
          <a:p>
            <a:r>
              <a:rPr lang="en-US" altLang="zh-TW" sz="2800" dirty="0" err="1" smtClean="0"/>
              <a:t>predict_generator</a:t>
            </a:r>
            <a:r>
              <a:rPr lang="en-US" altLang="zh-TW" sz="2800" dirty="0" smtClean="0"/>
              <a:t>()</a:t>
            </a:r>
          </a:p>
          <a:p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8255" y="34339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Model.XXX</a:t>
            </a:r>
            <a:r>
              <a:rPr lang="en-US" altLang="zh-TW" dirty="0" smtClean="0"/>
              <a:t> </a:t>
            </a:r>
            <a:r>
              <a:rPr lang="en-US" altLang="zh-TW" dirty="0"/>
              <a:t>now supports generators, so there is no longer any need to use this endpoint.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8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6655" y="843156"/>
            <a:ext cx="7920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tensorflow.keras</a:t>
            </a:r>
            <a:r>
              <a:rPr lang="en-US" altLang="zh-TW" sz="2400" dirty="0"/>
              <a:t> import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tensorflow.keras.layers</a:t>
            </a:r>
            <a:r>
              <a:rPr lang="en-US" altLang="zh-TW" sz="2400" dirty="0"/>
              <a:t> import Dense</a:t>
            </a:r>
          </a:p>
          <a:p>
            <a:endParaRPr lang="en-US" altLang="zh-TW" sz="2400" dirty="0"/>
          </a:p>
          <a:p>
            <a:r>
              <a:rPr lang="en-US" altLang="zh-TW" sz="2400" dirty="0"/>
              <a:t>model = Sequential()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(Dense(512,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input_dim</a:t>
            </a:r>
            <a:r>
              <a:rPr lang="en-US" altLang="zh-TW" sz="2400" dirty="0"/>
              <a:t>=784))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(Dense(10, activation='</a:t>
            </a:r>
            <a:r>
              <a:rPr lang="en-US" altLang="zh-TW" sz="2400" dirty="0" err="1"/>
              <a:t>softmax</a:t>
            </a:r>
            <a:r>
              <a:rPr lang="en-US" altLang="zh-TW" sz="2400" dirty="0"/>
              <a:t>'))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29491" y="3993170"/>
            <a:ext cx="8317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tensorflow.keras</a:t>
            </a:r>
            <a:r>
              <a:rPr lang="en-US" altLang="zh-TW" dirty="0"/>
              <a:t> import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dirty="0"/>
              <a:t>                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Input, </a:t>
            </a:r>
            <a:r>
              <a:rPr lang="en-US" altLang="zh-TW" dirty="0" smtClean="0"/>
              <a:t>Dense</a:t>
            </a:r>
          </a:p>
          <a:p>
            <a:endParaRPr lang="zh-TW" altLang="en-US" dirty="0"/>
          </a:p>
          <a:p>
            <a:r>
              <a:rPr lang="en-US" altLang="zh-TW" dirty="0"/>
              <a:t>A =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altLang="zh-TW" dirty="0"/>
              <a:t>(shape=(784,))                # </a:t>
            </a:r>
            <a:r>
              <a:rPr lang="zh-TW" altLang="en-US" dirty="0"/>
              <a:t>將 </a:t>
            </a:r>
            <a:r>
              <a:rPr lang="en-US" altLang="zh-TW" dirty="0"/>
              <a:t>Input </a:t>
            </a:r>
            <a:r>
              <a:rPr lang="zh-TW" altLang="en-US" dirty="0"/>
              <a:t>層的輸出張量 </a:t>
            </a:r>
            <a:r>
              <a:rPr lang="en-US" altLang="zh-TW" dirty="0"/>
              <a:t>(</a:t>
            </a:r>
            <a:r>
              <a:rPr lang="zh-TW" altLang="en-US" dirty="0"/>
              <a:t>傳回值</a:t>
            </a:r>
            <a:r>
              <a:rPr lang="en-US" altLang="zh-TW" dirty="0"/>
              <a:t>) </a:t>
            </a:r>
            <a:r>
              <a:rPr lang="zh-TW" altLang="en-US" dirty="0"/>
              <a:t>指定給 </a:t>
            </a:r>
            <a:r>
              <a:rPr lang="en-US" altLang="zh-TW" dirty="0"/>
              <a:t>A</a:t>
            </a:r>
          </a:p>
          <a:p>
            <a:r>
              <a:rPr lang="en-US" altLang="zh-TW" dirty="0"/>
              <a:t>B = Dense(512,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')(A)   </a:t>
            </a:r>
            <a:endParaRPr lang="en-US" altLang="zh-TW" dirty="0" smtClean="0"/>
          </a:p>
          <a:p>
            <a:r>
              <a:rPr lang="en-US" altLang="zh-TW" dirty="0" smtClean="0"/>
              <a:t>C </a:t>
            </a:r>
            <a:r>
              <a:rPr lang="en-US" altLang="zh-TW" dirty="0"/>
              <a:t>= Dense(10,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')(B)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model = Model(A, C)  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4217" y="6243548"/>
            <a:ext cx="64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用</a:t>
            </a:r>
            <a:r>
              <a:rPr lang="en-US" altLang="zh-TW" dirty="0"/>
              <a:t>【</a:t>
            </a:r>
            <a:r>
              <a:rPr lang="zh-TW" altLang="en-US" dirty="0"/>
              <a:t>最初的輸入張量</a:t>
            </a:r>
            <a:r>
              <a:rPr lang="en-US" altLang="zh-TW" dirty="0"/>
              <a:t>】</a:t>
            </a:r>
            <a:r>
              <a:rPr lang="zh-TW" altLang="en-US" dirty="0"/>
              <a:t>和</a:t>
            </a:r>
            <a:r>
              <a:rPr lang="en-US" altLang="zh-TW" dirty="0"/>
              <a:t>【</a:t>
            </a:r>
            <a:r>
              <a:rPr lang="zh-TW" altLang="en-US" dirty="0"/>
              <a:t>最後的輸出張量</a:t>
            </a:r>
            <a:r>
              <a:rPr lang="en-US" altLang="zh-TW" dirty="0"/>
              <a:t>】</a:t>
            </a:r>
            <a:r>
              <a:rPr lang="zh-TW" altLang="en-US" dirty="0"/>
              <a:t>來建立模型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79255" y="3541237"/>
            <a:ext cx="8135071" cy="4289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/>
              <a:t>Model class API[Functional API]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79255" y="289051"/>
            <a:ext cx="82828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Sequential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9" y="1517127"/>
            <a:ext cx="7414058" cy="45142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1919" y="667389"/>
            <a:ext cx="544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multi-input or multi-output models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0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618" y="207638"/>
            <a:ext cx="80864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tensorflow.keras.models</a:t>
            </a:r>
            <a:r>
              <a:rPr lang="en-US" altLang="zh-TW" sz="1400" dirty="0"/>
              <a:t> import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  </a:t>
            </a:r>
            <a:endParaRPr lang="en-US" altLang="zh-TW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 smtClean="0"/>
              <a:t>from </a:t>
            </a:r>
            <a:r>
              <a:rPr lang="en-US" altLang="zh-TW" sz="1400" dirty="0" err="1"/>
              <a:t>tensorflow.keras.layers</a:t>
            </a:r>
            <a:r>
              <a:rPr lang="en-US" altLang="zh-TW" sz="1400" dirty="0"/>
              <a:t> import (Input, Dense, </a:t>
            </a:r>
            <a:r>
              <a:rPr lang="en-US" altLang="zh-TW" sz="1400" dirty="0" smtClean="0"/>
              <a:t>Embedding, LSTM</a:t>
            </a:r>
            <a:r>
              <a:rPr lang="en-US" altLang="zh-TW" sz="1400" dirty="0"/>
              <a:t>, Conv2D, MaxPooling2D, Flatten, concatenate)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att_in</a:t>
            </a:r>
            <a:r>
              <a:rPr lang="en-US" altLang="zh-TW" sz="1400" dirty="0"/>
              <a:t> = Input(shape=(2,), name='</a:t>
            </a:r>
            <a:r>
              <a:rPr lang="en-US" altLang="zh-TW" sz="1400" dirty="0" err="1"/>
              <a:t>att</a:t>
            </a:r>
            <a:r>
              <a:rPr lang="en-US" altLang="zh-TW" sz="1400" dirty="0" smtClean="0"/>
              <a:t>')</a:t>
            </a:r>
            <a:endParaRPr lang="en-US" altLang="zh-TW" sz="1400" dirty="0"/>
          </a:p>
          <a:p>
            <a:r>
              <a:rPr lang="en-US" altLang="zh-TW" sz="1400" dirty="0" err="1"/>
              <a:t>att</a:t>
            </a:r>
            <a:r>
              <a:rPr lang="en-US" altLang="zh-TW" sz="1400" dirty="0"/>
              <a:t> = Dense(16,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</a:t>
            </a:r>
            <a:r>
              <a:rPr lang="en-US" altLang="zh-TW" sz="1400" dirty="0" err="1"/>
              <a:t>att_in</a:t>
            </a:r>
            <a:r>
              <a:rPr lang="en-US" altLang="zh-TW" sz="1400" dirty="0" smtClean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txt_in</a:t>
            </a:r>
            <a:r>
              <a:rPr lang="en-US" altLang="zh-TW" sz="1400" dirty="0"/>
              <a:t> = Input(shape=(100,), name='txt') </a:t>
            </a:r>
            <a:endParaRPr lang="en-US" altLang="zh-TW" sz="1400" dirty="0" smtClean="0"/>
          </a:p>
          <a:p>
            <a:r>
              <a:rPr lang="en-US" altLang="zh-TW" sz="1400" dirty="0" smtClean="0"/>
              <a:t>txt </a:t>
            </a:r>
            <a:r>
              <a:rPr lang="en-US" altLang="zh-TW" sz="1400" dirty="0"/>
              <a:t>= Embedding(1000, 32)(</a:t>
            </a:r>
            <a:r>
              <a:rPr lang="en-US" altLang="zh-TW" sz="1400" dirty="0" err="1" smtClean="0"/>
              <a:t>txt_in</a:t>
            </a:r>
            <a:r>
              <a:rPr lang="en-US" altLang="zh-TW" sz="1400" dirty="0" smtClean="0"/>
              <a:t>) </a:t>
            </a:r>
          </a:p>
          <a:p>
            <a:r>
              <a:rPr lang="en-US" altLang="zh-TW" sz="1400" dirty="0" smtClean="0"/>
              <a:t>txt = LSTM(32)(txt)                         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img_in</a:t>
            </a:r>
            <a:r>
              <a:rPr lang="en-US" altLang="zh-TW" sz="1400" dirty="0"/>
              <a:t> = Input(shape=(32, 32, 3), name='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')       # </a:t>
            </a:r>
            <a:r>
              <a:rPr lang="zh-TW" altLang="en-US" sz="1400" dirty="0"/>
              <a:t>圖片的輸入 </a:t>
            </a:r>
            <a:r>
              <a:rPr lang="en-US" altLang="zh-TW" sz="1400" dirty="0"/>
              <a:t>shape=(None, 32,32,3)</a:t>
            </a:r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Conv2D(32, (3, 3),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</a:t>
            </a:r>
            <a:r>
              <a:rPr lang="en-US" altLang="zh-TW" sz="1400" dirty="0" err="1"/>
              <a:t>img_in</a:t>
            </a:r>
            <a:r>
              <a:rPr lang="en-US" altLang="zh-TW" sz="1400" dirty="0"/>
              <a:t>) </a:t>
            </a:r>
            <a:endParaRPr lang="en-US" altLang="zh-TW" sz="1400" dirty="0" smtClean="0"/>
          </a:p>
          <a:p>
            <a:r>
              <a:rPr lang="en-US" altLang="zh-TW" sz="1400" dirty="0" err="1" smtClean="0"/>
              <a:t>img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MaxPooling2D((2,2))(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                      </a:t>
            </a:r>
            <a:endParaRPr lang="zh-TW" altLang="en-US" sz="1400" dirty="0"/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Conv2D(32, (3, 3),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    </a:t>
            </a:r>
            <a:endParaRPr lang="zh-TW" altLang="en-US" sz="1400" dirty="0"/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MaxPooling2D((2,2))(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                      </a:t>
            </a:r>
            <a:endParaRPr lang="zh-TW" altLang="en-US" sz="1400" dirty="0"/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Flatten()(</a:t>
            </a:r>
            <a:r>
              <a:rPr lang="en-US" altLang="zh-TW" sz="1400" dirty="0" err="1"/>
              <a:t>img</a:t>
            </a:r>
            <a:r>
              <a:rPr lang="en-US" altLang="zh-TW" sz="1400" dirty="0" smtClean="0"/>
              <a:t>)</a:t>
            </a:r>
          </a:p>
          <a:p>
            <a:endParaRPr lang="en-US" altLang="zh-TW" sz="1400" dirty="0"/>
          </a:p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= concatenate([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txt,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axis=-1) #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用輔助函式串接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個張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/>
              <a:t>out = Dense(28,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')(out)     </a:t>
            </a:r>
            <a:endParaRPr lang="zh-TW" altLang="en-US" sz="1400" dirty="0"/>
          </a:p>
          <a:p>
            <a:r>
              <a:rPr lang="en-US" altLang="zh-TW" sz="1400" dirty="0"/>
              <a:t>out = Dense(1)(out</a:t>
            </a:r>
            <a:r>
              <a:rPr lang="en-US" altLang="zh-TW" sz="1400" dirty="0" smtClean="0"/>
              <a:t>)</a:t>
            </a:r>
          </a:p>
          <a:p>
            <a:endParaRPr lang="zh-TW" altLang="en-US" sz="1400" dirty="0"/>
          </a:p>
          <a:p>
            <a:r>
              <a:rPr lang="en-US" altLang="zh-TW" sz="3200" dirty="0"/>
              <a:t>model = Model([</a:t>
            </a:r>
            <a:r>
              <a:rPr lang="en-US" altLang="zh-TW" sz="3200" dirty="0" err="1"/>
              <a:t>att_in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txt_in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img_in</a:t>
            </a:r>
            <a:r>
              <a:rPr lang="en-US" altLang="zh-TW" sz="3200" dirty="0"/>
              <a:t>], out)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altLang="zh-TW" dirty="0" smtClean="0"/>
              <a:t>(optimizer</a:t>
            </a:r>
            <a:r>
              <a:rPr lang="en-US" altLang="zh-TW" dirty="0"/>
              <a:t>='</a:t>
            </a:r>
            <a:r>
              <a:rPr lang="en-US" altLang="zh-TW" dirty="0" err="1"/>
              <a:t>rmsprop</a:t>
            </a:r>
            <a:r>
              <a:rPr lang="en-US" altLang="zh-TW" dirty="0"/>
              <a:t>', loss='</a:t>
            </a:r>
            <a:r>
              <a:rPr lang="en-US" altLang="zh-TW" dirty="0" err="1"/>
              <a:t>mse</a:t>
            </a:r>
            <a:r>
              <a:rPr lang="en-US" altLang="zh-TW" dirty="0"/>
              <a:t>', metrics=['</a:t>
            </a:r>
            <a:r>
              <a:rPr lang="en-US" altLang="zh-TW" dirty="0" err="1"/>
              <a:t>mae</a:t>
            </a:r>
            <a:r>
              <a:rPr lang="en-US" altLang="zh-TW" dirty="0"/>
              <a:t>'])  </a:t>
            </a:r>
            <a:endParaRPr lang="zh-TW" altLang="en-US" dirty="0"/>
          </a:p>
          <a:p>
            <a:endParaRPr lang="zh-TW" altLang="en-US" sz="1400" dirty="0"/>
          </a:p>
          <a:p>
            <a:r>
              <a:rPr lang="en-US" altLang="zh-TW" sz="2000" dirty="0" err="1"/>
              <a:t>model.summary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86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668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開發自己的程式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55" y="1394125"/>
            <a:ext cx="5949424" cy="47595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8650" y="892024"/>
            <a:ext cx="444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https://keras.io/models/about-keras-models/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55423" cy="817129"/>
          </a:xfrm>
        </p:spPr>
        <p:txBody>
          <a:bodyPr/>
          <a:lstStyle/>
          <a:p>
            <a:r>
              <a:rPr lang="en-US" altLang="zh-TW"/>
              <a:t>tf.keras.layers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799" y="982200"/>
            <a:ext cx="8206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https://www.tensorflow.org/versions/r2.2/api_docs/python/tf/keras/layers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99" y="1578002"/>
            <a:ext cx="5292124" cy="4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err="1"/>
              <a:t>Keras</a:t>
            </a:r>
            <a:r>
              <a:rPr lang="zh-TW" altLang="en-US" dirty="0"/>
              <a:t>開發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r>
              <a:rPr lang="zh-TW" altLang="en-US" smtClean="0"/>
              <a:t>模組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63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614" y="174573"/>
            <a:ext cx="7453168" cy="1131166"/>
          </a:xfrm>
        </p:spPr>
        <p:txBody>
          <a:bodyPr/>
          <a:lstStyle/>
          <a:p>
            <a:r>
              <a:rPr lang="en-US" altLang="zh-TW" dirty="0" err="1" smtClean="0"/>
              <a:t>tf.keras.layers.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zh-TW" altLang="en-US" dirty="0" smtClean="0"/>
              <a:t>  全連接層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45309"/>
            <a:ext cx="7886700" cy="55141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tf.keras.layers.Dense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activation=None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use_bias</a:t>
            </a:r>
            <a:r>
              <a:rPr lang="en-US" altLang="zh-TW" dirty="0" smtClean="0"/>
              <a:t>=True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glorot_uniform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bias_initializer</a:t>
            </a:r>
            <a:r>
              <a:rPr lang="en-US" altLang="zh-TW" dirty="0"/>
              <a:t>='zeros',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kernel_regularizer</a:t>
            </a:r>
            <a:r>
              <a:rPr lang="en-US" altLang="zh-TW" dirty="0" smtClean="0"/>
              <a:t>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bias_regularizer</a:t>
            </a:r>
            <a:r>
              <a:rPr lang="en-US" altLang="zh-TW" dirty="0" smtClean="0"/>
              <a:t>=None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activity_regularizer</a:t>
            </a:r>
            <a:r>
              <a:rPr lang="en-US" altLang="zh-TW" dirty="0"/>
              <a:t>=None,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kernel_constraint</a:t>
            </a:r>
            <a:r>
              <a:rPr lang="en-US" altLang="zh-TW" dirty="0" smtClean="0"/>
              <a:t>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bias_constraint</a:t>
            </a:r>
            <a:r>
              <a:rPr lang="en-US" altLang="zh-TW" dirty="0" smtClean="0"/>
              <a:t>=None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**</a:t>
            </a:r>
            <a:r>
              <a:rPr lang="en-US" altLang="zh-TW" b="1" dirty="0" err="1">
                <a:solidFill>
                  <a:srgbClr val="FF0000"/>
                </a:solidFill>
              </a:rPr>
              <a:t>kwargs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2255" y="1491024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integer, dimensionality of the output space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181" y="2926903"/>
            <a:ext cx="2511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tf.keras.initializers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4159" y="4128471"/>
            <a:ext cx="2693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tf.keras.regularizers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5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744" y="1434420"/>
            <a:ext cx="8012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as first layer in a sequential model:</a:t>
            </a:r>
          </a:p>
          <a:p>
            <a:r>
              <a:rPr lang="en-US" altLang="zh-TW" sz="2400" dirty="0"/>
              <a:t>model = Sequential()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/>
              <a:t>(32, </a:t>
            </a:r>
            <a:r>
              <a:rPr lang="en-US" altLang="zh-TW" sz="2400" dirty="0" err="1"/>
              <a:t>input_shape</a:t>
            </a:r>
            <a:r>
              <a:rPr lang="en-US" altLang="zh-TW" sz="2400" dirty="0"/>
              <a:t>=(16,)))</a:t>
            </a:r>
          </a:p>
          <a:p>
            <a:r>
              <a:rPr lang="en-US" altLang="zh-TW" sz="2400" dirty="0"/>
              <a:t># now the model will take as input arrays of shape (*, 16)</a:t>
            </a:r>
          </a:p>
          <a:p>
            <a:r>
              <a:rPr lang="en-US" altLang="zh-TW" sz="2400" dirty="0"/>
              <a:t># and output arrays of shape (*, 32)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after the first layer, you don't need to specify</a:t>
            </a:r>
          </a:p>
          <a:p>
            <a:r>
              <a:rPr lang="en-US" altLang="zh-TW" sz="2400" dirty="0"/>
              <a:t># the size of the input anymore: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/>
              <a:t>(32))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4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9347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tf.keras.initializers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944526"/>
            <a:ext cx="774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https://www.tensorflow.org/versions/r2.2/api_docs/python/tf/keras/initializers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3" y="1313857"/>
            <a:ext cx="5070870" cy="53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250" y="286701"/>
            <a:ext cx="4866986" cy="817129"/>
          </a:xfrm>
        </p:spPr>
        <p:txBody>
          <a:bodyPr/>
          <a:lstStyle/>
          <a:p>
            <a:r>
              <a:rPr lang="en-US" altLang="zh-TW" dirty="0" err="1" smtClean="0"/>
              <a:t>tf.keras.regularizers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159" y="1103830"/>
            <a:ext cx="8690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https://www.tensorflow.org/versions/r2.2/api_docs/python/tf/keras/regularizers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742" y="1503940"/>
            <a:ext cx="4035821" cy="48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08" y="1323401"/>
            <a:ext cx="76702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compile(</a:t>
            </a:r>
          </a:p>
          <a:p>
            <a:r>
              <a:rPr lang="en-US" altLang="zh-TW" sz="3600" dirty="0"/>
              <a:t>   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optimizer='</a:t>
            </a:r>
            <a:r>
              <a:rPr lang="en-US" altLang="zh-TW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rmsprop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loss=None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metrics=None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  </a:t>
            </a:r>
            <a:r>
              <a:rPr lang="en-US" altLang="zh-TW" sz="3600" dirty="0" err="1" smtClean="0"/>
              <a:t>loss_weights</a:t>
            </a:r>
            <a:r>
              <a:rPr lang="en-US" altLang="zh-TW" sz="3600" dirty="0" smtClean="0"/>
              <a:t>=None</a:t>
            </a:r>
            <a:r>
              <a:rPr lang="en-US" altLang="zh-TW" sz="3600" dirty="0"/>
              <a:t>,</a:t>
            </a:r>
          </a:p>
          <a:p>
            <a:r>
              <a:rPr lang="en-US" altLang="zh-TW" sz="3600" dirty="0"/>
              <a:t>    </a:t>
            </a:r>
            <a:r>
              <a:rPr lang="en-US" altLang="zh-TW" sz="3600" dirty="0" err="1"/>
              <a:t>sample_weight_mode</a:t>
            </a:r>
            <a:r>
              <a:rPr lang="en-US" altLang="zh-TW" sz="3600" dirty="0"/>
              <a:t>=None, </a:t>
            </a:r>
            <a:r>
              <a:rPr lang="zh-TW" altLang="en-US" sz="3600" dirty="0" smtClean="0"/>
              <a:t>   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  </a:t>
            </a:r>
            <a:r>
              <a:rPr lang="en-US" altLang="zh-TW" sz="3600" dirty="0" err="1" smtClean="0"/>
              <a:t>weighted_metrics</a:t>
            </a:r>
            <a:r>
              <a:rPr lang="en-US" altLang="zh-TW" sz="3600" dirty="0" smtClean="0"/>
              <a:t>=None</a:t>
            </a:r>
            <a:r>
              <a:rPr lang="en-US" altLang="zh-TW" sz="3600" dirty="0"/>
              <a:t>, </a:t>
            </a:r>
            <a:endParaRPr lang="en-US" altLang="zh-TW" sz="3600" dirty="0" smtClean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  **</a:t>
            </a:r>
            <a:r>
              <a:rPr lang="en-US" altLang="zh-TW" sz="3600" dirty="0" err="1"/>
              <a:t>kwargs</a:t>
            </a:r>
            <a:endParaRPr lang="en-US" altLang="zh-TW" sz="3600" dirty="0"/>
          </a:p>
          <a:p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1477241" cy="958275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1713" y="20498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指定優化器</a:t>
            </a:r>
          </a:p>
        </p:txBody>
      </p:sp>
      <p:sp>
        <p:nvSpPr>
          <p:cNvPr id="8" name="矩形 7"/>
          <p:cNvSpPr/>
          <p:nvPr/>
        </p:nvSpPr>
        <p:spPr>
          <a:xfrm>
            <a:off x="3177976" y="26212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指定損失函數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7390" y="319275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指定評估指標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7147" y="1588148"/>
            <a:ext cx="2546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tf.keras.optimizers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0183" y="2544339"/>
            <a:ext cx="227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tf.keras.losses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1127" y="3192753"/>
            <a:ext cx="2156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tf.keras.metrics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64587"/>
            <a:ext cx="348743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tf.keras.optimizers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1071239"/>
            <a:ext cx="774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https://www.tensorflow.org/versions/r2.2/api_docs/python/tf/keras/optimizers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841" y="1440571"/>
            <a:ext cx="4524159" cy="53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977" y="247109"/>
            <a:ext cx="3463059" cy="881783"/>
          </a:xfrm>
        </p:spPr>
        <p:txBody>
          <a:bodyPr/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tf.keras.losses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84" y="1498224"/>
            <a:ext cx="5691289" cy="51082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7740" y="1045765"/>
            <a:ext cx="762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https://www.tensorflow.org/versions/r2.2/api_docs/python/tf/keras/losses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9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559" y="212436"/>
            <a:ext cx="4691495" cy="840509"/>
          </a:xfrm>
        </p:spPr>
        <p:txBody>
          <a:bodyPr/>
          <a:lstStyle/>
          <a:p>
            <a:r>
              <a:rPr lang="en-US" altLang="zh-TW" dirty="0" err="1"/>
              <a:t>tf.keras.metrics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559" y="879964"/>
            <a:ext cx="848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metric is a function that is used to judge the performance of your model. </a:t>
            </a:r>
          </a:p>
          <a:p>
            <a:r>
              <a:rPr lang="en-US" altLang="zh-TW" dirty="0"/>
              <a:t>Metric functions are to be supplied in the metrics parameter when a model is compiled.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26295"/>
            <a:ext cx="75137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https://www.tensorflow.org/versions/r2.2/api_docs/python/tf/keras/metrics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008" y="1999645"/>
            <a:ext cx="4624181" cy="45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訓練模型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060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017" y="206137"/>
            <a:ext cx="775392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fit(</a:t>
            </a:r>
          </a:p>
          <a:p>
            <a:r>
              <a:rPr lang="en-US" altLang="zh-TW" sz="2800" dirty="0"/>
              <a:t>    x=None, y=None,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batch_size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epochs=1, verbose=1,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callbacks=None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validation_split</a:t>
            </a:r>
            <a:r>
              <a:rPr lang="en-US" altLang="zh-TW" sz="2800" dirty="0"/>
              <a:t>=0.0, </a:t>
            </a:r>
            <a:r>
              <a:rPr lang="en-US" altLang="zh-TW" sz="2800" dirty="0" err="1"/>
              <a:t>validation_data</a:t>
            </a:r>
            <a:r>
              <a:rPr lang="en-US" altLang="zh-TW" sz="2800" dirty="0"/>
              <a:t>=None,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shuffle=True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class_weight</a:t>
            </a:r>
            <a:r>
              <a:rPr lang="en-US" altLang="zh-TW" sz="2800" dirty="0"/>
              <a:t>=None,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sample_weight</a:t>
            </a:r>
            <a:r>
              <a:rPr lang="en-US" altLang="zh-TW" sz="2800" dirty="0"/>
              <a:t>=None,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initial_epoch</a:t>
            </a:r>
            <a:r>
              <a:rPr lang="en-US" altLang="zh-TW" sz="2800" dirty="0" smtClean="0"/>
              <a:t>=0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steps_per_epoch</a:t>
            </a:r>
            <a:r>
              <a:rPr lang="en-US" altLang="zh-TW" sz="2800" dirty="0"/>
              <a:t>=None,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validation_steps</a:t>
            </a:r>
            <a:r>
              <a:rPr lang="en-US" altLang="zh-TW" sz="2800" dirty="0"/>
              <a:t>=None, </a:t>
            </a:r>
            <a:r>
              <a:rPr lang="zh-TW" altLang="en-US" sz="2800" dirty="0" smtClean="0"/>
              <a:t>  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validation_batch_size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validation_freq</a:t>
            </a:r>
            <a:r>
              <a:rPr lang="en-US" altLang="zh-TW" sz="2800" dirty="0" smtClean="0"/>
              <a:t>=1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max_queue_size</a:t>
            </a:r>
            <a:r>
              <a:rPr lang="en-US" altLang="zh-TW" sz="2800" dirty="0"/>
              <a:t>=10, workers=1,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use_multiprocessing</a:t>
            </a:r>
            <a:r>
              <a:rPr lang="en-US" altLang="zh-TW" sz="2800" dirty="0" smtClean="0"/>
              <a:t>=False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**</a:t>
            </a:r>
            <a:r>
              <a:rPr lang="en-US" altLang="zh-TW" sz="2800" dirty="0" err="1"/>
              <a:t>kwargs</a:t>
            </a:r>
            <a:endParaRPr lang="en-US" altLang="zh-TW" sz="2800" dirty="0"/>
          </a:p>
          <a:p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283855" y="206137"/>
            <a:ext cx="7693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https://www.tensorflow.org/versions/r2.2/api_docs/python/tf/keras/Sequential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19235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2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模型的準確度</a:t>
            </a:r>
            <a:endParaRPr lang="en-US" altLang="zh-TW" sz="6000" dirty="0" smtClean="0"/>
          </a:p>
          <a:p>
            <a:pPr algn="ctr"/>
            <a:r>
              <a:rPr lang="en-US" altLang="zh-TW" sz="3200" dirty="0"/>
              <a:t>Evaluate accuracy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71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1926" y="1258792"/>
            <a:ext cx="64146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evaluate(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x=None, y=None,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verbose=1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sample_weight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steps=None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callbacks=None,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max_queue_size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workers=1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use_multiprocessing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=False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return_dict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=False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4037" y="2394636"/>
            <a:ext cx="339436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verbose: 0 or 1. Verbosity mode. 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silent, 1 = progress bar.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926" y="196825"/>
            <a:ext cx="79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https://www.tensorflow.org/versions/r2.2/api_docs/python/tf/keras/Sequential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1928" y="732449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Returns the loss value &amp; metrics values for the model in test mode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0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1" y="3779784"/>
            <a:ext cx="8382530" cy="18719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7127" y="1896056"/>
            <a:ext cx="8536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loss, 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evaluate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verbose=2)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print("Testing set Mean Abs Error: {:5.2f}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MPG".format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291" y="412438"/>
            <a:ext cx="853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通過使用 測試集 來</a:t>
            </a:r>
            <a:r>
              <a:rPr lang="zh-TW" altLang="en-US" sz="2800" dirty="0" smtClean="0"/>
              <a:t>檢驗</a:t>
            </a:r>
            <a:r>
              <a:rPr lang="zh-CN" altLang="en-US" sz="2800" dirty="0" smtClean="0"/>
              <a:t>模型的效果如何</a:t>
            </a:r>
            <a:endParaRPr lang="en-US" altLang="zh-CN" sz="2800" dirty="0" smtClean="0"/>
          </a:p>
          <a:p>
            <a:r>
              <a:rPr lang="zh-CN" altLang="en-US" dirty="0" smtClean="0"/>
              <a:t>這告訴我們，當我們在現實世界中使用這個模型時，我們可以期望它預測得有多好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1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預測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575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763" y="279645"/>
            <a:ext cx="771698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predict(</a:t>
            </a:r>
          </a:p>
          <a:p>
            <a:r>
              <a:rPr lang="en-US" altLang="zh-TW" sz="4000" dirty="0"/>
              <a:t>    x,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err="1" smtClean="0"/>
              <a:t>batch_size</a:t>
            </a:r>
            <a:r>
              <a:rPr lang="en-US" altLang="zh-TW" sz="4000" dirty="0" smtClean="0"/>
              <a:t>=None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smtClean="0"/>
              <a:t>verbose=0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smtClean="0"/>
              <a:t>steps=None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smtClean="0"/>
              <a:t>callbacks=None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err="1" smtClean="0"/>
              <a:t>max_queue_size</a:t>
            </a:r>
            <a:r>
              <a:rPr lang="en-US" altLang="zh-TW" sz="4000" dirty="0" smtClean="0"/>
              <a:t>=10</a:t>
            </a:r>
            <a:r>
              <a:rPr lang="en-US" altLang="zh-TW" sz="4000" dirty="0"/>
              <a:t>,</a:t>
            </a:r>
          </a:p>
          <a:p>
            <a:r>
              <a:rPr lang="en-US" altLang="zh-TW" sz="4000" dirty="0"/>
              <a:t>    workers=1,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err="1" smtClean="0"/>
              <a:t>use_multiprocessing</a:t>
            </a:r>
            <a:r>
              <a:rPr lang="en-US" altLang="zh-TW" sz="4000" dirty="0" smtClean="0"/>
              <a:t>=False</a:t>
            </a:r>
            <a:endParaRPr lang="en-US" altLang="zh-TW" sz="4000" dirty="0"/>
          </a:p>
          <a:p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98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581" y="1258700"/>
            <a:ext cx="8769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probability_model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Sequential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([model,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tf.keras.layers.Softmax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()])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581" y="2727144"/>
            <a:ext cx="863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predictions =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probability_model.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test_images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8472" y="3887811"/>
            <a:ext cx="6297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np.argmax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(predictions[0])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8472" y="4990007"/>
            <a:ext cx="3367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test_labels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3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28066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模組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1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982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built-in </a:t>
            </a:r>
            <a:r>
              <a:rPr lang="en-US" altLang="zh-TW" dirty="0" smtClean="0"/>
              <a:t>Datasets</a:t>
            </a:r>
            <a:r>
              <a:rPr lang="en-US" altLang="zh-TW" sz="2800" dirty="0" smtClean="0"/>
              <a:t>[</a:t>
            </a:r>
            <a:r>
              <a:rPr lang="zh-TW" altLang="en-US" sz="2800" dirty="0" smtClean="0"/>
              <a:t>內建的資料集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22" y="1250593"/>
            <a:ext cx="5065854" cy="51065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8650" y="996685"/>
            <a:ext cx="6229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https://www.tensorflow.org/api_docs/python/tf/keras/datasets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3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07" r="1320" b="11413"/>
          <a:stretch/>
        </p:blipFill>
        <p:spPr>
          <a:xfrm>
            <a:off x="1332215" y="166284"/>
            <a:ext cx="6906621" cy="2916495"/>
          </a:xfrm>
          <a:prstGeom prst="rect">
            <a:avLst/>
          </a:prstGeom>
        </p:spPr>
      </p:pic>
      <p:pic>
        <p:nvPicPr>
          <p:cNvPr id="1026" name="Picture 2" descr="小狐狸事務所: 使用Keras 測試MNIST 手寫數字辨識資料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0" y="3082779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64" y="230554"/>
            <a:ext cx="5379268" cy="34732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819" y="2334358"/>
            <a:ext cx="85713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https://www.tensorflow.org/api_docs/python/tf/keras/datasets/mnist/load_data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86561" y="2742071"/>
            <a:ext cx="343823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tf.keras.datasets.mnist.load_data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path='</a:t>
            </a:r>
            <a:r>
              <a:rPr lang="en-US" altLang="zh-TW" dirty="0" err="1"/>
              <a:t>mnist.npz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0" y="3703782"/>
            <a:ext cx="6176808" cy="28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722" y="3699"/>
            <a:ext cx="1708150" cy="964910"/>
          </a:xfrm>
        </p:spPr>
        <p:txBody>
          <a:bodyPr/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01667" y="116822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https://www.tensorflow.org/guide/keras/overview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0722" y="968609"/>
            <a:ext cx="84991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tf.keras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是用於構建和訓練深度學習模型的 </a:t>
            </a:r>
            <a:r>
              <a:rPr lang="en-US" altLang="zh-CN" sz="2400" dirty="0" err="1" smtClean="0"/>
              <a:t>TensorFlow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高階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利用</a:t>
            </a:r>
            <a:r>
              <a:rPr lang="zh-CN" altLang="en-US" sz="2400" dirty="0"/>
              <a:t>此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，可實現快速原型設計、先進的研究和生產，它具有以下三大優勢：</a:t>
            </a:r>
            <a:endParaRPr lang="zh-CN" altLang="en-US" sz="2400" dirty="0"/>
          </a:p>
          <a:p>
            <a:r>
              <a:rPr lang="en-US" altLang="zh-CN" sz="2400" dirty="0" smtClean="0"/>
              <a:t>[1]</a:t>
            </a:r>
            <a:r>
              <a:rPr lang="zh-CN" altLang="en-US" sz="2400" dirty="0" smtClean="0"/>
              <a:t>方便用戶使用</a:t>
            </a:r>
          </a:p>
          <a:p>
            <a:r>
              <a:rPr lang="en-US" altLang="zh-CN" sz="2400" dirty="0" err="1" smtClean="0"/>
              <a:t>Keras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具有針對常見用例做出優化的簡單而一致的介面。它可針對使用者錯誤提供切實可行的清晰回饋。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[2]</a:t>
            </a:r>
            <a:r>
              <a:rPr lang="zh-CN" altLang="en-US" sz="2400" dirty="0" smtClean="0"/>
              <a:t>模塊化和可組合</a:t>
            </a:r>
          </a:p>
          <a:p>
            <a:r>
              <a:rPr lang="zh-CN" altLang="en-US" sz="2400" dirty="0" smtClean="0"/>
              <a:t>將可配置的構造塊組合在一起就可以構建 </a:t>
            </a:r>
            <a:r>
              <a:rPr lang="en-US" altLang="zh-CN" sz="2400" dirty="0" err="1" smtClean="0"/>
              <a:t>Keras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模型，並且幾乎不受限制。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[3]</a:t>
            </a:r>
            <a:r>
              <a:rPr lang="zh-CN" altLang="en-US" sz="2400" dirty="0" smtClean="0"/>
              <a:t>易於擴展</a:t>
            </a:r>
          </a:p>
          <a:p>
            <a:r>
              <a:rPr lang="zh-CN" altLang="en-US" sz="2400" dirty="0" smtClean="0"/>
              <a:t>可以編寫自訂構造塊，表達新的研究創意；並且可以創建新層、指標、損失函數並開發先進的模型。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56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872" y="1822346"/>
            <a:ext cx="7652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 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=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tf.keras.datasets.mnist.load_data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28 x 28 images of hand-written digits 0-9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[0],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plt.cm.binary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690" y="454952"/>
            <a:ext cx="87606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 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tf.keras.datasets.mnist.load_data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 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實測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986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65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Preprocessing</a:t>
            </a:r>
            <a:r>
              <a:rPr lang="zh-TW" altLang="en-US" dirty="0" smtClean="0"/>
              <a:t>預處理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543073"/>
              </p:ext>
            </p:extLst>
          </p:nvPr>
        </p:nvGraphicFramePr>
        <p:xfrm>
          <a:off x="553222" y="1628431"/>
          <a:ext cx="820285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Set of tools for real-time data augmentation on image data.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altLang="zh-TW" sz="1800" b="1" i="0" kern="120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.preprocessing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b="1" i="0" kern="1200" dirty="0" err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b="1" i="0" kern="1200" dirty="0" err="1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ImageDataGenerator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 smtClean="0"/>
                        <a:t>https://keras.io/preprocessing/image/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3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i="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Sequence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Utilities for preprocessing sequence data</a:t>
                      </a: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https://www.tensorflow.org/api_docs/python/tf/keras/preprocessing/sequence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 </a:t>
                      </a:r>
                      <a:r>
                        <a:rPr lang="en-US" altLang="zh-TW" dirty="0" smtClean="0"/>
                        <a:t>Preprocessing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Utilities for text input preprocessing.</a:t>
                      </a: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https://www.tensorflow.org/api_docs/python/tf/keras/preprocessing/text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01964" y="943273"/>
            <a:ext cx="702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https://www.tensorflow.org/api_docs/python/tf/keras/preprocessing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3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157907" cy="59075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81055" y="24038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https://www.tensorflow.org/api_docs/python/tf/keras/preprocessing/image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1654" y="3918588"/>
            <a:ext cx="41186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ImageDataGenerator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做資料擴增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1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" y="510671"/>
            <a:ext cx="7786104" cy="55576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59381" y="2477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https://www.tensorflow.org/api_docs/python/tf/keras/preprocessing/sequence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7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39" y="587330"/>
            <a:ext cx="7543702" cy="58688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19236" y="2764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https://www.tensorflow.org/api_docs/python/tf/keras/preprocessing/text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1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tf.keras.utils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01369"/>
            <a:ext cx="7605891" cy="32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40" y="348192"/>
            <a:ext cx="7493948" cy="589558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48145" y="2382982"/>
            <a:ext cx="5070764" cy="3971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35889" y="5925127"/>
            <a:ext cx="5491019" cy="3971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35889" y="4530437"/>
            <a:ext cx="5070764" cy="3971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6217" y="593497"/>
            <a:ext cx="87606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 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617" y="1279721"/>
            <a:ext cx="743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https://www.tensorflow.org/api_docs/python/tf/keras/utils/normalize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804" y="1750502"/>
            <a:ext cx="7412498" cy="49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05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0" y="1499074"/>
            <a:ext cx="85944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 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=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tf.keras.datasets.mnist.load_data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28 x 28 images of hand-written digits 0-9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[0],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plt.cm.binary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x_train,axis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1)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axis = 1)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[0],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cmap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plt.cm.binary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124690" y="454952"/>
            <a:ext cx="87606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 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實測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80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767859" cy="946438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vs </a:t>
            </a:r>
            <a:r>
              <a:rPr lang="en-US" altLang="zh-TW" dirty="0" err="1"/>
              <a:t>tf.keras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50" y="1212334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https://zhuanlan.zhihu.com/p/89017996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34138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>
                <a:solidFill>
                  <a:schemeClr val="bg1"/>
                </a:solidFill>
              </a:rPr>
              <a:t>Keras</a:t>
            </a:r>
            <a:r>
              <a:rPr lang="zh-TW" altLang="en-US" sz="6000" dirty="0" smtClean="0">
                <a:solidFill>
                  <a:schemeClr val="bg1"/>
                </a:solidFill>
              </a:rPr>
              <a:t>開發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8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9" y="118494"/>
            <a:ext cx="3017782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764" y="623476"/>
            <a:ext cx="204123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起手式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8673" y="715820"/>
            <a:ext cx="3232727" cy="120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資料預處理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Data Preprocessing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345765" y="2554977"/>
            <a:ext cx="2041235" cy="805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構建模型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594636" y="2567166"/>
            <a:ext cx="2277362" cy="805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訓練模型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835983" y="2577430"/>
            <a:ext cx="1307543" cy="805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預測</a:t>
            </a:r>
            <a:endParaRPr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491238" y="3531649"/>
            <a:ext cx="175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compile()</a:t>
            </a:r>
          </a:p>
        </p:txBody>
      </p:sp>
      <p:sp>
        <p:nvSpPr>
          <p:cNvPr id="8" name="矩形 7"/>
          <p:cNvSpPr/>
          <p:nvPr/>
        </p:nvSpPr>
        <p:spPr>
          <a:xfrm>
            <a:off x="491238" y="5215250"/>
            <a:ext cx="6784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[1]Build the Model: Sequential or Functional API</a:t>
            </a:r>
          </a:p>
          <a:p>
            <a:r>
              <a:rPr lang="en-US" altLang="zh-TW" dirty="0"/>
              <a:t>[2]</a:t>
            </a:r>
            <a:r>
              <a:rPr lang="en-US" altLang="zh-TW" dirty="0" err="1"/>
              <a:t>config</a:t>
            </a:r>
            <a:r>
              <a:rPr lang="en-US" altLang="zh-TW" dirty="0"/>
              <a:t> the model with losses and metrics with </a:t>
            </a:r>
            <a:r>
              <a:rPr lang="en-US" altLang="zh-TW" dirty="0" err="1"/>
              <a:t>model.compile</a:t>
            </a:r>
            <a:r>
              <a:rPr lang="en-US" altLang="zh-TW" dirty="0"/>
              <a:t>() </a:t>
            </a:r>
          </a:p>
          <a:p>
            <a:r>
              <a:rPr lang="en-US" altLang="zh-TW" dirty="0"/>
              <a:t>[3]train the model with </a:t>
            </a:r>
            <a:r>
              <a:rPr lang="en-US" altLang="zh-TW" dirty="0" err="1"/>
              <a:t>model.fit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[4]use the model to do prediction with </a:t>
            </a:r>
            <a:r>
              <a:rPr lang="en-US" altLang="zh-TW" dirty="0" err="1"/>
              <a:t>model.predict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45703" y="3427410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fit()</a:t>
            </a:r>
          </a:p>
        </p:txBody>
      </p:sp>
      <p:sp>
        <p:nvSpPr>
          <p:cNvPr id="10" name="矩形 9"/>
          <p:cNvSpPr/>
          <p:nvPr/>
        </p:nvSpPr>
        <p:spPr>
          <a:xfrm>
            <a:off x="482902" y="4116424"/>
            <a:ext cx="1766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summary()</a:t>
            </a:r>
          </a:p>
        </p:txBody>
      </p:sp>
      <p:sp>
        <p:nvSpPr>
          <p:cNvPr id="11" name="矩形 10"/>
          <p:cNvSpPr/>
          <p:nvPr/>
        </p:nvSpPr>
        <p:spPr>
          <a:xfrm>
            <a:off x="6773019" y="3478356"/>
            <a:ext cx="143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predict()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68170" y="2577430"/>
            <a:ext cx="1640449" cy="783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評估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4968170" y="3477876"/>
            <a:ext cx="1640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evaluate()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49368" y="450244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列出模型的結構</a:t>
            </a:r>
          </a:p>
        </p:txBody>
      </p:sp>
    </p:spTree>
    <p:extLst>
      <p:ext uri="{BB962C8B-B14F-4D97-AF65-F5344CB8AC3E}">
        <p14:creationId xmlns:p14="http://schemas.microsoft.com/office/powerpoint/2010/main" val="28225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構建模型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109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1308</Words>
  <Application>Microsoft Office PowerPoint</Application>
  <PresentationFormat>如螢幕大小 (4:3)</PresentationFormat>
  <Paragraphs>321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等线</vt:lpstr>
      <vt:lpstr>新細明體</vt:lpstr>
      <vt:lpstr>Arial</vt:lpstr>
      <vt:lpstr>Calibri</vt:lpstr>
      <vt:lpstr>Calibri Light</vt:lpstr>
      <vt:lpstr>Courier New</vt:lpstr>
      <vt:lpstr>Office 佈景主題</vt:lpstr>
      <vt:lpstr>Keras</vt:lpstr>
      <vt:lpstr>PowerPoint 簡報</vt:lpstr>
      <vt:lpstr>PowerPoint 簡報</vt:lpstr>
      <vt:lpstr>Keras </vt:lpstr>
      <vt:lpstr>Keras vs tf.keras</vt:lpstr>
      <vt:lpstr>PowerPoint 簡報</vt:lpstr>
      <vt:lpstr>PowerPoint 簡報</vt:lpstr>
      <vt:lpstr>PowerPoint 簡報</vt:lpstr>
      <vt:lpstr>PowerPoint 簡報</vt:lpstr>
      <vt:lpstr>PowerPoint 簡報</vt:lpstr>
      <vt:lpstr>Keras models[開發模式]</vt:lpstr>
      <vt:lpstr>Keras Sequential model</vt:lpstr>
      <vt:lpstr>Model class API[Functional API]</vt:lpstr>
      <vt:lpstr>tf.keras.Model類別</vt:lpstr>
      <vt:lpstr>PowerPoint 簡報</vt:lpstr>
      <vt:lpstr>PowerPoint 簡報</vt:lpstr>
      <vt:lpstr>PowerPoint 簡報</vt:lpstr>
      <vt:lpstr>使用Model開發自己的程式</vt:lpstr>
      <vt:lpstr>tf.keras.layers</vt:lpstr>
      <vt:lpstr>tf.keras.layers.Dense  全連接層</vt:lpstr>
      <vt:lpstr>PowerPoint 簡報</vt:lpstr>
      <vt:lpstr>tf.keras.initializers</vt:lpstr>
      <vt:lpstr>tf.keras.regularizers</vt:lpstr>
      <vt:lpstr>設定</vt:lpstr>
      <vt:lpstr>tf.keras.optimizers</vt:lpstr>
      <vt:lpstr>tf.keras.losses</vt:lpstr>
      <vt:lpstr>tf.keras.metrics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Keras built-in Datasets[內建的資料集]</vt:lpstr>
      <vt:lpstr>PowerPoint 簡報</vt:lpstr>
      <vt:lpstr>PowerPoint 簡報</vt:lpstr>
      <vt:lpstr>PowerPoint 簡報</vt:lpstr>
      <vt:lpstr>Keras Preprocessing預處理</vt:lpstr>
      <vt:lpstr>PowerPoint 簡報</vt:lpstr>
      <vt:lpstr>PowerPoint 簡報</vt:lpstr>
      <vt:lpstr>PowerPoint 簡報</vt:lpstr>
      <vt:lpstr>tf.keras.utils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Ben Tseng</dc:creator>
  <cp:lastModifiedBy>Ben Tseng</cp:lastModifiedBy>
  <cp:revision>37</cp:revision>
  <dcterms:created xsi:type="dcterms:W3CDTF">2020-06-05T03:58:57Z</dcterms:created>
  <dcterms:modified xsi:type="dcterms:W3CDTF">2020-11-13T23:13:54Z</dcterms:modified>
</cp:coreProperties>
</file>