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6" r:id="rId9"/>
    <p:sldId id="267" r:id="rId10"/>
    <p:sldId id="268" r:id="rId11"/>
    <p:sldId id="271" r:id="rId12"/>
    <p:sldId id="279" r:id="rId13"/>
    <p:sldId id="278" r:id="rId14"/>
    <p:sldId id="280" r:id="rId15"/>
    <p:sldId id="281" r:id="rId16"/>
    <p:sldId id="282" r:id="rId17"/>
    <p:sldId id="283" r:id="rId18"/>
    <p:sldId id="284" r:id="rId19"/>
    <p:sldId id="285" r:id="rId20"/>
    <p:sldId id="272" r:id="rId21"/>
    <p:sldId id="273" r:id="rId22"/>
    <p:sldId id="286" r:id="rId23"/>
    <p:sldId id="288" r:id="rId24"/>
    <p:sldId id="274" r:id="rId25"/>
    <p:sldId id="276" r:id="rId26"/>
    <p:sldId id="275" r:id="rId27"/>
    <p:sldId id="277" r:id="rId28"/>
    <p:sldId id="287" r:id="rId29"/>
    <p:sldId id="290" r:id="rId30"/>
    <p:sldId id="291" r:id="rId31"/>
    <p:sldId id="292" r:id="rId32"/>
    <p:sldId id="293" r:id="rId33"/>
    <p:sldId id="294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E9300F-9541-BCC7-ABB0-A50582CABF8D}" v="279" dt="2022-12-05T17:02:16.160"/>
    <p1510:client id="{46506010-24CF-4039-BBAF-21CE8F3D73E6}" v="280" dt="2022-12-05T17:05:10.696"/>
    <p1510:client id="{68BD6F53-7300-70A4-1C9E-59F4C029D4A3}" v="20" dt="2022-12-05T15:04:53.143"/>
    <p1510:client id="{C48C3BEC-BD6C-4051-9423-484B49C0A6B1}" v="15961" dt="2022-12-05T17:03:38.529"/>
    <p1510:client id="{CA062AFC-FB08-0A42-C081-DDEA94FBD940}" v="2" dt="2022-12-05T13:13:47.9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mot\Downloads\asdasd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Tabel</a:t>
            </a:r>
            <a:r>
              <a:rPr lang="en-US" baseline="0"/>
              <a:t> Waktu Submission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Sheet1!$C$3:$C$12</c:f>
              <c:numCache>
                <c:formatCode>0.00</c:formatCode>
                <c:ptCount val="10"/>
                <c:pt idx="0">
                  <c:v>2.27</c:v>
                </c:pt>
                <c:pt idx="1">
                  <c:v>2.2400000000000002</c:v>
                </c:pt>
                <c:pt idx="2">
                  <c:v>2.5499999999999998</c:v>
                </c:pt>
                <c:pt idx="3">
                  <c:v>2.2599999999999998</c:v>
                </c:pt>
                <c:pt idx="4">
                  <c:v>2.25</c:v>
                </c:pt>
                <c:pt idx="5">
                  <c:v>2.21</c:v>
                </c:pt>
                <c:pt idx="6">
                  <c:v>2.25</c:v>
                </c:pt>
                <c:pt idx="7">
                  <c:v>2.2400000000000002</c:v>
                </c:pt>
                <c:pt idx="8">
                  <c:v>2.33</c:v>
                </c:pt>
                <c:pt idx="9">
                  <c:v>2.23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05-4605-AAC8-90E88CDEBE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5675151"/>
        <c:axId val="675678063"/>
      </c:barChart>
      <c:lineChart>
        <c:grouping val="standard"/>
        <c:varyColors val="0"/>
        <c:ser>
          <c:idx val="1"/>
          <c:order val="1"/>
          <c:tx>
            <c:strRef>
              <c:f>Sheet1!$D$2</c:f>
              <c:strCache>
                <c:ptCount val="1"/>
                <c:pt idx="0">
                  <c:v>Average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Sheet1!$D$3:$D$12</c:f>
              <c:numCache>
                <c:formatCode>0.00</c:formatCode>
                <c:ptCount val="10"/>
                <c:pt idx="0">
                  <c:v>2.2799999999999998</c:v>
                </c:pt>
                <c:pt idx="1">
                  <c:v>2.2799999999999998</c:v>
                </c:pt>
                <c:pt idx="2">
                  <c:v>2.2799999999999998</c:v>
                </c:pt>
                <c:pt idx="3">
                  <c:v>2.2799999999999998</c:v>
                </c:pt>
                <c:pt idx="4">
                  <c:v>2.2799999999999998</c:v>
                </c:pt>
                <c:pt idx="5">
                  <c:v>2.2799999999999998</c:v>
                </c:pt>
                <c:pt idx="6">
                  <c:v>2.2799999999999998</c:v>
                </c:pt>
                <c:pt idx="7">
                  <c:v>2.2799999999999998</c:v>
                </c:pt>
                <c:pt idx="8">
                  <c:v>2.2799999999999998</c:v>
                </c:pt>
                <c:pt idx="9">
                  <c:v>2.2799999999999998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605-4605-AAC8-90E88CDEBE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5675151"/>
        <c:axId val="675678063"/>
      </c:lineChart>
      <c:catAx>
        <c:axId val="67567515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678063"/>
        <c:crosses val="autoZero"/>
        <c:auto val="1"/>
        <c:lblAlgn val="ctr"/>
        <c:lblOffset val="100"/>
        <c:noMultiLvlLbl val="0"/>
      </c:catAx>
      <c:valAx>
        <c:axId val="675678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675151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A78E5-2D2C-4864-9492-E3F4A2B95CB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77C94-B39F-48C3-A038-8CFE83B15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46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7C94-B39F-48C3-A038-8CFE83B158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01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7C94-B39F-48C3-A038-8CFE83B158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96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7C94-B39F-48C3-A038-8CFE83B158A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94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7C94-B39F-48C3-A038-8CFE83B158A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36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3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1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0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69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5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76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9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1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05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2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E4F6B-0025-0EF4-E540-3383D970E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5187" y="4151701"/>
            <a:ext cx="7119110" cy="17235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err="1">
                <a:solidFill>
                  <a:schemeClr val="accent1"/>
                </a:solidFill>
                <a:latin typeface="Calibri"/>
                <a:cs typeface="Calibri"/>
              </a:rPr>
              <a:t>Penyusun</a:t>
            </a:r>
            <a:r>
              <a:rPr lang="en-US" sz="2000" b="1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lang="en-US" sz="2000" b="1">
                <a:solidFill>
                  <a:schemeClr val="accent4"/>
                </a:solidFill>
                <a:latin typeface="Calibri"/>
                <a:cs typeface="Calibri"/>
              </a:rPr>
              <a:t>:</a:t>
            </a:r>
          </a:p>
          <a:p>
            <a:r>
              <a:rPr lang="en-US" sz="2000">
                <a:latin typeface="Calibri"/>
                <a:cs typeface="Calibri"/>
              </a:rPr>
              <a:t>Aryan Shafa Wardana	5025211031</a:t>
            </a:r>
          </a:p>
          <a:p>
            <a:r>
              <a:rPr lang="en-US" sz="2000">
                <a:latin typeface="Calibri"/>
                <a:cs typeface="Calibri"/>
              </a:rPr>
              <a:t>Arif </a:t>
            </a:r>
            <a:r>
              <a:rPr lang="en-US" sz="2000" err="1">
                <a:latin typeface="Calibri"/>
                <a:cs typeface="Calibri"/>
              </a:rPr>
              <a:t>Nugraha</a:t>
            </a:r>
            <a:r>
              <a:rPr lang="en-US" sz="2000">
                <a:latin typeface="Calibri"/>
                <a:cs typeface="Calibri"/>
              </a:rPr>
              <a:t> Santosa	5025211048</a:t>
            </a:r>
          </a:p>
          <a:p>
            <a:r>
              <a:rPr lang="en-US" sz="2000">
                <a:latin typeface="Calibri"/>
                <a:cs typeface="Calibri"/>
              </a:rPr>
              <a:t>Timothy Hosia Budianto	5025211098</a:t>
            </a:r>
          </a:p>
        </p:txBody>
      </p:sp>
      <p:sp>
        <p:nvSpPr>
          <p:cNvPr id="4" name="Persegi Panjang 3">
            <a:extLst>
              <a:ext uri="{FF2B5EF4-FFF2-40B4-BE49-F238E27FC236}">
                <a16:creationId xmlns:a16="http://schemas.microsoft.com/office/drawing/2014/main" id="{E981BE28-EE34-1B01-951E-82630EE957BE}"/>
              </a:ext>
            </a:extLst>
          </p:cNvPr>
          <p:cNvSpPr/>
          <p:nvPr/>
        </p:nvSpPr>
        <p:spPr>
          <a:xfrm>
            <a:off x="0" y="1652094"/>
            <a:ext cx="12192000" cy="229913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0177E-E283-74F4-E14C-2ED489D26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6910" y="1124607"/>
            <a:ext cx="8827040" cy="275108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Calibri"/>
                <a:cs typeface="Calibri Light"/>
              </a:rPr>
              <a:t>SPOJ – DCEPC203</a:t>
            </a:r>
            <a:br>
              <a:rPr lang="en-US">
                <a:latin typeface="Calibri"/>
                <a:cs typeface="Calibri Light"/>
              </a:rPr>
            </a:br>
            <a:r>
              <a:rPr lang="en-US">
                <a:solidFill>
                  <a:schemeClr val="bg1"/>
                </a:solidFill>
                <a:latin typeface="Calibri"/>
                <a:cs typeface="Calibri Light"/>
              </a:rPr>
              <a:t>OBSESSION</a:t>
            </a:r>
            <a:endParaRPr lang="id-ID">
              <a:solidFill>
                <a:schemeClr val="bg1"/>
              </a:solidFill>
              <a:latin typeface="Calibri"/>
              <a:cs typeface="Calibri Light" panose="020F030202020403020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FA8FD93-4B39-ADBE-21A2-0547ED365A6B}"/>
              </a:ext>
            </a:extLst>
          </p:cNvPr>
          <p:cNvSpPr txBox="1">
            <a:spLocks/>
          </p:cNvSpPr>
          <p:nvPr/>
        </p:nvSpPr>
        <p:spPr>
          <a:xfrm>
            <a:off x="2859577" y="6441909"/>
            <a:ext cx="6499124" cy="3588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Final Project </a:t>
            </a:r>
            <a:r>
              <a:rPr lang="en-US" sz="1600" b="1" err="1"/>
              <a:t>Perancangan</a:t>
            </a:r>
            <a:r>
              <a:rPr lang="en-US" sz="1600" b="1"/>
              <a:t> dan Analisis </a:t>
            </a:r>
            <a:r>
              <a:rPr lang="en-US" sz="1600" err="1"/>
              <a:t>Algoritma</a:t>
            </a:r>
            <a:r>
              <a:rPr lang="en-US" sz="1600" b="1"/>
              <a:t> - IF184401</a:t>
            </a:r>
          </a:p>
        </p:txBody>
      </p:sp>
      <p:pic>
        <p:nvPicPr>
          <p:cNvPr id="10" name="Gambar 6" descr="Sebuah gambar berisi teks&#10;&#10;Deskripsi dibuat secara otomatis">
            <a:extLst>
              <a:ext uri="{FF2B5EF4-FFF2-40B4-BE49-F238E27FC236}">
                <a16:creationId xmlns:a16="http://schemas.microsoft.com/office/drawing/2014/main" id="{E1A17536-0773-95A7-CA59-9266F3B0D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2882" y="-95426"/>
            <a:ext cx="2375339" cy="153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15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CFF8887F-3129-065F-9819-5358E40F4D44}"/>
              </a:ext>
            </a:extLst>
          </p:cNvPr>
          <p:cNvSpPr/>
          <p:nvPr/>
        </p:nvSpPr>
        <p:spPr>
          <a:xfrm>
            <a:off x="3646349" y="1474969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E574EF3-F03D-3359-F3DC-7A4295A9F93A}"/>
              </a:ext>
            </a:extLst>
          </p:cNvPr>
          <p:cNvSpPr/>
          <p:nvPr/>
        </p:nvSpPr>
        <p:spPr>
          <a:xfrm>
            <a:off x="4083154" y="1474969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798E85F-2240-48F5-FD03-9183CD453E56}"/>
              </a:ext>
            </a:extLst>
          </p:cNvPr>
          <p:cNvSpPr/>
          <p:nvPr/>
        </p:nvSpPr>
        <p:spPr>
          <a:xfrm>
            <a:off x="4519959" y="1474969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F535A81-6F93-50C7-BE5B-7CBD9B28D708}"/>
              </a:ext>
            </a:extLst>
          </p:cNvPr>
          <p:cNvSpPr/>
          <p:nvPr/>
        </p:nvSpPr>
        <p:spPr>
          <a:xfrm>
            <a:off x="4956764" y="1474969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FE99807-15E4-1831-1507-EFCCF414EB81}"/>
              </a:ext>
            </a:extLst>
          </p:cNvPr>
          <p:cNvSpPr/>
          <p:nvPr/>
        </p:nvSpPr>
        <p:spPr>
          <a:xfrm>
            <a:off x="5393569" y="1474969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08CB549-9C2B-0411-2E27-DAC56E15FDA9}"/>
              </a:ext>
            </a:extLst>
          </p:cNvPr>
          <p:cNvSpPr/>
          <p:nvPr/>
        </p:nvSpPr>
        <p:spPr>
          <a:xfrm>
            <a:off x="5830374" y="1474969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02B35A1-C1E2-EEFB-04EB-09C0A0E01A0D}"/>
              </a:ext>
            </a:extLst>
          </p:cNvPr>
          <p:cNvSpPr/>
          <p:nvPr/>
        </p:nvSpPr>
        <p:spPr>
          <a:xfrm>
            <a:off x="6267179" y="1474969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902F650-C233-25D4-9F95-4B99A92A0997}"/>
              </a:ext>
            </a:extLst>
          </p:cNvPr>
          <p:cNvSpPr/>
          <p:nvPr/>
        </p:nvSpPr>
        <p:spPr>
          <a:xfrm>
            <a:off x="6703984" y="1474969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C282538-127E-857F-750B-85E62D37E53E}"/>
              </a:ext>
            </a:extLst>
          </p:cNvPr>
          <p:cNvSpPr/>
          <p:nvPr/>
        </p:nvSpPr>
        <p:spPr>
          <a:xfrm>
            <a:off x="7140790" y="1474969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C487D0B-18A0-A342-5914-2A1927F08B0E}"/>
              </a:ext>
            </a:extLst>
          </p:cNvPr>
          <p:cNvSpPr/>
          <p:nvPr/>
        </p:nvSpPr>
        <p:spPr>
          <a:xfrm>
            <a:off x="3209544" y="1908533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86A139D-47FB-ED21-CA41-ADBB789F28B3}"/>
              </a:ext>
            </a:extLst>
          </p:cNvPr>
          <p:cNvSpPr/>
          <p:nvPr/>
        </p:nvSpPr>
        <p:spPr>
          <a:xfrm>
            <a:off x="3646349" y="1908533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DB52A11-E95D-52DF-51BE-746731B1EA19}"/>
              </a:ext>
            </a:extLst>
          </p:cNvPr>
          <p:cNvSpPr/>
          <p:nvPr/>
        </p:nvSpPr>
        <p:spPr>
          <a:xfrm>
            <a:off x="4083154" y="1905718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8A8B9D2-C1A4-DD8B-D239-DE7DF3E7F59A}"/>
              </a:ext>
            </a:extLst>
          </p:cNvPr>
          <p:cNvSpPr/>
          <p:nvPr/>
        </p:nvSpPr>
        <p:spPr>
          <a:xfrm>
            <a:off x="4519959" y="1908533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59C2A92-EC87-5F78-184E-9F9EA75BE590}"/>
              </a:ext>
            </a:extLst>
          </p:cNvPr>
          <p:cNvSpPr/>
          <p:nvPr/>
        </p:nvSpPr>
        <p:spPr>
          <a:xfrm>
            <a:off x="4956764" y="1908533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27D2699-2C33-90D7-7047-C10AA483FE22}"/>
              </a:ext>
            </a:extLst>
          </p:cNvPr>
          <p:cNvSpPr/>
          <p:nvPr/>
        </p:nvSpPr>
        <p:spPr>
          <a:xfrm>
            <a:off x="5393569" y="1908533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FBAA22F-98B2-605F-F81F-E35FF4552332}"/>
              </a:ext>
            </a:extLst>
          </p:cNvPr>
          <p:cNvSpPr/>
          <p:nvPr/>
        </p:nvSpPr>
        <p:spPr>
          <a:xfrm>
            <a:off x="5830374" y="1908533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FF1B424-60A0-88A0-5D9A-D45E7A7B05FF}"/>
              </a:ext>
            </a:extLst>
          </p:cNvPr>
          <p:cNvSpPr/>
          <p:nvPr/>
        </p:nvSpPr>
        <p:spPr>
          <a:xfrm>
            <a:off x="6267179" y="1908533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E047303-ECE6-3155-9D2C-25F908EE06F8}"/>
              </a:ext>
            </a:extLst>
          </p:cNvPr>
          <p:cNvSpPr/>
          <p:nvPr/>
        </p:nvSpPr>
        <p:spPr>
          <a:xfrm>
            <a:off x="6703984" y="1908533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714EBAF-D2DB-BA20-FFCC-F6142FD6F62C}"/>
              </a:ext>
            </a:extLst>
          </p:cNvPr>
          <p:cNvSpPr/>
          <p:nvPr/>
        </p:nvSpPr>
        <p:spPr>
          <a:xfrm>
            <a:off x="7140790" y="1908533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F82D2C6-689E-8204-4F1D-DD14207BDE4E}"/>
              </a:ext>
            </a:extLst>
          </p:cNvPr>
          <p:cNvSpPr/>
          <p:nvPr/>
        </p:nvSpPr>
        <p:spPr>
          <a:xfrm>
            <a:off x="3209544" y="2342097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988E23C-ACB6-2CB0-E452-E84042821F7B}"/>
              </a:ext>
            </a:extLst>
          </p:cNvPr>
          <p:cNvSpPr/>
          <p:nvPr/>
        </p:nvSpPr>
        <p:spPr>
          <a:xfrm>
            <a:off x="3646349" y="2342097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83FE117-2419-DC66-2751-830B518F959C}"/>
              </a:ext>
            </a:extLst>
          </p:cNvPr>
          <p:cNvSpPr/>
          <p:nvPr/>
        </p:nvSpPr>
        <p:spPr>
          <a:xfrm>
            <a:off x="4083154" y="2342097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346CEAA-B5FD-0868-C442-50B11AE155A3}"/>
              </a:ext>
            </a:extLst>
          </p:cNvPr>
          <p:cNvSpPr/>
          <p:nvPr/>
        </p:nvSpPr>
        <p:spPr>
          <a:xfrm>
            <a:off x="4519959" y="2342097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D83ED13-0BE1-7E63-611D-130B0A55D70A}"/>
              </a:ext>
            </a:extLst>
          </p:cNvPr>
          <p:cNvSpPr/>
          <p:nvPr/>
        </p:nvSpPr>
        <p:spPr>
          <a:xfrm>
            <a:off x="4956764" y="2342097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A0FF92C-A398-B6ED-99E7-EFD4C8C72AF3}"/>
              </a:ext>
            </a:extLst>
          </p:cNvPr>
          <p:cNvSpPr/>
          <p:nvPr/>
        </p:nvSpPr>
        <p:spPr>
          <a:xfrm>
            <a:off x="5393569" y="2342097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E3568CA-7ACA-E0A5-4500-EE964D47553D}"/>
              </a:ext>
            </a:extLst>
          </p:cNvPr>
          <p:cNvSpPr/>
          <p:nvPr/>
        </p:nvSpPr>
        <p:spPr>
          <a:xfrm>
            <a:off x="5830374" y="2342097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EF982E4-D8DE-C8CA-7C0C-C2F5ADB1502C}"/>
              </a:ext>
            </a:extLst>
          </p:cNvPr>
          <p:cNvSpPr/>
          <p:nvPr/>
        </p:nvSpPr>
        <p:spPr>
          <a:xfrm>
            <a:off x="6267179" y="2342097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1A26398-5BFF-80D7-2E43-B616C351B07A}"/>
              </a:ext>
            </a:extLst>
          </p:cNvPr>
          <p:cNvSpPr/>
          <p:nvPr/>
        </p:nvSpPr>
        <p:spPr>
          <a:xfrm>
            <a:off x="6703984" y="2342097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98F34D6-802D-BC44-D065-AC398BF2AA1B}"/>
              </a:ext>
            </a:extLst>
          </p:cNvPr>
          <p:cNvSpPr/>
          <p:nvPr/>
        </p:nvSpPr>
        <p:spPr>
          <a:xfrm>
            <a:off x="7140790" y="2342097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4F5292A-550E-C672-0FCB-16432AC58470}"/>
              </a:ext>
            </a:extLst>
          </p:cNvPr>
          <p:cNvSpPr/>
          <p:nvPr/>
        </p:nvSpPr>
        <p:spPr>
          <a:xfrm>
            <a:off x="3209544" y="2775661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4EC9DEA-120C-D2A7-78DF-70F80A0C0CEA}"/>
              </a:ext>
            </a:extLst>
          </p:cNvPr>
          <p:cNvSpPr/>
          <p:nvPr/>
        </p:nvSpPr>
        <p:spPr>
          <a:xfrm>
            <a:off x="3646349" y="2775661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BEF7F3F-28D4-5C3A-EDB1-53F2BEC66258}"/>
              </a:ext>
            </a:extLst>
          </p:cNvPr>
          <p:cNvSpPr/>
          <p:nvPr/>
        </p:nvSpPr>
        <p:spPr>
          <a:xfrm>
            <a:off x="4083154" y="2775661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28EC785-5DED-5192-CB71-B8680D70AA1F}"/>
              </a:ext>
            </a:extLst>
          </p:cNvPr>
          <p:cNvSpPr/>
          <p:nvPr/>
        </p:nvSpPr>
        <p:spPr>
          <a:xfrm>
            <a:off x="4519959" y="2775661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C8E2EC9-88EF-AAC6-FA67-F560F13C28B5}"/>
              </a:ext>
            </a:extLst>
          </p:cNvPr>
          <p:cNvSpPr/>
          <p:nvPr/>
        </p:nvSpPr>
        <p:spPr>
          <a:xfrm>
            <a:off x="4956764" y="2775661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641C1F2-6292-8345-D3E4-FAC30880696B}"/>
              </a:ext>
            </a:extLst>
          </p:cNvPr>
          <p:cNvSpPr/>
          <p:nvPr/>
        </p:nvSpPr>
        <p:spPr>
          <a:xfrm>
            <a:off x="5393569" y="2775661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523FA3B-E1F6-5F36-F9CF-76802316388C}"/>
              </a:ext>
            </a:extLst>
          </p:cNvPr>
          <p:cNvSpPr/>
          <p:nvPr/>
        </p:nvSpPr>
        <p:spPr>
          <a:xfrm>
            <a:off x="5830374" y="2775661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1D11ECC-9E0B-E3C5-1191-C12DD1AAFB62}"/>
              </a:ext>
            </a:extLst>
          </p:cNvPr>
          <p:cNvSpPr/>
          <p:nvPr/>
        </p:nvSpPr>
        <p:spPr>
          <a:xfrm>
            <a:off x="6267179" y="2775661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1FF8F5A-C99A-4156-2D35-8194A474C5F8}"/>
              </a:ext>
            </a:extLst>
          </p:cNvPr>
          <p:cNvSpPr/>
          <p:nvPr/>
        </p:nvSpPr>
        <p:spPr>
          <a:xfrm>
            <a:off x="6703984" y="2775661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62F8947-D99A-E2CF-5DE6-D37C9C3C40F3}"/>
              </a:ext>
            </a:extLst>
          </p:cNvPr>
          <p:cNvSpPr/>
          <p:nvPr/>
        </p:nvSpPr>
        <p:spPr>
          <a:xfrm>
            <a:off x="7140790" y="2775661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CBE3CAE-3252-AC99-A921-7005EEB39D0A}"/>
              </a:ext>
            </a:extLst>
          </p:cNvPr>
          <p:cNvSpPr/>
          <p:nvPr/>
        </p:nvSpPr>
        <p:spPr>
          <a:xfrm>
            <a:off x="3209544" y="3209225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41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73E91DC-791A-73D6-10F4-41A899537615}"/>
              </a:ext>
            </a:extLst>
          </p:cNvPr>
          <p:cNvSpPr/>
          <p:nvPr/>
        </p:nvSpPr>
        <p:spPr>
          <a:xfrm>
            <a:off x="3646349" y="3209225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29CD592-BA93-30A3-983D-4A1F9114D0AD}"/>
              </a:ext>
            </a:extLst>
          </p:cNvPr>
          <p:cNvSpPr/>
          <p:nvPr/>
        </p:nvSpPr>
        <p:spPr>
          <a:xfrm>
            <a:off x="4083154" y="3209225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43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B4D3C41-AFD5-9C45-48A7-46803F2977F8}"/>
              </a:ext>
            </a:extLst>
          </p:cNvPr>
          <p:cNvSpPr/>
          <p:nvPr/>
        </p:nvSpPr>
        <p:spPr>
          <a:xfrm>
            <a:off x="4519959" y="3209225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62244D6-DEC9-1F94-6743-648A2E8456E3}"/>
              </a:ext>
            </a:extLst>
          </p:cNvPr>
          <p:cNvSpPr/>
          <p:nvPr/>
        </p:nvSpPr>
        <p:spPr>
          <a:xfrm>
            <a:off x="4956764" y="3209225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5F2FD9C-5889-5244-4427-C1C8C939DE60}"/>
              </a:ext>
            </a:extLst>
          </p:cNvPr>
          <p:cNvSpPr/>
          <p:nvPr/>
        </p:nvSpPr>
        <p:spPr>
          <a:xfrm>
            <a:off x="5393569" y="3209225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46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8CEDE12-584D-E9BB-1518-6E545C359383}"/>
              </a:ext>
            </a:extLst>
          </p:cNvPr>
          <p:cNvSpPr/>
          <p:nvPr/>
        </p:nvSpPr>
        <p:spPr>
          <a:xfrm>
            <a:off x="5830374" y="3209225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47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E2B8540-CFEF-DE59-47CC-563594F8153A}"/>
              </a:ext>
            </a:extLst>
          </p:cNvPr>
          <p:cNvSpPr/>
          <p:nvPr/>
        </p:nvSpPr>
        <p:spPr>
          <a:xfrm>
            <a:off x="6267179" y="3209225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48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ABBDE6C-B42D-87B9-90C6-1FFE64AC91C1}"/>
              </a:ext>
            </a:extLst>
          </p:cNvPr>
          <p:cNvSpPr/>
          <p:nvPr/>
        </p:nvSpPr>
        <p:spPr>
          <a:xfrm>
            <a:off x="6703984" y="3209225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AE26EAD-A743-5600-8370-7036C032DF7E}"/>
              </a:ext>
            </a:extLst>
          </p:cNvPr>
          <p:cNvSpPr/>
          <p:nvPr/>
        </p:nvSpPr>
        <p:spPr>
          <a:xfrm>
            <a:off x="7140790" y="3209225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FCE923D-2220-92AD-F1E2-FBEAA8ED7722}"/>
              </a:ext>
            </a:extLst>
          </p:cNvPr>
          <p:cNvSpPr/>
          <p:nvPr/>
        </p:nvSpPr>
        <p:spPr>
          <a:xfrm>
            <a:off x="3209544" y="3642789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865E5F8-9E1D-A891-BBB4-AB9D9AE900EC}"/>
              </a:ext>
            </a:extLst>
          </p:cNvPr>
          <p:cNvSpPr/>
          <p:nvPr/>
        </p:nvSpPr>
        <p:spPr>
          <a:xfrm>
            <a:off x="3646349" y="3642789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959FCCC-895C-A5E9-AD3C-ABAA9DD9C3E5}"/>
              </a:ext>
            </a:extLst>
          </p:cNvPr>
          <p:cNvSpPr/>
          <p:nvPr/>
        </p:nvSpPr>
        <p:spPr>
          <a:xfrm>
            <a:off x="4083154" y="3642789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53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6245BB4-BC70-8E99-872A-3399D16F7BDC}"/>
              </a:ext>
            </a:extLst>
          </p:cNvPr>
          <p:cNvSpPr/>
          <p:nvPr/>
        </p:nvSpPr>
        <p:spPr>
          <a:xfrm>
            <a:off x="4519959" y="3642789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AC4EC51-678A-ADD3-454A-F224F6BD55F2}"/>
              </a:ext>
            </a:extLst>
          </p:cNvPr>
          <p:cNvSpPr/>
          <p:nvPr/>
        </p:nvSpPr>
        <p:spPr>
          <a:xfrm>
            <a:off x="4956764" y="3642789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E058B2C-5B04-C8B1-2536-F02A66993DB6}"/>
              </a:ext>
            </a:extLst>
          </p:cNvPr>
          <p:cNvSpPr/>
          <p:nvPr/>
        </p:nvSpPr>
        <p:spPr>
          <a:xfrm>
            <a:off x="5393569" y="3642789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56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4F08E89-75E3-8AA2-851D-1AE86F42A8F2}"/>
              </a:ext>
            </a:extLst>
          </p:cNvPr>
          <p:cNvSpPr/>
          <p:nvPr/>
        </p:nvSpPr>
        <p:spPr>
          <a:xfrm>
            <a:off x="5830374" y="3642789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57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C0953B7-0C08-E0DA-58C5-1BC78C98988E}"/>
              </a:ext>
            </a:extLst>
          </p:cNvPr>
          <p:cNvSpPr/>
          <p:nvPr/>
        </p:nvSpPr>
        <p:spPr>
          <a:xfrm>
            <a:off x="6267179" y="3642789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58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283AD35-D86E-E6A9-4DA2-8D2C917829F5}"/>
              </a:ext>
            </a:extLst>
          </p:cNvPr>
          <p:cNvSpPr/>
          <p:nvPr/>
        </p:nvSpPr>
        <p:spPr>
          <a:xfrm>
            <a:off x="6703984" y="3642789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59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0FABBFA-B3FD-8C8B-D058-FFEA3BAA0629}"/>
              </a:ext>
            </a:extLst>
          </p:cNvPr>
          <p:cNvSpPr/>
          <p:nvPr/>
        </p:nvSpPr>
        <p:spPr>
          <a:xfrm>
            <a:off x="7140790" y="3642789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201B37B-9C2E-47A5-4EDF-9612C3AF40C2}"/>
              </a:ext>
            </a:extLst>
          </p:cNvPr>
          <p:cNvSpPr/>
          <p:nvPr/>
        </p:nvSpPr>
        <p:spPr>
          <a:xfrm>
            <a:off x="3209544" y="4076353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61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1A46849-0804-A1B7-BE71-145CC0179170}"/>
              </a:ext>
            </a:extLst>
          </p:cNvPr>
          <p:cNvSpPr/>
          <p:nvPr/>
        </p:nvSpPr>
        <p:spPr>
          <a:xfrm>
            <a:off x="3646349" y="4076353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62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DB91A70-ECDA-4E86-8AD0-393835195EFA}"/>
              </a:ext>
            </a:extLst>
          </p:cNvPr>
          <p:cNvSpPr/>
          <p:nvPr/>
        </p:nvSpPr>
        <p:spPr>
          <a:xfrm>
            <a:off x="4083154" y="4076353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B7EFB822-219C-906A-25F5-57592ED785F2}"/>
              </a:ext>
            </a:extLst>
          </p:cNvPr>
          <p:cNvSpPr/>
          <p:nvPr/>
        </p:nvSpPr>
        <p:spPr>
          <a:xfrm>
            <a:off x="4519959" y="4076353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64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3B33F93-3E56-D6BA-E5CD-D78827440168}"/>
              </a:ext>
            </a:extLst>
          </p:cNvPr>
          <p:cNvSpPr/>
          <p:nvPr/>
        </p:nvSpPr>
        <p:spPr>
          <a:xfrm>
            <a:off x="4956764" y="4076353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6AAA82A-4317-97FA-EBE5-6D5A0D3D3C30}"/>
              </a:ext>
            </a:extLst>
          </p:cNvPr>
          <p:cNvSpPr/>
          <p:nvPr/>
        </p:nvSpPr>
        <p:spPr>
          <a:xfrm>
            <a:off x="5393569" y="4076353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66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BB007BC-86FB-9EC3-6037-00D1B83F3F43}"/>
              </a:ext>
            </a:extLst>
          </p:cNvPr>
          <p:cNvSpPr/>
          <p:nvPr/>
        </p:nvSpPr>
        <p:spPr>
          <a:xfrm>
            <a:off x="5830374" y="4076353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67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AE8D539-E27B-0AEC-8798-107ADC51CBD1}"/>
              </a:ext>
            </a:extLst>
          </p:cNvPr>
          <p:cNvSpPr/>
          <p:nvPr/>
        </p:nvSpPr>
        <p:spPr>
          <a:xfrm>
            <a:off x="6267179" y="4076353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EDDD7E7-FE04-E555-A5D5-F37EDBE58DDE}"/>
              </a:ext>
            </a:extLst>
          </p:cNvPr>
          <p:cNvSpPr/>
          <p:nvPr/>
        </p:nvSpPr>
        <p:spPr>
          <a:xfrm>
            <a:off x="6703984" y="4076353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69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E8D11B9-10CE-63CE-A8D4-912FFB688011}"/>
              </a:ext>
            </a:extLst>
          </p:cNvPr>
          <p:cNvSpPr/>
          <p:nvPr/>
        </p:nvSpPr>
        <p:spPr>
          <a:xfrm>
            <a:off x="7140790" y="4076353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B6A5014-0204-F494-DB4D-66199A2BCF35}"/>
              </a:ext>
            </a:extLst>
          </p:cNvPr>
          <p:cNvSpPr/>
          <p:nvPr/>
        </p:nvSpPr>
        <p:spPr>
          <a:xfrm>
            <a:off x="3209544" y="4509917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71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7E0F6E0-6B77-758B-CD63-E7D73DEDF100}"/>
              </a:ext>
            </a:extLst>
          </p:cNvPr>
          <p:cNvSpPr/>
          <p:nvPr/>
        </p:nvSpPr>
        <p:spPr>
          <a:xfrm>
            <a:off x="3646349" y="4509917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72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E9EE2B7-1D1E-D303-F5B5-7368B5E872F0}"/>
              </a:ext>
            </a:extLst>
          </p:cNvPr>
          <p:cNvSpPr/>
          <p:nvPr/>
        </p:nvSpPr>
        <p:spPr>
          <a:xfrm>
            <a:off x="4083154" y="4509917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73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6CB15A5-843B-0B81-3411-C455EE202644}"/>
              </a:ext>
            </a:extLst>
          </p:cNvPr>
          <p:cNvSpPr/>
          <p:nvPr/>
        </p:nvSpPr>
        <p:spPr>
          <a:xfrm>
            <a:off x="4519959" y="4509917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74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98ACEBF-E027-3652-D698-F7DD6F01E21E}"/>
              </a:ext>
            </a:extLst>
          </p:cNvPr>
          <p:cNvSpPr/>
          <p:nvPr/>
        </p:nvSpPr>
        <p:spPr>
          <a:xfrm>
            <a:off x="4956764" y="4509917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DE585F0-1771-92ED-74EF-81C3E3495158}"/>
              </a:ext>
            </a:extLst>
          </p:cNvPr>
          <p:cNvSpPr/>
          <p:nvPr/>
        </p:nvSpPr>
        <p:spPr>
          <a:xfrm>
            <a:off x="5393569" y="4509917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9C1A01E-A999-EE87-F3C8-A181FF0DB969}"/>
              </a:ext>
            </a:extLst>
          </p:cNvPr>
          <p:cNvSpPr/>
          <p:nvPr/>
        </p:nvSpPr>
        <p:spPr>
          <a:xfrm>
            <a:off x="5830374" y="4509917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77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BCB49BB-3E1C-7376-1A6B-D5D20AEAB2C5}"/>
              </a:ext>
            </a:extLst>
          </p:cNvPr>
          <p:cNvSpPr/>
          <p:nvPr/>
        </p:nvSpPr>
        <p:spPr>
          <a:xfrm>
            <a:off x="6267179" y="4509917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78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CDEC148-F7D1-5F0D-6F0A-EBB4A46B500A}"/>
              </a:ext>
            </a:extLst>
          </p:cNvPr>
          <p:cNvSpPr/>
          <p:nvPr/>
        </p:nvSpPr>
        <p:spPr>
          <a:xfrm>
            <a:off x="6703984" y="4509917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79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92CF04E-E537-D84F-B589-0CE9A2BB99FD}"/>
              </a:ext>
            </a:extLst>
          </p:cNvPr>
          <p:cNvSpPr/>
          <p:nvPr/>
        </p:nvSpPr>
        <p:spPr>
          <a:xfrm>
            <a:off x="7140790" y="4509917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890E7EF-D7C7-0571-B1DF-2B82054F4076}"/>
              </a:ext>
            </a:extLst>
          </p:cNvPr>
          <p:cNvSpPr/>
          <p:nvPr/>
        </p:nvSpPr>
        <p:spPr>
          <a:xfrm>
            <a:off x="3209544" y="4943481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81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8E4ABFE-CE48-074B-D72C-CAF26F57D506}"/>
              </a:ext>
            </a:extLst>
          </p:cNvPr>
          <p:cNvSpPr/>
          <p:nvPr/>
        </p:nvSpPr>
        <p:spPr>
          <a:xfrm>
            <a:off x="3646349" y="4943481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9A50349-6CF7-ACE0-27AC-AC2FEAAE3F10}"/>
              </a:ext>
            </a:extLst>
          </p:cNvPr>
          <p:cNvSpPr/>
          <p:nvPr/>
        </p:nvSpPr>
        <p:spPr>
          <a:xfrm>
            <a:off x="4083154" y="4943481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83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A2EAE6D-B980-D8DA-93A6-80FA60B9FE33}"/>
              </a:ext>
            </a:extLst>
          </p:cNvPr>
          <p:cNvSpPr/>
          <p:nvPr/>
        </p:nvSpPr>
        <p:spPr>
          <a:xfrm>
            <a:off x="4519959" y="4943481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84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C954B07-F813-AC51-0E7B-14CEACBDE485}"/>
              </a:ext>
            </a:extLst>
          </p:cNvPr>
          <p:cNvSpPr/>
          <p:nvPr/>
        </p:nvSpPr>
        <p:spPr>
          <a:xfrm>
            <a:off x="4956764" y="4943481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85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4833065-6517-1A65-B52D-17881F7CCA04}"/>
              </a:ext>
            </a:extLst>
          </p:cNvPr>
          <p:cNvSpPr/>
          <p:nvPr/>
        </p:nvSpPr>
        <p:spPr>
          <a:xfrm>
            <a:off x="5393569" y="4943481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86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A6A78A0-9B3F-46D2-A530-01A74F6F9DE9}"/>
              </a:ext>
            </a:extLst>
          </p:cNvPr>
          <p:cNvSpPr/>
          <p:nvPr/>
        </p:nvSpPr>
        <p:spPr>
          <a:xfrm>
            <a:off x="5830374" y="4943481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87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411796F-0517-3C18-B376-FC257FA7571F}"/>
              </a:ext>
            </a:extLst>
          </p:cNvPr>
          <p:cNvSpPr/>
          <p:nvPr/>
        </p:nvSpPr>
        <p:spPr>
          <a:xfrm>
            <a:off x="6267179" y="4943481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D273F37-08D0-A894-3CBE-7053097DCAB9}"/>
              </a:ext>
            </a:extLst>
          </p:cNvPr>
          <p:cNvSpPr/>
          <p:nvPr/>
        </p:nvSpPr>
        <p:spPr>
          <a:xfrm>
            <a:off x="6703984" y="4943481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89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679B0F6-94C8-353E-0764-DCC0388831D3}"/>
              </a:ext>
            </a:extLst>
          </p:cNvPr>
          <p:cNvSpPr/>
          <p:nvPr/>
        </p:nvSpPr>
        <p:spPr>
          <a:xfrm>
            <a:off x="7140790" y="4943481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4D3BD0AF-C085-C49A-7EAC-4A35A2A7F1EA}"/>
              </a:ext>
            </a:extLst>
          </p:cNvPr>
          <p:cNvSpPr/>
          <p:nvPr/>
        </p:nvSpPr>
        <p:spPr>
          <a:xfrm>
            <a:off x="3209544" y="5377045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91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BB0D208B-BE8C-5FF1-7E58-71592671E56F}"/>
              </a:ext>
            </a:extLst>
          </p:cNvPr>
          <p:cNvSpPr/>
          <p:nvPr/>
        </p:nvSpPr>
        <p:spPr>
          <a:xfrm>
            <a:off x="3646349" y="5377045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92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0E7E189-C329-34A9-8E30-04B8173DA1B4}"/>
              </a:ext>
            </a:extLst>
          </p:cNvPr>
          <p:cNvSpPr/>
          <p:nvPr/>
        </p:nvSpPr>
        <p:spPr>
          <a:xfrm>
            <a:off x="4083154" y="5377045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650882D-03C6-F434-2EC8-60CD7BAA0A2E}"/>
              </a:ext>
            </a:extLst>
          </p:cNvPr>
          <p:cNvSpPr/>
          <p:nvPr/>
        </p:nvSpPr>
        <p:spPr>
          <a:xfrm>
            <a:off x="4519959" y="5377045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F98BB48-BDFA-3677-153E-5364EAAED018}"/>
              </a:ext>
            </a:extLst>
          </p:cNvPr>
          <p:cNvSpPr/>
          <p:nvPr/>
        </p:nvSpPr>
        <p:spPr>
          <a:xfrm>
            <a:off x="4956764" y="5377045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95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37F44836-BFC8-4C72-A057-6627BB67B4BF}"/>
              </a:ext>
            </a:extLst>
          </p:cNvPr>
          <p:cNvSpPr/>
          <p:nvPr/>
        </p:nvSpPr>
        <p:spPr>
          <a:xfrm>
            <a:off x="5393569" y="5377045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96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537E4F6-764B-1074-777B-ACBA2F811435}"/>
              </a:ext>
            </a:extLst>
          </p:cNvPr>
          <p:cNvSpPr/>
          <p:nvPr/>
        </p:nvSpPr>
        <p:spPr>
          <a:xfrm>
            <a:off x="5830374" y="5377045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B67A2926-5A84-0278-F144-8C626F2BF24C}"/>
              </a:ext>
            </a:extLst>
          </p:cNvPr>
          <p:cNvSpPr/>
          <p:nvPr/>
        </p:nvSpPr>
        <p:spPr>
          <a:xfrm>
            <a:off x="6267179" y="5377045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98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2DAFA24-03B1-8352-D79A-3AA12F0379B6}"/>
              </a:ext>
            </a:extLst>
          </p:cNvPr>
          <p:cNvSpPr/>
          <p:nvPr/>
        </p:nvSpPr>
        <p:spPr>
          <a:xfrm>
            <a:off x="6703984" y="5377045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C205995-CCEC-D337-5A63-BC3159C26EF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40790" y="5377045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157" name="hightlight 3">
            <a:extLst>
              <a:ext uri="{FF2B5EF4-FFF2-40B4-BE49-F238E27FC236}">
                <a16:creationId xmlns:a16="http://schemas.microsoft.com/office/drawing/2014/main" id="{9A090C8E-3182-C4F1-8CB3-7E2FE74256A1}"/>
              </a:ext>
            </a:extLst>
          </p:cNvPr>
          <p:cNvSpPr/>
          <p:nvPr/>
        </p:nvSpPr>
        <p:spPr>
          <a:xfrm>
            <a:off x="8479896" y="2228538"/>
            <a:ext cx="2826462" cy="339037"/>
          </a:xfrm>
          <a:prstGeom prst="rect">
            <a:avLst/>
          </a:prstGeom>
          <a:solidFill>
            <a:srgbClr val="FFFF00">
              <a:alpha val="50980"/>
            </a:srgb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11" name="highlight 2">
            <a:extLst>
              <a:ext uri="{FF2B5EF4-FFF2-40B4-BE49-F238E27FC236}">
                <a16:creationId xmlns:a16="http://schemas.microsoft.com/office/drawing/2014/main" id="{9ED15FDB-5020-344A-99BF-6B9F3B40F66A}"/>
              </a:ext>
            </a:extLst>
          </p:cNvPr>
          <p:cNvSpPr/>
          <p:nvPr/>
        </p:nvSpPr>
        <p:spPr>
          <a:xfrm>
            <a:off x="8103141" y="1957841"/>
            <a:ext cx="2278380" cy="270696"/>
          </a:xfrm>
          <a:prstGeom prst="rect">
            <a:avLst/>
          </a:prstGeom>
          <a:solidFill>
            <a:srgbClr val="FFFF00">
              <a:alpha val="50980"/>
            </a:srgb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ightlight 1">
            <a:extLst>
              <a:ext uri="{FF2B5EF4-FFF2-40B4-BE49-F238E27FC236}">
                <a16:creationId xmlns:a16="http://schemas.microsoft.com/office/drawing/2014/main" id="{7213983F-594C-1281-E267-4A30B5E1841A}"/>
              </a:ext>
            </a:extLst>
          </p:cNvPr>
          <p:cNvSpPr/>
          <p:nvPr/>
        </p:nvSpPr>
        <p:spPr>
          <a:xfrm>
            <a:off x="7749540" y="1676400"/>
            <a:ext cx="2278380" cy="160020"/>
          </a:xfrm>
          <a:prstGeom prst="rect">
            <a:avLst/>
          </a:prstGeom>
          <a:solidFill>
            <a:srgbClr val="FFFF00">
              <a:alpha val="50980"/>
            </a:srgb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FBD9-161E-8B9F-D8F6-4E83EE1B5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477" y="669487"/>
            <a:ext cx="10515600" cy="6727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DASAR TEORI</a:t>
            </a:r>
            <a:endParaRPr lang="id-ID">
              <a:ea typeface="+mn-lt"/>
              <a:cs typeface="+mn-lt"/>
            </a:endParaRPr>
          </a:p>
        </p:txBody>
      </p:sp>
      <p:sp>
        <p:nvSpPr>
          <p:cNvPr id="4" name="Persegi Panjang: Sudut Lengkung 3">
            <a:extLst>
              <a:ext uri="{FF2B5EF4-FFF2-40B4-BE49-F238E27FC236}">
                <a16:creationId xmlns:a16="http://schemas.microsoft.com/office/drawing/2014/main" id="{BBA2C8CD-C87B-B3B5-543D-72D7432CFE33}"/>
              </a:ext>
            </a:extLst>
          </p:cNvPr>
          <p:cNvSpPr/>
          <p:nvPr/>
        </p:nvSpPr>
        <p:spPr>
          <a:xfrm>
            <a:off x="295601" y="1289540"/>
            <a:ext cx="2144515" cy="870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Bilangan Prima</a:t>
            </a:r>
            <a:endParaRPr lang="id-ID" sz="2400">
              <a:solidFill>
                <a:schemeClr val="bg1"/>
              </a:solidFill>
            </a:endParaRPr>
          </a:p>
        </p:txBody>
      </p:sp>
      <p:sp>
        <p:nvSpPr>
          <p:cNvPr id="7" name="Persegi Panjang: Sudut Lengkung 6">
            <a:extLst>
              <a:ext uri="{FF2B5EF4-FFF2-40B4-BE49-F238E27FC236}">
                <a16:creationId xmlns:a16="http://schemas.microsoft.com/office/drawing/2014/main" id="{F5860E78-C3B3-2E80-8BE2-5C257E0B5163}"/>
              </a:ext>
            </a:extLst>
          </p:cNvPr>
          <p:cNvSpPr/>
          <p:nvPr/>
        </p:nvSpPr>
        <p:spPr>
          <a:xfrm>
            <a:off x="295602" y="2288022"/>
            <a:ext cx="2144516" cy="87074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/>
              <a:t>Sieve of Eratosthenes</a:t>
            </a:r>
            <a:endParaRPr lang="id-ID" sz="2400"/>
          </a:p>
        </p:txBody>
      </p:sp>
      <p:sp>
        <p:nvSpPr>
          <p:cNvPr id="8" name="Persegi Panjang: Sudut Lengkung 7">
            <a:extLst>
              <a:ext uri="{FF2B5EF4-FFF2-40B4-BE49-F238E27FC236}">
                <a16:creationId xmlns:a16="http://schemas.microsoft.com/office/drawing/2014/main" id="{F4D2D379-8124-2B80-9A5F-A7AB3129084C}"/>
              </a:ext>
            </a:extLst>
          </p:cNvPr>
          <p:cNvSpPr/>
          <p:nvPr/>
        </p:nvSpPr>
        <p:spPr>
          <a:xfrm>
            <a:off x="295602" y="3299642"/>
            <a:ext cx="2144515" cy="870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cs typeface="Calibri"/>
              </a:rPr>
              <a:t>Uji Primalitas Miller-Rabin</a:t>
            </a:r>
            <a:endParaRPr lang="id-ID" sz="2400"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Persegi Panjang: Sudut Lengkung 8">
                <a:extLst>
                  <a:ext uri="{FF2B5EF4-FFF2-40B4-BE49-F238E27FC236}">
                    <a16:creationId xmlns:a16="http://schemas.microsoft.com/office/drawing/2014/main" id="{A79B1DA0-F3F5-2E34-4DBF-3789D0FCE2FE}"/>
                  </a:ext>
                </a:extLst>
              </p:cNvPr>
              <p:cNvSpPr/>
              <p:nvPr/>
            </p:nvSpPr>
            <p:spPr>
              <a:xfrm>
                <a:off x="295601" y="4324400"/>
                <a:ext cx="2144515" cy="870743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>
                    <a:cs typeface="Calibri"/>
                  </a:rPr>
                  <a:t>Primalitas bilangan berbentuk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−1</m:t>
                    </m:r>
                  </m:oMath>
                </a14:m>
                <a:endParaRPr lang="id-ID">
                  <a:cs typeface="Calibri"/>
                </a:endParaRPr>
              </a:p>
            </p:txBody>
          </p:sp>
        </mc:Choice>
        <mc:Fallback>
          <p:sp>
            <p:nvSpPr>
              <p:cNvPr id="9" name="Persegi Panjang: Sudut Lengkung 8">
                <a:extLst>
                  <a:ext uri="{FF2B5EF4-FFF2-40B4-BE49-F238E27FC236}">
                    <a16:creationId xmlns:a16="http://schemas.microsoft.com/office/drawing/2014/main" id="{A79B1DA0-F3F5-2E34-4DBF-3789D0FCE2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01" y="4324400"/>
                <a:ext cx="2144515" cy="87074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Gambar 6">
            <a:extLst>
              <a:ext uri="{FF2B5EF4-FFF2-40B4-BE49-F238E27FC236}">
                <a16:creationId xmlns:a16="http://schemas.microsoft.com/office/drawing/2014/main" id="{1B388097-9F9E-0222-C170-2C7B3FB82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2882" y="-95426"/>
            <a:ext cx="2375339" cy="1530923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AF1EC72C-B4A9-6233-3B1C-F4C4C52E58B5}"/>
              </a:ext>
            </a:extLst>
          </p:cNvPr>
          <p:cNvSpPr txBox="1">
            <a:spLocks/>
          </p:cNvSpPr>
          <p:nvPr/>
        </p:nvSpPr>
        <p:spPr>
          <a:xfrm>
            <a:off x="2859577" y="6455047"/>
            <a:ext cx="6499124" cy="3588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Final Project </a:t>
            </a:r>
            <a:r>
              <a:rPr lang="en-US" sz="1600" b="1" err="1"/>
              <a:t>Perancangan</a:t>
            </a:r>
            <a:r>
              <a:rPr lang="en-US" sz="1600" b="1"/>
              <a:t> dan Analisis </a:t>
            </a:r>
            <a:r>
              <a:rPr lang="en-US" sz="1600" err="1"/>
              <a:t>Algoritma</a:t>
            </a:r>
            <a:r>
              <a:rPr lang="en-US" sz="1600" b="1"/>
              <a:t> - IF184401</a:t>
            </a:r>
          </a:p>
        </p:txBody>
      </p: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181F0BBF-0174-6E96-807C-BC658CCC886D}"/>
              </a:ext>
            </a:extLst>
          </p:cNvPr>
          <p:cNvSpPr/>
          <p:nvPr/>
        </p:nvSpPr>
        <p:spPr>
          <a:xfrm>
            <a:off x="295601" y="5322883"/>
            <a:ext cx="2144515" cy="8707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cs typeface="Calibri"/>
              </a:rPr>
              <a:t>Algoritma Tonelli-Shanks</a:t>
            </a:r>
            <a:endParaRPr lang="id-ID" sz="2400">
              <a:cs typeface="Calibri"/>
            </a:endParaRPr>
          </a:p>
        </p:txBody>
      </p:sp>
      <p:sp>
        <p:nvSpPr>
          <p:cNvPr id="6" name="Kotak Teks 4">
            <a:extLst>
              <a:ext uri="{FF2B5EF4-FFF2-40B4-BE49-F238E27FC236}">
                <a16:creationId xmlns:a16="http://schemas.microsoft.com/office/drawing/2014/main" id="{6B537806-0D11-925F-6EE6-058F3F2BFC28}"/>
              </a:ext>
            </a:extLst>
          </p:cNvPr>
          <p:cNvSpPr txBox="1"/>
          <p:nvPr/>
        </p:nvSpPr>
        <p:spPr>
          <a:xfrm>
            <a:off x="7691120" y="1474969"/>
            <a:ext cx="3605406" cy="1092607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 defTabSz="360000">
              <a:tabLst>
                <a:tab pos="0" algn="l"/>
              </a:tabLst>
            </a:pPr>
            <a:r>
              <a:rPr lang="en-US" sz="1100">
                <a:cs typeface="Calibri" panose="020F0502020204030204"/>
              </a:rPr>
              <a:t>Pseudo code:</a:t>
            </a:r>
          </a:p>
          <a:p>
            <a:pPr algn="just" defTabSz="360000">
              <a:tabLst>
                <a:tab pos="0" algn="l"/>
              </a:tabLst>
            </a:pPr>
            <a:r>
              <a:rPr lang="en-US" sz="900">
                <a:solidFill>
                  <a:srgbClr val="333333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mark &lt;-- boolean array [2..n]</a:t>
            </a:r>
            <a:endParaRPr lang="en-US" sz="90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algn="just" defTabSz="360000">
              <a:tabLst>
                <a:tab pos="0" algn="l"/>
              </a:tabLst>
            </a:pPr>
            <a:r>
              <a:rPr lang="en-US" sz="900">
                <a:latin typeface="Fira Code" pitchFamily="1" charset="0"/>
                <a:ea typeface="Fira Code" pitchFamily="1" charset="0"/>
                <a:cs typeface="Fira Code" pitchFamily="1" charset="0"/>
              </a:rPr>
              <a:t>func sieveOfEratosthenes(n: integer)</a:t>
            </a:r>
          </a:p>
          <a:p>
            <a:pPr algn="just" defTabSz="360000">
              <a:tabLst>
                <a:tab pos="0" algn="l"/>
              </a:tabLst>
            </a:pPr>
            <a:r>
              <a:rPr lang="en-US" sz="900">
                <a:latin typeface="Fira Code" pitchFamily="1" charset="0"/>
                <a:ea typeface="Fira Code" pitchFamily="1" charset="0"/>
                <a:cs typeface="Fira Code" pitchFamily="1" charset="0"/>
              </a:rPr>
              <a:t>		for i = 2, 3, ..., ✓n do</a:t>
            </a:r>
          </a:p>
          <a:p>
            <a:pPr algn="just" defTabSz="360000">
              <a:tabLst>
                <a:tab pos="0" algn="l"/>
              </a:tabLst>
            </a:pPr>
            <a:r>
              <a:rPr lang="en-US" sz="900">
                <a:latin typeface="Fira Code" pitchFamily="1" charset="0"/>
                <a:ea typeface="Fira Code" pitchFamily="1" charset="0"/>
                <a:cs typeface="Fira Code" pitchFamily="1" charset="0"/>
              </a:rPr>
              <a:t>			if not mark[i] then</a:t>
            </a:r>
          </a:p>
          <a:p>
            <a:pPr algn="just" defTabSz="360000">
              <a:tabLst>
                <a:tab pos="0" algn="l"/>
              </a:tabLst>
            </a:pPr>
            <a:r>
              <a:rPr lang="en-US" sz="900">
                <a:latin typeface="Fira Code" pitchFamily="1" charset="0"/>
                <a:ea typeface="Fira Code" pitchFamily="1" charset="0"/>
                <a:cs typeface="Fira Code" pitchFamily="1" charset="0"/>
              </a:rPr>
              <a:t>				for j = i</a:t>
            </a:r>
            <a:r>
              <a:rPr lang="en-US" sz="900" baseline="30000">
                <a:latin typeface="Fira Code" pitchFamily="1" charset="0"/>
                <a:ea typeface="Fira Code" pitchFamily="1" charset="0"/>
                <a:cs typeface="Fira Code" pitchFamily="1" charset="0"/>
              </a:rPr>
              <a:t>2</a:t>
            </a:r>
            <a:r>
              <a:rPr lang="en-US" sz="900">
                <a:latin typeface="Fira Code" pitchFamily="1" charset="0"/>
                <a:ea typeface="Fira Code" pitchFamily="1" charset="0"/>
                <a:cs typeface="Fira Code" pitchFamily="1" charset="0"/>
              </a:rPr>
              <a:t>, i</a:t>
            </a:r>
            <a:r>
              <a:rPr lang="en-US" sz="900" baseline="30000">
                <a:latin typeface="Fira Code" pitchFamily="1" charset="0"/>
                <a:ea typeface="Fira Code" pitchFamily="1" charset="0"/>
                <a:cs typeface="Fira Code" pitchFamily="1" charset="0"/>
              </a:rPr>
              <a:t>2</a:t>
            </a:r>
            <a:r>
              <a:rPr lang="en-US" sz="900">
                <a:latin typeface="Fira Code" pitchFamily="1" charset="0"/>
                <a:ea typeface="Fira Code" pitchFamily="1" charset="0"/>
                <a:cs typeface="Fira Code" pitchFamily="1" charset="0"/>
              </a:rPr>
              <a:t>+i, i</a:t>
            </a:r>
            <a:r>
              <a:rPr lang="en-US" sz="900" baseline="30000">
                <a:latin typeface="Fira Code" pitchFamily="1" charset="0"/>
                <a:ea typeface="Fira Code" pitchFamily="1" charset="0"/>
                <a:cs typeface="Fira Code" pitchFamily="1" charset="0"/>
              </a:rPr>
              <a:t>2</a:t>
            </a:r>
            <a:r>
              <a:rPr lang="en-US" sz="900">
                <a:latin typeface="Fira Code" pitchFamily="1" charset="0"/>
                <a:ea typeface="Fira Code" pitchFamily="1" charset="0"/>
                <a:cs typeface="Fira Code" pitchFamily="1" charset="0"/>
              </a:rPr>
              <a:t>+2i, ..., n do</a:t>
            </a:r>
          </a:p>
          <a:p>
            <a:pPr algn="just" defTabSz="360000">
              <a:tabLst>
                <a:tab pos="0" algn="l"/>
              </a:tabLst>
            </a:pPr>
            <a:r>
              <a:rPr lang="en-US" sz="900">
                <a:latin typeface="Fira Code" pitchFamily="1" charset="0"/>
                <a:ea typeface="Fira Code" pitchFamily="1" charset="0"/>
                <a:cs typeface="Fira Code" pitchFamily="1" charset="0"/>
              </a:rPr>
              <a:t>					mark[i] = true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ABDF9E-B570-5485-27A3-A52E5A79BBE7}"/>
              </a:ext>
            </a:extLst>
          </p:cNvPr>
          <p:cNvSpPr/>
          <p:nvPr/>
        </p:nvSpPr>
        <p:spPr>
          <a:xfrm>
            <a:off x="11306360" y="1435497"/>
            <a:ext cx="885640" cy="501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D79C86-9ACB-FFA4-FD4E-3A5F8545BF9A}"/>
              </a:ext>
            </a:extLst>
          </p:cNvPr>
          <p:cNvSpPr/>
          <p:nvPr/>
        </p:nvSpPr>
        <p:spPr>
          <a:xfrm rot="5400000">
            <a:off x="4565360" y="-2069880"/>
            <a:ext cx="885640" cy="501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Kotak Teks 4">
            <a:extLst>
              <a:ext uri="{FF2B5EF4-FFF2-40B4-BE49-F238E27FC236}">
                <a16:creationId xmlns:a16="http://schemas.microsoft.com/office/drawing/2014/main" id="{E78C5E0A-7589-550A-38EE-0CF1031C8ED6}"/>
              </a:ext>
            </a:extLst>
          </p:cNvPr>
          <p:cNvSpPr txBox="1"/>
          <p:nvPr/>
        </p:nvSpPr>
        <p:spPr>
          <a:xfrm>
            <a:off x="7691120" y="2700340"/>
            <a:ext cx="3605406" cy="26161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 defTabSz="360000">
              <a:tabLst>
                <a:tab pos="0" algn="l"/>
              </a:tabLst>
            </a:pPr>
            <a:r>
              <a:rPr lang="en-US" sz="1100">
                <a:ea typeface="Fira Code" pitchFamily="1" charset="0"/>
                <a:cs typeface="Fira Code" pitchFamily="1" charset="0"/>
              </a:rPr>
              <a:t>Bilangan Prima: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D19AF3-8E52-5171-411F-9D7E71035ACC}"/>
              </a:ext>
            </a:extLst>
          </p:cNvPr>
          <p:cNvSpPr/>
          <p:nvPr/>
        </p:nvSpPr>
        <p:spPr>
          <a:xfrm>
            <a:off x="7778033" y="2984183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50415B-FECD-3DA4-153C-68B5CFC70DE8}"/>
              </a:ext>
            </a:extLst>
          </p:cNvPr>
          <p:cNvSpPr/>
          <p:nvPr/>
        </p:nvSpPr>
        <p:spPr>
          <a:xfrm>
            <a:off x="8300283" y="2983676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BDDF3C-5C77-3E4C-3D50-0769B7372019}"/>
              </a:ext>
            </a:extLst>
          </p:cNvPr>
          <p:cNvSpPr/>
          <p:nvPr/>
        </p:nvSpPr>
        <p:spPr>
          <a:xfrm>
            <a:off x="8822533" y="2984609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CBDFD4-D182-DE73-848A-F41A3FF21777}"/>
              </a:ext>
            </a:extLst>
          </p:cNvPr>
          <p:cNvSpPr/>
          <p:nvPr/>
        </p:nvSpPr>
        <p:spPr>
          <a:xfrm>
            <a:off x="9344783" y="2984183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F8E27D-D95D-D11E-6717-7840321E815E}"/>
              </a:ext>
            </a:extLst>
          </p:cNvPr>
          <p:cNvSpPr/>
          <p:nvPr/>
        </p:nvSpPr>
        <p:spPr>
          <a:xfrm>
            <a:off x="9867033" y="2984609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AE425C-B2E9-23DA-159B-63F3987D6506}"/>
              </a:ext>
            </a:extLst>
          </p:cNvPr>
          <p:cNvSpPr/>
          <p:nvPr/>
        </p:nvSpPr>
        <p:spPr>
          <a:xfrm>
            <a:off x="10389283" y="2982106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27E0DC-F7A1-C65E-D684-CE0ACADB52B5}"/>
              </a:ext>
            </a:extLst>
          </p:cNvPr>
          <p:cNvSpPr/>
          <p:nvPr/>
        </p:nvSpPr>
        <p:spPr>
          <a:xfrm>
            <a:off x="10911530" y="2982093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E6317E-991F-94F3-C023-F3A0DDA83DBE}"/>
              </a:ext>
            </a:extLst>
          </p:cNvPr>
          <p:cNvSpPr/>
          <p:nvPr/>
        </p:nvSpPr>
        <p:spPr>
          <a:xfrm>
            <a:off x="7780033" y="3434097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21F86D-1A83-AE57-F30C-5F49175E4E62}"/>
              </a:ext>
            </a:extLst>
          </p:cNvPr>
          <p:cNvSpPr/>
          <p:nvPr/>
        </p:nvSpPr>
        <p:spPr>
          <a:xfrm>
            <a:off x="8300283" y="3428999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90BEAA-467B-4CE9-0839-83F2CA50532F}"/>
              </a:ext>
            </a:extLst>
          </p:cNvPr>
          <p:cNvSpPr/>
          <p:nvPr/>
        </p:nvSpPr>
        <p:spPr>
          <a:xfrm>
            <a:off x="8822533" y="3426157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274D54A-F4C7-D06C-6CC5-2648EA68CD6A}"/>
              </a:ext>
            </a:extLst>
          </p:cNvPr>
          <p:cNvSpPr/>
          <p:nvPr/>
        </p:nvSpPr>
        <p:spPr>
          <a:xfrm>
            <a:off x="9344783" y="3426477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A922FEC-8BBE-5833-84CD-9C375612E66E}"/>
              </a:ext>
            </a:extLst>
          </p:cNvPr>
          <p:cNvSpPr/>
          <p:nvPr/>
        </p:nvSpPr>
        <p:spPr>
          <a:xfrm>
            <a:off x="9867033" y="3419809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F9BE05-CD94-AA9C-BF40-09444FD99C37}"/>
              </a:ext>
            </a:extLst>
          </p:cNvPr>
          <p:cNvSpPr/>
          <p:nvPr/>
        </p:nvSpPr>
        <p:spPr>
          <a:xfrm>
            <a:off x="10911532" y="3419808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43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00C7E6-7D5D-AC84-8D5D-CF69B3D690F4}"/>
              </a:ext>
            </a:extLst>
          </p:cNvPr>
          <p:cNvSpPr/>
          <p:nvPr/>
        </p:nvSpPr>
        <p:spPr>
          <a:xfrm>
            <a:off x="7774258" y="3880534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47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43067D4-D487-DB53-AEC5-EB9B9A9D9B78}"/>
              </a:ext>
            </a:extLst>
          </p:cNvPr>
          <p:cNvSpPr/>
          <p:nvPr/>
        </p:nvSpPr>
        <p:spPr>
          <a:xfrm>
            <a:off x="8295472" y="3880102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FCAB63-DE49-2264-6ACE-7474C111CE0B}"/>
              </a:ext>
            </a:extLst>
          </p:cNvPr>
          <p:cNvSpPr/>
          <p:nvPr/>
        </p:nvSpPr>
        <p:spPr>
          <a:xfrm>
            <a:off x="8816686" y="3879653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59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34591EC-2AA7-6BC3-84C6-E5101CC7BD04}"/>
              </a:ext>
            </a:extLst>
          </p:cNvPr>
          <p:cNvSpPr/>
          <p:nvPr/>
        </p:nvSpPr>
        <p:spPr>
          <a:xfrm>
            <a:off x="9337900" y="3879185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61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8E21080-696F-FDF6-F692-8D39C61CCB49}"/>
              </a:ext>
            </a:extLst>
          </p:cNvPr>
          <p:cNvSpPr/>
          <p:nvPr/>
        </p:nvSpPr>
        <p:spPr>
          <a:xfrm>
            <a:off x="9859114" y="3879185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67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C1314E-1AE1-71EB-B70D-F90F10DBB0DB}"/>
              </a:ext>
            </a:extLst>
          </p:cNvPr>
          <p:cNvSpPr/>
          <p:nvPr/>
        </p:nvSpPr>
        <p:spPr>
          <a:xfrm>
            <a:off x="7770756" y="4323516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79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465D47A-A188-2347-C6F6-D35296DC36A0}"/>
              </a:ext>
            </a:extLst>
          </p:cNvPr>
          <p:cNvSpPr/>
          <p:nvPr/>
        </p:nvSpPr>
        <p:spPr>
          <a:xfrm>
            <a:off x="8289581" y="4323516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83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5C04AA0-D0E1-A4E8-2C8B-3786F00A3896}"/>
              </a:ext>
            </a:extLst>
          </p:cNvPr>
          <p:cNvSpPr/>
          <p:nvPr/>
        </p:nvSpPr>
        <p:spPr>
          <a:xfrm>
            <a:off x="8821464" y="4323516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247838-7E93-10F3-097D-16646325BD77}"/>
              </a:ext>
            </a:extLst>
          </p:cNvPr>
          <p:cNvSpPr/>
          <p:nvPr/>
        </p:nvSpPr>
        <p:spPr>
          <a:xfrm>
            <a:off x="9337900" y="4323515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45ED3E6-C89D-CB98-DFE5-C7F331A60B48}"/>
              </a:ext>
            </a:extLst>
          </p:cNvPr>
          <p:cNvSpPr/>
          <p:nvPr/>
        </p:nvSpPr>
        <p:spPr>
          <a:xfrm>
            <a:off x="10389283" y="3426477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41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F3B860C-D8ED-2FD8-06F2-6334DA9F522C}"/>
              </a:ext>
            </a:extLst>
          </p:cNvPr>
          <p:cNvSpPr/>
          <p:nvPr/>
        </p:nvSpPr>
        <p:spPr>
          <a:xfrm>
            <a:off x="10380327" y="3874986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71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C0C7892-42CA-2273-D14A-463DF7910530}"/>
              </a:ext>
            </a:extLst>
          </p:cNvPr>
          <p:cNvSpPr/>
          <p:nvPr/>
        </p:nvSpPr>
        <p:spPr>
          <a:xfrm>
            <a:off x="10911529" y="3874986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73</a:t>
            </a:r>
          </a:p>
        </p:txBody>
      </p:sp>
    </p:spTree>
    <p:extLst>
      <p:ext uri="{BB962C8B-B14F-4D97-AF65-F5344CB8AC3E}">
        <p14:creationId xmlns:p14="http://schemas.microsoft.com/office/powerpoint/2010/main" val="7862011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2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00"/>
                            </p:stCondLst>
                            <p:childTnLst>
                              <p:par>
                                <p:cTn id="26" presetID="22" presetClass="exit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00"/>
                            </p:stCondLst>
                            <p:childTnLst>
                              <p:par>
                                <p:cTn id="3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B094"/>
                                      </p:to>
                                    </p:animClr>
                                    <p:set>
                                      <p:cBhvr>
                                        <p:cTn id="36" dur="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B094"/>
                                      </p:to>
                                    </p:animClr>
                                    <p:set>
                                      <p:cBhvr>
                                        <p:cTn id="41" dur="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300"/>
                            </p:stCondLst>
                            <p:childTnLst>
                              <p:par>
                                <p:cTn id="4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B094"/>
                                      </p:to>
                                    </p:animClr>
                                    <p:set>
                                      <p:cBhvr>
                                        <p:cTn id="46" dur="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350"/>
                            </p:stCondLst>
                            <p:childTnLst>
                              <p:par>
                                <p:cTn id="4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B094"/>
                                      </p:to>
                                    </p:animClr>
                                    <p:set>
                                      <p:cBhvr>
                                        <p:cTn id="51" dur="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400"/>
                            </p:stCondLst>
                            <p:childTnLst>
                              <p:par>
                                <p:cTn id="5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B094"/>
                                      </p:to>
                                    </p:animClr>
                                    <p:set>
                                      <p:cBhvr>
                                        <p:cTn id="56" dur="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450"/>
                            </p:stCondLst>
                            <p:childTnLst>
                              <p:par>
                                <p:cTn id="5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B094"/>
                                      </p:to>
                                    </p:animClr>
                                    <p:set>
                                      <p:cBhvr>
                                        <p:cTn id="61" dur="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B094"/>
                                      </p:to>
                                    </p:animClr>
                                    <p:set>
                                      <p:cBhvr>
                                        <p:cTn id="66" dur="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50"/>
                            </p:stCondLst>
                            <p:childTnLst>
                              <p:par>
                                <p:cTn id="6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B094"/>
                                      </p:to>
                                    </p:animClr>
                                    <p:set>
                                      <p:cBhvr>
                                        <p:cTn id="71" dur="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600"/>
                            </p:stCondLst>
                            <p:childTnLst>
                              <p:par>
                                <p:cTn id="7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B094"/>
                                      </p:to>
                                    </p:animClr>
                                    <p:set>
                                      <p:cBhvr>
                                        <p:cTn id="76" dur="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650"/>
                            </p:stCondLst>
                            <p:childTnLst>
                              <p:par>
                                <p:cTn id="7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B094"/>
                                      </p:to>
                                    </p:animClr>
                                    <p:set>
                                      <p:cBhvr>
                                        <p:cTn id="81" dur="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700"/>
                            </p:stCondLst>
                            <p:childTnLst>
                              <p:par>
                                <p:cTn id="8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B094"/>
                                      </p:to>
                                    </p:animClr>
                                    <p:set>
                                      <p:cBhvr>
                                        <p:cTn id="86" dur="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750"/>
                            </p:stCondLst>
                            <p:childTnLst>
                              <p:par>
                                <p:cTn id="8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B094"/>
                                      </p:to>
                                    </p:animClr>
                                    <p:set>
                                      <p:cBhvr>
                                        <p:cTn id="91" dur="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800"/>
                            </p:stCondLst>
                            <p:childTnLst>
                              <p:par>
                                <p:cTn id="9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B094"/>
                                      </p:to>
                                    </p:animClr>
                                    <p:set>
                                      <p:cBhvr>
                                        <p:cTn id="96" dur="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850"/>
                            </p:stCondLst>
                            <p:childTnLst>
                              <p:par>
                                <p:cTn id="9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B094"/>
                                      </p:to>
                                    </p:animClr>
                                    <p:set>
                                      <p:cBhvr>
                                        <p:cTn id="101" dur="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900"/>
                            </p:stCondLst>
                            <p:childTnLst>
                              <p:par>
                                <p:cTn id="10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B094"/>
                                      </p:to>
                                    </p:animClr>
                                    <p:set>
                                      <p:cBhvr>
                                        <p:cTn id="106" dur="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950"/>
                            </p:stCondLst>
                            <p:childTnLst>
                              <p:par>
                                <p:cTn id="10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B094"/>
                                      </p:to>
                                    </p:animClr>
                                    <p:set>
                                      <p:cBhvr>
                                        <p:cTn id="111" dur="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1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B094"/>
                                      </p:to>
                                    </p:animClr>
                                    <p:set>
                                      <p:cBhvr>
                                        <p:cTn id="116" dur="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050"/>
                            </p:stCondLst>
                            <p:childTnLst>
                              <p:par>
                                <p:cTn id="11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B094"/>
                                      </p:to>
                                    </p:animClr>
                                    <p:set>
                                      <p:cBhvr>
                                        <p:cTn id="121" dur="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4100"/>
                            </p:stCondLst>
                            <p:childTnLst>
                              <p:par>
                                <p:cTn id="12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B094"/>
                                      </p:to>
                                    </p:animClr>
                                    <p:set>
                                      <p:cBhvr>
                                        <p:cTn id="126" dur="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4150"/>
                            </p:stCondLst>
                            <p:childTnLst>
                              <p:par>
                                <p:cTn id="12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B094"/>
                                      </p:to>
                                    </p:animClr>
                                    <p:set>
                                      <p:cBhvr>
                                        <p:cTn id="131" dur="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200"/>
                            </p:stCondLst>
                            <p:childTnLst>
                              <p:par>
                                <p:cTn id="13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B094"/>
                                      </p:to>
                                    </p:animClr>
                                    <p:set>
                                      <p:cBhvr>
                                        <p:cTn id="136" dur="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4250"/>
                            </p:stCondLst>
                            <p:childTnLst>
                              <p:par>
                                <p:cTn id="13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B094"/>
                                      </p:to>
                                    </p:animClr>
                                    <p:set>
                                      <p:cBhvr>
                                        <p:cTn id="141" dur="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4300"/>
                            </p:stCondLst>
                            <p:childTnLst>
                              <p:par>
                                <p:cTn id="14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B094"/>
                                      </p:to>
                                    </p:animClr>
                                    <p:set>
                                      <p:cBhvr>
                                        <p:cTn id="146" dur="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350"/>
                            </p:stCondLst>
                            <p:childTnLst>
                              <p:par>
                                <p:cTn id="14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B094"/>
                                      </p:to>
                                    </p:animClr>
                                    <p:set>
                                      <p:cBhvr>
                                        <p:cTn id="151" dur="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400"/>
                            </p:stCondLst>
                            <p:childTnLst>
                              <p:par>
                                <p:cTn id="15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B094"/>
                                      </p:to>
                                    </p:animClr>
                                    <p:set>
                                      <p:cBhvr>
                                        <p:cTn id="156" dur="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" dur="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4450"/>
                            </p:stCondLst>
                            <p:childTnLst>
                              <p:par>
                                <p:cTn id="15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B094"/>
                                      </p:to>
                                    </p:animClr>
                                    <p:set>
                                      <p:cBhvr>
                                        <p:cTn id="161" dur="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500"/>
                            </p:stCondLst>
                            <p:childTnLst>
                              <p:par>
                                <p:cTn id="16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5" dur="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B094"/>
                                      </p:to>
                                    </p:animClr>
                                    <p:set>
                                      <p:cBhvr>
                                        <p:cTn id="166" dur="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7" dur="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4550"/>
                            </p:stCondLst>
                            <p:childTnLst>
                              <p:par>
                                <p:cTn id="16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B094"/>
                                      </p:to>
                                    </p:animClr>
                                    <p:set>
                                      <p:cBhvr>
                                        <p:cTn id="171" dur="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600"/>
                            </p:stCondLst>
                            <p:childTnLst>
                              <p:par>
                                <p:cTn id="17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5" dur="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B094"/>
                                      </p:to>
                                    </p:animClr>
                                    <p:set>
                                      <p:cBhvr>
                                        <p:cTn id="176" dur="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7" dur="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650"/>
                            </p:stCondLst>
                            <p:childTnLst>
                              <p:par>
                                <p:cTn id="17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B094"/>
                                      </p:to>
                                    </p:animClr>
                                    <p:set>
                                      <p:cBhvr>
                                        <p:cTn id="181" dur="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4700"/>
                            </p:stCondLst>
                            <p:childTnLst>
                              <p:par>
                                <p:cTn id="18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5" dur="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B094"/>
                                      </p:to>
                                    </p:animClr>
                                    <p:set>
                                      <p:cBhvr>
                                        <p:cTn id="186" dur="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7" dur="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4750"/>
                            </p:stCondLst>
                            <p:childTnLst>
                              <p:par>
                                <p:cTn id="18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B094"/>
                                      </p:to>
                                    </p:animClr>
                                    <p:set>
                                      <p:cBhvr>
                                        <p:cTn id="191" dur="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4800"/>
                            </p:stCondLst>
                            <p:childTnLst>
                              <p:par>
                                <p:cTn id="19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B094"/>
                                      </p:to>
                                    </p:animClr>
                                    <p:set>
                                      <p:cBhvr>
                                        <p:cTn id="196" dur="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7" dur="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4850"/>
                            </p:stCondLst>
                            <p:childTnLst>
                              <p:par>
                                <p:cTn id="19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0" dur="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B094"/>
                                      </p:to>
                                    </p:animClr>
                                    <p:set>
                                      <p:cBhvr>
                                        <p:cTn id="201" dur="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2" dur="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4900"/>
                            </p:stCondLst>
                            <p:childTnLst>
                              <p:par>
                                <p:cTn id="20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5" dur="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B094"/>
                                      </p:to>
                                    </p:animClr>
                                    <p:set>
                                      <p:cBhvr>
                                        <p:cTn id="206" dur="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7" dur="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4950"/>
                            </p:stCondLst>
                            <p:childTnLst>
                              <p:par>
                                <p:cTn id="20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B094"/>
                                      </p:to>
                                    </p:animClr>
                                    <p:set>
                                      <p:cBhvr>
                                        <p:cTn id="211" dur="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2" dur="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0"/>
                            </p:stCondLst>
                            <p:childTnLst>
                              <p:par>
                                <p:cTn id="21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5" dur="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B094"/>
                                      </p:to>
                                    </p:animClr>
                                    <p:set>
                                      <p:cBhvr>
                                        <p:cTn id="216" dur="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7" dur="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50"/>
                            </p:stCondLst>
                            <p:childTnLst>
                              <p:par>
                                <p:cTn id="21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0" dur="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B094"/>
                                      </p:to>
                                    </p:animClr>
                                    <p:set>
                                      <p:cBhvr>
                                        <p:cTn id="221" dur="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2" dur="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100"/>
                            </p:stCondLst>
                            <p:childTnLst>
                              <p:par>
                                <p:cTn id="22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5" dur="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B094"/>
                                      </p:to>
                                    </p:animClr>
                                    <p:set>
                                      <p:cBhvr>
                                        <p:cTn id="226" dur="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7" dur="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150"/>
                            </p:stCondLst>
                            <p:childTnLst>
                              <p:par>
                                <p:cTn id="22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0" dur="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B094"/>
                                      </p:to>
                                    </p:animClr>
                                    <p:set>
                                      <p:cBhvr>
                                        <p:cTn id="231" dur="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2" dur="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200"/>
                            </p:stCondLst>
                            <p:childTnLst>
                              <p:par>
                                <p:cTn id="23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5" dur="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B094"/>
                                      </p:to>
                                    </p:animClr>
                                    <p:set>
                                      <p:cBhvr>
                                        <p:cTn id="236" dur="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7" dur="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250"/>
                            </p:stCondLst>
                            <p:childTnLst>
                              <p:par>
                                <p:cTn id="23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0" dur="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B094"/>
                                      </p:to>
                                    </p:animClr>
                                    <p:set>
                                      <p:cBhvr>
                                        <p:cTn id="241" dur="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2" dur="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5300"/>
                            </p:stCondLst>
                            <p:childTnLst>
                              <p:par>
                                <p:cTn id="24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5" dur="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B094"/>
                                      </p:to>
                                    </p:animClr>
                                    <p:set>
                                      <p:cBhvr>
                                        <p:cTn id="246" dur="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7" dur="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5350"/>
                            </p:stCondLst>
                            <p:childTnLst>
                              <p:par>
                                <p:cTn id="24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0" dur="5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B094"/>
                                      </p:to>
                                    </p:animClr>
                                    <p:set>
                                      <p:cBhvr>
                                        <p:cTn id="251" dur="5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2" dur="5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400"/>
                            </p:stCondLst>
                            <p:childTnLst>
                              <p:par>
                                <p:cTn id="25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5" dur="5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B094"/>
                                      </p:to>
                                    </p:animClr>
                                    <p:set>
                                      <p:cBhvr>
                                        <p:cTn id="256" dur="5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7" dur="5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450"/>
                            </p:stCondLst>
                            <p:childTnLst>
                              <p:par>
                                <p:cTn id="25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0" dur="5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B094"/>
                                      </p:to>
                                    </p:animClr>
                                    <p:set>
                                      <p:cBhvr>
                                        <p:cTn id="261" dur="5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2" dur="5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500"/>
                            </p:stCondLst>
                            <p:childTnLst>
                              <p:par>
                                <p:cTn id="26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5" dur="5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B094"/>
                                      </p:to>
                                    </p:animClr>
                                    <p:set>
                                      <p:cBhvr>
                                        <p:cTn id="266" dur="5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7" dur="5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5550"/>
                            </p:stCondLst>
                            <p:childTnLst>
                              <p:par>
                                <p:cTn id="26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0" dur="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B094"/>
                                      </p:to>
                                    </p:animClr>
                                    <p:set>
                                      <p:cBhvr>
                                        <p:cTn id="271" dur="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2" dur="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600"/>
                            </p:stCondLst>
                            <p:childTnLst>
                              <p:par>
                                <p:cTn id="27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5" dur="5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B094"/>
                                      </p:to>
                                    </p:animClr>
                                    <p:set>
                                      <p:cBhvr>
                                        <p:cTn id="276" dur="5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7" dur="5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5650"/>
                            </p:stCondLst>
                            <p:childTnLst>
                              <p:par>
                                <p:cTn id="279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8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6150"/>
                            </p:stCondLst>
                            <p:childTnLst>
                              <p:par>
                                <p:cTn id="283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6650"/>
                            </p:stCondLst>
                            <p:childTnLst>
                              <p:par>
                                <p:cTn id="28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8" dur="2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89331"/>
                                      </p:to>
                                    </p:animClr>
                                    <p:set>
                                      <p:cBhvr>
                                        <p:cTn id="289" dur="2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0" dur="2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6850"/>
                            </p:stCondLst>
                            <p:childTnLst>
                              <p:par>
                                <p:cTn id="2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7350"/>
                            </p:stCondLst>
                            <p:childTnLst>
                              <p:par>
                                <p:cTn id="296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7850"/>
                            </p:stCondLst>
                            <p:childTnLst>
                              <p:par>
                                <p:cTn id="300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8350"/>
                            </p:stCondLst>
                            <p:childTnLst>
                              <p:par>
                                <p:cTn id="30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5" dur="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6" dur="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7" dur="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8400"/>
                            </p:stCondLst>
                            <p:childTnLst>
                              <p:par>
                                <p:cTn id="30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0" dur="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1" dur="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2" dur="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8450"/>
                            </p:stCondLst>
                            <p:childTnLst>
                              <p:par>
                                <p:cTn id="31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5" dur="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6" dur="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7" dur="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8500"/>
                            </p:stCondLst>
                            <p:childTnLst>
                              <p:par>
                                <p:cTn id="31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0" dur="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1" dur="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2" dur="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8550"/>
                            </p:stCondLst>
                            <p:childTnLst>
                              <p:par>
                                <p:cTn id="32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5" dur="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6" dur="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7" dur="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8600"/>
                            </p:stCondLst>
                            <p:childTnLst>
                              <p:par>
                                <p:cTn id="32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0" dur="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1" dur="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2" dur="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8650"/>
                            </p:stCondLst>
                            <p:childTnLst>
                              <p:par>
                                <p:cTn id="33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5" dur="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6" dur="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7" dur="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8700"/>
                            </p:stCondLst>
                            <p:childTnLst>
                              <p:par>
                                <p:cTn id="33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0" dur="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1" dur="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2" dur="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8750"/>
                            </p:stCondLst>
                            <p:childTnLst>
                              <p:par>
                                <p:cTn id="34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5" dur="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6" dur="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7" dur="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8800"/>
                            </p:stCondLst>
                            <p:childTnLst>
                              <p:par>
                                <p:cTn id="34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0" dur="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1" dur="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2" dur="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8850"/>
                            </p:stCondLst>
                            <p:childTnLst>
                              <p:par>
                                <p:cTn id="35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5" dur="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6" dur="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7" dur="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8900"/>
                            </p:stCondLst>
                            <p:childTnLst>
                              <p:par>
                                <p:cTn id="35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0" dur="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1" dur="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2" dur="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8950"/>
                            </p:stCondLst>
                            <p:childTnLst>
                              <p:par>
                                <p:cTn id="36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5" dur="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6" dur="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7" dur="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9000"/>
                            </p:stCondLst>
                            <p:childTnLst>
                              <p:par>
                                <p:cTn id="36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0" dur="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1" dur="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2" dur="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9050"/>
                            </p:stCondLst>
                            <p:childTnLst>
                              <p:par>
                                <p:cTn id="37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5" dur="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6" dur="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7" dur="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9100"/>
                            </p:stCondLst>
                            <p:childTnLst>
                              <p:par>
                                <p:cTn id="37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0" dur="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1" dur="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2" dur="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9150"/>
                            </p:stCondLst>
                            <p:childTnLst>
                              <p:par>
                                <p:cTn id="38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5" dur="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6" dur="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7" dur="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9200"/>
                            </p:stCondLst>
                            <p:childTnLst>
                              <p:par>
                                <p:cTn id="38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0" dur="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1" dur="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2" dur="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9250"/>
                            </p:stCondLst>
                            <p:childTnLst>
                              <p:par>
                                <p:cTn id="39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5" dur="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6" dur="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7" dur="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9300"/>
                            </p:stCondLst>
                            <p:childTnLst>
                              <p:par>
                                <p:cTn id="39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0" dur="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1" dur="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2" dur="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9350"/>
                            </p:stCondLst>
                            <p:childTnLst>
                              <p:par>
                                <p:cTn id="40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5" dur="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6" dur="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7" dur="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9400"/>
                            </p:stCondLst>
                            <p:childTnLst>
                              <p:par>
                                <p:cTn id="40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0" dur="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1" dur="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2" dur="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9450"/>
                            </p:stCondLst>
                            <p:childTnLst>
                              <p:par>
                                <p:cTn id="41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5" dur="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6" dur="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7" dur="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9500"/>
                            </p:stCondLst>
                            <p:childTnLst>
                              <p:par>
                                <p:cTn id="41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0" dur="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1" dur="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2" dur="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3" fill="hold">
                            <p:stCondLst>
                              <p:cond delay="9550"/>
                            </p:stCondLst>
                            <p:childTnLst>
                              <p:par>
                                <p:cTn id="42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5" dur="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6" dur="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7" dur="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9600"/>
                            </p:stCondLst>
                            <p:childTnLst>
                              <p:par>
                                <p:cTn id="42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0" dur="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1" dur="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2" dur="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9650"/>
                            </p:stCondLst>
                            <p:childTnLst>
                              <p:par>
                                <p:cTn id="43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5" dur="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6" dur="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7" dur="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8" fill="hold">
                            <p:stCondLst>
                              <p:cond delay="9700"/>
                            </p:stCondLst>
                            <p:childTnLst>
                              <p:par>
                                <p:cTn id="43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0" dur="5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1" dur="5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2" dur="5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9750"/>
                            </p:stCondLst>
                            <p:childTnLst>
                              <p:par>
                                <p:cTn id="44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5" dur="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6" dur="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7" dur="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9800"/>
                            </p:stCondLst>
                            <p:childTnLst>
                              <p:par>
                                <p:cTn id="44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0" dur="5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1" dur="5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2" dur="5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9850"/>
                            </p:stCondLst>
                            <p:childTnLst>
                              <p:par>
                                <p:cTn id="45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5" dur="5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6" dur="5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7" dur="5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8" fill="hold">
                            <p:stCondLst>
                              <p:cond delay="9900"/>
                            </p:stCondLst>
                            <p:childTnLst>
                              <p:par>
                                <p:cTn id="459" presetID="22" presetClass="exit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6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2" fill="hold">
                            <p:stCondLst>
                              <p:cond delay="10400"/>
                            </p:stCondLst>
                            <p:childTnLst>
                              <p:par>
                                <p:cTn id="463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>
                            <p:stCondLst>
                              <p:cond delay="10900"/>
                            </p:stCondLst>
                            <p:childTnLst>
                              <p:par>
                                <p:cTn id="46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8" dur="2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5537E"/>
                                      </p:to>
                                    </p:animClr>
                                    <p:set>
                                      <p:cBhvr>
                                        <p:cTn id="469" dur="2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0" dur="2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1" fill="hold">
                            <p:stCondLst>
                              <p:cond delay="11100"/>
                            </p:stCondLst>
                            <p:childTnLst>
                              <p:par>
                                <p:cTn id="4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5" fill="hold">
                            <p:stCondLst>
                              <p:cond delay="11600"/>
                            </p:stCondLst>
                            <p:childTnLst>
                              <p:par>
                                <p:cTn id="476" presetID="22" presetClass="exit" presetSubtype="2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" fill="hold">
                            <p:stCondLst>
                              <p:cond delay="12100"/>
                            </p:stCondLst>
                            <p:childTnLst>
                              <p:par>
                                <p:cTn id="480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3" fill="hold">
                            <p:stCondLst>
                              <p:cond delay="12600"/>
                            </p:stCondLst>
                            <p:childTnLst>
                              <p:par>
                                <p:cTn id="48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5" dur="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FACE3"/>
                                      </p:to>
                                    </p:animClr>
                                    <p:set>
                                      <p:cBhvr>
                                        <p:cTn id="486" dur="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7" dur="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12650"/>
                            </p:stCondLst>
                            <p:childTnLst>
                              <p:par>
                                <p:cTn id="48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0" dur="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FACE3"/>
                                      </p:to>
                                    </p:animClr>
                                    <p:set>
                                      <p:cBhvr>
                                        <p:cTn id="491" dur="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2" dur="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12700"/>
                            </p:stCondLst>
                            <p:childTnLst>
                              <p:par>
                                <p:cTn id="49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5" dur="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FACE3"/>
                                      </p:to>
                                    </p:animClr>
                                    <p:set>
                                      <p:cBhvr>
                                        <p:cTn id="496" dur="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7" dur="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8" fill="hold">
                            <p:stCondLst>
                              <p:cond delay="12750"/>
                            </p:stCondLst>
                            <p:childTnLst>
                              <p:par>
                                <p:cTn id="49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0" dur="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FACE3"/>
                                      </p:to>
                                    </p:animClr>
                                    <p:set>
                                      <p:cBhvr>
                                        <p:cTn id="501" dur="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2" dur="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3" fill="hold">
                            <p:stCondLst>
                              <p:cond delay="12800"/>
                            </p:stCondLst>
                            <p:childTnLst>
                              <p:par>
                                <p:cTn id="50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5" dur="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FACE3"/>
                                      </p:to>
                                    </p:animClr>
                                    <p:set>
                                      <p:cBhvr>
                                        <p:cTn id="506" dur="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7" dur="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12850"/>
                            </p:stCondLst>
                            <p:childTnLst>
                              <p:par>
                                <p:cTn id="50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0" dur="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FACE3"/>
                                      </p:to>
                                    </p:animClr>
                                    <p:set>
                                      <p:cBhvr>
                                        <p:cTn id="511" dur="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2" dur="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12900"/>
                            </p:stCondLst>
                            <p:childTnLst>
                              <p:par>
                                <p:cTn id="51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5" dur="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FACE3"/>
                                      </p:to>
                                    </p:animClr>
                                    <p:set>
                                      <p:cBhvr>
                                        <p:cTn id="516" dur="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7" dur="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8" fill="hold">
                            <p:stCondLst>
                              <p:cond delay="12950"/>
                            </p:stCondLst>
                            <p:childTnLst>
                              <p:par>
                                <p:cTn id="51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0" dur="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FACE3"/>
                                      </p:to>
                                    </p:animClr>
                                    <p:set>
                                      <p:cBhvr>
                                        <p:cTn id="521" dur="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2" dur="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>
                            <p:stCondLst>
                              <p:cond delay="13000"/>
                            </p:stCondLst>
                            <p:childTnLst>
                              <p:par>
                                <p:cTn id="52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5" dur="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FACE3"/>
                                      </p:to>
                                    </p:animClr>
                                    <p:set>
                                      <p:cBhvr>
                                        <p:cTn id="526" dur="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7" dur="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8" fill="hold">
                            <p:stCondLst>
                              <p:cond delay="13050"/>
                            </p:stCondLst>
                            <p:childTnLst>
                              <p:par>
                                <p:cTn id="52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0" dur="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FACE3"/>
                                      </p:to>
                                    </p:animClr>
                                    <p:set>
                                      <p:cBhvr>
                                        <p:cTn id="531" dur="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2" dur="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13100"/>
                            </p:stCondLst>
                            <p:childTnLst>
                              <p:par>
                                <p:cTn id="53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5" dur="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FACE3"/>
                                      </p:to>
                                    </p:animClr>
                                    <p:set>
                                      <p:cBhvr>
                                        <p:cTn id="536" dur="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7" dur="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8" fill="hold">
                            <p:stCondLst>
                              <p:cond delay="13150"/>
                            </p:stCondLst>
                            <p:childTnLst>
                              <p:par>
                                <p:cTn id="53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0" dur="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FACE3"/>
                                      </p:to>
                                    </p:animClr>
                                    <p:set>
                                      <p:cBhvr>
                                        <p:cTn id="541" dur="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2" dur="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3" fill="hold">
                            <p:stCondLst>
                              <p:cond delay="13200"/>
                            </p:stCondLst>
                            <p:childTnLst>
                              <p:par>
                                <p:cTn id="54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5" dur="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FACE3"/>
                                      </p:to>
                                    </p:animClr>
                                    <p:set>
                                      <p:cBhvr>
                                        <p:cTn id="546" dur="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7" dur="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8" fill="hold">
                            <p:stCondLst>
                              <p:cond delay="13250"/>
                            </p:stCondLst>
                            <p:childTnLst>
                              <p:par>
                                <p:cTn id="54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0" dur="5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FACE3"/>
                                      </p:to>
                                    </p:animClr>
                                    <p:set>
                                      <p:cBhvr>
                                        <p:cTn id="551" dur="5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2" dur="5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13300"/>
                            </p:stCondLst>
                            <p:childTnLst>
                              <p:par>
                                <p:cTn id="55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5" dur="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FACE3"/>
                                      </p:to>
                                    </p:animClr>
                                    <p:set>
                                      <p:cBhvr>
                                        <p:cTn id="556" dur="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7" dur="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8" fill="hold">
                            <p:stCondLst>
                              <p:cond delay="13350"/>
                            </p:stCondLst>
                            <p:childTnLst>
                              <p:par>
                                <p:cTn id="55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0" dur="5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FACE3"/>
                                      </p:to>
                                    </p:animClr>
                                    <p:set>
                                      <p:cBhvr>
                                        <p:cTn id="561" dur="5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2" dur="5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3" fill="hold">
                            <p:stCondLst>
                              <p:cond delay="13400"/>
                            </p:stCondLst>
                            <p:childTnLst>
                              <p:par>
                                <p:cTn id="564" presetID="22" presetClass="exit" presetSubtype="2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6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7" fill="hold">
                            <p:stCondLst>
                              <p:cond delay="13900"/>
                            </p:stCondLst>
                            <p:childTnLst>
                              <p:par>
                                <p:cTn id="568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1" fill="hold">
                            <p:stCondLst>
                              <p:cond delay="14400"/>
                            </p:stCondLst>
                            <p:childTnLst>
                              <p:par>
                                <p:cTn id="572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3" dur="2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C770B"/>
                                      </p:to>
                                    </p:animClr>
                                    <p:set>
                                      <p:cBhvr>
                                        <p:cTn id="574" dur="2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5" dur="2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6" fill="hold">
                            <p:stCondLst>
                              <p:cond delay="14600"/>
                            </p:stCondLst>
                            <p:childTnLst>
                              <p:par>
                                <p:cTn id="5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15100"/>
                            </p:stCondLst>
                            <p:childTnLst>
                              <p:par>
                                <p:cTn id="581" presetID="22" presetClass="exit" presetSubtype="2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82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4" fill="hold">
                            <p:stCondLst>
                              <p:cond delay="15600"/>
                            </p:stCondLst>
                            <p:childTnLst>
                              <p:par>
                                <p:cTn id="585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8" fill="hold">
                            <p:stCondLst>
                              <p:cond delay="16100"/>
                            </p:stCondLst>
                            <p:childTnLst>
                              <p:par>
                                <p:cTn id="58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0" dur="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D7A3"/>
                                      </p:to>
                                    </p:animClr>
                                    <p:set>
                                      <p:cBhvr>
                                        <p:cTn id="591" dur="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2" dur="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16150"/>
                            </p:stCondLst>
                            <p:childTnLst>
                              <p:par>
                                <p:cTn id="59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5" dur="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D7A3"/>
                                      </p:to>
                                    </p:animClr>
                                    <p:set>
                                      <p:cBhvr>
                                        <p:cTn id="596" dur="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7" dur="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8" fill="hold">
                            <p:stCondLst>
                              <p:cond delay="16200"/>
                            </p:stCondLst>
                            <p:childTnLst>
                              <p:par>
                                <p:cTn id="59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0" dur="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D7A3"/>
                                      </p:to>
                                    </p:animClr>
                                    <p:set>
                                      <p:cBhvr>
                                        <p:cTn id="601" dur="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2" dur="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3" fill="hold">
                            <p:stCondLst>
                              <p:cond delay="16250"/>
                            </p:stCondLst>
                            <p:childTnLst>
                              <p:par>
                                <p:cTn id="60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5" dur="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D7A3"/>
                                      </p:to>
                                    </p:animClr>
                                    <p:set>
                                      <p:cBhvr>
                                        <p:cTn id="606" dur="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7" dur="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8" fill="hold">
                            <p:stCondLst>
                              <p:cond delay="16300"/>
                            </p:stCondLst>
                            <p:childTnLst>
                              <p:par>
                                <p:cTn id="60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0" dur="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D7A3"/>
                                      </p:to>
                                    </p:animClr>
                                    <p:set>
                                      <p:cBhvr>
                                        <p:cTn id="611" dur="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2" dur="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16350"/>
                            </p:stCondLst>
                            <p:childTnLst>
                              <p:par>
                                <p:cTn id="61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5" dur="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D7A3"/>
                                      </p:to>
                                    </p:animClr>
                                    <p:set>
                                      <p:cBhvr>
                                        <p:cTn id="616" dur="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7" dur="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8" fill="hold">
                            <p:stCondLst>
                              <p:cond delay="16400"/>
                            </p:stCondLst>
                            <p:childTnLst>
                              <p:par>
                                <p:cTn id="61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0" dur="2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D7A3"/>
                                      </p:to>
                                    </p:animClr>
                                    <p:set>
                                      <p:cBhvr>
                                        <p:cTn id="621" dur="2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2" dur="2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3" fill="hold">
                            <p:stCondLst>
                              <p:cond delay="16600"/>
                            </p:stCondLst>
                            <p:childTnLst>
                              <p:par>
                                <p:cTn id="62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5" dur="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D7A3"/>
                                      </p:to>
                                    </p:animClr>
                                    <p:set>
                                      <p:cBhvr>
                                        <p:cTn id="626" dur="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7" dur="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8" fill="hold">
                            <p:stCondLst>
                              <p:cond delay="16650"/>
                            </p:stCondLst>
                            <p:childTnLst>
                              <p:par>
                                <p:cTn id="629" presetID="22" presetClass="exit" presetSubtype="2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3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2" fill="hold">
                            <p:stCondLst>
                              <p:cond delay="17150"/>
                            </p:stCondLst>
                            <p:childTnLst>
                              <p:par>
                                <p:cTn id="63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4" dur="2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635" dur="2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6" dur="2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7" fill="hold">
                            <p:stCondLst>
                              <p:cond delay="17350"/>
                            </p:stCondLst>
                            <p:childTnLst>
                              <p:par>
                                <p:cTn id="6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17850"/>
                            </p:stCondLst>
                            <p:childTnLst>
                              <p:par>
                                <p:cTn id="64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3" dur="2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644" dur="2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5" dur="2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6" fill="hold">
                            <p:stCondLst>
                              <p:cond delay="18050"/>
                            </p:stCondLst>
                            <p:childTnLst>
                              <p:par>
                                <p:cTn id="6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0" fill="hold">
                            <p:stCondLst>
                              <p:cond delay="18550"/>
                            </p:stCondLst>
                            <p:childTnLst>
                              <p:par>
                                <p:cTn id="65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2" dur="2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653" dur="2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4" dur="2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5" fill="hold">
                            <p:stCondLst>
                              <p:cond delay="18750"/>
                            </p:stCondLst>
                            <p:childTnLst>
                              <p:par>
                                <p:cTn id="6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9" fill="hold">
                            <p:stCondLst>
                              <p:cond delay="19250"/>
                            </p:stCondLst>
                            <p:childTnLst>
                              <p:par>
                                <p:cTn id="66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1" dur="2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662" dur="2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3" dur="2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4" fill="hold">
                            <p:stCondLst>
                              <p:cond delay="19450"/>
                            </p:stCondLst>
                            <p:childTnLst>
                              <p:par>
                                <p:cTn id="6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8" fill="hold">
                            <p:stCondLst>
                              <p:cond delay="19950"/>
                            </p:stCondLst>
                            <p:childTnLst>
                              <p:par>
                                <p:cTn id="66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0" dur="2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671" dur="2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2" dur="2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3" fill="hold">
                            <p:stCondLst>
                              <p:cond delay="20150"/>
                            </p:stCondLst>
                            <p:childTnLst>
                              <p:par>
                                <p:cTn id="6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7" fill="hold">
                            <p:stCondLst>
                              <p:cond delay="20650"/>
                            </p:stCondLst>
                            <p:childTnLst>
                              <p:par>
                                <p:cTn id="67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9" dur="2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680" dur="2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1" dur="2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2" fill="hold">
                            <p:stCondLst>
                              <p:cond delay="20850"/>
                            </p:stCondLst>
                            <p:childTnLst>
                              <p:par>
                                <p:cTn id="6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6" fill="hold">
                            <p:stCondLst>
                              <p:cond delay="21350"/>
                            </p:stCondLst>
                            <p:childTnLst>
                              <p:par>
                                <p:cTn id="68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8" dur="2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689" dur="2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0" dur="2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1" fill="hold">
                            <p:stCondLst>
                              <p:cond delay="21550"/>
                            </p:stCondLst>
                            <p:childTnLst>
                              <p:par>
                                <p:cTn id="6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5" fill="hold">
                            <p:stCondLst>
                              <p:cond delay="22050"/>
                            </p:stCondLst>
                            <p:childTnLst>
                              <p:par>
                                <p:cTn id="69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7" dur="2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698" dur="2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9" dur="2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0" fill="hold">
                            <p:stCondLst>
                              <p:cond delay="22250"/>
                            </p:stCondLst>
                            <p:childTnLst>
                              <p:par>
                                <p:cTn id="7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4" fill="hold">
                            <p:stCondLst>
                              <p:cond delay="22750"/>
                            </p:stCondLst>
                            <p:childTnLst>
                              <p:par>
                                <p:cTn id="70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6" dur="2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707" dur="2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8" dur="2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9" fill="hold">
                            <p:stCondLst>
                              <p:cond delay="22950"/>
                            </p:stCondLst>
                            <p:childTnLst>
                              <p:par>
                                <p:cTn id="7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3" fill="hold">
                            <p:stCondLst>
                              <p:cond delay="23450"/>
                            </p:stCondLst>
                            <p:childTnLst>
                              <p:par>
                                <p:cTn id="71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5" dur="2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716" dur="2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7" dur="2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8" fill="hold">
                            <p:stCondLst>
                              <p:cond delay="23650"/>
                            </p:stCondLst>
                            <p:childTnLst>
                              <p:par>
                                <p:cTn id="7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2" fill="hold">
                            <p:stCondLst>
                              <p:cond delay="24150"/>
                            </p:stCondLst>
                            <p:childTnLst>
                              <p:par>
                                <p:cTn id="72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4" dur="2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725" dur="2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6" dur="2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7" fill="hold">
                            <p:stCondLst>
                              <p:cond delay="24350"/>
                            </p:stCondLst>
                            <p:childTnLst>
                              <p:par>
                                <p:cTn id="7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1" fill="hold">
                            <p:stCondLst>
                              <p:cond delay="24850"/>
                            </p:stCondLst>
                            <p:childTnLst>
                              <p:par>
                                <p:cTn id="73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3" dur="2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734" dur="2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5" dur="2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6" fill="hold">
                            <p:stCondLst>
                              <p:cond delay="25050"/>
                            </p:stCondLst>
                            <p:childTnLst>
                              <p:par>
                                <p:cTn id="7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0" fill="hold">
                            <p:stCondLst>
                              <p:cond delay="25550"/>
                            </p:stCondLst>
                            <p:childTnLst>
                              <p:par>
                                <p:cTn id="74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2" dur="2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743" dur="2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4" dur="2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5" fill="hold">
                            <p:stCondLst>
                              <p:cond delay="25750"/>
                            </p:stCondLst>
                            <p:childTnLst>
                              <p:par>
                                <p:cTn id="7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9" fill="hold">
                            <p:stCondLst>
                              <p:cond delay="26250"/>
                            </p:stCondLst>
                            <p:childTnLst>
                              <p:par>
                                <p:cTn id="75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1" dur="2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752" dur="2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3" dur="2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4" fill="hold">
                            <p:stCondLst>
                              <p:cond delay="26450"/>
                            </p:stCondLst>
                            <p:childTnLst>
                              <p:par>
                                <p:cTn id="7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8" fill="hold">
                            <p:stCondLst>
                              <p:cond delay="26950"/>
                            </p:stCondLst>
                            <p:childTnLst>
                              <p:par>
                                <p:cTn id="75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0" dur="2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761" dur="2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2" dur="2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3" fill="hold">
                            <p:stCondLst>
                              <p:cond delay="27150"/>
                            </p:stCondLst>
                            <p:childTnLst>
                              <p:par>
                                <p:cTn id="7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7" fill="hold">
                            <p:stCondLst>
                              <p:cond delay="27650"/>
                            </p:stCondLst>
                            <p:childTnLst>
                              <p:par>
                                <p:cTn id="76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77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2" fill="hold">
                            <p:stCondLst>
                              <p:cond delay="27850"/>
                            </p:stCondLst>
                            <p:childTnLst>
                              <p:par>
                                <p:cTn id="7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6" fill="hold">
                            <p:stCondLst>
                              <p:cond delay="28350"/>
                            </p:stCondLst>
                            <p:childTnLst>
                              <p:par>
                                <p:cTn id="77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8" dur="2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779" dur="2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0" dur="2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1" fill="hold">
                            <p:stCondLst>
                              <p:cond delay="28550"/>
                            </p:stCondLst>
                            <p:childTnLst>
                              <p:par>
                                <p:cTn id="7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5" fill="hold">
                            <p:stCondLst>
                              <p:cond delay="29050"/>
                            </p:stCondLst>
                            <p:childTnLst>
                              <p:par>
                                <p:cTn id="78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7" dur="2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788" dur="2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9" dur="2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0" fill="hold">
                            <p:stCondLst>
                              <p:cond delay="29250"/>
                            </p:stCondLst>
                            <p:childTnLst>
                              <p:par>
                                <p:cTn id="7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4" fill="hold">
                            <p:stCondLst>
                              <p:cond delay="29750"/>
                            </p:stCondLst>
                            <p:childTnLst>
                              <p:par>
                                <p:cTn id="79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6" dur="2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797" dur="2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8" dur="2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9" fill="hold">
                            <p:stCondLst>
                              <p:cond delay="29950"/>
                            </p:stCondLst>
                            <p:childTnLst>
                              <p:par>
                                <p:cTn id="8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3" fill="hold">
                            <p:stCondLst>
                              <p:cond delay="30450"/>
                            </p:stCondLst>
                            <p:childTnLst>
                              <p:par>
                                <p:cTn id="80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5" dur="2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806" dur="2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7" dur="2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8" fill="hold">
                            <p:stCondLst>
                              <p:cond delay="30650"/>
                            </p:stCondLst>
                            <p:childTnLst>
                              <p:par>
                                <p:cTn id="8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2" fill="hold">
                            <p:stCondLst>
                              <p:cond delay="31150"/>
                            </p:stCondLst>
                            <p:childTnLst>
                              <p:par>
                                <p:cTn id="81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4" dur="2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815" dur="2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6" dur="2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7" fill="hold">
                            <p:stCondLst>
                              <p:cond delay="31350"/>
                            </p:stCondLst>
                            <p:childTnLst>
                              <p:par>
                                <p:cTn id="8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157" grpId="0" animBg="1"/>
      <p:bldP spid="157" grpId="1" animBg="1"/>
      <p:bldP spid="157" grpId="2" animBg="1"/>
      <p:bldP spid="157" grpId="3" animBg="1"/>
      <p:bldP spid="157" grpId="4" animBg="1"/>
      <p:bldP spid="157" grpId="5" animBg="1"/>
      <p:bldP spid="157" grpId="6" animBg="1"/>
      <p:bldP spid="157" grpId="7" animBg="1"/>
      <p:bldP spid="11" grpId="0" animBg="1"/>
      <p:bldP spid="11" grpId="1" animBg="1"/>
      <p:bldP spid="11" grpId="2" animBg="1"/>
      <p:bldP spid="11" grpId="3" animBg="1"/>
      <p:bldP spid="11" grpId="4" animBg="1"/>
      <p:bldP spid="11" grpId="5" animBg="1"/>
      <p:bldP spid="11" grpId="6" animBg="1"/>
      <p:bldP spid="11" grpId="7" animBg="1"/>
      <p:bldP spid="10" grpId="0" animBg="1"/>
      <p:bldP spid="14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FBD9-161E-8B9F-D8F6-4E83EE1B5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477" y="669487"/>
            <a:ext cx="10515600" cy="6727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DASAR TEORI</a:t>
            </a:r>
            <a:endParaRPr lang="id-ID">
              <a:ea typeface="+mn-lt"/>
              <a:cs typeface="+mn-lt"/>
            </a:endParaRPr>
          </a:p>
        </p:txBody>
      </p:sp>
      <p:sp>
        <p:nvSpPr>
          <p:cNvPr id="4" name="Persegi Panjang: Sudut Lengkung 3">
            <a:extLst>
              <a:ext uri="{FF2B5EF4-FFF2-40B4-BE49-F238E27FC236}">
                <a16:creationId xmlns:a16="http://schemas.microsoft.com/office/drawing/2014/main" id="{BBA2C8CD-C87B-B3B5-543D-72D7432CFE33}"/>
              </a:ext>
            </a:extLst>
          </p:cNvPr>
          <p:cNvSpPr/>
          <p:nvPr/>
        </p:nvSpPr>
        <p:spPr>
          <a:xfrm>
            <a:off x="295601" y="1289540"/>
            <a:ext cx="2144515" cy="870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Bilangan Prima</a:t>
            </a:r>
            <a:endParaRPr lang="id-ID" sz="2400">
              <a:solidFill>
                <a:schemeClr val="bg1"/>
              </a:solidFill>
            </a:endParaRPr>
          </a:p>
        </p:txBody>
      </p:sp>
      <p:sp>
        <p:nvSpPr>
          <p:cNvPr id="7" name="Persegi Panjang: Sudut Lengkung 6">
            <a:extLst>
              <a:ext uri="{FF2B5EF4-FFF2-40B4-BE49-F238E27FC236}">
                <a16:creationId xmlns:a16="http://schemas.microsoft.com/office/drawing/2014/main" id="{F5860E78-C3B3-2E80-8BE2-5C257E0B5163}"/>
              </a:ext>
            </a:extLst>
          </p:cNvPr>
          <p:cNvSpPr/>
          <p:nvPr/>
        </p:nvSpPr>
        <p:spPr>
          <a:xfrm>
            <a:off x="295602" y="2288022"/>
            <a:ext cx="2144516" cy="870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/>
              <a:t>Sieve of Eratosthenes</a:t>
            </a:r>
            <a:endParaRPr lang="id-ID" sz="2400"/>
          </a:p>
        </p:txBody>
      </p:sp>
      <p:sp>
        <p:nvSpPr>
          <p:cNvPr id="8" name="Persegi Panjang: Sudut Lengkung 7">
            <a:extLst>
              <a:ext uri="{FF2B5EF4-FFF2-40B4-BE49-F238E27FC236}">
                <a16:creationId xmlns:a16="http://schemas.microsoft.com/office/drawing/2014/main" id="{F4D2D379-8124-2B80-9A5F-A7AB3129084C}"/>
              </a:ext>
            </a:extLst>
          </p:cNvPr>
          <p:cNvSpPr/>
          <p:nvPr/>
        </p:nvSpPr>
        <p:spPr>
          <a:xfrm>
            <a:off x="295602" y="3299642"/>
            <a:ext cx="2144515" cy="87074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cs typeface="Calibri"/>
              </a:rPr>
              <a:t>Uji Primalitas Miller-Rabin</a:t>
            </a:r>
            <a:endParaRPr lang="id-ID" sz="2400"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Persegi Panjang: Sudut Lengkung 8">
                <a:extLst>
                  <a:ext uri="{FF2B5EF4-FFF2-40B4-BE49-F238E27FC236}">
                    <a16:creationId xmlns:a16="http://schemas.microsoft.com/office/drawing/2014/main" id="{A79B1DA0-F3F5-2E34-4DBF-3789D0FCE2FE}"/>
                  </a:ext>
                </a:extLst>
              </p:cNvPr>
              <p:cNvSpPr/>
              <p:nvPr/>
            </p:nvSpPr>
            <p:spPr>
              <a:xfrm>
                <a:off x="295601" y="4324400"/>
                <a:ext cx="2144515" cy="870743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>
                    <a:cs typeface="Calibri"/>
                  </a:rPr>
                  <a:t>Primalitas bilangan berbentuk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−1</m:t>
                    </m:r>
                  </m:oMath>
                </a14:m>
                <a:endParaRPr lang="id-ID">
                  <a:cs typeface="Calibri"/>
                </a:endParaRPr>
              </a:p>
            </p:txBody>
          </p:sp>
        </mc:Choice>
        <mc:Fallback>
          <p:sp>
            <p:nvSpPr>
              <p:cNvPr id="9" name="Persegi Panjang: Sudut Lengkung 8">
                <a:extLst>
                  <a:ext uri="{FF2B5EF4-FFF2-40B4-BE49-F238E27FC236}">
                    <a16:creationId xmlns:a16="http://schemas.microsoft.com/office/drawing/2014/main" id="{A79B1DA0-F3F5-2E34-4DBF-3789D0FCE2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01" y="4324400"/>
                <a:ext cx="2144515" cy="870743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Gambar 6">
            <a:extLst>
              <a:ext uri="{FF2B5EF4-FFF2-40B4-BE49-F238E27FC236}">
                <a16:creationId xmlns:a16="http://schemas.microsoft.com/office/drawing/2014/main" id="{1B388097-9F9E-0222-C170-2C7B3FB82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2882" y="-95426"/>
            <a:ext cx="2375339" cy="1530923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AF1EC72C-B4A9-6233-3B1C-F4C4C52E58B5}"/>
              </a:ext>
            </a:extLst>
          </p:cNvPr>
          <p:cNvSpPr txBox="1">
            <a:spLocks/>
          </p:cNvSpPr>
          <p:nvPr/>
        </p:nvSpPr>
        <p:spPr>
          <a:xfrm>
            <a:off x="2859577" y="6455047"/>
            <a:ext cx="6499124" cy="3588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Final Project </a:t>
            </a:r>
            <a:r>
              <a:rPr lang="en-US" sz="1600" b="1" err="1"/>
              <a:t>Perancangan</a:t>
            </a:r>
            <a:r>
              <a:rPr lang="en-US" sz="1600" b="1"/>
              <a:t> dan Analisis </a:t>
            </a:r>
            <a:r>
              <a:rPr lang="en-US" sz="1600" err="1"/>
              <a:t>Algoritma</a:t>
            </a:r>
            <a:r>
              <a:rPr lang="en-US" sz="1600" b="1"/>
              <a:t> - IF184401</a:t>
            </a:r>
          </a:p>
        </p:txBody>
      </p: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181F0BBF-0174-6E96-807C-BC658CCC886D}"/>
              </a:ext>
            </a:extLst>
          </p:cNvPr>
          <p:cNvSpPr/>
          <p:nvPr/>
        </p:nvSpPr>
        <p:spPr>
          <a:xfrm>
            <a:off x="295601" y="5322883"/>
            <a:ext cx="2144515" cy="8707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cs typeface="Calibri"/>
              </a:rPr>
              <a:t>Algoritma Tonelli-Shanks</a:t>
            </a:r>
            <a:endParaRPr lang="id-ID" sz="2400"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Kotak Teks 4">
                <a:extLst>
                  <a:ext uri="{FF2B5EF4-FFF2-40B4-BE49-F238E27FC236}">
                    <a16:creationId xmlns:a16="http://schemas.microsoft.com/office/drawing/2014/main" id="{9BDA9004-2BAB-2D3D-1F58-33A96AA24E1D}"/>
                  </a:ext>
                </a:extLst>
              </p:cNvPr>
              <p:cNvSpPr txBox="1"/>
              <p:nvPr/>
            </p:nvSpPr>
            <p:spPr>
              <a:xfrm>
                <a:off x="3383016" y="1549358"/>
                <a:ext cx="7915603" cy="1477328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just"/>
                <a:r>
                  <a:rPr lang="en-US" dirty="0">
                    <a:cs typeface="Calibri" panose="020F0502020204030204"/>
                  </a:rPr>
                  <a:t>Uji </a:t>
                </a:r>
                <a:r>
                  <a:rPr lang="en-US" dirty="0" err="1">
                    <a:cs typeface="Calibri" panose="020F0502020204030204"/>
                  </a:rPr>
                  <a:t>primalitas</a:t>
                </a:r>
                <a:r>
                  <a:rPr lang="en-US" dirty="0">
                    <a:cs typeface="Calibri" panose="020F0502020204030204"/>
                  </a:rPr>
                  <a:t> Miller-Rabin </a:t>
                </a:r>
                <a:r>
                  <a:rPr lang="en-US" dirty="0" err="1">
                    <a:cs typeface="Calibri" panose="020F0502020204030204"/>
                  </a:rPr>
                  <a:t>merupakan</a:t>
                </a:r>
                <a:r>
                  <a:rPr lang="en-US" dirty="0">
                    <a:cs typeface="Calibri" panose="020F0502020204030204"/>
                  </a:rPr>
                  <a:t> </a:t>
                </a:r>
                <a:r>
                  <a:rPr lang="en-US" dirty="0" err="1">
                    <a:cs typeface="Calibri" panose="020F0502020204030204"/>
                  </a:rPr>
                  <a:t>algoritma</a:t>
                </a:r>
                <a:r>
                  <a:rPr lang="en-US" dirty="0">
                    <a:cs typeface="Calibri" panose="020F0502020204030204"/>
                  </a:rPr>
                  <a:t> </a:t>
                </a:r>
                <a:r>
                  <a:rPr lang="en-US" dirty="0" err="1">
                    <a:cs typeface="Calibri" panose="020F0502020204030204"/>
                  </a:rPr>
                  <a:t>pengujian</a:t>
                </a:r>
                <a:r>
                  <a:rPr lang="en-US" dirty="0">
                    <a:cs typeface="Calibri" panose="020F0502020204030204"/>
                  </a:rPr>
                  <a:t> </a:t>
                </a:r>
                <a:r>
                  <a:rPr lang="en-US" dirty="0" err="1">
                    <a:cs typeface="Calibri" panose="020F0502020204030204"/>
                  </a:rPr>
                  <a:t>primalitas</a:t>
                </a:r>
                <a:r>
                  <a:rPr lang="en-US" dirty="0">
                    <a:cs typeface="Calibri" panose="020F0502020204030204"/>
                  </a:rPr>
                  <a:t> </a:t>
                </a:r>
                <a:r>
                  <a:rPr lang="en-US" dirty="0" err="1">
                    <a:cs typeface="Calibri" panose="020F0502020204030204"/>
                  </a:rPr>
                  <a:t>suatu</a:t>
                </a:r>
                <a:r>
                  <a:rPr lang="en-US" dirty="0">
                    <a:cs typeface="Calibri" panose="020F0502020204030204"/>
                  </a:rPr>
                  <a:t> bilangan yang </a:t>
                </a:r>
                <a:r>
                  <a:rPr lang="en-US" dirty="0" err="1">
                    <a:cs typeface="Calibri" panose="020F0502020204030204"/>
                  </a:rPr>
                  <a:t>menggunakan</a:t>
                </a:r>
                <a:r>
                  <a:rPr lang="en-US" dirty="0">
                    <a:cs typeface="Calibri" panose="020F0502020204030204"/>
                  </a:rPr>
                  <a:t> </a:t>
                </a:r>
                <a:r>
                  <a:rPr lang="en-US" dirty="0" err="1">
                    <a:cs typeface="Calibri" panose="020F0502020204030204"/>
                  </a:rPr>
                  <a:t>probabilitas</a:t>
                </a:r>
                <a:r>
                  <a:rPr lang="en-US" dirty="0">
                    <a:cs typeface="Calibri" panose="020F0502020204030204"/>
                  </a:rPr>
                  <a:t>. </a:t>
                </a:r>
                <a:r>
                  <a:rPr lang="en-US" dirty="0" err="1">
                    <a:cs typeface="Calibri" panose="020F0502020204030204"/>
                  </a:rPr>
                  <a:t>Algoritma</a:t>
                </a:r>
                <a:r>
                  <a:rPr lang="en-US" dirty="0">
                    <a:cs typeface="Calibri" panose="020F0502020204030204"/>
                  </a:rPr>
                  <a:t> ini </a:t>
                </a:r>
                <a:r>
                  <a:rPr lang="en-US" dirty="0" err="1">
                    <a:cs typeface="Calibri" panose="020F0502020204030204"/>
                  </a:rPr>
                  <a:t>menentukan</a:t>
                </a:r>
                <a:r>
                  <a:rPr lang="en-US" dirty="0">
                    <a:cs typeface="Calibri" panose="020F0502020204030204"/>
                  </a:rPr>
                  <a:t> </a:t>
                </a:r>
                <a:r>
                  <a:rPr lang="en-US" dirty="0" err="1">
                    <a:cs typeface="Calibri" panose="020F0502020204030204"/>
                  </a:rPr>
                  <a:t>jika</a:t>
                </a:r>
                <a:r>
                  <a:rPr lang="en-US" dirty="0">
                    <a:cs typeface="Calibri" panose="020F0502020204030204"/>
                  </a:rPr>
                  <a:t> </a:t>
                </a:r>
                <a:r>
                  <a:rPr lang="en-US" dirty="0" err="1">
                    <a:cs typeface="Calibri" panose="020F0502020204030204"/>
                  </a:rPr>
                  <a:t>suatu</a:t>
                </a:r>
                <a:r>
                  <a:rPr lang="en-US" dirty="0">
                    <a:cs typeface="Calibri" panose="020F0502020204030204"/>
                  </a:rPr>
                  <a:t> bilangan </a:t>
                </a:r>
                <a:r>
                  <a:rPr lang="en-US" dirty="0" err="1">
                    <a:cs typeface="Calibri" panose="020F0502020204030204"/>
                  </a:rPr>
                  <a:t>mungkin</a:t>
                </a:r>
                <a:r>
                  <a:rPr lang="en-US" dirty="0">
                    <a:cs typeface="Calibri" panose="020F0502020204030204"/>
                  </a:rPr>
                  <a:t> prima. </a:t>
                </a:r>
                <a:r>
                  <a:rPr lang="en-US" dirty="0" err="1">
                    <a:cs typeface="Calibri" panose="020F0502020204030204"/>
                  </a:rPr>
                  <a:t>Algoritma</a:t>
                </a:r>
                <a:r>
                  <a:rPr lang="en-US" dirty="0">
                    <a:cs typeface="Calibri" panose="020F0502020204030204"/>
                  </a:rPr>
                  <a:t> ini </a:t>
                </a:r>
                <a:r>
                  <a:rPr lang="en-US" dirty="0" err="1">
                    <a:cs typeface="Calibri" panose="020F0502020204030204"/>
                  </a:rPr>
                  <a:t>memiliki</a:t>
                </a:r>
                <a:r>
                  <a:rPr lang="en-US" dirty="0">
                    <a:cs typeface="Calibri" panose="020F0502020204030204"/>
                  </a:rPr>
                  <a:t> </a:t>
                </a:r>
                <a:r>
                  <a:rPr lang="en-US" dirty="0" err="1">
                    <a:cs typeface="Calibri" panose="020F0502020204030204"/>
                  </a:rPr>
                  <a:t>kompleksitas</a:t>
                </a:r>
                <a:r>
                  <a:rPr lang="en-US" dirty="0">
                    <a:cs typeface="Calibri" panose="020F0502020204030204"/>
                  </a:rPr>
                  <a:t> </a:t>
                </a:r>
                <a:r>
                  <a:rPr lang="en-US" dirty="0" err="1">
                    <a:cs typeface="Calibri" panose="020F0502020204030204"/>
                  </a:rPr>
                  <a:t>waktu</a:t>
                </a:r>
                <a:r>
                  <a:rPr lang="en-US" dirty="0">
                    <a:cs typeface="Calibri" panose="020F0502020204030204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log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)</m:t>
                    </m:r>
                  </m:oMath>
                </a14:m>
                <a:r>
                  <a:rPr lang="en-US" dirty="0">
                    <a:cs typeface="Calibri" panose="020F0502020204030204"/>
                  </a:rPr>
                  <a:t> </a:t>
                </a:r>
                <a:r>
                  <a:rPr lang="en-US" dirty="0" err="1">
                    <a:cs typeface="Calibri" panose="020F0502020204030204"/>
                  </a:rPr>
                  <a:t>dimana</a:t>
                </a:r>
                <a:r>
                  <a:rPr lang="en-US" dirty="0">
                    <a:cs typeface="Calibri" panose="020F0502020204030204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𝑛</m:t>
                    </m:r>
                  </m:oMath>
                </a14:m>
                <a:r>
                  <a:rPr lang="en-US" dirty="0">
                    <a:cs typeface="Calibri" panose="020F0502020204030204"/>
                  </a:rPr>
                  <a:t> </a:t>
                </a:r>
                <a:r>
                  <a:rPr lang="en-US" dirty="0" err="1">
                    <a:cs typeface="Calibri" panose="020F0502020204030204"/>
                  </a:rPr>
                  <a:t>merupakan</a:t>
                </a:r>
                <a:r>
                  <a:rPr lang="en-US" dirty="0">
                    <a:cs typeface="Calibri" panose="020F0502020204030204"/>
                  </a:rPr>
                  <a:t> bilangan yang </a:t>
                </a:r>
                <a:r>
                  <a:rPr lang="en-US" dirty="0" err="1">
                    <a:cs typeface="Calibri" panose="020F0502020204030204"/>
                  </a:rPr>
                  <a:t>ditest</a:t>
                </a:r>
                <a:r>
                  <a:rPr lang="en-US" dirty="0">
                    <a:cs typeface="Calibri" panose="020F0502020204030204"/>
                  </a:rPr>
                  <a:t> </a:t>
                </a:r>
                <a:r>
                  <a:rPr lang="en-US" dirty="0" err="1">
                    <a:cs typeface="Calibri" panose="020F0502020204030204"/>
                  </a:rPr>
                  <a:t>primalitasnya</a:t>
                </a:r>
                <a:r>
                  <a:rPr lang="en-US" dirty="0">
                    <a:cs typeface="Calibri" panose="020F0502020204030204"/>
                  </a:rPr>
                  <a:t>. </a:t>
                </a:r>
                <a:r>
                  <a:rPr lang="en-US" dirty="0" err="1">
                    <a:cs typeface="Calibri" panose="020F0502020204030204"/>
                  </a:rPr>
                  <a:t>Probabilitas</a:t>
                </a:r>
                <a:r>
                  <a:rPr lang="en-US" dirty="0">
                    <a:cs typeface="Calibri" panose="020F0502020204030204"/>
                  </a:rPr>
                  <a:t> </a:t>
                </a:r>
                <a:r>
                  <a:rPr lang="en-US" dirty="0" err="1">
                    <a:cs typeface="Calibri" panose="020F0502020204030204"/>
                  </a:rPr>
                  <a:t>algoritma</a:t>
                </a:r>
                <a:r>
                  <a:rPr lang="en-US" dirty="0">
                    <a:cs typeface="Calibri" panose="020F0502020204030204"/>
                  </a:rPr>
                  <a:t> ini </a:t>
                </a:r>
                <a:r>
                  <a:rPr lang="en-US" dirty="0" err="1">
                    <a:cs typeface="Calibri" panose="020F0502020204030204"/>
                  </a:rPr>
                  <a:t>disebabkan</a:t>
                </a:r>
                <a:r>
                  <a:rPr lang="en-US" dirty="0">
                    <a:cs typeface="Calibri" panose="020F0502020204030204"/>
                  </a:rPr>
                  <a:t> </a:t>
                </a:r>
                <a:r>
                  <a:rPr lang="en-US" dirty="0" err="1">
                    <a:cs typeface="Calibri" panose="020F0502020204030204"/>
                  </a:rPr>
                  <a:t>karena</a:t>
                </a:r>
                <a:r>
                  <a:rPr lang="en-US" dirty="0">
                    <a:cs typeface="Calibri" panose="020F0502020204030204"/>
                  </a:rPr>
                  <a:t> </a:t>
                </a:r>
                <a:r>
                  <a:rPr lang="en-US" dirty="0" err="1">
                    <a:cs typeface="Calibri" panose="020F0502020204030204"/>
                  </a:rPr>
                  <a:t>menggunakan</a:t>
                </a:r>
                <a:r>
                  <a:rPr lang="en-US" dirty="0">
                    <a:cs typeface="Calibri" panose="020F0502020204030204"/>
                  </a:rPr>
                  <a:t> </a:t>
                </a:r>
                <a:r>
                  <a:rPr lang="en-US" dirty="0" err="1">
                    <a:cs typeface="Calibri" panose="020F0502020204030204"/>
                  </a:rPr>
                  <a:t>suatu</a:t>
                </a:r>
                <a:r>
                  <a:rPr lang="en-US" dirty="0">
                    <a:cs typeface="Calibri" panose="020F0502020204030204"/>
                  </a:rPr>
                  <a:t> bilangan random </a:t>
                </a:r>
                <a:endParaRPr lang="id-ID" dirty="0">
                  <a:cs typeface="Calibri" panose="020F0502020204030204"/>
                </a:endParaRPr>
              </a:p>
            </p:txBody>
          </p:sp>
        </mc:Choice>
        <mc:Fallback>
          <p:sp>
            <p:nvSpPr>
              <p:cNvPr id="5" name="Kotak Teks 4">
                <a:extLst>
                  <a:ext uri="{FF2B5EF4-FFF2-40B4-BE49-F238E27FC236}">
                    <a16:creationId xmlns:a16="http://schemas.microsoft.com/office/drawing/2014/main" id="{9BDA9004-2BAB-2D3D-1F58-33A96AA24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016" y="1549358"/>
                <a:ext cx="7915603" cy="1477328"/>
              </a:xfrm>
              <a:prstGeom prst="rect">
                <a:avLst/>
              </a:prstGeom>
              <a:blipFill>
                <a:blip r:embed="rId4"/>
                <a:stretch>
                  <a:fillRect l="-615" t="-1633" r="-538" b="-4898"/>
                </a:stretch>
              </a:blipFill>
              <a:ln>
                <a:solidFill>
                  <a:srgbClr val="4472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Kotak Teks 4">
            <a:extLst>
              <a:ext uri="{FF2B5EF4-FFF2-40B4-BE49-F238E27FC236}">
                <a16:creationId xmlns:a16="http://schemas.microsoft.com/office/drawing/2014/main" id="{229051D8-6020-487B-DDC2-708F471C29F2}"/>
              </a:ext>
            </a:extLst>
          </p:cNvPr>
          <p:cNvSpPr txBox="1"/>
          <p:nvPr/>
        </p:nvSpPr>
        <p:spPr>
          <a:xfrm>
            <a:off x="3383016" y="3199908"/>
            <a:ext cx="7915603" cy="646331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Algortima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Miller-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rabin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kemiripan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 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Fermat primality test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and the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Solovay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–Strassen primality test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Kotak Teks 4">
            <a:extLst>
              <a:ext uri="{FF2B5EF4-FFF2-40B4-BE49-F238E27FC236}">
                <a16:creationId xmlns:a16="http://schemas.microsoft.com/office/drawing/2014/main" id="{10C1BF2C-3124-9A6D-9891-26FE81353C5A}"/>
              </a:ext>
            </a:extLst>
          </p:cNvPr>
          <p:cNvSpPr txBox="1"/>
          <p:nvPr/>
        </p:nvSpPr>
        <p:spPr>
          <a:xfrm>
            <a:off x="3383016" y="4037790"/>
            <a:ext cx="7915603" cy="1959960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Konsep</a:t>
            </a:r>
            <a:r>
              <a:rPr lang="en-US" sz="1800" b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Algoritma</a:t>
            </a:r>
            <a:r>
              <a:rPr lang="en-US" sz="1800" b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Seperti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dijelaskan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sebelumnya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algoritma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ini </a:t>
            </a: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menggunakan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konsep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probabilitas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menentukan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apakah </a:t>
            </a: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suatu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bilangan itu </a:t>
            </a: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mungkin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prima atau </a:t>
            </a: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komposit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Terdapat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beberapa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properti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algoritma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ini. </a:t>
            </a: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Properti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tersebut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menyimpan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prima, dan </a:t>
            </a: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menyimpan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sebuah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dilakukan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testing.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011035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FBD9-161E-8B9F-D8F6-4E83EE1B5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477" y="669487"/>
            <a:ext cx="10515600" cy="6727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DASAR TEORI</a:t>
            </a:r>
            <a:endParaRPr lang="id-ID">
              <a:ea typeface="+mn-lt"/>
              <a:cs typeface="+mn-lt"/>
            </a:endParaRPr>
          </a:p>
        </p:txBody>
      </p:sp>
      <p:sp>
        <p:nvSpPr>
          <p:cNvPr id="4" name="Persegi Panjang: Sudut Lengkung 3">
            <a:extLst>
              <a:ext uri="{FF2B5EF4-FFF2-40B4-BE49-F238E27FC236}">
                <a16:creationId xmlns:a16="http://schemas.microsoft.com/office/drawing/2014/main" id="{BBA2C8CD-C87B-B3B5-543D-72D7432CFE33}"/>
              </a:ext>
            </a:extLst>
          </p:cNvPr>
          <p:cNvSpPr/>
          <p:nvPr/>
        </p:nvSpPr>
        <p:spPr>
          <a:xfrm>
            <a:off x="295601" y="1289540"/>
            <a:ext cx="2144515" cy="870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Bilangan Prima</a:t>
            </a:r>
            <a:endParaRPr lang="id-ID" sz="2400">
              <a:solidFill>
                <a:schemeClr val="bg1"/>
              </a:solidFill>
            </a:endParaRPr>
          </a:p>
        </p:txBody>
      </p:sp>
      <p:sp>
        <p:nvSpPr>
          <p:cNvPr id="7" name="Persegi Panjang: Sudut Lengkung 6">
            <a:extLst>
              <a:ext uri="{FF2B5EF4-FFF2-40B4-BE49-F238E27FC236}">
                <a16:creationId xmlns:a16="http://schemas.microsoft.com/office/drawing/2014/main" id="{F5860E78-C3B3-2E80-8BE2-5C257E0B5163}"/>
              </a:ext>
            </a:extLst>
          </p:cNvPr>
          <p:cNvSpPr/>
          <p:nvPr/>
        </p:nvSpPr>
        <p:spPr>
          <a:xfrm>
            <a:off x="295602" y="2288022"/>
            <a:ext cx="2144516" cy="870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/>
              <a:t>Sieve of Eratosthenes</a:t>
            </a:r>
            <a:endParaRPr lang="id-ID" sz="2400"/>
          </a:p>
        </p:txBody>
      </p:sp>
      <p:sp>
        <p:nvSpPr>
          <p:cNvPr id="8" name="Persegi Panjang: Sudut Lengkung 7">
            <a:extLst>
              <a:ext uri="{FF2B5EF4-FFF2-40B4-BE49-F238E27FC236}">
                <a16:creationId xmlns:a16="http://schemas.microsoft.com/office/drawing/2014/main" id="{F4D2D379-8124-2B80-9A5F-A7AB3129084C}"/>
              </a:ext>
            </a:extLst>
          </p:cNvPr>
          <p:cNvSpPr/>
          <p:nvPr/>
        </p:nvSpPr>
        <p:spPr>
          <a:xfrm>
            <a:off x="295602" y="3299642"/>
            <a:ext cx="2144515" cy="87074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cs typeface="Calibri"/>
              </a:rPr>
              <a:t>Uji Primalitas Miller-Rabin</a:t>
            </a:r>
            <a:endParaRPr lang="id-ID" sz="2400"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Persegi Panjang: Sudut Lengkung 8">
                <a:extLst>
                  <a:ext uri="{FF2B5EF4-FFF2-40B4-BE49-F238E27FC236}">
                    <a16:creationId xmlns:a16="http://schemas.microsoft.com/office/drawing/2014/main" id="{A79B1DA0-F3F5-2E34-4DBF-3789D0FCE2FE}"/>
                  </a:ext>
                </a:extLst>
              </p:cNvPr>
              <p:cNvSpPr/>
              <p:nvPr/>
            </p:nvSpPr>
            <p:spPr>
              <a:xfrm>
                <a:off x="295601" y="4324400"/>
                <a:ext cx="2144515" cy="870743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>
                    <a:cs typeface="Calibri"/>
                  </a:rPr>
                  <a:t>Primalitas bilangan berbentuk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−1</m:t>
                    </m:r>
                  </m:oMath>
                </a14:m>
                <a:endParaRPr lang="id-ID">
                  <a:cs typeface="Calibri"/>
                </a:endParaRPr>
              </a:p>
            </p:txBody>
          </p:sp>
        </mc:Choice>
        <mc:Fallback>
          <p:sp>
            <p:nvSpPr>
              <p:cNvPr id="9" name="Persegi Panjang: Sudut Lengkung 8">
                <a:extLst>
                  <a:ext uri="{FF2B5EF4-FFF2-40B4-BE49-F238E27FC236}">
                    <a16:creationId xmlns:a16="http://schemas.microsoft.com/office/drawing/2014/main" id="{A79B1DA0-F3F5-2E34-4DBF-3789D0FCE2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01" y="4324400"/>
                <a:ext cx="2144515" cy="870743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Gambar 6">
            <a:extLst>
              <a:ext uri="{FF2B5EF4-FFF2-40B4-BE49-F238E27FC236}">
                <a16:creationId xmlns:a16="http://schemas.microsoft.com/office/drawing/2014/main" id="{1B388097-9F9E-0222-C170-2C7B3FB82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2882" y="-95426"/>
            <a:ext cx="2375339" cy="1530923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AF1EC72C-B4A9-6233-3B1C-F4C4C52E58B5}"/>
              </a:ext>
            </a:extLst>
          </p:cNvPr>
          <p:cNvSpPr txBox="1">
            <a:spLocks/>
          </p:cNvSpPr>
          <p:nvPr/>
        </p:nvSpPr>
        <p:spPr>
          <a:xfrm>
            <a:off x="2859577" y="6455047"/>
            <a:ext cx="6499124" cy="3588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Final Project </a:t>
            </a:r>
            <a:r>
              <a:rPr lang="en-US" sz="1600" b="1" err="1"/>
              <a:t>Perancangan</a:t>
            </a:r>
            <a:r>
              <a:rPr lang="en-US" sz="1600" b="1"/>
              <a:t> dan Analisis </a:t>
            </a:r>
            <a:r>
              <a:rPr lang="en-US" sz="1600" err="1"/>
              <a:t>Algoritma</a:t>
            </a:r>
            <a:r>
              <a:rPr lang="en-US" sz="1600" b="1"/>
              <a:t> - IF184401</a:t>
            </a:r>
          </a:p>
        </p:txBody>
      </p: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181F0BBF-0174-6E96-807C-BC658CCC886D}"/>
              </a:ext>
            </a:extLst>
          </p:cNvPr>
          <p:cNvSpPr/>
          <p:nvPr/>
        </p:nvSpPr>
        <p:spPr>
          <a:xfrm>
            <a:off x="295601" y="5322883"/>
            <a:ext cx="2144515" cy="8707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cs typeface="Calibri"/>
              </a:rPr>
              <a:t>Algoritma Tonelli-Shanks</a:t>
            </a:r>
            <a:endParaRPr lang="id-ID" sz="2400">
              <a:cs typeface="Calibri"/>
            </a:endParaRP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9BDA9004-2BAB-2D3D-1F58-33A96AA24E1D}"/>
              </a:ext>
            </a:extLst>
          </p:cNvPr>
          <p:cNvSpPr txBox="1"/>
          <p:nvPr/>
        </p:nvSpPr>
        <p:spPr>
          <a:xfrm>
            <a:off x="3416544" y="1512577"/>
            <a:ext cx="7915603" cy="4444871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Langkah – Langkah yang </a:t>
            </a: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diperlukan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menjalankan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algoritma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ini </a:t>
            </a: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adalah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Menentukan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– 1 = 2</a:t>
            </a:r>
            <a:r>
              <a:rPr lang="en-US" sz="1800" i="1" baseline="300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x m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Menentukan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dimana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&lt; a &lt; n - 1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(Nilai </a:t>
            </a: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merupakan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random </a:t>
            </a: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range </a:t>
            </a: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tersebut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Melakukan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perhitungan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i="1" baseline="-250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a</a:t>
            </a:r>
            <a:r>
              <a:rPr lang="en-US" sz="1800" i="1" baseline="300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(mod n), … , b</a:t>
            </a:r>
            <a:r>
              <a:rPr lang="en-US" sz="1800" i="1" baseline="-250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b</a:t>
            </a:r>
            <a:r>
              <a:rPr lang="en-US" sz="1800" i="1" baseline="300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i="1" baseline="-250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i-1</a:t>
            </a: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(mod n)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Pada </a:t>
            </a: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langkah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ketiga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didapatkan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langkah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kedua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dan </a:t>
            </a: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didapatkan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langkah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pertama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dan </a:t>
            </a: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merupakan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bilangan yang </a:t>
            </a: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dicek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primalitasnya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Apabila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i="1" baseline="-250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+1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bilangan itu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bilangan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komposit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Namun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apabila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i="1" baseline="-250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-1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bilangan itu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kemungkinan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prima.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Apabila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i="1" baseline="-250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memenuhi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kedua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persyaratan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atas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dicari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i="1" baseline="-250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baseline="-250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persamaan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atas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hingga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+1 atau -1.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979031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FBD9-161E-8B9F-D8F6-4E83EE1B5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477" y="669487"/>
            <a:ext cx="10515600" cy="6727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DASAR TEORI</a:t>
            </a:r>
            <a:endParaRPr lang="id-ID">
              <a:ea typeface="+mn-lt"/>
              <a:cs typeface="+mn-lt"/>
            </a:endParaRPr>
          </a:p>
        </p:txBody>
      </p:sp>
      <p:sp>
        <p:nvSpPr>
          <p:cNvPr id="4" name="Persegi Panjang: Sudut Lengkung 3">
            <a:extLst>
              <a:ext uri="{FF2B5EF4-FFF2-40B4-BE49-F238E27FC236}">
                <a16:creationId xmlns:a16="http://schemas.microsoft.com/office/drawing/2014/main" id="{BBA2C8CD-C87B-B3B5-543D-72D7432CFE33}"/>
              </a:ext>
            </a:extLst>
          </p:cNvPr>
          <p:cNvSpPr/>
          <p:nvPr/>
        </p:nvSpPr>
        <p:spPr>
          <a:xfrm>
            <a:off x="295601" y="1289540"/>
            <a:ext cx="2144515" cy="870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Bilangan Prima</a:t>
            </a:r>
            <a:endParaRPr lang="id-ID" sz="2400">
              <a:solidFill>
                <a:schemeClr val="bg1"/>
              </a:solidFill>
            </a:endParaRPr>
          </a:p>
        </p:txBody>
      </p:sp>
      <p:sp>
        <p:nvSpPr>
          <p:cNvPr id="7" name="Persegi Panjang: Sudut Lengkung 6">
            <a:extLst>
              <a:ext uri="{FF2B5EF4-FFF2-40B4-BE49-F238E27FC236}">
                <a16:creationId xmlns:a16="http://schemas.microsoft.com/office/drawing/2014/main" id="{F5860E78-C3B3-2E80-8BE2-5C257E0B5163}"/>
              </a:ext>
            </a:extLst>
          </p:cNvPr>
          <p:cNvSpPr/>
          <p:nvPr/>
        </p:nvSpPr>
        <p:spPr>
          <a:xfrm>
            <a:off x="295602" y="2288022"/>
            <a:ext cx="2144516" cy="870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/>
              <a:t>Sieve of Eratosthenes</a:t>
            </a:r>
            <a:endParaRPr lang="id-ID" sz="2400"/>
          </a:p>
        </p:txBody>
      </p:sp>
      <p:sp>
        <p:nvSpPr>
          <p:cNvPr id="8" name="Persegi Panjang: Sudut Lengkung 7">
            <a:extLst>
              <a:ext uri="{FF2B5EF4-FFF2-40B4-BE49-F238E27FC236}">
                <a16:creationId xmlns:a16="http://schemas.microsoft.com/office/drawing/2014/main" id="{F4D2D379-8124-2B80-9A5F-A7AB3129084C}"/>
              </a:ext>
            </a:extLst>
          </p:cNvPr>
          <p:cNvSpPr/>
          <p:nvPr/>
        </p:nvSpPr>
        <p:spPr>
          <a:xfrm>
            <a:off x="295602" y="3299642"/>
            <a:ext cx="2144515" cy="87074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cs typeface="Calibri"/>
              </a:rPr>
              <a:t>Uji Primalitas Miller-Rabin</a:t>
            </a:r>
            <a:endParaRPr lang="id-ID" sz="2400"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Persegi Panjang: Sudut Lengkung 8">
                <a:extLst>
                  <a:ext uri="{FF2B5EF4-FFF2-40B4-BE49-F238E27FC236}">
                    <a16:creationId xmlns:a16="http://schemas.microsoft.com/office/drawing/2014/main" id="{A79B1DA0-F3F5-2E34-4DBF-3789D0FCE2FE}"/>
                  </a:ext>
                </a:extLst>
              </p:cNvPr>
              <p:cNvSpPr/>
              <p:nvPr/>
            </p:nvSpPr>
            <p:spPr>
              <a:xfrm>
                <a:off x="295601" y="4324400"/>
                <a:ext cx="2144515" cy="870743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>
                    <a:cs typeface="Calibri"/>
                  </a:rPr>
                  <a:t>Primalitas bilangan berbentuk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−1</m:t>
                    </m:r>
                  </m:oMath>
                </a14:m>
                <a:endParaRPr lang="id-ID">
                  <a:cs typeface="Calibri"/>
                </a:endParaRPr>
              </a:p>
            </p:txBody>
          </p:sp>
        </mc:Choice>
        <mc:Fallback>
          <p:sp>
            <p:nvSpPr>
              <p:cNvPr id="9" name="Persegi Panjang: Sudut Lengkung 8">
                <a:extLst>
                  <a:ext uri="{FF2B5EF4-FFF2-40B4-BE49-F238E27FC236}">
                    <a16:creationId xmlns:a16="http://schemas.microsoft.com/office/drawing/2014/main" id="{A79B1DA0-F3F5-2E34-4DBF-3789D0FCE2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01" y="4324400"/>
                <a:ext cx="2144515" cy="870743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Gambar 6">
            <a:extLst>
              <a:ext uri="{FF2B5EF4-FFF2-40B4-BE49-F238E27FC236}">
                <a16:creationId xmlns:a16="http://schemas.microsoft.com/office/drawing/2014/main" id="{1B388097-9F9E-0222-C170-2C7B3FB82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2882" y="-95426"/>
            <a:ext cx="2375339" cy="1530923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AF1EC72C-B4A9-6233-3B1C-F4C4C52E58B5}"/>
              </a:ext>
            </a:extLst>
          </p:cNvPr>
          <p:cNvSpPr txBox="1">
            <a:spLocks/>
          </p:cNvSpPr>
          <p:nvPr/>
        </p:nvSpPr>
        <p:spPr>
          <a:xfrm>
            <a:off x="2859577" y="6455047"/>
            <a:ext cx="6499124" cy="3588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Final Project </a:t>
            </a:r>
            <a:r>
              <a:rPr lang="en-US" sz="1600" b="1" err="1"/>
              <a:t>Perancangan</a:t>
            </a:r>
            <a:r>
              <a:rPr lang="en-US" sz="1600" b="1"/>
              <a:t> dan Analisis </a:t>
            </a:r>
            <a:r>
              <a:rPr lang="en-US" sz="1600" err="1"/>
              <a:t>Algoritma</a:t>
            </a:r>
            <a:r>
              <a:rPr lang="en-US" sz="1600" b="1"/>
              <a:t> - IF184401</a:t>
            </a:r>
          </a:p>
        </p:txBody>
      </p: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181F0BBF-0174-6E96-807C-BC658CCC886D}"/>
              </a:ext>
            </a:extLst>
          </p:cNvPr>
          <p:cNvSpPr/>
          <p:nvPr/>
        </p:nvSpPr>
        <p:spPr>
          <a:xfrm>
            <a:off x="295601" y="5322883"/>
            <a:ext cx="2144515" cy="8707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cs typeface="Calibri"/>
              </a:rPr>
              <a:t>Algoritma Tonelli-Shanks</a:t>
            </a:r>
            <a:endParaRPr lang="id-ID" sz="2400"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Kotak Teks 4">
                <a:extLst>
                  <a:ext uri="{FF2B5EF4-FFF2-40B4-BE49-F238E27FC236}">
                    <a16:creationId xmlns:a16="http://schemas.microsoft.com/office/drawing/2014/main" id="{4E4880DC-342F-CF5F-B12E-6D2C9926C9B2}"/>
                  </a:ext>
                </a:extLst>
              </p:cNvPr>
              <p:cNvSpPr txBox="1"/>
              <p:nvPr/>
            </p:nvSpPr>
            <p:spPr>
              <a:xfrm>
                <a:off x="3416544" y="766540"/>
                <a:ext cx="7915603" cy="5324919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b="1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Contoh</a:t>
                </a:r>
                <a:r>
                  <a:rPr lang="en-US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Apakah 561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merupakan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bilangan prima?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Maka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i="1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561.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 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b="1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Langkah </a:t>
                </a:r>
                <a:r>
                  <a:rPr lang="en-US" sz="1800" b="1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pertama</a:t>
                </a:r>
                <a:r>
                  <a:rPr lang="en-US" sz="1800" b="1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i="1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 – 1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i="1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= 2</a:t>
                </a:r>
                <a:r>
                  <a:rPr lang="en-US" sz="1800" i="1" baseline="300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</a:t>
                </a:r>
                <a:r>
                  <a:rPr lang="en-US" sz="1800" i="1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x m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560 =</a:t>
                </a:r>
                <a:r>
                  <a:rPr lang="en-US" sz="1800" i="1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2</a:t>
                </a:r>
                <a:r>
                  <a:rPr lang="en-US" sz="1800" i="1" baseline="300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</a:t>
                </a:r>
                <a:r>
                  <a:rPr lang="en-US" sz="1800" i="1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x m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Kita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dapat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mencari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nilai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i="1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dan </a:t>
                </a:r>
                <a:r>
                  <a:rPr lang="en-US" sz="1800" i="1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dengan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cara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berikut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560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solidFill>
                            <a:srgbClr val="20212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=280→ 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560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solidFill>
                            <a:srgbClr val="20212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=140→ 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560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solidFill>
                            <a:srgbClr val="20212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=70→ 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560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solidFill>
                            <a:srgbClr val="20212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=35→ 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560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5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solidFill>
                            <a:srgbClr val="20212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=17,5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Namun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karena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17,5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bukan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bilangan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bulat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(integer),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maka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kita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akan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menggunakan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persamaan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sebelumnya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.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Sehingga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: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560 =</a:t>
                </a:r>
                <a:r>
                  <a:rPr lang="en-US" sz="1800" i="1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2</a:t>
                </a:r>
                <a:r>
                  <a:rPr lang="en-US" sz="1800" i="1" baseline="300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r>
                  <a:rPr lang="en-US" sz="1800" i="1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x 35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Didapatkan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i="1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 = 4 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dan </a:t>
                </a:r>
                <a:r>
                  <a:rPr lang="en-US" sz="1800" i="1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 = 35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Kotak Teks 4">
                <a:extLst>
                  <a:ext uri="{FF2B5EF4-FFF2-40B4-BE49-F238E27FC236}">
                    <a16:creationId xmlns:a16="http://schemas.microsoft.com/office/drawing/2014/main" id="{4E4880DC-342F-CF5F-B12E-6D2C9926C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544" y="766540"/>
                <a:ext cx="7915603" cy="5324919"/>
              </a:xfrm>
              <a:prstGeom prst="rect">
                <a:avLst/>
              </a:prstGeom>
              <a:blipFill>
                <a:blip r:embed="rId4"/>
                <a:stretch>
                  <a:fillRect l="-538" t="-457" r="-538" b="-800"/>
                </a:stretch>
              </a:blipFill>
              <a:ln>
                <a:solidFill>
                  <a:srgbClr val="4472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048625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FBD9-161E-8B9F-D8F6-4E83EE1B5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477" y="669487"/>
            <a:ext cx="10515600" cy="6727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DASAR TEORI</a:t>
            </a:r>
            <a:endParaRPr lang="id-ID">
              <a:ea typeface="+mn-lt"/>
              <a:cs typeface="+mn-lt"/>
            </a:endParaRPr>
          </a:p>
        </p:txBody>
      </p:sp>
      <p:sp>
        <p:nvSpPr>
          <p:cNvPr id="4" name="Persegi Panjang: Sudut Lengkung 3">
            <a:extLst>
              <a:ext uri="{FF2B5EF4-FFF2-40B4-BE49-F238E27FC236}">
                <a16:creationId xmlns:a16="http://schemas.microsoft.com/office/drawing/2014/main" id="{BBA2C8CD-C87B-B3B5-543D-72D7432CFE33}"/>
              </a:ext>
            </a:extLst>
          </p:cNvPr>
          <p:cNvSpPr/>
          <p:nvPr/>
        </p:nvSpPr>
        <p:spPr>
          <a:xfrm>
            <a:off x="295601" y="1289540"/>
            <a:ext cx="2144515" cy="870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Bilangan Prima</a:t>
            </a:r>
            <a:endParaRPr lang="id-ID" sz="2400">
              <a:solidFill>
                <a:schemeClr val="bg1"/>
              </a:solidFill>
            </a:endParaRPr>
          </a:p>
        </p:txBody>
      </p:sp>
      <p:sp>
        <p:nvSpPr>
          <p:cNvPr id="7" name="Persegi Panjang: Sudut Lengkung 6">
            <a:extLst>
              <a:ext uri="{FF2B5EF4-FFF2-40B4-BE49-F238E27FC236}">
                <a16:creationId xmlns:a16="http://schemas.microsoft.com/office/drawing/2014/main" id="{F5860E78-C3B3-2E80-8BE2-5C257E0B5163}"/>
              </a:ext>
            </a:extLst>
          </p:cNvPr>
          <p:cNvSpPr/>
          <p:nvPr/>
        </p:nvSpPr>
        <p:spPr>
          <a:xfrm>
            <a:off x="295602" y="2288022"/>
            <a:ext cx="2144516" cy="870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/>
              <a:t>Sieve of Eratosthenes</a:t>
            </a:r>
            <a:endParaRPr lang="id-ID" sz="2400"/>
          </a:p>
        </p:txBody>
      </p:sp>
      <p:sp>
        <p:nvSpPr>
          <p:cNvPr id="8" name="Persegi Panjang: Sudut Lengkung 7">
            <a:extLst>
              <a:ext uri="{FF2B5EF4-FFF2-40B4-BE49-F238E27FC236}">
                <a16:creationId xmlns:a16="http://schemas.microsoft.com/office/drawing/2014/main" id="{F4D2D379-8124-2B80-9A5F-A7AB3129084C}"/>
              </a:ext>
            </a:extLst>
          </p:cNvPr>
          <p:cNvSpPr/>
          <p:nvPr/>
        </p:nvSpPr>
        <p:spPr>
          <a:xfrm>
            <a:off x="295602" y="3299642"/>
            <a:ext cx="2144515" cy="87074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cs typeface="Calibri"/>
              </a:rPr>
              <a:t>Uji Primalitas Miller-Rabin</a:t>
            </a:r>
            <a:endParaRPr lang="id-ID" sz="2400"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Persegi Panjang: Sudut Lengkung 8">
                <a:extLst>
                  <a:ext uri="{FF2B5EF4-FFF2-40B4-BE49-F238E27FC236}">
                    <a16:creationId xmlns:a16="http://schemas.microsoft.com/office/drawing/2014/main" id="{A79B1DA0-F3F5-2E34-4DBF-3789D0FCE2FE}"/>
                  </a:ext>
                </a:extLst>
              </p:cNvPr>
              <p:cNvSpPr/>
              <p:nvPr/>
            </p:nvSpPr>
            <p:spPr>
              <a:xfrm>
                <a:off x="295601" y="4324400"/>
                <a:ext cx="2144515" cy="870743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>
                    <a:cs typeface="Calibri"/>
                  </a:rPr>
                  <a:t>Primalitas bilangan berbentuk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−1</m:t>
                    </m:r>
                  </m:oMath>
                </a14:m>
                <a:endParaRPr lang="id-ID">
                  <a:cs typeface="Calibri"/>
                </a:endParaRPr>
              </a:p>
            </p:txBody>
          </p:sp>
        </mc:Choice>
        <mc:Fallback>
          <p:sp>
            <p:nvSpPr>
              <p:cNvPr id="9" name="Persegi Panjang: Sudut Lengkung 8">
                <a:extLst>
                  <a:ext uri="{FF2B5EF4-FFF2-40B4-BE49-F238E27FC236}">
                    <a16:creationId xmlns:a16="http://schemas.microsoft.com/office/drawing/2014/main" id="{A79B1DA0-F3F5-2E34-4DBF-3789D0FCE2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01" y="4324400"/>
                <a:ext cx="2144515" cy="870743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Gambar 6">
            <a:extLst>
              <a:ext uri="{FF2B5EF4-FFF2-40B4-BE49-F238E27FC236}">
                <a16:creationId xmlns:a16="http://schemas.microsoft.com/office/drawing/2014/main" id="{1B388097-9F9E-0222-C170-2C7B3FB82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2882" y="-95426"/>
            <a:ext cx="2375339" cy="1530923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AF1EC72C-B4A9-6233-3B1C-F4C4C52E58B5}"/>
              </a:ext>
            </a:extLst>
          </p:cNvPr>
          <p:cNvSpPr txBox="1">
            <a:spLocks/>
          </p:cNvSpPr>
          <p:nvPr/>
        </p:nvSpPr>
        <p:spPr>
          <a:xfrm>
            <a:off x="2859577" y="6455047"/>
            <a:ext cx="6499124" cy="3588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Final Project </a:t>
            </a:r>
            <a:r>
              <a:rPr lang="en-US" sz="1600" b="1" err="1"/>
              <a:t>Perancangan</a:t>
            </a:r>
            <a:r>
              <a:rPr lang="en-US" sz="1600" b="1"/>
              <a:t> dan Analisis </a:t>
            </a:r>
            <a:r>
              <a:rPr lang="en-US" sz="1600" err="1"/>
              <a:t>Algoritma</a:t>
            </a:r>
            <a:r>
              <a:rPr lang="en-US" sz="1600" b="1"/>
              <a:t> - IF184401</a:t>
            </a:r>
          </a:p>
        </p:txBody>
      </p: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181F0BBF-0174-6E96-807C-BC658CCC886D}"/>
              </a:ext>
            </a:extLst>
          </p:cNvPr>
          <p:cNvSpPr/>
          <p:nvPr/>
        </p:nvSpPr>
        <p:spPr>
          <a:xfrm>
            <a:off x="295601" y="5322883"/>
            <a:ext cx="2144515" cy="8707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cs typeface="Calibri"/>
              </a:rPr>
              <a:t>Algoritma Tonelli-Shanks</a:t>
            </a:r>
            <a:endParaRPr lang="id-ID" sz="2400">
              <a:cs typeface="Calibri"/>
            </a:endParaRPr>
          </a:p>
        </p:txBody>
      </p:sp>
      <p:sp>
        <p:nvSpPr>
          <p:cNvPr id="12" name="Kotak Teks 4">
            <a:extLst>
              <a:ext uri="{FF2B5EF4-FFF2-40B4-BE49-F238E27FC236}">
                <a16:creationId xmlns:a16="http://schemas.microsoft.com/office/drawing/2014/main" id="{4E4880DC-342F-CF5F-B12E-6D2C9926C9B2}"/>
              </a:ext>
            </a:extLst>
          </p:cNvPr>
          <p:cNvSpPr txBox="1"/>
          <p:nvPr/>
        </p:nvSpPr>
        <p:spPr>
          <a:xfrm>
            <a:off x="3416545" y="766540"/>
            <a:ext cx="3816360" cy="5324919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Langkah </a:t>
            </a:r>
            <a:r>
              <a:rPr lang="en-US" sz="1800" b="1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kedua</a:t>
            </a:r>
            <a:r>
              <a:rPr lang="en-US" sz="1800" b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= random value </a:t>
            </a:r>
            <a:r>
              <a:rPr lang="en-US" sz="1800" i="1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dari</a:t>
            </a: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&lt; a &lt; n – 1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Saya </a:t>
            </a: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memilih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= 2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Langkah </a:t>
            </a:r>
            <a:r>
              <a:rPr lang="en-US" sz="1800" b="1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ketiga</a:t>
            </a:r>
            <a:r>
              <a:rPr lang="en-US" sz="1800" b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i="1" baseline="-250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a</a:t>
            </a:r>
            <a:r>
              <a:rPr lang="en-US" sz="1800" i="1" baseline="300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(mod n)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i="1" baseline="-250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2</a:t>
            </a:r>
            <a:r>
              <a:rPr lang="en-US" sz="1800" i="1" baseline="300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35</a:t>
            </a: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(mod 561) = 263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Apakah </a:t>
            </a: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i="1" baseline="-250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± 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(mod 561)? </a:t>
            </a: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Tidak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Maka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kalkulasikan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i="1" baseline="-250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i="1" baseline="-250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b</a:t>
            </a:r>
            <a:r>
              <a:rPr lang="en-US" sz="1800" i="1" baseline="-250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i="1" baseline="300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(mod n)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i="1" baseline="-250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263</a:t>
            </a:r>
            <a:r>
              <a:rPr lang="en-US" sz="1800" i="1" baseline="300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(mod 561) = 166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Apakah </a:t>
            </a: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i="1" baseline="-250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± 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(mod 561)? </a:t>
            </a: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Tidak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Maka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kalkulasikan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i="1" baseline="-250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F13F4B78-0C0E-5EE8-28A6-60E53767F16F}"/>
              </a:ext>
            </a:extLst>
          </p:cNvPr>
          <p:cNvSpPr txBox="1"/>
          <p:nvPr/>
        </p:nvSpPr>
        <p:spPr>
          <a:xfrm>
            <a:off x="7624702" y="2107118"/>
            <a:ext cx="3816360" cy="3966150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Maka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kalkulasikan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i="1" baseline="-250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i="1" baseline="-250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b</a:t>
            </a:r>
            <a:r>
              <a:rPr lang="en-US" sz="1800" i="1" baseline="-250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i="1" baseline="300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(mod n)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i="1" baseline="-250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166</a:t>
            </a:r>
            <a:r>
              <a:rPr lang="en-US" sz="1800" i="1" baseline="300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(mod 561) = 67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Apakah </a:t>
            </a: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i="1" baseline="-250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± 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(mod 561)? </a:t>
            </a: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Tidak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Maka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kalkulasikan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i="1" baseline="-250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i="1" baseline="-250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b</a:t>
            </a:r>
            <a:r>
              <a:rPr lang="en-US" sz="1800" i="1" baseline="-250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i="1" baseline="300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(mod n)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i="1" baseline="-250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67</a:t>
            </a:r>
            <a:r>
              <a:rPr lang="en-US" sz="1800" i="1" baseline="300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(mod 561) = 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Apakah </a:t>
            </a: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i="1" baseline="-250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± 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(mod 561)? </a:t>
            </a: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561 </a:t>
            </a:r>
            <a:r>
              <a:rPr lang="en-US" sz="1800" b="1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Merupakan</a:t>
            </a:r>
            <a:r>
              <a:rPr lang="en-US" sz="1800" b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bilangan </a:t>
            </a:r>
            <a:r>
              <a:rPr lang="en-US" sz="1800" b="1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komposit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500785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FBD9-161E-8B9F-D8F6-4E83EE1B5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477" y="669487"/>
            <a:ext cx="10515600" cy="6727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DASAR TEORI</a:t>
            </a:r>
            <a:endParaRPr lang="id-ID">
              <a:ea typeface="+mn-lt"/>
              <a:cs typeface="+mn-lt"/>
            </a:endParaRPr>
          </a:p>
        </p:txBody>
      </p:sp>
      <p:sp>
        <p:nvSpPr>
          <p:cNvPr id="4" name="Persegi Panjang: Sudut Lengkung 3">
            <a:extLst>
              <a:ext uri="{FF2B5EF4-FFF2-40B4-BE49-F238E27FC236}">
                <a16:creationId xmlns:a16="http://schemas.microsoft.com/office/drawing/2014/main" id="{BBA2C8CD-C87B-B3B5-543D-72D7432CFE33}"/>
              </a:ext>
            </a:extLst>
          </p:cNvPr>
          <p:cNvSpPr/>
          <p:nvPr/>
        </p:nvSpPr>
        <p:spPr>
          <a:xfrm>
            <a:off x="295601" y="1289540"/>
            <a:ext cx="2144515" cy="870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Bilangan Prima</a:t>
            </a:r>
            <a:endParaRPr lang="id-ID" sz="2400">
              <a:solidFill>
                <a:schemeClr val="bg1"/>
              </a:solidFill>
            </a:endParaRPr>
          </a:p>
        </p:txBody>
      </p:sp>
      <p:sp>
        <p:nvSpPr>
          <p:cNvPr id="7" name="Persegi Panjang: Sudut Lengkung 6">
            <a:extLst>
              <a:ext uri="{FF2B5EF4-FFF2-40B4-BE49-F238E27FC236}">
                <a16:creationId xmlns:a16="http://schemas.microsoft.com/office/drawing/2014/main" id="{F5860E78-C3B3-2E80-8BE2-5C257E0B5163}"/>
              </a:ext>
            </a:extLst>
          </p:cNvPr>
          <p:cNvSpPr/>
          <p:nvPr/>
        </p:nvSpPr>
        <p:spPr>
          <a:xfrm>
            <a:off x="295602" y="2288022"/>
            <a:ext cx="2144516" cy="870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/>
              <a:t>Sieve of Eratosthenes</a:t>
            </a:r>
            <a:endParaRPr lang="id-ID" sz="2400"/>
          </a:p>
        </p:txBody>
      </p:sp>
      <p:sp>
        <p:nvSpPr>
          <p:cNvPr id="8" name="Persegi Panjang: Sudut Lengkung 7">
            <a:extLst>
              <a:ext uri="{FF2B5EF4-FFF2-40B4-BE49-F238E27FC236}">
                <a16:creationId xmlns:a16="http://schemas.microsoft.com/office/drawing/2014/main" id="{F4D2D379-8124-2B80-9A5F-A7AB3129084C}"/>
              </a:ext>
            </a:extLst>
          </p:cNvPr>
          <p:cNvSpPr/>
          <p:nvPr/>
        </p:nvSpPr>
        <p:spPr>
          <a:xfrm>
            <a:off x="295602" y="3299642"/>
            <a:ext cx="2144515" cy="87074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cs typeface="Calibri"/>
              </a:rPr>
              <a:t>Uji Primalitas Miller-Rabin</a:t>
            </a:r>
            <a:endParaRPr lang="id-ID" sz="2400"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Persegi Panjang: Sudut Lengkung 8">
                <a:extLst>
                  <a:ext uri="{FF2B5EF4-FFF2-40B4-BE49-F238E27FC236}">
                    <a16:creationId xmlns:a16="http://schemas.microsoft.com/office/drawing/2014/main" id="{A79B1DA0-F3F5-2E34-4DBF-3789D0FCE2FE}"/>
                  </a:ext>
                </a:extLst>
              </p:cNvPr>
              <p:cNvSpPr/>
              <p:nvPr/>
            </p:nvSpPr>
            <p:spPr>
              <a:xfrm>
                <a:off x="295601" y="4324400"/>
                <a:ext cx="2144515" cy="870743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>
                    <a:cs typeface="Calibri"/>
                  </a:rPr>
                  <a:t>Primalitas bilangan berbentuk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−1</m:t>
                    </m:r>
                  </m:oMath>
                </a14:m>
                <a:endParaRPr lang="id-ID">
                  <a:cs typeface="Calibri"/>
                </a:endParaRPr>
              </a:p>
            </p:txBody>
          </p:sp>
        </mc:Choice>
        <mc:Fallback>
          <p:sp>
            <p:nvSpPr>
              <p:cNvPr id="9" name="Persegi Panjang: Sudut Lengkung 8">
                <a:extLst>
                  <a:ext uri="{FF2B5EF4-FFF2-40B4-BE49-F238E27FC236}">
                    <a16:creationId xmlns:a16="http://schemas.microsoft.com/office/drawing/2014/main" id="{A79B1DA0-F3F5-2E34-4DBF-3789D0FCE2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01" y="4324400"/>
                <a:ext cx="2144515" cy="870743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Gambar 6">
            <a:extLst>
              <a:ext uri="{FF2B5EF4-FFF2-40B4-BE49-F238E27FC236}">
                <a16:creationId xmlns:a16="http://schemas.microsoft.com/office/drawing/2014/main" id="{1B388097-9F9E-0222-C170-2C7B3FB82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2882" y="-95426"/>
            <a:ext cx="2375339" cy="1530923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AF1EC72C-B4A9-6233-3B1C-F4C4C52E58B5}"/>
              </a:ext>
            </a:extLst>
          </p:cNvPr>
          <p:cNvSpPr txBox="1">
            <a:spLocks/>
          </p:cNvSpPr>
          <p:nvPr/>
        </p:nvSpPr>
        <p:spPr>
          <a:xfrm>
            <a:off x="2859577" y="6455047"/>
            <a:ext cx="6499124" cy="3588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Final Project </a:t>
            </a:r>
            <a:r>
              <a:rPr lang="en-US" sz="1600" b="1" err="1"/>
              <a:t>Perancangan</a:t>
            </a:r>
            <a:r>
              <a:rPr lang="en-US" sz="1600" b="1"/>
              <a:t> dan Analisis </a:t>
            </a:r>
            <a:r>
              <a:rPr lang="en-US" sz="1600" err="1"/>
              <a:t>Algoritma</a:t>
            </a:r>
            <a:r>
              <a:rPr lang="en-US" sz="1600" b="1"/>
              <a:t> - IF184401</a:t>
            </a:r>
          </a:p>
        </p:txBody>
      </p: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181F0BBF-0174-6E96-807C-BC658CCC886D}"/>
              </a:ext>
            </a:extLst>
          </p:cNvPr>
          <p:cNvSpPr/>
          <p:nvPr/>
        </p:nvSpPr>
        <p:spPr>
          <a:xfrm>
            <a:off x="295601" y="5322883"/>
            <a:ext cx="2144515" cy="8707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cs typeface="Calibri"/>
              </a:rPr>
              <a:t>Algoritma Tonelli-Shanks</a:t>
            </a:r>
            <a:endParaRPr lang="id-ID" sz="2400"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Kotak Teks 4">
                <a:extLst>
                  <a:ext uri="{FF2B5EF4-FFF2-40B4-BE49-F238E27FC236}">
                    <a16:creationId xmlns:a16="http://schemas.microsoft.com/office/drawing/2014/main" id="{4E4880DC-342F-CF5F-B12E-6D2C9926C9B2}"/>
                  </a:ext>
                </a:extLst>
              </p:cNvPr>
              <p:cNvSpPr txBox="1"/>
              <p:nvPr/>
            </p:nvSpPr>
            <p:spPr>
              <a:xfrm>
                <a:off x="3416544" y="766540"/>
                <a:ext cx="7915603" cy="5324919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b="1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Contoh</a:t>
                </a:r>
                <a:r>
                  <a:rPr lang="en-US" sz="1800" b="1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2: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Apakah 53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merupakan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bilangan prima?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Maka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i="1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53.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 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b="1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Langkah </a:t>
                </a:r>
                <a:r>
                  <a:rPr lang="en-US" sz="1800" b="1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pertama</a:t>
                </a:r>
                <a:r>
                  <a:rPr lang="en-US" sz="1800" b="1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i="1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 – 1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i="1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= 2</a:t>
                </a:r>
                <a:r>
                  <a:rPr lang="en-US" sz="1800" i="1" baseline="300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</a:t>
                </a:r>
                <a:r>
                  <a:rPr lang="en-US" sz="1800" i="1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x m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52 =</a:t>
                </a:r>
                <a:r>
                  <a:rPr lang="en-US" sz="1800" i="1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2</a:t>
                </a:r>
                <a:r>
                  <a:rPr lang="en-US" sz="1800" i="1" baseline="300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</a:t>
                </a:r>
                <a:r>
                  <a:rPr lang="en-US" sz="1800" i="1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x m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Kita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dapat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mencari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nilai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i="1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dan </a:t>
                </a:r>
                <a:r>
                  <a:rPr lang="en-US" sz="1800" i="1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dengan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cara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berikut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52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solidFill>
                            <a:srgbClr val="20212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=26→ 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52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solidFill>
                            <a:srgbClr val="20212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=13→ 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52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solidFill>
                            <a:srgbClr val="20212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=6.5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Namun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karena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6,5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bukan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bilangan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bulat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(integer),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maka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kita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akan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menggunakan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persamaan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sebelumnya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.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Sehingga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: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52 =</a:t>
                </a:r>
                <a:r>
                  <a:rPr lang="en-US" sz="1800" i="1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2</a:t>
                </a:r>
                <a:r>
                  <a:rPr lang="en-US" sz="1800" i="1" baseline="300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1800" i="1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x 13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Didapatkan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i="1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 = 2 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dan </a:t>
                </a:r>
                <a:r>
                  <a:rPr lang="en-US" sz="1800" i="1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 = 13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Kotak Teks 4">
                <a:extLst>
                  <a:ext uri="{FF2B5EF4-FFF2-40B4-BE49-F238E27FC236}">
                    <a16:creationId xmlns:a16="http://schemas.microsoft.com/office/drawing/2014/main" id="{4E4880DC-342F-CF5F-B12E-6D2C9926C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544" y="766540"/>
                <a:ext cx="7915603" cy="5324919"/>
              </a:xfrm>
              <a:prstGeom prst="rect">
                <a:avLst/>
              </a:prstGeom>
              <a:blipFill>
                <a:blip r:embed="rId4"/>
                <a:stretch>
                  <a:fillRect l="-538" t="-457" r="-538" b="-800"/>
                </a:stretch>
              </a:blipFill>
              <a:ln>
                <a:solidFill>
                  <a:srgbClr val="4472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838588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FBD9-161E-8B9F-D8F6-4E83EE1B5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477" y="669487"/>
            <a:ext cx="10515600" cy="6727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DASAR TEORI</a:t>
            </a:r>
            <a:endParaRPr lang="id-ID">
              <a:ea typeface="+mn-lt"/>
              <a:cs typeface="+mn-lt"/>
            </a:endParaRPr>
          </a:p>
        </p:txBody>
      </p:sp>
      <p:sp>
        <p:nvSpPr>
          <p:cNvPr id="4" name="Persegi Panjang: Sudut Lengkung 3">
            <a:extLst>
              <a:ext uri="{FF2B5EF4-FFF2-40B4-BE49-F238E27FC236}">
                <a16:creationId xmlns:a16="http://schemas.microsoft.com/office/drawing/2014/main" id="{BBA2C8CD-C87B-B3B5-543D-72D7432CFE33}"/>
              </a:ext>
            </a:extLst>
          </p:cNvPr>
          <p:cNvSpPr/>
          <p:nvPr/>
        </p:nvSpPr>
        <p:spPr>
          <a:xfrm>
            <a:off x="295601" y="1289540"/>
            <a:ext cx="2144515" cy="870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Bilangan Prima</a:t>
            </a:r>
            <a:endParaRPr lang="id-ID" sz="2400">
              <a:solidFill>
                <a:schemeClr val="bg1"/>
              </a:solidFill>
            </a:endParaRPr>
          </a:p>
        </p:txBody>
      </p:sp>
      <p:sp>
        <p:nvSpPr>
          <p:cNvPr id="7" name="Persegi Panjang: Sudut Lengkung 6">
            <a:extLst>
              <a:ext uri="{FF2B5EF4-FFF2-40B4-BE49-F238E27FC236}">
                <a16:creationId xmlns:a16="http://schemas.microsoft.com/office/drawing/2014/main" id="{F5860E78-C3B3-2E80-8BE2-5C257E0B5163}"/>
              </a:ext>
            </a:extLst>
          </p:cNvPr>
          <p:cNvSpPr/>
          <p:nvPr/>
        </p:nvSpPr>
        <p:spPr>
          <a:xfrm>
            <a:off x="295602" y="2288022"/>
            <a:ext cx="2144516" cy="870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/>
              <a:t>Sieve of Eratosthenes</a:t>
            </a:r>
            <a:endParaRPr lang="id-ID" sz="2400"/>
          </a:p>
        </p:txBody>
      </p:sp>
      <p:sp>
        <p:nvSpPr>
          <p:cNvPr id="8" name="Persegi Panjang: Sudut Lengkung 7">
            <a:extLst>
              <a:ext uri="{FF2B5EF4-FFF2-40B4-BE49-F238E27FC236}">
                <a16:creationId xmlns:a16="http://schemas.microsoft.com/office/drawing/2014/main" id="{F4D2D379-8124-2B80-9A5F-A7AB3129084C}"/>
              </a:ext>
            </a:extLst>
          </p:cNvPr>
          <p:cNvSpPr/>
          <p:nvPr/>
        </p:nvSpPr>
        <p:spPr>
          <a:xfrm>
            <a:off x="295602" y="3299642"/>
            <a:ext cx="2144515" cy="87074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cs typeface="Calibri"/>
              </a:rPr>
              <a:t>Uji Primalitas Miller-Rabin</a:t>
            </a:r>
            <a:endParaRPr lang="id-ID" sz="2400"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Persegi Panjang: Sudut Lengkung 8">
                <a:extLst>
                  <a:ext uri="{FF2B5EF4-FFF2-40B4-BE49-F238E27FC236}">
                    <a16:creationId xmlns:a16="http://schemas.microsoft.com/office/drawing/2014/main" id="{A79B1DA0-F3F5-2E34-4DBF-3789D0FCE2FE}"/>
                  </a:ext>
                </a:extLst>
              </p:cNvPr>
              <p:cNvSpPr/>
              <p:nvPr/>
            </p:nvSpPr>
            <p:spPr>
              <a:xfrm>
                <a:off x="295601" y="4324400"/>
                <a:ext cx="2144515" cy="870743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>
                    <a:cs typeface="Calibri"/>
                  </a:rPr>
                  <a:t>Primalitas bilangan berbentuk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−1</m:t>
                    </m:r>
                  </m:oMath>
                </a14:m>
                <a:endParaRPr lang="id-ID">
                  <a:cs typeface="Calibri"/>
                </a:endParaRPr>
              </a:p>
            </p:txBody>
          </p:sp>
        </mc:Choice>
        <mc:Fallback>
          <p:sp>
            <p:nvSpPr>
              <p:cNvPr id="9" name="Persegi Panjang: Sudut Lengkung 8">
                <a:extLst>
                  <a:ext uri="{FF2B5EF4-FFF2-40B4-BE49-F238E27FC236}">
                    <a16:creationId xmlns:a16="http://schemas.microsoft.com/office/drawing/2014/main" id="{A79B1DA0-F3F5-2E34-4DBF-3789D0FCE2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01" y="4324400"/>
                <a:ext cx="2144515" cy="870743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Gambar 6">
            <a:extLst>
              <a:ext uri="{FF2B5EF4-FFF2-40B4-BE49-F238E27FC236}">
                <a16:creationId xmlns:a16="http://schemas.microsoft.com/office/drawing/2014/main" id="{1B388097-9F9E-0222-C170-2C7B3FB82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2882" y="-95426"/>
            <a:ext cx="2375339" cy="1530923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AF1EC72C-B4A9-6233-3B1C-F4C4C52E58B5}"/>
              </a:ext>
            </a:extLst>
          </p:cNvPr>
          <p:cNvSpPr txBox="1">
            <a:spLocks/>
          </p:cNvSpPr>
          <p:nvPr/>
        </p:nvSpPr>
        <p:spPr>
          <a:xfrm>
            <a:off x="2859577" y="6455047"/>
            <a:ext cx="6499124" cy="3588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Final Project </a:t>
            </a:r>
            <a:r>
              <a:rPr lang="en-US" sz="1600" b="1" err="1"/>
              <a:t>Perancangan</a:t>
            </a:r>
            <a:r>
              <a:rPr lang="en-US" sz="1600" b="1"/>
              <a:t> dan Analisis </a:t>
            </a:r>
            <a:r>
              <a:rPr lang="en-US" sz="1600" err="1"/>
              <a:t>Algoritma</a:t>
            </a:r>
            <a:r>
              <a:rPr lang="en-US" sz="1600" b="1"/>
              <a:t> - IF184401</a:t>
            </a:r>
          </a:p>
        </p:txBody>
      </p: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181F0BBF-0174-6E96-807C-BC658CCC886D}"/>
              </a:ext>
            </a:extLst>
          </p:cNvPr>
          <p:cNvSpPr/>
          <p:nvPr/>
        </p:nvSpPr>
        <p:spPr>
          <a:xfrm>
            <a:off x="295601" y="5322883"/>
            <a:ext cx="2144515" cy="8707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cs typeface="Calibri"/>
              </a:rPr>
              <a:t>Algoritma Tonelli-Shanks</a:t>
            </a:r>
            <a:endParaRPr lang="id-ID" sz="2400">
              <a:cs typeface="Calibri"/>
            </a:endParaRPr>
          </a:p>
        </p:txBody>
      </p:sp>
      <p:sp>
        <p:nvSpPr>
          <p:cNvPr id="12" name="Kotak Teks 4">
            <a:extLst>
              <a:ext uri="{FF2B5EF4-FFF2-40B4-BE49-F238E27FC236}">
                <a16:creationId xmlns:a16="http://schemas.microsoft.com/office/drawing/2014/main" id="{4E4880DC-342F-CF5F-B12E-6D2C9926C9B2}"/>
              </a:ext>
            </a:extLst>
          </p:cNvPr>
          <p:cNvSpPr txBox="1"/>
          <p:nvPr/>
        </p:nvSpPr>
        <p:spPr>
          <a:xfrm>
            <a:off x="3400593" y="669487"/>
            <a:ext cx="6038351" cy="5561972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Langkah </a:t>
            </a:r>
            <a:r>
              <a:rPr lang="en-US" sz="1800" b="1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kedua</a:t>
            </a:r>
            <a:r>
              <a:rPr lang="en-US" sz="1800" b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= random value </a:t>
            </a:r>
            <a:r>
              <a:rPr lang="en-US" sz="1800" i="1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dari</a:t>
            </a: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&lt; a &lt; n – 1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Saya </a:t>
            </a: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memilih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= 2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Langkah </a:t>
            </a:r>
            <a:r>
              <a:rPr lang="en-US" sz="1800" b="1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ketiga</a:t>
            </a:r>
            <a:r>
              <a:rPr lang="en-US" sz="1800" b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i="1" baseline="-250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a</a:t>
            </a:r>
            <a:r>
              <a:rPr lang="en-US" sz="1800" i="1" baseline="300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(mod n)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i="1" baseline="-250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2</a:t>
            </a:r>
            <a:r>
              <a:rPr lang="en-US" sz="1800" i="1" baseline="300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(mod 53) = 30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Apakah </a:t>
            </a: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i="1" baseline="-250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± 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(mod 53)? </a:t>
            </a: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Tidak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Maka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kalkulasikan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i="1" baseline="-250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i="1" baseline="-250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b</a:t>
            </a:r>
            <a:r>
              <a:rPr lang="en-US" sz="1800" i="1" baseline="-250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i="1" baseline="300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(mod n)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i="1" baseline="-250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30</a:t>
            </a:r>
            <a:r>
              <a:rPr lang="en-US" sz="1800" i="1" baseline="300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(mod 53) = 52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Apakah </a:t>
            </a: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i="1" baseline="-250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± </a:t>
            </a:r>
            <a:r>
              <a:rPr lang="en-US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(mod 53)? </a:t>
            </a:r>
            <a:r>
              <a:rPr lang="en-US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Note: -1 mod 53 = 52</a:t>
            </a:r>
            <a:r>
              <a:rPr lang="en-US" sz="1800" b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b="1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sehingga</a:t>
            </a:r>
            <a:r>
              <a:rPr lang="en-US" sz="1800" b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52 </a:t>
            </a:r>
            <a:r>
              <a:rPr lang="en-US" sz="1800" b="1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sz="1800" b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ditulis</a:t>
            </a:r>
            <a:r>
              <a:rPr lang="en-US" sz="1800" b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-1 mod 53</a:t>
            </a:r>
            <a:r>
              <a:rPr lang="en-US" sz="1800" b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Karena </a:t>
            </a:r>
            <a:r>
              <a:rPr lang="en-US" sz="1800" b="1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="1" i="1" baseline="-250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1800" b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-1, </a:t>
            </a:r>
            <a:r>
              <a:rPr lang="en-US" sz="1800" b="1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maka</a:t>
            </a:r>
            <a:r>
              <a:rPr lang="en-US" sz="1800" b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53 </a:t>
            </a:r>
            <a:r>
              <a:rPr lang="en-US" sz="1800" b="1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sz="1800" b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bilangan prima (</a:t>
            </a:r>
            <a:r>
              <a:rPr lang="en-US" sz="1800" b="1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mungkin</a:t>
            </a:r>
            <a:r>
              <a:rPr lang="en-US" sz="1800" b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22057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FBD9-161E-8B9F-D8F6-4E83EE1B5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477" y="669487"/>
            <a:ext cx="10515600" cy="6727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DASAR TEORI</a:t>
            </a:r>
            <a:endParaRPr lang="id-ID">
              <a:ea typeface="+mn-lt"/>
              <a:cs typeface="+mn-lt"/>
            </a:endParaRPr>
          </a:p>
        </p:txBody>
      </p:sp>
      <p:sp>
        <p:nvSpPr>
          <p:cNvPr id="4" name="Persegi Panjang: Sudut Lengkung 3">
            <a:extLst>
              <a:ext uri="{FF2B5EF4-FFF2-40B4-BE49-F238E27FC236}">
                <a16:creationId xmlns:a16="http://schemas.microsoft.com/office/drawing/2014/main" id="{BBA2C8CD-C87B-B3B5-543D-72D7432CFE33}"/>
              </a:ext>
            </a:extLst>
          </p:cNvPr>
          <p:cNvSpPr/>
          <p:nvPr/>
        </p:nvSpPr>
        <p:spPr>
          <a:xfrm>
            <a:off x="295601" y="1289540"/>
            <a:ext cx="2144515" cy="870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Bilangan Prima</a:t>
            </a:r>
            <a:endParaRPr lang="id-ID" sz="2400">
              <a:solidFill>
                <a:schemeClr val="bg1"/>
              </a:solidFill>
            </a:endParaRPr>
          </a:p>
        </p:txBody>
      </p:sp>
      <p:sp>
        <p:nvSpPr>
          <p:cNvPr id="7" name="Persegi Panjang: Sudut Lengkung 6">
            <a:extLst>
              <a:ext uri="{FF2B5EF4-FFF2-40B4-BE49-F238E27FC236}">
                <a16:creationId xmlns:a16="http://schemas.microsoft.com/office/drawing/2014/main" id="{F5860E78-C3B3-2E80-8BE2-5C257E0B5163}"/>
              </a:ext>
            </a:extLst>
          </p:cNvPr>
          <p:cNvSpPr/>
          <p:nvPr/>
        </p:nvSpPr>
        <p:spPr>
          <a:xfrm>
            <a:off x="295602" y="2288022"/>
            <a:ext cx="2144516" cy="870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/>
              <a:t>Sieve of Eratosthenes</a:t>
            </a:r>
            <a:endParaRPr lang="id-ID" sz="2400"/>
          </a:p>
        </p:txBody>
      </p:sp>
      <p:sp>
        <p:nvSpPr>
          <p:cNvPr id="8" name="Persegi Panjang: Sudut Lengkung 7">
            <a:extLst>
              <a:ext uri="{FF2B5EF4-FFF2-40B4-BE49-F238E27FC236}">
                <a16:creationId xmlns:a16="http://schemas.microsoft.com/office/drawing/2014/main" id="{F4D2D379-8124-2B80-9A5F-A7AB3129084C}"/>
              </a:ext>
            </a:extLst>
          </p:cNvPr>
          <p:cNvSpPr/>
          <p:nvPr/>
        </p:nvSpPr>
        <p:spPr>
          <a:xfrm>
            <a:off x="295602" y="3299642"/>
            <a:ext cx="2144515" cy="87074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cs typeface="Calibri"/>
              </a:rPr>
              <a:t>Uji Primalitas Miller-Rabin</a:t>
            </a:r>
            <a:endParaRPr lang="id-ID" sz="2400"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Persegi Panjang: Sudut Lengkung 8">
                <a:extLst>
                  <a:ext uri="{FF2B5EF4-FFF2-40B4-BE49-F238E27FC236}">
                    <a16:creationId xmlns:a16="http://schemas.microsoft.com/office/drawing/2014/main" id="{A79B1DA0-F3F5-2E34-4DBF-3789D0FCE2FE}"/>
                  </a:ext>
                </a:extLst>
              </p:cNvPr>
              <p:cNvSpPr/>
              <p:nvPr/>
            </p:nvSpPr>
            <p:spPr>
              <a:xfrm>
                <a:off x="295601" y="4324400"/>
                <a:ext cx="2144515" cy="870743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>
                    <a:cs typeface="Calibri"/>
                  </a:rPr>
                  <a:t>Primalitas bilangan berbentuk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−1</m:t>
                    </m:r>
                  </m:oMath>
                </a14:m>
                <a:endParaRPr lang="id-ID">
                  <a:cs typeface="Calibri"/>
                </a:endParaRPr>
              </a:p>
            </p:txBody>
          </p:sp>
        </mc:Choice>
        <mc:Fallback>
          <p:sp>
            <p:nvSpPr>
              <p:cNvPr id="9" name="Persegi Panjang: Sudut Lengkung 8">
                <a:extLst>
                  <a:ext uri="{FF2B5EF4-FFF2-40B4-BE49-F238E27FC236}">
                    <a16:creationId xmlns:a16="http://schemas.microsoft.com/office/drawing/2014/main" id="{A79B1DA0-F3F5-2E34-4DBF-3789D0FCE2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01" y="4324400"/>
                <a:ext cx="2144515" cy="87074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Gambar 6">
            <a:extLst>
              <a:ext uri="{FF2B5EF4-FFF2-40B4-BE49-F238E27FC236}">
                <a16:creationId xmlns:a16="http://schemas.microsoft.com/office/drawing/2014/main" id="{1B388097-9F9E-0222-C170-2C7B3FB82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2882" y="-95426"/>
            <a:ext cx="2375339" cy="1530923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AF1EC72C-B4A9-6233-3B1C-F4C4C52E58B5}"/>
              </a:ext>
            </a:extLst>
          </p:cNvPr>
          <p:cNvSpPr txBox="1">
            <a:spLocks/>
          </p:cNvSpPr>
          <p:nvPr/>
        </p:nvSpPr>
        <p:spPr>
          <a:xfrm>
            <a:off x="2859577" y="6455047"/>
            <a:ext cx="6499124" cy="3588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Final Project </a:t>
            </a:r>
            <a:r>
              <a:rPr lang="en-US" sz="1600" b="1" err="1"/>
              <a:t>Perancangan</a:t>
            </a:r>
            <a:r>
              <a:rPr lang="en-US" sz="1600" b="1"/>
              <a:t> dan Analisis </a:t>
            </a:r>
            <a:r>
              <a:rPr lang="en-US" sz="1600" err="1"/>
              <a:t>Algoritma</a:t>
            </a:r>
            <a:r>
              <a:rPr lang="en-US" sz="1600" b="1"/>
              <a:t> - IF184401</a:t>
            </a:r>
          </a:p>
        </p:txBody>
      </p: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181F0BBF-0174-6E96-807C-BC658CCC886D}"/>
              </a:ext>
            </a:extLst>
          </p:cNvPr>
          <p:cNvSpPr/>
          <p:nvPr/>
        </p:nvSpPr>
        <p:spPr>
          <a:xfrm>
            <a:off x="295601" y="5322883"/>
            <a:ext cx="2144515" cy="8707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cs typeface="Calibri"/>
              </a:rPr>
              <a:t>Algoritma Tonelli-Shanks</a:t>
            </a:r>
            <a:endParaRPr lang="id-ID" sz="2400"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Kotak Teks 4">
                <a:extLst>
                  <a:ext uri="{FF2B5EF4-FFF2-40B4-BE49-F238E27FC236}">
                    <a16:creationId xmlns:a16="http://schemas.microsoft.com/office/drawing/2014/main" id="{9BDA9004-2BAB-2D3D-1F58-33A96AA24E1D}"/>
                  </a:ext>
                </a:extLst>
              </p:cNvPr>
              <p:cNvSpPr txBox="1"/>
              <p:nvPr/>
            </p:nvSpPr>
            <p:spPr>
              <a:xfrm>
                <a:off x="3416544" y="1512577"/>
                <a:ext cx="7915603" cy="4471224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Mengapa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nilai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dari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i="1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adalah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random?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Terdapat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properti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–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properti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yang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sudah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dijelaskan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sebelumnya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seperti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i="1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 – 1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i="1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= 2</a:t>
                </a:r>
                <a:r>
                  <a:rPr lang="en-US" sz="1800" i="1" baseline="300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</a:t>
                </a:r>
                <a:r>
                  <a:rPr lang="en-US" sz="1800" i="1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x m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Dimana </a:t>
                </a:r>
                <a:r>
                  <a:rPr lang="en-US" sz="1800" i="1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adalah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bilangan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bulat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positif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dan </a:t>
                </a:r>
                <a:r>
                  <a:rPr lang="en-US" sz="1800" i="1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adalah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bilangan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bulat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ganjil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positif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 Dan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terdapat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nilai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i="1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yang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biasa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juga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disebut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i="1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base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dan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nilai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i="1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adalah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koprima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dengan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i="1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Dengan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itu </a:t>
                </a:r>
                <a:r>
                  <a:rPr lang="en-US" sz="1800" i="1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dapat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dibilang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memiliki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kemungkinan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prima yang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lebih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besar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dengan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i="1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base a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apabila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salah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satu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dari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i="1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congruence relation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dibawah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benar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𝑚</m:t>
                        </m:r>
                      </m:sup>
                    </m:sSup>
                    <m:r>
                      <a:rPr lang="en-US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≡1 </m:t>
                    </m:r>
                    <m:d>
                      <m:dPr>
                        <m:ctrlP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𝑚𝑜𝑑</m:t>
                        </m:r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sz="1800" i="1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</m:sup>
                        </m:sSup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𝑚</m:t>
                        </m:r>
                      </m:sup>
                    </m:sSup>
                    <m:r>
                      <a:rPr lang="en-US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≡−1 </m:t>
                    </m:r>
                    <m:d>
                      <m:dPr>
                        <m:ctrlP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𝑚𝑜𝑑</m:t>
                        </m:r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en-US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;</m:t>
                    </m:r>
                    <m:r>
                      <a:rPr lang="en-US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𝑢𝑛𝑡𝑢𝑘</m:t>
                    </m:r>
                    <m:r>
                      <a:rPr lang="en-US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𝑠𝑒𝑏𝑎𝑔𝑖𝑎𝑛</m:t>
                    </m:r>
                    <m:r>
                      <a:rPr lang="en-US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0≤</m:t>
                    </m:r>
                    <m:r>
                      <a:rPr lang="en-US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n-US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𝑠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Ide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dari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algoritma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ini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adalah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apabila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i="1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adalah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sebuah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bilangan prima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ganjil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maka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i="1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akan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valid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karena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Melalui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teorema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fermat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r>
                      <a:rPr lang="en-US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≡1 </m:t>
                    </m:r>
                    <m:d>
                      <m:dPr>
                        <m:ctrlP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𝑚𝑜𝑑</m:t>
                        </m:r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.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Akar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persamaan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dari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1 </m:t>
                    </m:r>
                    <m:d>
                      <m:dPr>
                        <m:ctrlP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𝑚𝑜𝑑</m:t>
                        </m:r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adalah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1 atau -1. (Quadratic residue).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Kotak Teks 4">
                <a:extLst>
                  <a:ext uri="{FF2B5EF4-FFF2-40B4-BE49-F238E27FC236}">
                    <a16:creationId xmlns:a16="http://schemas.microsoft.com/office/drawing/2014/main" id="{9BDA9004-2BAB-2D3D-1F58-33A96AA24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544" y="1512577"/>
                <a:ext cx="7915603" cy="4471224"/>
              </a:xfrm>
              <a:prstGeom prst="rect">
                <a:avLst/>
              </a:prstGeom>
              <a:blipFill>
                <a:blip r:embed="rId5"/>
                <a:stretch>
                  <a:fillRect l="-538" t="-408" r="-538" b="-1087"/>
                </a:stretch>
              </a:blipFill>
              <a:ln>
                <a:solidFill>
                  <a:srgbClr val="4472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092096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FBD9-161E-8B9F-D8F6-4E83EE1B5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477" y="669487"/>
            <a:ext cx="10515600" cy="6727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DASAR TEORI</a:t>
            </a:r>
            <a:endParaRPr lang="id-ID">
              <a:ea typeface="+mn-lt"/>
              <a:cs typeface="+mn-lt"/>
            </a:endParaRPr>
          </a:p>
        </p:txBody>
      </p:sp>
      <p:sp>
        <p:nvSpPr>
          <p:cNvPr id="4" name="Persegi Panjang: Sudut Lengkung 3">
            <a:extLst>
              <a:ext uri="{FF2B5EF4-FFF2-40B4-BE49-F238E27FC236}">
                <a16:creationId xmlns:a16="http://schemas.microsoft.com/office/drawing/2014/main" id="{BBA2C8CD-C87B-B3B5-543D-72D7432CFE33}"/>
              </a:ext>
            </a:extLst>
          </p:cNvPr>
          <p:cNvSpPr/>
          <p:nvPr/>
        </p:nvSpPr>
        <p:spPr>
          <a:xfrm>
            <a:off x="295601" y="1289540"/>
            <a:ext cx="2144515" cy="870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Bilangan Prima</a:t>
            </a:r>
            <a:endParaRPr lang="id-ID" sz="2400">
              <a:solidFill>
                <a:schemeClr val="bg1"/>
              </a:solidFill>
            </a:endParaRPr>
          </a:p>
        </p:txBody>
      </p:sp>
      <p:sp>
        <p:nvSpPr>
          <p:cNvPr id="7" name="Persegi Panjang: Sudut Lengkung 6">
            <a:extLst>
              <a:ext uri="{FF2B5EF4-FFF2-40B4-BE49-F238E27FC236}">
                <a16:creationId xmlns:a16="http://schemas.microsoft.com/office/drawing/2014/main" id="{F5860E78-C3B3-2E80-8BE2-5C257E0B5163}"/>
              </a:ext>
            </a:extLst>
          </p:cNvPr>
          <p:cNvSpPr/>
          <p:nvPr/>
        </p:nvSpPr>
        <p:spPr>
          <a:xfrm>
            <a:off x="295602" y="2288022"/>
            <a:ext cx="2144516" cy="870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/>
              <a:t>Sieve of Eratosthenes</a:t>
            </a:r>
            <a:endParaRPr lang="id-ID" sz="2400"/>
          </a:p>
        </p:txBody>
      </p:sp>
      <p:sp>
        <p:nvSpPr>
          <p:cNvPr id="8" name="Persegi Panjang: Sudut Lengkung 7">
            <a:extLst>
              <a:ext uri="{FF2B5EF4-FFF2-40B4-BE49-F238E27FC236}">
                <a16:creationId xmlns:a16="http://schemas.microsoft.com/office/drawing/2014/main" id="{F4D2D379-8124-2B80-9A5F-A7AB3129084C}"/>
              </a:ext>
            </a:extLst>
          </p:cNvPr>
          <p:cNvSpPr/>
          <p:nvPr/>
        </p:nvSpPr>
        <p:spPr>
          <a:xfrm>
            <a:off x="295602" y="3299642"/>
            <a:ext cx="2144515" cy="87074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cs typeface="Calibri"/>
              </a:rPr>
              <a:t>Uji Primalitas Miller-Rabin</a:t>
            </a:r>
            <a:endParaRPr lang="id-ID" sz="2400"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Persegi Panjang: Sudut Lengkung 8">
                <a:extLst>
                  <a:ext uri="{FF2B5EF4-FFF2-40B4-BE49-F238E27FC236}">
                    <a16:creationId xmlns:a16="http://schemas.microsoft.com/office/drawing/2014/main" id="{A79B1DA0-F3F5-2E34-4DBF-3789D0FCE2FE}"/>
                  </a:ext>
                </a:extLst>
              </p:cNvPr>
              <p:cNvSpPr/>
              <p:nvPr/>
            </p:nvSpPr>
            <p:spPr>
              <a:xfrm>
                <a:off x="295601" y="4324400"/>
                <a:ext cx="2144515" cy="870743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dirty="0" err="1">
                    <a:cs typeface="Calibri"/>
                  </a:rPr>
                  <a:t>Primalitas</a:t>
                </a:r>
                <a:r>
                  <a:rPr lang="en-US" dirty="0">
                    <a:cs typeface="Calibri"/>
                  </a:rPr>
                  <a:t> bilangan </a:t>
                </a:r>
                <a:r>
                  <a:rPr lang="en-US" dirty="0" err="1">
                    <a:cs typeface="Calibri"/>
                  </a:rPr>
                  <a:t>berbentuk</a:t>
                </a:r>
                <a:r>
                  <a:rPr lang="en-US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−1</m:t>
                    </m:r>
                  </m:oMath>
                </a14:m>
                <a:endParaRPr lang="id-ID" dirty="0">
                  <a:cs typeface="Calibri"/>
                </a:endParaRPr>
              </a:p>
            </p:txBody>
          </p:sp>
        </mc:Choice>
        <mc:Fallback>
          <p:sp>
            <p:nvSpPr>
              <p:cNvPr id="9" name="Persegi Panjang: Sudut Lengkung 8">
                <a:extLst>
                  <a:ext uri="{FF2B5EF4-FFF2-40B4-BE49-F238E27FC236}">
                    <a16:creationId xmlns:a16="http://schemas.microsoft.com/office/drawing/2014/main" id="{A79B1DA0-F3F5-2E34-4DBF-3789D0FCE2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01" y="4324400"/>
                <a:ext cx="2144515" cy="870743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Gambar 6">
            <a:extLst>
              <a:ext uri="{FF2B5EF4-FFF2-40B4-BE49-F238E27FC236}">
                <a16:creationId xmlns:a16="http://schemas.microsoft.com/office/drawing/2014/main" id="{1B388097-9F9E-0222-C170-2C7B3FB82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2882" y="-95426"/>
            <a:ext cx="2375339" cy="1530923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AF1EC72C-B4A9-6233-3B1C-F4C4C52E58B5}"/>
              </a:ext>
            </a:extLst>
          </p:cNvPr>
          <p:cNvSpPr txBox="1">
            <a:spLocks/>
          </p:cNvSpPr>
          <p:nvPr/>
        </p:nvSpPr>
        <p:spPr>
          <a:xfrm>
            <a:off x="2859577" y="6455047"/>
            <a:ext cx="6499124" cy="3588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Final Project </a:t>
            </a:r>
            <a:r>
              <a:rPr lang="en-US" sz="1600" b="1" err="1"/>
              <a:t>Perancangan</a:t>
            </a:r>
            <a:r>
              <a:rPr lang="en-US" sz="1600" b="1"/>
              <a:t> dan Analisis </a:t>
            </a:r>
            <a:r>
              <a:rPr lang="en-US" sz="1600" err="1"/>
              <a:t>Algoritma</a:t>
            </a:r>
            <a:r>
              <a:rPr lang="en-US" sz="1600" b="1"/>
              <a:t> - IF184401</a:t>
            </a:r>
          </a:p>
        </p:txBody>
      </p: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181F0BBF-0174-6E96-807C-BC658CCC886D}"/>
              </a:ext>
            </a:extLst>
          </p:cNvPr>
          <p:cNvSpPr/>
          <p:nvPr/>
        </p:nvSpPr>
        <p:spPr>
          <a:xfrm>
            <a:off x="295601" y="5322883"/>
            <a:ext cx="2144515" cy="8707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cs typeface="Calibri"/>
              </a:rPr>
              <a:t>Algoritma Tonelli-Shanks</a:t>
            </a:r>
            <a:endParaRPr lang="id-ID" sz="2400"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Kotak Teks 4">
                <a:extLst>
                  <a:ext uri="{FF2B5EF4-FFF2-40B4-BE49-F238E27FC236}">
                    <a16:creationId xmlns:a16="http://schemas.microsoft.com/office/drawing/2014/main" id="{9BDA9004-2BAB-2D3D-1F58-33A96AA24E1D}"/>
                  </a:ext>
                </a:extLst>
              </p:cNvPr>
              <p:cNvSpPr txBox="1"/>
              <p:nvPr/>
            </p:nvSpPr>
            <p:spPr>
              <a:xfrm>
                <a:off x="3416544" y="2934248"/>
                <a:ext cx="7915603" cy="1601529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Perhatikan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bahwa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𝑚</m:t>
                        </m:r>
                      </m:sup>
                    </m:sSup>
                    <m:r>
                      <a:rPr lang="en-US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≡1 </m:t>
                    </m:r>
                    <m:d>
                      <m:dPr>
                        <m:ctrlP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𝑚𝑜𝑑</m:t>
                        </m:r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mengandung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nilai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yang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mirip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dengan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≡1 </m:t>
                    </m:r>
                    <m:d>
                      <m:dPr>
                        <m:ctrlP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𝑚𝑜𝑑</m:t>
                        </m:r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,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karena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i="1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congruence relation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kompatibel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dengan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eksponensial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. Dan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𝑚</m:t>
                        </m:r>
                      </m:sup>
                    </m:sSup>
                    <m:r>
                      <a:rPr lang="en-US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 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sz="1800" i="1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p>
                        </m:sSup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𝑚</m:t>
                        </m:r>
                      </m:sup>
                    </m:sSup>
                    <m:r>
                      <a:rPr lang="en-US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≡ −1 (</m:t>
                    </m:r>
                    <m:r>
                      <a:rPr lang="en-US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mengandung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nilai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yang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mirip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dengan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≡</m:t>
                    </m:r>
                    <m:r>
                      <a:rPr lang="en-US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−1 </m:t>
                    </m:r>
                    <m:d>
                      <m:dPr>
                        <m:ctrlP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𝑚𝑜𝑑</m:t>
                        </m:r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dengan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i="1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merupakan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nilai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ganjil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.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Dengan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alasan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tersebut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,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nilai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i="1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dipilih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dengan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interval 1 &lt; </a:t>
                </a:r>
                <a:r>
                  <a:rPr lang="en-US" sz="1800" i="1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&lt; </a:t>
                </a:r>
                <a:r>
                  <a:rPr lang="en-US" sz="1800" i="1" dirty="0">
                    <a:solidFill>
                      <a:srgbClr val="20212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n – 1.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Kotak Teks 4">
                <a:extLst>
                  <a:ext uri="{FF2B5EF4-FFF2-40B4-BE49-F238E27FC236}">
                    <a16:creationId xmlns:a16="http://schemas.microsoft.com/office/drawing/2014/main" id="{9BDA9004-2BAB-2D3D-1F58-33A96AA24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544" y="2934248"/>
                <a:ext cx="7915603" cy="1601529"/>
              </a:xfrm>
              <a:prstGeom prst="rect">
                <a:avLst/>
              </a:prstGeom>
              <a:blipFill>
                <a:blip r:embed="rId4"/>
                <a:stretch>
                  <a:fillRect l="-538" t="-1132" r="-538" b="-4528"/>
                </a:stretch>
              </a:blipFill>
              <a:ln>
                <a:solidFill>
                  <a:srgbClr val="4472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8750823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FBD9-161E-8B9F-D8F6-4E83EE1B5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477" y="669487"/>
            <a:ext cx="10515600" cy="6727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DASAR TEORI</a:t>
            </a:r>
            <a:endParaRPr lang="id-ID">
              <a:ea typeface="+mn-lt"/>
              <a:cs typeface="+mn-lt"/>
            </a:endParaRPr>
          </a:p>
        </p:txBody>
      </p:sp>
      <p:sp>
        <p:nvSpPr>
          <p:cNvPr id="4" name="Persegi Panjang: Sudut Lengkung 3">
            <a:extLst>
              <a:ext uri="{FF2B5EF4-FFF2-40B4-BE49-F238E27FC236}">
                <a16:creationId xmlns:a16="http://schemas.microsoft.com/office/drawing/2014/main" id="{BBA2C8CD-C87B-B3B5-543D-72D7432CFE33}"/>
              </a:ext>
            </a:extLst>
          </p:cNvPr>
          <p:cNvSpPr/>
          <p:nvPr/>
        </p:nvSpPr>
        <p:spPr>
          <a:xfrm>
            <a:off x="295601" y="1289540"/>
            <a:ext cx="2144515" cy="870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Bilangan Prima</a:t>
            </a:r>
            <a:endParaRPr lang="id-ID" sz="2400">
              <a:solidFill>
                <a:schemeClr val="bg1"/>
              </a:solidFill>
            </a:endParaRPr>
          </a:p>
        </p:txBody>
      </p:sp>
      <p:sp>
        <p:nvSpPr>
          <p:cNvPr id="7" name="Persegi Panjang: Sudut Lengkung 6">
            <a:extLst>
              <a:ext uri="{FF2B5EF4-FFF2-40B4-BE49-F238E27FC236}">
                <a16:creationId xmlns:a16="http://schemas.microsoft.com/office/drawing/2014/main" id="{F5860E78-C3B3-2E80-8BE2-5C257E0B5163}"/>
              </a:ext>
            </a:extLst>
          </p:cNvPr>
          <p:cNvSpPr/>
          <p:nvPr/>
        </p:nvSpPr>
        <p:spPr>
          <a:xfrm>
            <a:off x="295602" y="2288022"/>
            <a:ext cx="2144516" cy="870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/>
              <a:t>Sieve of Eratosthenes</a:t>
            </a:r>
            <a:endParaRPr lang="id-ID" sz="2400"/>
          </a:p>
        </p:txBody>
      </p:sp>
      <p:sp>
        <p:nvSpPr>
          <p:cNvPr id="8" name="Persegi Panjang: Sudut Lengkung 7">
            <a:extLst>
              <a:ext uri="{FF2B5EF4-FFF2-40B4-BE49-F238E27FC236}">
                <a16:creationId xmlns:a16="http://schemas.microsoft.com/office/drawing/2014/main" id="{F4D2D379-8124-2B80-9A5F-A7AB3129084C}"/>
              </a:ext>
            </a:extLst>
          </p:cNvPr>
          <p:cNvSpPr/>
          <p:nvPr/>
        </p:nvSpPr>
        <p:spPr>
          <a:xfrm>
            <a:off x="295602" y="3299642"/>
            <a:ext cx="2144515" cy="87074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cs typeface="Calibri"/>
              </a:rPr>
              <a:t>Uji Primalitas Miller-Rabin</a:t>
            </a:r>
            <a:endParaRPr lang="id-ID" sz="2400"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Persegi Panjang: Sudut Lengkung 8">
                <a:extLst>
                  <a:ext uri="{FF2B5EF4-FFF2-40B4-BE49-F238E27FC236}">
                    <a16:creationId xmlns:a16="http://schemas.microsoft.com/office/drawing/2014/main" id="{A79B1DA0-F3F5-2E34-4DBF-3789D0FCE2FE}"/>
                  </a:ext>
                </a:extLst>
              </p:cNvPr>
              <p:cNvSpPr/>
              <p:nvPr/>
            </p:nvSpPr>
            <p:spPr>
              <a:xfrm>
                <a:off x="295601" y="4324400"/>
                <a:ext cx="2144515" cy="870743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>
                    <a:cs typeface="Calibri"/>
                  </a:rPr>
                  <a:t>Primalitas bilangan berbentuk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−1</m:t>
                    </m:r>
                  </m:oMath>
                </a14:m>
                <a:endParaRPr lang="id-ID">
                  <a:cs typeface="Calibri"/>
                </a:endParaRPr>
              </a:p>
            </p:txBody>
          </p:sp>
        </mc:Choice>
        <mc:Fallback>
          <p:sp>
            <p:nvSpPr>
              <p:cNvPr id="9" name="Persegi Panjang: Sudut Lengkung 8">
                <a:extLst>
                  <a:ext uri="{FF2B5EF4-FFF2-40B4-BE49-F238E27FC236}">
                    <a16:creationId xmlns:a16="http://schemas.microsoft.com/office/drawing/2014/main" id="{A79B1DA0-F3F5-2E34-4DBF-3789D0FCE2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01" y="4324400"/>
                <a:ext cx="2144515" cy="870743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Gambar 6">
            <a:extLst>
              <a:ext uri="{FF2B5EF4-FFF2-40B4-BE49-F238E27FC236}">
                <a16:creationId xmlns:a16="http://schemas.microsoft.com/office/drawing/2014/main" id="{1B388097-9F9E-0222-C170-2C7B3FB82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2882" y="-95426"/>
            <a:ext cx="2375339" cy="1530923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AF1EC72C-B4A9-6233-3B1C-F4C4C52E58B5}"/>
              </a:ext>
            </a:extLst>
          </p:cNvPr>
          <p:cNvSpPr txBox="1">
            <a:spLocks/>
          </p:cNvSpPr>
          <p:nvPr/>
        </p:nvSpPr>
        <p:spPr>
          <a:xfrm>
            <a:off x="2859577" y="6455047"/>
            <a:ext cx="6499124" cy="3588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Final Project </a:t>
            </a:r>
            <a:r>
              <a:rPr lang="en-US" sz="1600" b="1" err="1"/>
              <a:t>Perancangan</a:t>
            </a:r>
            <a:r>
              <a:rPr lang="en-US" sz="1600" b="1"/>
              <a:t> dan Analisis </a:t>
            </a:r>
            <a:r>
              <a:rPr lang="en-US" sz="1600" err="1"/>
              <a:t>Algoritma</a:t>
            </a:r>
            <a:r>
              <a:rPr lang="en-US" sz="1600" b="1"/>
              <a:t> - IF184401</a:t>
            </a:r>
          </a:p>
        </p:txBody>
      </p: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181F0BBF-0174-6E96-807C-BC658CCC886D}"/>
              </a:ext>
            </a:extLst>
          </p:cNvPr>
          <p:cNvSpPr/>
          <p:nvPr/>
        </p:nvSpPr>
        <p:spPr>
          <a:xfrm>
            <a:off x="295601" y="5322883"/>
            <a:ext cx="2144515" cy="8707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cs typeface="Calibri"/>
              </a:rPr>
              <a:t>Algoritma Tonelli-Shanks</a:t>
            </a:r>
            <a:endParaRPr lang="id-ID" sz="2400">
              <a:cs typeface="Calibri"/>
            </a:endParaRP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9BDA9004-2BAB-2D3D-1F58-33A96AA24E1D}"/>
              </a:ext>
            </a:extLst>
          </p:cNvPr>
          <p:cNvSpPr txBox="1"/>
          <p:nvPr/>
        </p:nvSpPr>
        <p:spPr>
          <a:xfrm>
            <a:off x="4402545" y="1639708"/>
            <a:ext cx="5943600" cy="774507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PSEUDOCODE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2021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Source: Wikipedia: Miller-</a:t>
            </a:r>
            <a:r>
              <a:rPr lang="en-US" dirty="0" err="1">
                <a:solidFill>
                  <a:srgbClr val="2021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rabin</a:t>
            </a:r>
            <a:r>
              <a:rPr lang="en-US" dirty="0">
                <a:solidFill>
                  <a:srgbClr val="2021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primality test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D2D1C8D9-D0FF-541A-0418-B154AEDB6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545" y="2777579"/>
            <a:ext cx="5943600" cy="26987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51142872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FBD9-161E-8B9F-D8F6-4E83EE1B5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994" y="630073"/>
            <a:ext cx="10515600" cy="6727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OUTLINE</a:t>
            </a:r>
          </a:p>
        </p:txBody>
      </p:sp>
      <p:sp>
        <p:nvSpPr>
          <p:cNvPr id="4" name="Persegi Panjang: Sudut Lengkung 3">
            <a:extLst>
              <a:ext uri="{FF2B5EF4-FFF2-40B4-BE49-F238E27FC236}">
                <a16:creationId xmlns:a16="http://schemas.microsoft.com/office/drawing/2014/main" id="{BBA2C8CD-C87B-B3B5-543D-72D7432CFE33}"/>
              </a:ext>
            </a:extLst>
          </p:cNvPr>
          <p:cNvSpPr/>
          <p:nvPr/>
        </p:nvSpPr>
        <p:spPr>
          <a:xfrm>
            <a:off x="1661947" y="1762504"/>
            <a:ext cx="8976239" cy="672718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d-ID" sz="2400">
                <a:cs typeface="Calibri"/>
              </a:rPr>
              <a:t>Pendahuluan</a:t>
            </a:r>
          </a:p>
        </p:txBody>
      </p:sp>
      <p:sp>
        <p:nvSpPr>
          <p:cNvPr id="7" name="Persegi Panjang: Sudut Lengkung 6">
            <a:extLst>
              <a:ext uri="{FF2B5EF4-FFF2-40B4-BE49-F238E27FC236}">
                <a16:creationId xmlns:a16="http://schemas.microsoft.com/office/drawing/2014/main" id="{F5860E78-C3B3-2E80-8BE2-5C257E0B5163}"/>
              </a:ext>
            </a:extLst>
          </p:cNvPr>
          <p:cNvSpPr/>
          <p:nvPr/>
        </p:nvSpPr>
        <p:spPr>
          <a:xfrm>
            <a:off x="1661947" y="2600047"/>
            <a:ext cx="8976239" cy="672718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d-ID" sz="2400">
                <a:cs typeface="Calibri"/>
              </a:rPr>
              <a:t>Dasar Teori</a:t>
            </a:r>
            <a:endParaRPr lang="id-ID" sz="2400"/>
          </a:p>
        </p:txBody>
      </p:sp>
      <p:sp>
        <p:nvSpPr>
          <p:cNvPr id="8" name="Persegi Panjang: Sudut Lengkung 7">
            <a:extLst>
              <a:ext uri="{FF2B5EF4-FFF2-40B4-BE49-F238E27FC236}">
                <a16:creationId xmlns:a16="http://schemas.microsoft.com/office/drawing/2014/main" id="{F4D2D379-8124-2B80-9A5F-A7AB3129084C}"/>
              </a:ext>
            </a:extLst>
          </p:cNvPr>
          <p:cNvSpPr/>
          <p:nvPr/>
        </p:nvSpPr>
        <p:spPr>
          <a:xfrm>
            <a:off x="1661947" y="3437590"/>
            <a:ext cx="8976239" cy="672718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cs typeface="Calibri"/>
              </a:rPr>
              <a:t>Analisis</a:t>
            </a:r>
            <a:endParaRPr lang="id-ID" sz="240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AF1EC72C-B4A9-6233-3B1C-F4C4C52E58B5}"/>
              </a:ext>
            </a:extLst>
          </p:cNvPr>
          <p:cNvSpPr txBox="1">
            <a:spLocks/>
          </p:cNvSpPr>
          <p:nvPr/>
        </p:nvSpPr>
        <p:spPr>
          <a:xfrm>
            <a:off x="2859577" y="6455047"/>
            <a:ext cx="6499124" cy="3588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Final Project </a:t>
            </a:r>
            <a:r>
              <a:rPr lang="en-US" sz="1600" b="1" err="1"/>
              <a:t>Perancangan</a:t>
            </a:r>
            <a:r>
              <a:rPr lang="en-US" sz="1600" b="1"/>
              <a:t> dan Analisis </a:t>
            </a:r>
            <a:r>
              <a:rPr lang="en-US" sz="1600" err="1"/>
              <a:t>Algoritma</a:t>
            </a:r>
            <a:r>
              <a:rPr lang="en-US" sz="1600" b="1"/>
              <a:t> - IF184401</a:t>
            </a:r>
          </a:p>
        </p:txBody>
      </p:sp>
      <p:pic>
        <p:nvPicPr>
          <p:cNvPr id="19" name="Gambar 6" descr="Sebuah gambar berisi teks&#10;&#10;Deskripsi dibuat secara otomatis">
            <a:extLst>
              <a:ext uri="{FF2B5EF4-FFF2-40B4-BE49-F238E27FC236}">
                <a16:creationId xmlns:a16="http://schemas.microsoft.com/office/drawing/2014/main" id="{0E268893-BCA0-08CB-3E61-3E03F57F0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2882" y="-95426"/>
            <a:ext cx="2375339" cy="1530923"/>
          </a:xfrm>
          <a:prstGeom prst="rect">
            <a:avLst/>
          </a:prstGeom>
        </p:spPr>
      </p:pic>
      <p:sp>
        <p:nvSpPr>
          <p:cNvPr id="2" name="Persegi Panjang: Sudut Lengkung 8">
            <a:extLst>
              <a:ext uri="{FF2B5EF4-FFF2-40B4-BE49-F238E27FC236}">
                <a16:creationId xmlns:a16="http://schemas.microsoft.com/office/drawing/2014/main" id="{C75B01B9-E959-B457-FA9A-B7FC46B0A332}"/>
              </a:ext>
            </a:extLst>
          </p:cNvPr>
          <p:cNvSpPr/>
          <p:nvPr/>
        </p:nvSpPr>
        <p:spPr>
          <a:xfrm>
            <a:off x="1661945" y="4275133"/>
            <a:ext cx="8976239" cy="672718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cs typeface="Calibri"/>
              </a:rPr>
              <a:t>Uji Coba dan Kesimpulan</a:t>
            </a:r>
            <a:endParaRPr lang="en-US" sz="2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835461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FBD9-161E-8B9F-D8F6-4E83EE1B5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477" y="669487"/>
            <a:ext cx="10515600" cy="6727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DASAR TEORI</a:t>
            </a:r>
            <a:endParaRPr lang="id-ID">
              <a:ea typeface="+mn-lt"/>
              <a:cs typeface="+mn-lt"/>
            </a:endParaRPr>
          </a:p>
        </p:txBody>
      </p:sp>
      <p:sp>
        <p:nvSpPr>
          <p:cNvPr id="4" name="Persegi Panjang: Sudut Lengkung 3">
            <a:extLst>
              <a:ext uri="{FF2B5EF4-FFF2-40B4-BE49-F238E27FC236}">
                <a16:creationId xmlns:a16="http://schemas.microsoft.com/office/drawing/2014/main" id="{BBA2C8CD-C87B-B3B5-543D-72D7432CFE33}"/>
              </a:ext>
            </a:extLst>
          </p:cNvPr>
          <p:cNvSpPr/>
          <p:nvPr/>
        </p:nvSpPr>
        <p:spPr>
          <a:xfrm>
            <a:off x="295601" y="1289540"/>
            <a:ext cx="2144515" cy="870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Bilangan Prima</a:t>
            </a:r>
            <a:endParaRPr lang="id-ID" sz="2400">
              <a:solidFill>
                <a:schemeClr val="bg1"/>
              </a:solidFill>
            </a:endParaRPr>
          </a:p>
        </p:txBody>
      </p:sp>
      <p:sp>
        <p:nvSpPr>
          <p:cNvPr id="7" name="Persegi Panjang: Sudut Lengkung 6">
            <a:extLst>
              <a:ext uri="{FF2B5EF4-FFF2-40B4-BE49-F238E27FC236}">
                <a16:creationId xmlns:a16="http://schemas.microsoft.com/office/drawing/2014/main" id="{F5860E78-C3B3-2E80-8BE2-5C257E0B5163}"/>
              </a:ext>
            </a:extLst>
          </p:cNvPr>
          <p:cNvSpPr/>
          <p:nvPr/>
        </p:nvSpPr>
        <p:spPr>
          <a:xfrm>
            <a:off x="295602" y="2288022"/>
            <a:ext cx="2144516" cy="870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/>
              <a:t>Sieve of Eratosthenes</a:t>
            </a:r>
            <a:endParaRPr lang="id-ID" sz="2400"/>
          </a:p>
        </p:txBody>
      </p:sp>
      <p:sp>
        <p:nvSpPr>
          <p:cNvPr id="8" name="Persegi Panjang: Sudut Lengkung 7">
            <a:extLst>
              <a:ext uri="{FF2B5EF4-FFF2-40B4-BE49-F238E27FC236}">
                <a16:creationId xmlns:a16="http://schemas.microsoft.com/office/drawing/2014/main" id="{F4D2D379-8124-2B80-9A5F-A7AB3129084C}"/>
              </a:ext>
            </a:extLst>
          </p:cNvPr>
          <p:cNvSpPr/>
          <p:nvPr/>
        </p:nvSpPr>
        <p:spPr>
          <a:xfrm>
            <a:off x="295602" y="3299642"/>
            <a:ext cx="2144515" cy="870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cs typeface="Calibri"/>
              </a:rPr>
              <a:t>Uji Primalitas Miller-Rabin</a:t>
            </a:r>
            <a:endParaRPr lang="id-ID" sz="2400"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Persegi Panjang: Sudut Lengkung 8">
                <a:extLst>
                  <a:ext uri="{FF2B5EF4-FFF2-40B4-BE49-F238E27FC236}">
                    <a16:creationId xmlns:a16="http://schemas.microsoft.com/office/drawing/2014/main" id="{A79B1DA0-F3F5-2E34-4DBF-3789D0FCE2FE}"/>
                  </a:ext>
                </a:extLst>
              </p:cNvPr>
              <p:cNvSpPr/>
              <p:nvPr/>
            </p:nvSpPr>
            <p:spPr>
              <a:xfrm>
                <a:off x="295601" y="4324400"/>
                <a:ext cx="2144515" cy="870743"/>
              </a:xfrm>
              <a:prstGeom prst="round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>
                    <a:cs typeface="Calibri"/>
                  </a:rPr>
                  <a:t>Primalitas Bilangan Berbentuk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−1</m:t>
                    </m:r>
                  </m:oMath>
                </a14:m>
                <a:endParaRPr lang="id-ID">
                  <a:cs typeface="Calibri"/>
                </a:endParaRPr>
              </a:p>
            </p:txBody>
          </p:sp>
        </mc:Choice>
        <mc:Fallback>
          <p:sp>
            <p:nvSpPr>
              <p:cNvPr id="9" name="Persegi Panjang: Sudut Lengkung 8">
                <a:extLst>
                  <a:ext uri="{FF2B5EF4-FFF2-40B4-BE49-F238E27FC236}">
                    <a16:creationId xmlns:a16="http://schemas.microsoft.com/office/drawing/2014/main" id="{A79B1DA0-F3F5-2E34-4DBF-3789D0FCE2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01" y="4324400"/>
                <a:ext cx="2144515" cy="870743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Gambar 6">
            <a:extLst>
              <a:ext uri="{FF2B5EF4-FFF2-40B4-BE49-F238E27FC236}">
                <a16:creationId xmlns:a16="http://schemas.microsoft.com/office/drawing/2014/main" id="{1B388097-9F9E-0222-C170-2C7B3FB82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2882" y="-95426"/>
            <a:ext cx="2375339" cy="1530923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AF1EC72C-B4A9-6233-3B1C-F4C4C52E58B5}"/>
              </a:ext>
            </a:extLst>
          </p:cNvPr>
          <p:cNvSpPr txBox="1">
            <a:spLocks/>
          </p:cNvSpPr>
          <p:nvPr/>
        </p:nvSpPr>
        <p:spPr>
          <a:xfrm>
            <a:off x="2859577" y="6455047"/>
            <a:ext cx="6499124" cy="3588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Final Project </a:t>
            </a:r>
            <a:r>
              <a:rPr lang="en-US" sz="1600" b="1" err="1"/>
              <a:t>Perancangan</a:t>
            </a:r>
            <a:r>
              <a:rPr lang="en-US" sz="1600" b="1"/>
              <a:t> dan Analisis </a:t>
            </a:r>
            <a:r>
              <a:rPr lang="en-US" sz="1600" err="1"/>
              <a:t>Algoritma</a:t>
            </a:r>
            <a:r>
              <a:rPr lang="en-US" sz="1600" b="1"/>
              <a:t> - IF184401</a:t>
            </a:r>
          </a:p>
        </p:txBody>
      </p: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181F0BBF-0174-6E96-807C-BC658CCC886D}"/>
              </a:ext>
            </a:extLst>
          </p:cNvPr>
          <p:cNvSpPr/>
          <p:nvPr/>
        </p:nvSpPr>
        <p:spPr>
          <a:xfrm>
            <a:off x="295601" y="5322883"/>
            <a:ext cx="2144515" cy="8707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cs typeface="Calibri"/>
              </a:rPr>
              <a:t>Algoritma Tonelli-Shanks</a:t>
            </a:r>
            <a:endParaRPr lang="id-ID" sz="2400"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Kotak Teks 4">
                <a:extLst>
                  <a:ext uri="{FF2B5EF4-FFF2-40B4-BE49-F238E27FC236}">
                    <a16:creationId xmlns:a16="http://schemas.microsoft.com/office/drawing/2014/main" id="{9BDA9004-2BAB-2D3D-1F58-33A96AA24E1D}"/>
                  </a:ext>
                </a:extLst>
              </p:cNvPr>
              <p:cNvSpPr txBox="1"/>
              <p:nvPr/>
            </p:nvSpPr>
            <p:spPr>
              <a:xfrm>
                <a:off x="3383016" y="1954266"/>
                <a:ext cx="7915603" cy="929550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just"/>
                <a:r>
                  <a:rPr lang="en-US" b="1">
                    <a:cs typeface="Calibri" panose="020F0502020204030204"/>
                  </a:rPr>
                  <a:t>J</a:t>
                </a:r>
                <a:r>
                  <a:rPr lang="id-ID" b="1">
                    <a:cs typeface="Calibri" panose="020F0502020204030204"/>
                  </a:rPr>
                  <a:t>ika terdapat</a:t>
                </a:r>
                <a:r>
                  <a:rPr lang="en-US" b="1">
                    <a:cs typeface="Calibri" panose="020F0502020204030204"/>
                  </a:rPr>
                  <a:t> suatu bilangan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Calibri" panose="020F0502020204030204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Calibri" panose="020F0502020204030204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Calibri" panose="020F0502020204030204"/>
                      </a:rPr>
                      <m:t>𝒂𝒌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Calibri" panose="020F0502020204030204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Calibri" panose="020F0502020204030204"/>
                      </a:rPr>
                      <m:t>𝒃</m:t>
                    </m:r>
                  </m:oMath>
                </a14:m>
                <a:r>
                  <a:rPr lang="id-ID" b="1">
                    <a:cs typeface="Calibri" panose="020F0502020204030204"/>
                  </a:rPr>
                  <a:t> </a:t>
                </a:r>
                <a:r>
                  <a:rPr lang="en-US" b="1">
                    <a:cs typeface="Calibri" panose="020F0502020204030204"/>
                  </a:rPr>
                  <a:t>atau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Calibri" panose="020F0502020204030204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Calibri" panose="020F0502020204030204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Calibri" panose="020F0502020204030204"/>
                      </a:rPr>
                      <m:t>𝒂𝒌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Calibri" panose="020F0502020204030204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Calibri" panose="020F0502020204030204"/>
                      </a:rPr>
                      <m:t>𝒃</m:t>
                    </m:r>
                  </m:oMath>
                </a14:m>
                <a:r>
                  <a:rPr lang="id-ID" b="1">
                    <a:cs typeface="Calibri" panose="020F0502020204030204"/>
                  </a:rPr>
                  <a:t>dengan </a:t>
                </a:r>
                <a14:m>
                  <m:oMath xmlns:m="http://schemas.openxmlformats.org/officeDocument/2006/math">
                    <m:r>
                      <a:rPr lang="id-ID" b="1" i="1" smtClean="0">
                        <a:latin typeface="Cambria Math" panose="02040503050406030204" pitchFamily="18" charset="0"/>
                        <a:cs typeface="Calibri" panose="020F0502020204030204"/>
                      </a:rPr>
                      <m:t>𝒂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Calibri" panose="020F0502020204030204"/>
                      </a:rPr>
                      <m:t>≡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Calibri" panose="020F0502020204030204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Calibri" panose="020F0502020204030204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Calibri" panose="020F0502020204030204"/>
                      </a:rPr>
                      <m:t>𝟕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Calibri" panose="020F0502020204030204"/>
                      </a:rPr>
                      <m:t> 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1" i="0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mod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𝟖</m:t>
                        </m:r>
                      </m:e>
                    </m:d>
                  </m:oMath>
                </a14:m>
                <a:r>
                  <a:rPr lang="id-ID" b="1">
                    <a:cs typeface="Calibri" panose="020F0502020204030204"/>
                  </a:rPr>
                  <a:t>,</a:t>
                </a:r>
                <a:r>
                  <a:rPr lang="en-US" b="1">
                    <a:cs typeface="Calibri" panose="020F0502020204030204"/>
                  </a:rPr>
                  <a:t> </a:t>
                </a:r>
                <a:r>
                  <a:rPr lang="id-ID" b="1">
                    <a:cs typeface="Calibri" panose="020F0502020204030204"/>
                  </a:rPr>
                  <a:t>maka</a:t>
                </a:r>
                <a:r>
                  <a:rPr lang="en-US" b="1">
                    <a:cs typeface="Calibri" panose="020F0502020204030204"/>
                  </a:rPr>
                  <a:t> bilangan dengan bentuk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Calibri" panose="020F0502020204030204"/>
                      </a:rPr>
                      <m:t>𝟐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cs typeface="Calibri" panose="020F0502020204030204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Calibri" panose="020F0502020204030204"/>
                      </a:rPr>
                      <m:t>𝟏</m:t>
                    </m:r>
                  </m:oMath>
                </a14:m>
                <a:r>
                  <a:rPr lang="en-US" b="1">
                    <a:cs typeface="Calibri" panose="020F0502020204030204"/>
                  </a:rPr>
                  <a:t> </a:t>
                </a:r>
                <a:r>
                  <a:rPr lang="id-ID" b="1">
                    <a:cs typeface="Calibri" panose="020F0502020204030204"/>
                  </a:rPr>
                  <a:t>merupakan bilangan komposit untuk semua </a:t>
                </a:r>
                <a:r>
                  <a:rPr lang="en-US" b="1">
                    <a:cs typeface="Calibri" panose="020F0502020204030204"/>
                  </a:rPr>
                  <a:t>bilangan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Calibri" panose="020F0502020204030204"/>
                      </a:rPr>
                      <m:t>𝒌</m:t>
                    </m:r>
                  </m:oMath>
                </a14:m>
                <a:r>
                  <a:rPr lang="id-ID" b="1">
                    <a:cs typeface="Calibri" panose="020F0502020204030204"/>
                  </a:rPr>
                  <a:t>.</a:t>
                </a:r>
                <a:r>
                  <a:rPr lang="en-US" b="1">
                    <a:cs typeface="Calibri" panose="020F0502020204030204"/>
                  </a:rPr>
                  <a:t> </a:t>
                </a:r>
              </a:p>
            </p:txBody>
          </p:sp>
        </mc:Choice>
        <mc:Fallback>
          <p:sp>
            <p:nvSpPr>
              <p:cNvPr id="5" name="Kotak Teks 4">
                <a:extLst>
                  <a:ext uri="{FF2B5EF4-FFF2-40B4-BE49-F238E27FC236}">
                    <a16:creationId xmlns:a16="http://schemas.microsoft.com/office/drawing/2014/main" id="{9BDA9004-2BAB-2D3D-1F58-33A96AA24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016" y="1954266"/>
                <a:ext cx="7915603" cy="929550"/>
              </a:xfrm>
              <a:prstGeom prst="rect">
                <a:avLst/>
              </a:prstGeom>
              <a:blipFill>
                <a:blip r:embed="rId4"/>
                <a:stretch>
                  <a:fillRect l="-615" t="-3247" r="-538" b="-9091"/>
                </a:stretch>
              </a:blipFill>
              <a:ln>
                <a:solidFill>
                  <a:srgbClr val="4472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Kotak Teks 4">
                <a:extLst>
                  <a:ext uri="{FF2B5EF4-FFF2-40B4-BE49-F238E27FC236}">
                    <a16:creationId xmlns:a16="http://schemas.microsoft.com/office/drawing/2014/main" id="{5D230003-469D-712D-21A1-284E4F66EB33}"/>
                  </a:ext>
                </a:extLst>
              </p:cNvPr>
              <p:cNvSpPr txBox="1"/>
              <p:nvPr/>
            </p:nvSpPr>
            <p:spPr>
              <a:xfrm>
                <a:off x="3383015" y="3028628"/>
                <a:ext cx="7915603" cy="2976456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just"/>
                <a:r>
                  <a:rPr lang="id-ID">
                    <a:cs typeface="Calibri" panose="020F0502020204030204"/>
                  </a:rPr>
                  <a:t>Bukti:</a:t>
                </a:r>
                <a:r>
                  <a:rPr lang="en-US">
                    <a:cs typeface="Calibri" panose="020F0502020204030204"/>
                  </a:rPr>
                  <a:t> </a:t>
                </a:r>
              </a:p>
              <a:p>
                <a:pPr algn="just"/>
                <a:r>
                  <a:rPr lang="id-ID">
                    <a:cs typeface="Calibri" panose="020F0502020204030204"/>
                  </a:rPr>
                  <a:t>Misalkan </a:t>
                </a:r>
                <a14:m>
                  <m:oMath xmlns:m="http://schemas.openxmlformats.org/officeDocument/2006/math">
                    <m:r>
                      <a:rPr lang="id-ID" i="1" smtClean="0">
                        <a:latin typeface="Cambria Math" panose="02040503050406030204" pitchFamily="18" charset="0"/>
                        <a:cs typeface="Calibri" panose="020F0502020204030204"/>
                      </a:rPr>
                      <m:t>𝑛</m:t>
                    </m:r>
                    <m:r>
                      <a:rPr lang="id-ID" i="1" smtClean="0">
                        <a:latin typeface="Cambria Math" panose="02040503050406030204" pitchFamily="18" charset="0"/>
                        <a:cs typeface="Calibri" panose="020F0502020204030204"/>
                      </a:rPr>
                      <m:t>=</m:t>
                    </m:r>
                    <m:r>
                      <a:rPr lang="id-ID" i="1" smtClean="0">
                        <a:latin typeface="Cambria Math" panose="02040503050406030204" pitchFamily="18" charset="0"/>
                        <a:cs typeface="Calibri" panose="020F0502020204030204"/>
                      </a:rPr>
                      <m:t>𝑎𝑘</m:t>
                    </m:r>
                    <m:r>
                      <a:rPr lang="id-ID" i="1" smtClean="0">
                        <a:latin typeface="Cambria Math" panose="02040503050406030204" pitchFamily="18" charset="0"/>
                        <a:cs typeface="Calibri" panose="020F0502020204030204"/>
                      </a:rPr>
                      <m:t>+</m:t>
                    </m:r>
                    <m:r>
                      <a:rPr lang="id-ID" i="1" smtClean="0">
                        <a:latin typeface="Cambria Math" panose="02040503050406030204" pitchFamily="18" charset="0"/>
                        <a:cs typeface="Calibri" panose="020F0502020204030204"/>
                      </a:rPr>
                      <m:t>𝑏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Calibri" panose="020F0502020204030204"/>
                      </a:rPr>
                      <m:t> </m:t>
                    </m:r>
                  </m:oMath>
                </a14:m>
                <a:r>
                  <a:rPr lang="en-US">
                    <a:cs typeface="Calibri" panose="020F0502020204030204"/>
                  </a:rPr>
                  <a:t>lalu anggap bahwa</a:t>
                </a:r>
                <a:r>
                  <a:rPr lang="id-ID">
                    <a:cs typeface="Calibri" panose="020F0502020204030204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𝑎</m:t>
                    </m:r>
                  </m:oMath>
                </a14:m>
                <a:r>
                  <a:rPr lang="id-ID">
                    <a:cs typeface="Calibri" panose="020F0502020204030204"/>
                  </a:rPr>
                  <a:t> </a:t>
                </a:r>
                <a:r>
                  <a:rPr lang="en-US">
                    <a:cs typeface="Calibri" panose="020F0502020204030204"/>
                  </a:rPr>
                  <a:t>dan </a:t>
                </a:r>
                <a14:m>
                  <m:oMath xmlns:m="http://schemas.openxmlformats.org/officeDocument/2006/math">
                    <m:r>
                      <a:rPr lang="id-ID" i="1" smtClean="0">
                        <a:latin typeface="Cambria Math" panose="02040503050406030204" pitchFamily="18" charset="0"/>
                        <a:cs typeface="Calibri" panose="020F0502020204030204"/>
                      </a:rPr>
                      <m:t>2</m:t>
                    </m:r>
                    <m:sSup>
                      <m:sSupPr>
                        <m:ctrlPr>
                          <a:rPr lang="id-ID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</m:ctrlPr>
                      </m:sSupPr>
                      <m:e>
                        <m:r>
                          <a:rPr lang="id-ID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𝑏</m:t>
                        </m:r>
                      </m:e>
                      <m:sup>
                        <m:r>
                          <a:rPr lang="id-ID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2</m:t>
                        </m:r>
                      </m:sup>
                    </m:sSup>
                    <m:r>
                      <a:rPr lang="id-ID" i="1" smtClean="0">
                        <a:latin typeface="Cambria Math" panose="02040503050406030204" pitchFamily="18" charset="0"/>
                        <a:cs typeface="Calibri" panose="020F0502020204030204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≡</m:t>
                    </m:r>
                    <m:r>
                      <a:rPr lang="id-ID" i="1" smtClean="0">
                        <a:latin typeface="Cambria Math" panose="02040503050406030204" pitchFamily="18" charset="0"/>
                        <a:cs typeface="Calibri" panose="020F0502020204030204"/>
                      </a:rPr>
                      <m:t> 0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mod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𝑝</m:t>
                        </m:r>
                      </m:e>
                    </m:d>
                  </m:oMath>
                </a14:m>
                <a:r>
                  <a:rPr lang="id-ID">
                    <a:cs typeface="Calibri" panose="020F0502020204030204"/>
                  </a:rPr>
                  <a:t>. Jika disubstitusikan ke </a:t>
                </a:r>
                <a14:m>
                  <m:oMath xmlns:m="http://schemas.openxmlformats.org/officeDocument/2006/math">
                    <m:r>
                      <a:rPr lang="id-ID" i="1" smtClean="0">
                        <a:latin typeface="Cambria Math" panose="02040503050406030204" pitchFamily="18" charset="0"/>
                        <a:cs typeface="Calibri" panose="020F0502020204030204"/>
                      </a:rPr>
                      <m:t>2</m:t>
                    </m:r>
                    <m:r>
                      <a:rPr lang="id-ID" i="1" smtClean="0">
                        <a:latin typeface="Cambria Math" panose="02040503050406030204" pitchFamily="18" charset="0"/>
                        <a:cs typeface="Calibri" panose="020F0502020204030204"/>
                      </a:rPr>
                      <m:t>𝑛</m:t>
                    </m:r>
                    <m:r>
                      <a:rPr lang="id-ID" i="1" smtClean="0">
                        <a:latin typeface="Cambria Math" panose="02040503050406030204" pitchFamily="18" charset="0"/>
                        <a:cs typeface="Calibri" panose="020F0502020204030204"/>
                      </a:rPr>
                      <m:t>²−1 </m:t>
                    </m:r>
                  </m:oMath>
                </a14:m>
                <a:r>
                  <a:rPr lang="id-ID">
                    <a:cs typeface="Calibri" panose="020F0502020204030204"/>
                  </a:rPr>
                  <a:t>maka </a:t>
                </a:r>
                <a14:m>
                  <m:oMath xmlns:m="http://schemas.openxmlformats.org/officeDocument/2006/math">
                    <m:r>
                      <a:rPr lang="id-ID" i="1" smtClean="0">
                        <a:latin typeface="Cambria Math" panose="02040503050406030204" pitchFamily="18" charset="0"/>
                        <a:cs typeface="Calibri" panose="020F0502020204030204"/>
                      </a:rPr>
                      <m:t>2</m:t>
                    </m:r>
                    <m:r>
                      <a:rPr lang="id-ID" i="1" smtClean="0">
                        <a:latin typeface="Cambria Math" panose="02040503050406030204" pitchFamily="18" charset="0"/>
                        <a:cs typeface="Calibri" panose="020F0502020204030204"/>
                      </a:rPr>
                      <m:t>𝑛</m:t>
                    </m:r>
                    <m:r>
                      <a:rPr lang="id-ID" i="1" smtClean="0">
                        <a:latin typeface="Cambria Math" panose="02040503050406030204" pitchFamily="18" charset="0"/>
                        <a:cs typeface="Calibri" panose="020F0502020204030204"/>
                      </a:rPr>
                      <m:t>²−1 = 2(</m:t>
                    </m:r>
                    <m:r>
                      <a:rPr lang="id-ID" i="1" smtClean="0">
                        <a:latin typeface="Cambria Math" panose="02040503050406030204" pitchFamily="18" charset="0"/>
                        <a:cs typeface="Calibri" panose="020F0502020204030204"/>
                      </a:rPr>
                      <m:t>𝑎𝑘</m:t>
                    </m:r>
                    <m:r>
                      <a:rPr lang="id-ID" i="1" smtClean="0">
                        <a:latin typeface="Cambria Math" panose="02040503050406030204" pitchFamily="18" charset="0"/>
                        <a:cs typeface="Calibri" panose="020F0502020204030204"/>
                      </a:rPr>
                      <m:t>+</m:t>
                    </m:r>
                    <m:r>
                      <a:rPr lang="id-ID" i="1" smtClean="0">
                        <a:latin typeface="Cambria Math" panose="02040503050406030204" pitchFamily="18" charset="0"/>
                        <a:cs typeface="Calibri" panose="020F0502020204030204"/>
                      </a:rPr>
                      <m:t>𝑏</m:t>
                    </m:r>
                    <m:r>
                      <a:rPr lang="id-ID" i="1" smtClean="0">
                        <a:latin typeface="Cambria Math" panose="02040503050406030204" pitchFamily="18" charset="0"/>
                        <a:cs typeface="Calibri" panose="020F0502020204030204"/>
                      </a:rPr>
                      <m:t>)²−1 </m:t>
                    </m:r>
                  </m:oMath>
                </a14:m>
                <a:r>
                  <a:rPr lang="id-ID">
                    <a:cs typeface="Calibri" panose="020F0502020204030204"/>
                  </a:rPr>
                  <a:t>sehingga </a:t>
                </a:r>
                <a14:m>
                  <m:oMath xmlns:m="http://schemas.openxmlformats.org/officeDocument/2006/math">
                    <m:r>
                      <a:rPr lang="id-ID" i="1" smtClean="0">
                        <a:latin typeface="Cambria Math" panose="02040503050406030204" pitchFamily="18" charset="0"/>
                        <a:cs typeface="Calibri" panose="020F0502020204030204"/>
                      </a:rPr>
                      <m:t>𝑎</m:t>
                    </m:r>
                    <m:d>
                      <m:dPr>
                        <m:ctrlPr>
                          <a:rPr lang="id-ID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</m:ctrlPr>
                      </m:dPr>
                      <m:e>
                        <m:r>
                          <a:rPr lang="id-ID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2</m:t>
                        </m:r>
                        <m:r>
                          <a:rPr lang="id-ID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𝑎</m:t>
                        </m:r>
                        <m:sSup>
                          <m:sSupPr>
                            <m:ctrlPr>
                              <a:rPr lang="id-ID" i="1" smtClean="0">
                                <a:latin typeface="Cambria Math" panose="02040503050406030204" pitchFamily="18" charset="0"/>
                                <a:cs typeface="Calibri" panose="020F0502020204030204"/>
                              </a:rPr>
                            </m:ctrlPr>
                          </m:sSupPr>
                          <m:e>
                            <m:r>
                              <a:rPr lang="id-ID" i="1" smtClean="0">
                                <a:latin typeface="Cambria Math" panose="02040503050406030204" pitchFamily="18" charset="0"/>
                                <a:cs typeface="Calibri" panose="020F0502020204030204"/>
                              </a:rPr>
                              <m:t>𝑘</m:t>
                            </m:r>
                          </m:e>
                          <m:sup>
                            <m:r>
                              <a:rPr lang="id-ID" i="1" smtClean="0">
                                <a:latin typeface="Cambria Math" panose="02040503050406030204" pitchFamily="18" charset="0"/>
                                <a:cs typeface="Calibri" panose="020F0502020204030204"/>
                              </a:rPr>
                              <m:t>2</m:t>
                            </m:r>
                          </m:sup>
                        </m:sSup>
                        <m:r>
                          <a:rPr lang="id-ID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+4</m:t>
                        </m:r>
                        <m:r>
                          <a:rPr lang="id-ID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𝑏𝑘</m:t>
                        </m:r>
                      </m:e>
                    </m:d>
                    <m:r>
                      <a:rPr lang="id-ID" i="1" smtClean="0">
                        <a:latin typeface="Cambria Math" panose="02040503050406030204" pitchFamily="18" charset="0"/>
                        <a:cs typeface="Calibri" panose="020F0502020204030204"/>
                      </a:rPr>
                      <m:t>+2</m:t>
                    </m:r>
                    <m:sSup>
                      <m:sSupPr>
                        <m:ctrlPr>
                          <a:rPr lang="id-ID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</m:ctrlPr>
                      </m:sSupPr>
                      <m:e>
                        <m:r>
                          <a:rPr lang="id-ID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𝑏</m:t>
                        </m:r>
                      </m:e>
                      <m:sup>
                        <m:r>
                          <a:rPr lang="id-ID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2</m:t>
                        </m:r>
                      </m:sup>
                    </m:sSup>
                    <m:r>
                      <a:rPr lang="id-ID" i="1" smtClean="0">
                        <a:latin typeface="Cambria Math" panose="02040503050406030204" pitchFamily="18" charset="0"/>
                        <a:cs typeface="Calibri" panose="020F0502020204030204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≡</m:t>
                    </m:r>
                    <m:r>
                      <a:rPr lang="id-ID" i="1" smtClean="0">
                        <a:latin typeface="Cambria Math" panose="02040503050406030204" pitchFamily="18" charset="0"/>
                        <a:cs typeface="Calibri" panose="020F0502020204030204"/>
                      </a:rPr>
                      <m:t>0 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(</m:t>
                    </m:r>
                    <m:r>
                      <m:rPr>
                        <m:nor/>
                      </m:rPr>
                      <a:rPr lang="id-ID" i="0" smtClean="0">
                        <a:latin typeface="Cambria Math" panose="02040503050406030204" pitchFamily="18" charset="0"/>
                        <a:cs typeface="Calibri" panose="020F0502020204030204"/>
                      </a:rPr>
                      <m:t>mod</m:t>
                    </m:r>
                    <m:r>
                      <a:rPr lang="id-ID" i="1" smtClean="0">
                        <a:latin typeface="Cambria Math" panose="02040503050406030204" pitchFamily="18" charset="0"/>
                        <a:cs typeface="Calibri" panose="020F0502020204030204"/>
                      </a:rPr>
                      <m:t> </m:t>
                    </m:r>
                    <m:r>
                      <a:rPr lang="id-ID" i="1" smtClean="0">
                        <a:latin typeface="Cambria Math" panose="02040503050406030204" pitchFamily="18" charset="0"/>
                        <a:cs typeface="Calibri" panose="020F0502020204030204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)</m:t>
                    </m:r>
                  </m:oMath>
                </a14:m>
                <a:r>
                  <a:rPr lang="id-ID">
                    <a:cs typeface="Calibri" panose="020F0502020204030204"/>
                  </a:rPr>
                  <a:t>.</a:t>
                </a:r>
                <a:r>
                  <a:rPr lang="en-US">
                    <a:cs typeface="Calibri" panose="020F0502020204030204"/>
                  </a:rPr>
                  <a:t> </a:t>
                </a:r>
                <a:r>
                  <a:rPr lang="id-ID">
                    <a:cs typeface="Calibri" panose="020F0502020204030204"/>
                  </a:rPr>
                  <a:t>Dengan demikan,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|2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−1</m:t>
                    </m:r>
                  </m:oMath>
                </a14:m>
                <a:r>
                  <a:rPr lang="en-US">
                    <a:cs typeface="Calibri" panose="020F0502020204030204"/>
                  </a:rPr>
                  <a:t> sehingga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−1</m:t>
                    </m:r>
                  </m:oMath>
                </a14:m>
                <a:r>
                  <a:rPr lang="en-US">
                    <a:cs typeface="Calibri" panose="020F0502020204030204"/>
                  </a:rPr>
                  <a:t> adalah bilangan komposit untuk semua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𝑘</m:t>
                    </m:r>
                  </m:oMath>
                </a14:m>
                <a:r>
                  <a:rPr lang="en-US">
                    <a:cs typeface="Calibri" panose="020F0502020204030204"/>
                  </a:rPr>
                  <a:t>. Hal ini juga berlaku untuk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𝑎𝑘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𝑏</m:t>
                    </m:r>
                  </m:oMath>
                </a14:m>
                <a:r>
                  <a:rPr lang="en-US">
                    <a:cs typeface="Calibri" panose="020F0502020204030204"/>
                  </a:rPr>
                  <a:t>.</a:t>
                </a:r>
              </a:p>
              <a:p>
                <a:pPr algn="just"/>
                <a:r>
                  <a:rPr lang="en-US">
                    <a:cs typeface="Calibri" panose="020F0502020204030204"/>
                  </a:rPr>
                  <a:t>Untuk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−1≡0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mod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>
                    <a:cs typeface="Calibri" panose="020F0502020204030204"/>
                  </a:rPr>
                  <a:t> bisa ditulis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≡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(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cs typeface="Calibri" panose="020F0502020204030204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)</m:t>
                    </m:r>
                  </m:oMath>
                </a14:m>
                <a:r>
                  <a:rPr lang="en-US">
                    <a:cs typeface="Calibri" panose="020F0502020204030204"/>
                  </a:rPr>
                  <a:t>. Persamaan ini bisa diselesaikan menggunakan simbol Legendre.  </a:t>
                </a:r>
                <a:r>
                  <a:rPr lang="en-US" b="1">
                    <a:cs typeface="Calibri" panose="020F0502020204030204"/>
                  </a:rPr>
                  <a:t>Simbol Legendre </a:t>
                </a:r>
                <a:r>
                  <a:rPr lang="en-US">
                    <a:cs typeface="Calibri" panose="020F0502020204030204"/>
                  </a:rPr>
                  <a:t>adalah fungsi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𝑎</m:t>
                    </m:r>
                  </m:oMath>
                </a14:m>
                <a:r>
                  <a:rPr lang="en-US">
                    <a:cs typeface="Calibri" panose="020F0502020204030204"/>
                  </a:rPr>
                  <a:t> dan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𝑝</m:t>
                    </m:r>
                  </m:oMath>
                </a14:m>
                <a:r>
                  <a:rPr lang="en-US">
                    <a:cs typeface="Calibri" panose="020F0502020204030204"/>
                  </a:rPr>
                  <a:t> yang didefinisikan sebagai</a:t>
                </a:r>
              </a:p>
              <a:p>
                <a:pPr algn="just"/>
                <a:endParaRPr lang="en-US">
                  <a:cs typeface="Calibri" panose="020F0502020204030204"/>
                </a:endParaRPr>
              </a:p>
              <a:p>
                <a:pPr algn="just"/>
                <a:endParaRPr lang="en-US">
                  <a:cs typeface="Calibri" panose="020F0502020204030204"/>
                </a:endParaRPr>
              </a:p>
            </p:txBody>
          </p:sp>
        </mc:Choice>
        <mc:Fallback>
          <p:sp>
            <p:nvSpPr>
              <p:cNvPr id="6" name="Kotak Teks 4">
                <a:extLst>
                  <a:ext uri="{FF2B5EF4-FFF2-40B4-BE49-F238E27FC236}">
                    <a16:creationId xmlns:a16="http://schemas.microsoft.com/office/drawing/2014/main" id="{5D230003-469D-712D-21A1-284E4F66E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015" y="3028628"/>
                <a:ext cx="7915603" cy="2976456"/>
              </a:xfrm>
              <a:prstGeom prst="rect">
                <a:avLst/>
              </a:prstGeom>
              <a:blipFill>
                <a:blip r:embed="rId5"/>
                <a:stretch>
                  <a:fillRect l="-615" t="-1020" r="-538"/>
                </a:stretch>
              </a:blipFill>
              <a:ln>
                <a:solidFill>
                  <a:srgbClr val="4472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F66F62E2-B14B-0DD5-7266-4AA5B46E8B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0885" y="5398200"/>
            <a:ext cx="4059861" cy="55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5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FBD9-161E-8B9F-D8F6-4E83EE1B5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477" y="669487"/>
            <a:ext cx="10515600" cy="6727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DASAR TEORI</a:t>
            </a:r>
            <a:endParaRPr lang="id-ID">
              <a:ea typeface="+mn-lt"/>
              <a:cs typeface="+mn-lt"/>
            </a:endParaRPr>
          </a:p>
        </p:txBody>
      </p:sp>
      <p:sp>
        <p:nvSpPr>
          <p:cNvPr id="4" name="Persegi Panjang: Sudut Lengkung 3">
            <a:extLst>
              <a:ext uri="{FF2B5EF4-FFF2-40B4-BE49-F238E27FC236}">
                <a16:creationId xmlns:a16="http://schemas.microsoft.com/office/drawing/2014/main" id="{BBA2C8CD-C87B-B3B5-543D-72D7432CFE33}"/>
              </a:ext>
            </a:extLst>
          </p:cNvPr>
          <p:cNvSpPr/>
          <p:nvPr/>
        </p:nvSpPr>
        <p:spPr>
          <a:xfrm>
            <a:off x="295601" y="1289540"/>
            <a:ext cx="2144515" cy="870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Bilangan Prima</a:t>
            </a:r>
            <a:endParaRPr lang="id-ID" sz="2400">
              <a:solidFill>
                <a:schemeClr val="bg1"/>
              </a:solidFill>
            </a:endParaRPr>
          </a:p>
        </p:txBody>
      </p:sp>
      <p:sp>
        <p:nvSpPr>
          <p:cNvPr id="7" name="Persegi Panjang: Sudut Lengkung 6">
            <a:extLst>
              <a:ext uri="{FF2B5EF4-FFF2-40B4-BE49-F238E27FC236}">
                <a16:creationId xmlns:a16="http://schemas.microsoft.com/office/drawing/2014/main" id="{F5860E78-C3B3-2E80-8BE2-5C257E0B5163}"/>
              </a:ext>
            </a:extLst>
          </p:cNvPr>
          <p:cNvSpPr/>
          <p:nvPr/>
        </p:nvSpPr>
        <p:spPr>
          <a:xfrm>
            <a:off x="295602" y="2288022"/>
            <a:ext cx="2144516" cy="870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/>
              <a:t>Sieve of Eratosthenes</a:t>
            </a:r>
            <a:endParaRPr lang="id-ID" sz="2400"/>
          </a:p>
        </p:txBody>
      </p:sp>
      <p:sp>
        <p:nvSpPr>
          <p:cNvPr id="8" name="Persegi Panjang: Sudut Lengkung 7">
            <a:extLst>
              <a:ext uri="{FF2B5EF4-FFF2-40B4-BE49-F238E27FC236}">
                <a16:creationId xmlns:a16="http://schemas.microsoft.com/office/drawing/2014/main" id="{F4D2D379-8124-2B80-9A5F-A7AB3129084C}"/>
              </a:ext>
            </a:extLst>
          </p:cNvPr>
          <p:cNvSpPr/>
          <p:nvPr/>
        </p:nvSpPr>
        <p:spPr>
          <a:xfrm>
            <a:off x="295602" y="3299642"/>
            <a:ext cx="2144515" cy="870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cs typeface="Calibri"/>
              </a:rPr>
              <a:t>Uji Primalitas Miller-Rabin</a:t>
            </a:r>
            <a:endParaRPr lang="id-ID" sz="2400"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Persegi Panjang: Sudut Lengkung 8">
                <a:extLst>
                  <a:ext uri="{FF2B5EF4-FFF2-40B4-BE49-F238E27FC236}">
                    <a16:creationId xmlns:a16="http://schemas.microsoft.com/office/drawing/2014/main" id="{A79B1DA0-F3F5-2E34-4DBF-3789D0FCE2FE}"/>
                  </a:ext>
                </a:extLst>
              </p:cNvPr>
              <p:cNvSpPr/>
              <p:nvPr/>
            </p:nvSpPr>
            <p:spPr>
              <a:xfrm>
                <a:off x="295601" y="4324400"/>
                <a:ext cx="2144515" cy="870743"/>
              </a:xfrm>
              <a:prstGeom prst="round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>
                    <a:cs typeface="Calibri"/>
                  </a:rPr>
                  <a:t>Primalitas Bilangan Berbentuk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−1</m:t>
                    </m:r>
                  </m:oMath>
                </a14:m>
                <a:endParaRPr lang="id-ID">
                  <a:cs typeface="Calibri"/>
                </a:endParaRPr>
              </a:p>
            </p:txBody>
          </p:sp>
        </mc:Choice>
        <mc:Fallback>
          <p:sp>
            <p:nvSpPr>
              <p:cNvPr id="9" name="Persegi Panjang: Sudut Lengkung 8">
                <a:extLst>
                  <a:ext uri="{FF2B5EF4-FFF2-40B4-BE49-F238E27FC236}">
                    <a16:creationId xmlns:a16="http://schemas.microsoft.com/office/drawing/2014/main" id="{A79B1DA0-F3F5-2E34-4DBF-3789D0FCE2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01" y="4324400"/>
                <a:ext cx="2144515" cy="870743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Gambar 6">
            <a:extLst>
              <a:ext uri="{FF2B5EF4-FFF2-40B4-BE49-F238E27FC236}">
                <a16:creationId xmlns:a16="http://schemas.microsoft.com/office/drawing/2014/main" id="{1B388097-9F9E-0222-C170-2C7B3FB82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2882" y="-95426"/>
            <a:ext cx="2375339" cy="1530923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AF1EC72C-B4A9-6233-3B1C-F4C4C52E58B5}"/>
              </a:ext>
            </a:extLst>
          </p:cNvPr>
          <p:cNvSpPr txBox="1">
            <a:spLocks/>
          </p:cNvSpPr>
          <p:nvPr/>
        </p:nvSpPr>
        <p:spPr>
          <a:xfrm>
            <a:off x="2859577" y="6455047"/>
            <a:ext cx="6499124" cy="3588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Final Project </a:t>
            </a:r>
            <a:r>
              <a:rPr lang="en-US" sz="1600" b="1" err="1"/>
              <a:t>Perancangan</a:t>
            </a:r>
            <a:r>
              <a:rPr lang="en-US" sz="1600" b="1"/>
              <a:t> dan Analisis </a:t>
            </a:r>
            <a:r>
              <a:rPr lang="en-US" sz="1600" err="1"/>
              <a:t>Algoritma</a:t>
            </a:r>
            <a:r>
              <a:rPr lang="en-US" sz="1600" b="1"/>
              <a:t> - IF184401</a:t>
            </a:r>
          </a:p>
        </p:txBody>
      </p: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181F0BBF-0174-6E96-807C-BC658CCC886D}"/>
              </a:ext>
            </a:extLst>
          </p:cNvPr>
          <p:cNvSpPr/>
          <p:nvPr/>
        </p:nvSpPr>
        <p:spPr>
          <a:xfrm>
            <a:off x="295601" y="5322883"/>
            <a:ext cx="2144515" cy="8707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 err="1">
                <a:cs typeface="Calibri"/>
              </a:rPr>
              <a:t>Algoritma</a:t>
            </a:r>
            <a:r>
              <a:rPr lang="en-US" sz="2400" dirty="0">
                <a:cs typeface="Calibri"/>
              </a:rPr>
              <a:t> Tonelli-Shanks</a:t>
            </a:r>
            <a:endParaRPr lang="id-ID" sz="2400" dirty="0"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Kotak Teks 4">
                <a:extLst>
                  <a:ext uri="{FF2B5EF4-FFF2-40B4-BE49-F238E27FC236}">
                    <a16:creationId xmlns:a16="http://schemas.microsoft.com/office/drawing/2014/main" id="{9BDA9004-2BAB-2D3D-1F58-33A96AA24E1D}"/>
                  </a:ext>
                </a:extLst>
              </p:cNvPr>
              <p:cNvSpPr txBox="1"/>
              <p:nvPr/>
            </p:nvSpPr>
            <p:spPr>
              <a:xfrm>
                <a:off x="3383016" y="1954266"/>
                <a:ext cx="7915603" cy="3875292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just"/>
                <a:r>
                  <a:rPr lang="en-US">
                    <a:cs typeface="Calibri" panose="020F0502020204030204"/>
                  </a:rPr>
                  <a:t>Suatu bilangan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𝑞</m:t>
                    </m:r>
                  </m:oMath>
                </a14:m>
                <a:r>
                  <a:rPr lang="en-US">
                    <a:cs typeface="Calibri" panose="020F0502020204030204"/>
                  </a:rPr>
                  <a:t> disebut </a:t>
                </a:r>
                <a:r>
                  <a:rPr lang="en-US" i="1">
                    <a:cs typeface="Calibri" panose="020F0502020204030204"/>
                  </a:rPr>
                  <a:t>quadratic residue </a:t>
                </a:r>
                <a:r>
                  <a:rPr lang="en-US">
                    <a:cs typeface="Calibri" panose="020F0502020204030204"/>
                  </a:rPr>
                  <a:t>atau residu kuadrat modulo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𝑛</m:t>
                    </m:r>
                  </m:oMath>
                </a14:m>
                <a:r>
                  <a:rPr lang="en-US">
                    <a:cs typeface="Calibri" panose="020F0502020204030204"/>
                  </a:rPr>
                  <a:t> jika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𝑞</m:t>
                    </m:r>
                  </m:oMath>
                </a14:m>
                <a:r>
                  <a:rPr lang="en-US">
                    <a:cs typeface="Calibri" panose="020F0502020204030204"/>
                  </a:rPr>
                  <a:t> kongruen dengan kuadrat sempurna modulo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𝑛</m:t>
                    </m:r>
                  </m:oMath>
                </a14:m>
                <a:r>
                  <a:rPr lang="en-US">
                    <a:cs typeface="Calibri" panose="020F0502020204030204"/>
                  </a:rPr>
                  <a:t>, yaitu jika terdapat suatu bilangan bulat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𝑥</m:t>
                    </m:r>
                  </m:oMath>
                </a14:m>
                <a:r>
                  <a:rPr lang="en-US">
                    <a:cs typeface="Calibri" panose="020F0502020204030204"/>
                  </a:rPr>
                  <a:t> yang memenuhi persamaan kongruen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Calibri" panose="020F0502020204030204"/>
                            </a:rPr>
                            <m:t>mod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>
                  <a:cs typeface="Calibri" panose="020F0502020204030204"/>
                </a:endParaRPr>
              </a:p>
              <a:p>
                <a:pPr algn="just"/>
                <a:r>
                  <a:rPr lang="en-US">
                    <a:cs typeface="Calibri" panose="020F0502020204030204"/>
                  </a:rPr>
                  <a:t>Kemudian, dengan menggunakan simbol Legendre,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𝑏</m:t>
                    </m:r>
                  </m:oMath>
                </a14:m>
                <a:r>
                  <a:rPr lang="en-US">
                    <a:cs typeface="Calibri" panose="020F0502020204030204"/>
                  </a:rPr>
                  <a:t> memiliki penyelesaian jika </a:t>
                </a:r>
                <a:endParaRPr lang="en-US" i="1">
                  <a:latin typeface="Cambria Math" panose="02040503050406030204" pitchFamily="18" charset="0"/>
                  <a:cs typeface="Calibri" panose="020F0502020204030204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/>
                                </a:rPr>
                                <m:t>1</m:t>
                              </m:r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/>
                        </a:rPr>
                        <m:t>=1</m:t>
                      </m:r>
                    </m:oMath>
                  </m:oMathPara>
                </a14:m>
                <a:endParaRPr lang="en-US">
                  <a:cs typeface="Calibri" panose="020F0502020204030204"/>
                </a:endParaRPr>
              </a:p>
              <a:p>
                <a:pPr algn="just"/>
                <a:r>
                  <a:rPr lang="en-US">
                    <a:cs typeface="Calibri" panose="020F0502020204030204"/>
                  </a:rPr>
                  <a:t>Jika kedua ruas dikalikan dengan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r>
                  <a:rPr lang="en-US">
                    <a:cs typeface="Calibri" panose="020F0502020204030204"/>
                  </a:rPr>
                  <a:t> maka diperoleh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/>
                        </a:rPr>
                        <m:t>=1</m:t>
                      </m:r>
                    </m:oMath>
                  </m:oMathPara>
                </a14:m>
                <a:br>
                  <a:rPr lang="en-US" b="0">
                    <a:cs typeface="Calibri" panose="020F0502020204030204"/>
                  </a:rPr>
                </a:br>
                <a:r>
                  <a:rPr lang="en-US">
                    <a:cs typeface="Calibri" panose="020F0502020204030204"/>
                  </a:rPr>
                  <a:t>Pada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r>
                  <a:rPr lang="en-US" b="0">
                    <a:cs typeface="Calibri" panose="020F0502020204030204"/>
                  </a:rPr>
                  <a:t>, 2 merupakan residu kuadrat untuk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𝑝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Calibri" panose="020F0502020204030204"/>
                      </a:rPr>
                      <m:t>=7, 17, 23, 31, 41,  …,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Calibri" panose="020F0502020204030204"/>
                      </a:rPr>
                      <m:t>dst</m:t>
                    </m:r>
                  </m:oMath>
                </a14:m>
                <a:r>
                  <a:rPr lang="en-US" b="0">
                    <a:cs typeface="Calibri" panose="020F0502020204030204"/>
                  </a:rPr>
                  <a:t>. sehingga diperoleh bahwa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≡1,7 (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cs typeface="Calibri" panose="020F0502020204030204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 8)</m:t>
                    </m:r>
                  </m:oMath>
                </a14:m>
                <a:r>
                  <a:rPr lang="en-US" b="0">
                    <a:cs typeface="Calibri" panose="020F0502020204030204"/>
                  </a:rPr>
                  <a:t>. (Source: math.stackexchange)</a:t>
                </a:r>
              </a:p>
            </p:txBody>
          </p:sp>
        </mc:Choice>
        <mc:Fallback>
          <p:sp>
            <p:nvSpPr>
              <p:cNvPr id="5" name="Kotak Teks 4">
                <a:extLst>
                  <a:ext uri="{FF2B5EF4-FFF2-40B4-BE49-F238E27FC236}">
                    <a16:creationId xmlns:a16="http://schemas.microsoft.com/office/drawing/2014/main" id="{9BDA9004-2BAB-2D3D-1F58-33A96AA24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016" y="1954266"/>
                <a:ext cx="7915603" cy="3875292"/>
              </a:xfrm>
              <a:prstGeom prst="rect">
                <a:avLst/>
              </a:prstGeom>
              <a:blipFill>
                <a:blip r:embed="rId4"/>
                <a:stretch>
                  <a:fillRect l="-615" t="-785" r="-538" b="-1570"/>
                </a:stretch>
              </a:blipFill>
              <a:ln>
                <a:solidFill>
                  <a:srgbClr val="4472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2770316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FBD9-161E-8B9F-D8F6-4E83EE1B5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477" y="669487"/>
            <a:ext cx="10515600" cy="6727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DASAR TEORI</a:t>
            </a:r>
            <a:endParaRPr lang="id-ID">
              <a:ea typeface="+mn-lt"/>
              <a:cs typeface="+mn-lt"/>
            </a:endParaRPr>
          </a:p>
        </p:txBody>
      </p:sp>
      <p:sp>
        <p:nvSpPr>
          <p:cNvPr id="4" name="Persegi Panjang: Sudut Lengkung 3">
            <a:extLst>
              <a:ext uri="{FF2B5EF4-FFF2-40B4-BE49-F238E27FC236}">
                <a16:creationId xmlns:a16="http://schemas.microsoft.com/office/drawing/2014/main" id="{BBA2C8CD-C87B-B3B5-543D-72D7432CFE33}"/>
              </a:ext>
            </a:extLst>
          </p:cNvPr>
          <p:cNvSpPr/>
          <p:nvPr/>
        </p:nvSpPr>
        <p:spPr>
          <a:xfrm>
            <a:off x="295601" y="1289540"/>
            <a:ext cx="2144515" cy="870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Bilangan Prima</a:t>
            </a:r>
            <a:endParaRPr lang="id-ID" sz="2400">
              <a:solidFill>
                <a:schemeClr val="bg1"/>
              </a:solidFill>
            </a:endParaRPr>
          </a:p>
        </p:txBody>
      </p:sp>
      <p:sp>
        <p:nvSpPr>
          <p:cNvPr id="7" name="Persegi Panjang: Sudut Lengkung 6">
            <a:extLst>
              <a:ext uri="{FF2B5EF4-FFF2-40B4-BE49-F238E27FC236}">
                <a16:creationId xmlns:a16="http://schemas.microsoft.com/office/drawing/2014/main" id="{F5860E78-C3B3-2E80-8BE2-5C257E0B5163}"/>
              </a:ext>
            </a:extLst>
          </p:cNvPr>
          <p:cNvSpPr/>
          <p:nvPr/>
        </p:nvSpPr>
        <p:spPr>
          <a:xfrm>
            <a:off x="295602" y="2288022"/>
            <a:ext cx="2144516" cy="870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/>
              <a:t>Sieve of Eratosthenes</a:t>
            </a:r>
            <a:endParaRPr lang="id-ID" sz="2400"/>
          </a:p>
        </p:txBody>
      </p:sp>
      <p:sp>
        <p:nvSpPr>
          <p:cNvPr id="8" name="Persegi Panjang: Sudut Lengkung 7">
            <a:extLst>
              <a:ext uri="{FF2B5EF4-FFF2-40B4-BE49-F238E27FC236}">
                <a16:creationId xmlns:a16="http://schemas.microsoft.com/office/drawing/2014/main" id="{F4D2D379-8124-2B80-9A5F-A7AB3129084C}"/>
              </a:ext>
            </a:extLst>
          </p:cNvPr>
          <p:cNvSpPr/>
          <p:nvPr/>
        </p:nvSpPr>
        <p:spPr>
          <a:xfrm>
            <a:off x="295602" y="3299642"/>
            <a:ext cx="2144515" cy="870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cs typeface="Calibri"/>
              </a:rPr>
              <a:t>Uji Primalitas Miller-Rabin</a:t>
            </a:r>
            <a:endParaRPr lang="id-ID" sz="2400">
              <a:cs typeface="Calibri"/>
            </a:endParaRPr>
          </a:p>
        </p:txBody>
      </p:sp>
      <p:sp>
        <p:nvSpPr>
          <p:cNvPr id="9" name="Persegi Panjang: Sudut Lengkung 8">
            <a:extLst>
              <a:ext uri="{FF2B5EF4-FFF2-40B4-BE49-F238E27FC236}">
                <a16:creationId xmlns:a16="http://schemas.microsoft.com/office/drawing/2014/main" id="{A79B1DA0-F3F5-2E34-4DBF-3789D0FCE2FE}"/>
              </a:ext>
            </a:extLst>
          </p:cNvPr>
          <p:cNvSpPr/>
          <p:nvPr/>
        </p:nvSpPr>
        <p:spPr>
          <a:xfrm>
            <a:off x="295601" y="5388131"/>
            <a:ext cx="2144515" cy="870743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 err="1">
                <a:cs typeface="Calibri"/>
              </a:rPr>
              <a:t>Algoritma</a:t>
            </a:r>
            <a:r>
              <a:rPr lang="en-US" sz="2400" dirty="0">
                <a:cs typeface="Calibri"/>
              </a:rPr>
              <a:t> Tonelli-Shanks</a:t>
            </a:r>
            <a:endParaRPr lang="id-ID" sz="2400" dirty="0">
              <a:cs typeface="Calibri"/>
            </a:endParaRPr>
          </a:p>
        </p:txBody>
      </p:sp>
      <p:pic>
        <p:nvPicPr>
          <p:cNvPr id="13" name="Gambar 6">
            <a:extLst>
              <a:ext uri="{FF2B5EF4-FFF2-40B4-BE49-F238E27FC236}">
                <a16:creationId xmlns:a16="http://schemas.microsoft.com/office/drawing/2014/main" id="{1B388097-9F9E-0222-C170-2C7B3FB82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2882" y="-95426"/>
            <a:ext cx="2375339" cy="1530923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AF1EC72C-B4A9-6233-3B1C-F4C4C52E58B5}"/>
              </a:ext>
            </a:extLst>
          </p:cNvPr>
          <p:cNvSpPr txBox="1">
            <a:spLocks/>
          </p:cNvSpPr>
          <p:nvPr/>
        </p:nvSpPr>
        <p:spPr>
          <a:xfrm>
            <a:off x="2859577" y="6455047"/>
            <a:ext cx="6499124" cy="3588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Final Project </a:t>
            </a:r>
            <a:r>
              <a:rPr lang="en-US" sz="1600" b="1" err="1"/>
              <a:t>Perancangan</a:t>
            </a:r>
            <a:r>
              <a:rPr lang="en-US" sz="1600" b="1"/>
              <a:t> dan Analisis </a:t>
            </a:r>
            <a:r>
              <a:rPr lang="en-US" sz="1600" err="1"/>
              <a:t>Algoritma</a:t>
            </a:r>
            <a:r>
              <a:rPr lang="en-US" sz="1600" b="1"/>
              <a:t> - IF184401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Kotak Teks 4">
                <a:extLst>
                  <a:ext uri="{FF2B5EF4-FFF2-40B4-BE49-F238E27FC236}">
                    <a16:creationId xmlns:a16="http://schemas.microsoft.com/office/drawing/2014/main" id="{9BDA9004-2BAB-2D3D-1F58-33A96AA24E1D}"/>
                  </a:ext>
                </a:extLst>
              </p:cNvPr>
              <p:cNvSpPr txBox="1"/>
              <p:nvPr/>
            </p:nvSpPr>
            <p:spPr>
              <a:xfrm>
                <a:off x="3383014" y="2645675"/>
                <a:ext cx="7915603" cy="1026178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Algoritma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Tonelli-Shanks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digunakan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pada </a:t>
                </a:r>
                <a:r>
                  <a:rPr lang="en-US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modular arithmetic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untuk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menyelesaikan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sz="18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dalam persamaan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≡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US" sz="18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dimana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sz="18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adalah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bilangan prima.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Maka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dari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itu,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algoritma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ini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digunakan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untuk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mencari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hasil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dari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mod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sz="18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Kotak Teks 4">
                <a:extLst>
                  <a:ext uri="{FF2B5EF4-FFF2-40B4-BE49-F238E27FC236}">
                    <a16:creationId xmlns:a16="http://schemas.microsoft.com/office/drawing/2014/main" id="{9BDA9004-2BAB-2D3D-1F58-33A96AA24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014" y="2645675"/>
                <a:ext cx="7915603" cy="1026178"/>
              </a:xfrm>
              <a:prstGeom prst="rect">
                <a:avLst/>
              </a:prstGeom>
              <a:blipFill>
                <a:blip r:embed="rId3"/>
                <a:stretch>
                  <a:fillRect l="-615" t="-1765" r="-538" b="-7059"/>
                </a:stretch>
              </a:blipFill>
              <a:ln>
                <a:solidFill>
                  <a:srgbClr val="4472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Persegi Panjang: Sudut Lengkung 8">
                <a:extLst>
                  <a:ext uri="{FF2B5EF4-FFF2-40B4-BE49-F238E27FC236}">
                    <a16:creationId xmlns:a16="http://schemas.microsoft.com/office/drawing/2014/main" id="{5E042E4E-8400-FEA1-A1A0-5015C0763813}"/>
                  </a:ext>
                </a:extLst>
              </p:cNvPr>
              <p:cNvSpPr/>
              <p:nvPr/>
            </p:nvSpPr>
            <p:spPr>
              <a:xfrm>
                <a:off x="295601" y="4348458"/>
                <a:ext cx="2144515" cy="870743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dirty="0" err="1">
                    <a:cs typeface="Calibri"/>
                  </a:rPr>
                  <a:t>Primalitas</a:t>
                </a:r>
                <a:r>
                  <a:rPr lang="en-US" dirty="0">
                    <a:cs typeface="Calibri"/>
                  </a:rPr>
                  <a:t> bilangan </a:t>
                </a:r>
                <a:r>
                  <a:rPr lang="en-US" dirty="0" err="1">
                    <a:cs typeface="Calibri"/>
                  </a:rPr>
                  <a:t>berbentuk</a:t>
                </a:r>
                <a:r>
                  <a:rPr lang="en-US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−1</m:t>
                    </m:r>
                  </m:oMath>
                </a14:m>
                <a:endParaRPr lang="id-ID" dirty="0">
                  <a:cs typeface="Calibri"/>
                </a:endParaRPr>
              </a:p>
            </p:txBody>
          </p:sp>
        </mc:Choice>
        <mc:Fallback>
          <p:sp>
            <p:nvSpPr>
              <p:cNvPr id="6" name="Persegi Panjang: Sudut Lengkung 8">
                <a:extLst>
                  <a:ext uri="{FF2B5EF4-FFF2-40B4-BE49-F238E27FC236}">
                    <a16:creationId xmlns:a16="http://schemas.microsoft.com/office/drawing/2014/main" id="{5E042E4E-8400-FEA1-A1A0-5015C07638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01" y="4348458"/>
                <a:ext cx="2144515" cy="87074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55B0A8E7-AFBA-E805-9E41-78E20CF388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014" y="4043168"/>
            <a:ext cx="7918704" cy="3079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23139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FBD9-161E-8B9F-D8F6-4E83EE1B5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477" y="669487"/>
            <a:ext cx="10515600" cy="6727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DASAR TEORI</a:t>
            </a:r>
            <a:endParaRPr lang="id-ID">
              <a:ea typeface="+mn-lt"/>
              <a:cs typeface="+mn-lt"/>
            </a:endParaRPr>
          </a:p>
        </p:txBody>
      </p:sp>
      <p:sp>
        <p:nvSpPr>
          <p:cNvPr id="4" name="Persegi Panjang: Sudut Lengkung 3">
            <a:extLst>
              <a:ext uri="{FF2B5EF4-FFF2-40B4-BE49-F238E27FC236}">
                <a16:creationId xmlns:a16="http://schemas.microsoft.com/office/drawing/2014/main" id="{BBA2C8CD-C87B-B3B5-543D-72D7432CFE33}"/>
              </a:ext>
            </a:extLst>
          </p:cNvPr>
          <p:cNvSpPr/>
          <p:nvPr/>
        </p:nvSpPr>
        <p:spPr>
          <a:xfrm>
            <a:off x="295601" y="1289540"/>
            <a:ext cx="2144515" cy="870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Bilangan Prima</a:t>
            </a:r>
            <a:endParaRPr lang="id-ID" sz="2400">
              <a:solidFill>
                <a:schemeClr val="bg1"/>
              </a:solidFill>
            </a:endParaRPr>
          </a:p>
        </p:txBody>
      </p:sp>
      <p:sp>
        <p:nvSpPr>
          <p:cNvPr id="7" name="Persegi Panjang: Sudut Lengkung 6">
            <a:extLst>
              <a:ext uri="{FF2B5EF4-FFF2-40B4-BE49-F238E27FC236}">
                <a16:creationId xmlns:a16="http://schemas.microsoft.com/office/drawing/2014/main" id="{F5860E78-C3B3-2E80-8BE2-5C257E0B5163}"/>
              </a:ext>
            </a:extLst>
          </p:cNvPr>
          <p:cNvSpPr/>
          <p:nvPr/>
        </p:nvSpPr>
        <p:spPr>
          <a:xfrm>
            <a:off x="295602" y="2288022"/>
            <a:ext cx="2144516" cy="870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/>
              <a:t>Sieve of Eratosthenes</a:t>
            </a:r>
            <a:endParaRPr lang="id-ID" sz="2400"/>
          </a:p>
        </p:txBody>
      </p:sp>
      <p:sp>
        <p:nvSpPr>
          <p:cNvPr id="8" name="Persegi Panjang: Sudut Lengkung 7">
            <a:extLst>
              <a:ext uri="{FF2B5EF4-FFF2-40B4-BE49-F238E27FC236}">
                <a16:creationId xmlns:a16="http://schemas.microsoft.com/office/drawing/2014/main" id="{F4D2D379-8124-2B80-9A5F-A7AB3129084C}"/>
              </a:ext>
            </a:extLst>
          </p:cNvPr>
          <p:cNvSpPr/>
          <p:nvPr/>
        </p:nvSpPr>
        <p:spPr>
          <a:xfrm>
            <a:off x="295602" y="3299642"/>
            <a:ext cx="2144515" cy="870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cs typeface="Calibri"/>
              </a:rPr>
              <a:t>Uji Primalitas Miller-Rabin</a:t>
            </a:r>
            <a:endParaRPr lang="id-ID" sz="2400">
              <a:cs typeface="Calibri"/>
            </a:endParaRPr>
          </a:p>
        </p:txBody>
      </p:sp>
      <p:sp>
        <p:nvSpPr>
          <p:cNvPr id="9" name="Persegi Panjang: Sudut Lengkung 8">
            <a:extLst>
              <a:ext uri="{FF2B5EF4-FFF2-40B4-BE49-F238E27FC236}">
                <a16:creationId xmlns:a16="http://schemas.microsoft.com/office/drawing/2014/main" id="{A79B1DA0-F3F5-2E34-4DBF-3789D0FCE2FE}"/>
              </a:ext>
            </a:extLst>
          </p:cNvPr>
          <p:cNvSpPr/>
          <p:nvPr/>
        </p:nvSpPr>
        <p:spPr>
          <a:xfrm>
            <a:off x="295601" y="5388131"/>
            <a:ext cx="2144515" cy="870743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 err="1">
                <a:cs typeface="Calibri"/>
              </a:rPr>
              <a:t>Algoritma</a:t>
            </a:r>
            <a:r>
              <a:rPr lang="en-US" sz="2400" dirty="0">
                <a:cs typeface="Calibri"/>
              </a:rPr>
              <a:t> Tonelli-Shanks</a:t>
            </a:r>
            <a:endParaRPr lang="id-ID" sz="2400" dirty="0">
              <a:cs typeface="Calibri"/>
            </a:endParaRPr>
          </a:p>
        </p:txBody>
      </p:sp>
      <p:pic>
        <p:nvPicPr>
          <p:cNvPr id="13" name="Gambar 6">
            <a:extLst>
              <a:ext uri="{FF2B5EF4-FFF2-40B4-BE49-F238E27FC236}">
                <a16:creationId xmlns:a16="http://schemas.microsoft.com/office/drawing/2014/main" id="{1B388097-9F9E-0222-C170-2C7B3FB82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2882" y="-95426"/>
            <a:ext cx="2375339" cy="1530923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AF1EC72C-B4A9-6233-3B1C-F4C4C52E58B5}"/>
              </a:ext>
            </a:extLst>
          </p:cNvPr>
          <p:cNvSpPr txBox="1">
            <a:spLocks/>
          </p:cNvSpPr>
          <p:nvPr/>
        </p:nvSpPr>
        <p:spPr>
          <a:xfrm>
            <a:off x="2859577" y="6455047"/>
            <a:ext cx="6499124" cy="3588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Final Project </a:t>
            </a:r>
            <a:r>
              <a:rPr lang="en-US" sz="1600" b="1" err="1"/>
              <a:t>Perancangan</a:t>
            </a:r>
            <a:r>
              <a:rPr lang="en-US" sz="1600" b="1"/>
              <a:t> dan Analisis </a:t>
            </a:r>
            <a:r>
              <a:rPr lang="en-US" sz="1600" err="1"/>
              <a:t>Algoritma</a:t>
            </a:r>
            <a:r>
              <a:rPr lang="en-US" sz="1600" b="1"/>
              <a:t> - IF184401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Persegi Panjang: Sudut Lengkung 8">
                <a:extLst>
                  <a:ext uri="{FF2B5EF4-FFF2-40B4-BE49-F238E27FC236}">
                    <a16:creationId xmlns:a16="http://schemas.microsoft.com/office/drawing/2014/main" id="{5E042E4E-8400-FEA1-A1A0-5015C0763813}"/>
                  </a:ext>
                </a:extLst>
              </p:cNvPr>
              <p:cNvSpPr/>
              <p:nvPr/>
            </p:nvSpPr>
            <p:spPr>
              <a:xfrm>
                <a:off x="295601" y="4348458"/>
                <a:ext cx="2144515" cy="870743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dirty="0" err="1">
                    <a:cs typeface="Calibri"/>
                  </a:rPr>
                  <a:t>Primalitas</a:t>
                </a:r>
                <a:r>
                  <a:rPr lang="en-US" dirty="0">
                    <a:cs typeface="Calibri"/>
                  </a:rPr>
                  <a:t> bilangan </a:t>
                </a:r>
                <a:r>
                  <a:rPr lang="en-US" dirty="0" err="1">
                    <a:cs typeface="Calibri"/>
                  </a:rPr>
                  <a:t>berbentuk</a:t>
                </a:r>
                <a:r>
                  <a:rPr lang="en-US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−1</m:t>
                    </m:r>
                  </m:oMath>
                </a14:m>
                <a:endParaRPr lang="id-ID" dirty="0">
                  <a:cs typeface="Calibri"/>
                </a:endParaRPr>
              </a:p>
            </p:txBody>
          </p:sp>
        </mc:Choice>
        <mc:Fallback>
          <p:sp>
            <p:nvSpPr>
              <p:cNvPr id="6" name="Persegi Panjang: Sudut Lengkung 8">
                <a:extLst>
                  <a:ext uri="{FF2B5EF4-FFF2-40B4-BE49-F238E27FC236}">
                    <a16:creationId xmlns:a16="http://schemas.microsoft.com/office/drawing/2014/main" id="{5E042E4E-8400-FEA1-A1A0-5015C07638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01" y="4348458"/>
                <a:ext cx="2144515" cy="87074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Kotak Teks 4">
            <a:extLst>
              <a:ext uri="{FF2B5EF4-FFF2-40B4-BE49-F238E27FC236}">
                <a16:creationId xmlns:a16="http://schemas.microsoft.com/office/drawing/2014/main" id="{58105593-6F4F-23B8-C2A1-4A009DBE9D1B}"/>
              </a:ext>
            </a:extLst>
          </p:cNvPr>
          <p:cNvSpPr txBox="1"/>
          <p:nvPr/>
        </p:nvSpPr>
        <p:spPr>
          <a:xfrm>
            <a:off x="4402545" y="1639708"/>
            <a:ext cx="5943600" cy="774507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PSEUDOCODE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solidFill>
                  <a:srgbClr val="20212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Rosettacode</a:t>
            </a:r>
            <a:r>
              <a:rPr lang="en-US" dirty="0">
                <a:solidFill>
                  <a:srgbClr val="20212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Tonelli-shanks Algorithm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99798C68-D2C9-0A50-F074-2A6CFC45A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545" y="2732537"/>
            <a:ext cx="5943600" cy="276415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16346795"/>
      </p:ext>
    </p:extLst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FBD9-161E-8B9F-D8F6-4E83EE1B5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477" y="669487"/>
            <a:ext cx="10515600" cy="6727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ANALISIS</a:t>
            </a:r>
            <a:endParaRPr lang="id-ID">
              <a:ea typeface="+mn-lt"/>
              <a:cs typeface="+mn-lt"/>
            </a:endParaRPr>
          </a:p>
        </p:txBody>
      </p:sp>
      <p:sp>
        <p:nvSpPr>
          <p:cNvPr id="4" name="Persegi Panjang: Sudut Lengkung 3">
            <a:extLst>
              <a:ext uri="{FF2B5EF4-FFF2-40B4-BE49-F238E27FC236}">
                <a16:creationId xmlns:a16="http://schemas.microsoft.com/office/drawing/2014/main" id="{BBA2C8CD-C87B-B3B5-543D-72D7432CFE33}"/>
              </a:ext>
            </a:extLst>
          </p:cNvPr>
          <p:cNvSpPr/>
          <p:nvPr/>
        </p:nvSpPr>
        <p:spPr>
          <a:xfrm>
            <a:off x="295601" y="1289540"/>
            <a:ext cx="2144515" cy="87074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Brute Force</a:t>
            </a:r>
            <a:endParaRPr lang="id-ID" sz="2400">
              <a:solidFill>
                <a:schemeClr val="bg1"/>
              </a:solidFill>
            </a:endParaRPr>
          </a:p>
        </p:txBody>
      </p:sp>
      <p:pic>
        <p:nvPicPr>
          <p:cNvPr id="13" name="Gambar 6">
            <a:extLst>
              <a:ext uri="{FF2B5EF4-FFF2-40B4-BE49-F238E27FC236}">
                <a16:creationId xmlns:a16="http://schemas.microsoft.com/office/drawing/2014/main" id="{1B388097-9F9E-0222-C170-2C7B3FB82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2882" y="-95426"/>
            <a:ext cx="2375339" cy="1530923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AF1EC72C-B4A9-6233-3B1C-F4C4C52E58B5}"/>
              </a:ext>
            </a:extLst>
          </p:cNvPr>
          <p:cNvSpPr txBox="1">
            <a:spLocks/>
          </p:cNvSpPr>
          <p:nvPr/>
        </p:nvSpPr>
        <p:spPr>
          <a:xfrm>
            <a:off x="2859577" y="6455047"/>
            <a:ext cx="6499124" cy="3588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Final Project </a:t>
            </a:r>
            <a:r>
              <a:rPr lang="en-US" sz="1600" b="1" err="1"/>
              <a:t>Perancangan</a:t>
            </a:r>
            <a:r>
              <a:rPr lang="en-US" sz="1600" b="1"/>
              <a:t> dan Analisis </a:t>
            </a:r>
            <a:r>
              <a:rPr lang="en-US" sz="1600" err="1"/>
              <a:t>Algoritma</a:t>
            </a:r>
            <a:r>
              <a:rPr lang="en-US" sz="1600" b="1"/>
              <a:t> - IF184401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Kotak Teks 4">
                <a:extLst>
                  <a:ext uri="{FF2B5EF4-FFF2-40B4-BE49-F238E27FC236}">
                    <a16:creationId xmlns:a16="http://schemas.microsoft.com/office/drawing/2014/main" id="{9BDA9004-2BAB-2D3D-1F58-33A96AA24E1D}"/>
                  </a:ext>
                </a:extLst>
              </p:cNvPr>
              <p:cNvSpPr txBox="1"/>
              <p:nvPr/>
            </p:nvSpPr>
            <p:spPr>
              <a:xfrm>
                <a:off x="3383016" y="1506953"/>
                <a:ext cx="7915603" cy="1200329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just"/>
                <a:r>
                  <a:rPr lang="en-US">
                    <a:cs typeface="Calibri" panose="020F0502020204030204"/>
                  </a:rPr>
                  <a:t>Pada soal ini diminta untuk mencari berapa angka lebih kecil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Calibri" panose="020F0502020204030204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≥2)</m:t>
                    </m:r>
                  </m:oMath>
                </a14:m>
                <a:r>
                  <a:rPr lang="en-US">
                    <a:cs typeface="Calibri" panose="020F0502020204030204"/>
                  </a:rPr>
                  <a:t> daripada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 (2≤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7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)</m:t>
                    </m:r>
                  </m:oMath>
                </a14:m>
                <a:r>
                  <a:rPr lang="en-US">
                    <a:cs typeface="Calibri" panose="020F0502020204030204"/>
                  </a:rPr>
                  <a:t> yang memenuhi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−1</m:t>
                    </m:r>
                  </m:oMath>
                </a14:m>
                <a:r>
                  <a:rPr lang="en-US">
                    <a:cs typeface="Calibri" panose="020F0502020204030204"/>
                  </a:rPr>
                  <a:t> adalah prima. Dengan cara </a:t>
                </a:r>
                <a:r>
                  <a:rPr lang="en-US" i="1">
                    <a:cs typeface="Calibri" panose="020F0502020204030204"/>
                  </a:rPr>
                  <a:t>brute force, </a:t>
                </a:r>
                <a:r>
                  <a:rPr lang="en-US">
                    <a:cs typeface="Calibri" panose="020F0502020204030204"/>
                  </a:rPr>
                  <a:t>kita bisa cek berapa bilangan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=2, 3, 4, …,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𝑁</m:t>
                    </m:r>
                  </m:oMath>
                </a14:m>
                <a:r>
                  <a:rPr lang="en-US">
                    <a:cs typeface="Calibri" panose="020F0502020204030204"/>
                  </a:rPr>
                  <a:t> dengan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−1</m:t>
                    </m:r>
                  </m:oMath>
                </a14:m>
                <a:r>
                  <a:rPr lang="en-US">
                    <a:cs typeface="Calibri" panose="020F0502020204030204"/>
                  </a:rPr>
                  <a:t> adalah prima</a:t>
                </a:r>
                <a:endParaRPr lang="en-US" i="1">
                  <a:ea typeface="Fira Code" pitchFamily="1" charset="0"/>
                  <a:cs typeface="Fira Code" pitchFamily="1" charset="0"/>
                </a:endParaRPr>
              </a:p>
            </p:txBody>
          </p:sp>
        </mc:Choice>
        <mc:Fallback>
          <p:sp>
            <p:nvSpPr>
              <p:cNvPr id="5" name="Kotak Teks 4">
                <a:extLst>
                  <a:ext uri="{FF2B5EF4-FFF2-40B4-BE49-F238E27FC236}">
                    <a16:creationId xmlns:a16="http://schemas.microsoft.com/office/drawing/2014/main" id="{9BDA9004-2BAB-2D3D-1F58-33A96AA24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016" y="1506953"/>
                <a:ext cx="7915603" cy="1200329"/>
              </a:xfrm>
              <a:prstGeom prst="rect">
                <a:avLst/>
              </a:prstGeom>
              <a:blipFill>
                <a:blip r:embed="rId3"/>
                <a:stretch>
                  <a:fillRect l="-615" t="-2010" r="-538" b="-6533"/>
                </a:stretch>
              </a:blipFill>
              <a:ln>
                <a:solidFill>
                  <a:srgbClr val="4472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Kotak Teks 4">
            <a:extLst>
              <a:ext uri="{FF2B5EF4-FFF2-40B4-BE49-F238E27FC236}">
                <a16:creationId xmlns:a16="http://schemas.microsoft.com/office/drawing/2014/main" id="{67C557C1-86D6-781C-6C6D-4518C0A21757}"/>
              </a:ext>
            </a:extLst>
          </p:cNvPr>
          <p:cNvSpPr txBox="1"/>
          <p:nvPr/>
        </p:nvSpPr>
        <p:spPr>
          <a:xfrm>
            <a:off x="3383014" y="2824227"/>
            <a:ext cx="7915603" cy="1877437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>
                <a:cs typeface="Calibri" panose="020F0502020204030204"/>
              </a:rPr>
              <a:t>Pengecekan prima bisa dilakukan dengan algoritma</a:t>
            </a:r>
          </a:p>
          <a:p>
            <a:r>
              <a:rPr lang="en-US" sz="1400">
                <a:latin typeface="Fira Code" pitchFamily="1" charset="0"/>
                <a:ea typeface="Fira Code" pitchFamily="1" charset="0"/>
                <a:cs typeface="Fira Code" pitchFamily="1" charset="0"/>
              </a:rPr>
              <a:t>func isPrime(n: integer)</a:t>
            </a:r>
          </a:p>
          <a:p>
            <a:pPr defTabSz="360000"/>
            <a:r>
              <a:rPr lang="en-US" sz="1400">
                <a:latin typeface="Fira Code" pitchFamily="1" charset="0"/>
                <a:ea typeface="Fira Code" pitchFamily="1" charset="0"/>
                <a:cs typeface="Fira Code" pitchFamily="1" charset="0"/>
              </a:rPr>
              <a:t>	if n &lt;= 1 then</a:t>
            </a:r>
          </a:p>
          <a:p>
            <a:pPr defTabSz="360000"/>
            <a:r>
              <a:rPr lang="en-US" sz="1400">
                <a:latin typeface="Fira Code" pitchFamily="1" charset="0"/>
                <a:ea typeface="Fira Code" pitchFamily="1" charset="0"/>
                <a:cs typeface="Fira Code" pitchFamily="1" charset="0"/>
              </a:rPr>
              <a:t>		return false</a:t>
            </a:r>
          </a:p>
          <a:p>
            <a:pPr defTabSz="360000"/>
            <a:r>
              <a:rPr lang="en-US" sz="1400">
                <a:latin typeface="Fira Code" pitchFamily="1" charset="0"/>
                <a:ea typeface="Fira Code" pitchFamily="1" charset="0"/>
                <a:cs typeface="Fira Code" pitchFamily="1" charset="0"/>
              </a:rPr>
              <a:t>	for i = 2, 3, ..., ✓n do</a:t>
            </a:r>
          </a:p>
          <a:p>
            <a:pPr defTabSz="360000"/>
            <a:r>
              <a:rPr lang="en-US" sz="1400">
                <a:latin typeface="Fira Code" pitchFamily="1" charset="0"/>
                <a:ea typeface="Fira Code" pitchFamily="1" charset="0"/>
                <a:cs typeface="Fira Code" pitchFamily="1" charset="0"/>
              </a:rPr>
              <a:t>		if n is divisible by i then</a:t>
            </a:r>
          </a:p>
          <a:p>
            <a:pPr defTabSz="360000"/>
            <a:r>
              <a:rPr lang="en-US" sz="1400">
                <a:latin typeface="Fira Code" pitchFamily="1" charset="0"/>
                <a:ea typeface="Fira Code" pitchFamily="1" charset="0"/>
                <a:cs typeface="Fira Code" pitchFamily="1" charset="0"/>
              </a:rPr>
              <a:t>			return false</a:t>
            </a:r>
          </a:p>
          <a:p>
            <a:pPr defTabSz="360000"/>
            <a:r>
              <a:rPr lang="en-US" sz="1400">
                <a:latin typeface="Fira Code" pitchFamily="1" charset="0"/>
                <a:ea typeface="Fira Code" pitchFamily="1" charset="0"/>
                <a:cs typeface="Fira Code" pitchFamily="1" charset="0"/>
              </a:rPr>
              <a:t>	return true</a:t>
            </a:r>
            <a:endParaRPr lang="en-US" sz="1400">
              <a:ea typeface="Fira Code" pitchFamily="1" charset="0"/>
              <a:cs typeface="Fira Code" pitchFamily="1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Kotak Teks 4">
                <a:extLst>
                  <a:ext uri="{FF2B5EF4-FFF2-40B4-BE49-F238E27FC236}">
                    <a16:creationId xmlns:a16="http://schemas.microsoft.com/office/drawing/2014/main" id="{92B37357-58C7-F813-2AAB-41E046153A4D}"/>
                  </a:ext>
                </a:extLst>
              </p:cNvPr>
              <p:cNvSpPr txBox="1"/>
              <p:nvPr/>
            </p:nvSpPr>
            <p:spPr>
              <a:xfrm>
                <a:off x="3383014" y="4849276"/>
                <a:ext cx="7915603" cy="923330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just"/>
                <a:r>
                  <a:rPr lang="en-US">
                    <a:ea typeface="Fira Code" pitchFamily="1" charset="0"/>
                    <a:cs typeface="Fira Code" pitchFamily="1" charset="0"/>
                  </a:rPr>
                  <a:t>Algoritma tersebut memiliki kompleksitas waktu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(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)</m:t>
                    </m:r>
                  </m:oMath>
                </a14:m>
                <a:r>
                  <a:rPr lang="en-US">
                    <a:ea typeface="Fira Code" pitchFamily="1" charset="0"/>
                    <a:cs typeface="Fira Code" pitchFamily="1" charset="0"/>
                  </a:rPr>
                  <a:t> sehingga dengan cara </a:t>
                </a:r>
                <a:r>
                  <a:rPr lang="en-US" i="1">
                    <a:ea typeface="Fira Code" pitchFamily="1" charset="0"/>
                    <a:cs typeface="Fira Code" pitchFamily="1" charset="0"/>
                  </a:rPr>
                  <a:t>brute force</a:t>
                </a:r>
                <a:r>
                  <a:rPr lang="en-US">
                    <a:ea typeface="Fira Code" pitchFamily="1" charset="0"/>
                    <a:cs typeface="Fira Code" pitchFamily="1" charset="0"/>
                  </a:rPr>
                  <a:t>, penyelesaian akan memiliki kompleksitas waktu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log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)</m:t>
                    </m:r>
                  </m:oMath>
                </a14:m>
                <a:r>
                  <a:rPr lang="en-US">
                    <a:ea typeface="Fira Code" pitchFamily="1" charset="0"/>
                    <a:cs typeface="Fira Code" pitchFamily="1" charset="0"/>
                  </a:rPr>
                  <a:t> yang kemudian akan menyebabkan TLE (</a:t>
                </a:r>
                <a:r>
                  <a:rPr lang="en-US" i="1">
                    <a:ea typeface="Fira Code" pitchFamily="1" charset="0"/>
                    <a:cs typeface="Fira Code" pitchFamily="1" charset="0"/>
                  </a:rPr>
                  <a:t>Time Limit Exceeded</a:t>
                </a:r>
                <a:r>
                  <a:rPr lang="en-US">
                    <a:ea typeface="Fira Code" pitchFamily="1" charset="0"/>
                    <a:cs typeface="Fira Code" pitchFamily="1" charset="0"/>
                  </a:rPr>
                  <a:t>)</a:t>
                </a:r>
                <a:r>
                  <a:rPr lang="en-US" i="1">
                    <a:ea typeface="Fira Code" pitchFamily="1" charset="0"/>
                    <a:cs typeface="Fira Code" pitchFamily="1" charset="0"/>
                  </a:rPr>
                  <a:t>.</a:t>
                </a:r>
                <a:endParaRPr lang="en-US">
                  <a:ea typeface="Fira Code" pitchFamily="1" charset="0"/>
                  <a:cs typeface="Fira Code" pitchFamily="1" charset="0"/>
                </a:endParaRPr>
              </a:p>
            </p:txBody>
          </p:sp>
        </mc:Choice>
        <mc:Fallback>
          <p:sp>
            <p:nvSpPr>
              <p:cNvPr id="12" name="Kotak Teks 4">
                <a:extLst>
                  <a:ext uri="{FF2B5EF4-FFF2-40B4-BE49-F238E27FC236}">
                    <a16:creationId xmlns:a16="http://schemas.microsoft.com/office/drawing/2014/main" id="{92B37357-58C7-F813-2AAB-41E046153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014" y="4849276"/>
                <a:ext cx="7915603" cy="923330"/>
              </a:xfrm>
              <a:prstGeom prst="rect">
                <a:avLst/>
              </a:prstGeom>
              <a:blipFill>
                <a:blip r:embed="rId4"/>
                <a:stretch>
                  <a:fillRect l="-615" t="-2597" r="-538" b="-8442"/>
                </a:stretch>
              </a:blipFill>
              <a:ln>
                <a:solidFill>
                  <a:srgbClr val="4472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Persegi Panjang: Sudut Lengkung 6">
            <a:extLst>
              <a:ext uri="{FF2B5EF4-FFF2-40B4-BE49-F238E27FC236}">
                <a16:creationId xmlns:a16="http://schemas.microsoft.com/office/drawing/2014/main" id="{CC40B953-43F9-7D55-FE6D-8C784D1409CE}"/>
              </a:ext>
            </a:extLst>
          </p:cNvPr>
          <p:cNvSpPr/>
          <p:nvPr/>
        </p:nvSpPr>
        <p:spPr>
          <a:xfrm>
            <a:off x="295602" y="2288022"/>
            <a:ext cx="2144516" cy="870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Implementasi Sieve of Eratostehenes</a:t>
            </a:r>
            <a:endParaRPr lang="id-ID"/>
          </a:p>
        </p:txBody>
      </p:sp>
      <p:sp>
        <p:nvSpPr>
          <p:cNvPr id="11" name="Persegi Panjang: Sudut Lengkung 7">
            <a:extLst>
              <a:ext uri="{FF2B5EF4-FFF2-40B4-BE49-F238E27FC236}">
                <a16:creationId xmlns:a16="http://schemas.microsoft.com/office/drawing/2014/main" id="{18D44FD9-742A-3E7D-0F29-84677B1AC2B5}"/>
              </a:ext>
            </a:extLst>
          </p:cNvPr>
          <p:cNvSpPr/>
          <p:nvPr/>
        </p:nvSpPr>
        <p:spPr>
          <a:xfrm>
            <a:off x="295602" y="3299642"/>
            <a:ext cx="2144515" cy="870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cs typeface="Calibri"/>
              </a:rPr>
              <a:t>Implementasi Uji Primalitas</a:t>
            </a:r>
            <a:endParaRPr lang="id-ID" sz="2400">
              <a:cs typeface="Calibri"/>
            </a:endParaRPr>
          </a:p>
        </p:txBody>
      </p:sp>
      <p:sp>
        <p:nvSpPr>
          <p:cNvPr id="14" name="Persegi Panjang: Sudut Lengkung 8">
            <a:extLst>
              <a:ext uri="{FF2B5EF4-FFF2-40B4-BE49-F238E27FC236}">
                <a16:creationId xmlns:a16="http://schemas.microsoft.com/office/drawing/2014/main" id="{BD637C61-56DC-C24C-D865-723AB4282250}"/>
              </a:ext>
            </a:extLst>
          </p:cNvPr>
          <p:cNvSpPr/>
          <p:nvPr/>
        </p:nvSpPr>
        <p:spPr>
          <a:xfrm>
            <a:off x="295601" y="4324400"/>
            <a:ext cx="2144515" cy="8707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Precompute Bilangan Prima</a:t>
            </a:r>
            <a:endParaRPr lang="id-ID">
              <a:cs typeface="Calibri"/>
            </a:endParaRPr>
          </a:p>
        </p:txBody>
      </p:sp>
      <p:sp>
        <p:nvSpPr>
          <p:cNvPr id="15" name="Persegi Panjang: Sudut Lengkung 8">
            <a:extLst>
              <a:ext uri="{FF2B5EF4-FFF2-40B4-BE49-F238E27FC236}">
                <a16:creationId xmlns:a16="http://schemas.microsoft.com/office/drawing/2014/main" id="{D8DB87CD-0FBD-5012-AF1C-B3F900510EF4}"/>
              </a:ext>
            </a:extLst>
          </p:cNvPr>
          <p:cNvSpPr/>
          <p:nvPr/>
        </p:nvSpPr>
        <p:spPr>
          <a:xfrm>
            <a:off x="295601" y="5349159"/>
            <a:ext cx="2144515" cy="8707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Implementasi Solusi</a:t>
            </a:r>
            <a:endParaRPr lang="id-ID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1422984"/>
      </p:ext>
    </p:extLst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FBD9-161E-8B9F-D8F6-4E83EE1B5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477" y="669487"/>
            <a:ext cx="10515600" cy="6727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ANALISIS</a:t>
            </a:r>
            <a:endParaRPr lang="id-ID">
              <a:ea typeface="+mn-lt"/>
              <a:cs typeface="+mn-lt"/>
            </a:endParaRPr>
          </a:p>
        </p:txBody>
      </p:sp>
      <p:sp>
        <p:nvSpPr>
          <p:cNvPr id="4" name="Persegi Panjang: Sudut Lengkung 3">
            <a:extLst>
              <a:ext uri="{FF2B5EF4-FFF2-40B4-BE49-F238E27FC236}">
                <a16:creationId xmlns:a16="http://schemas.microsoft.com/office/drawing/2014/main" id="{BBA2C8CD-C87B-B3B5-543D-72D7432CFE33}"/>
              </a:ext>
            </a:extLst>
          </p:cNvPr>
          <p:cNvSpPr/>
          <p:nvPr/>
        </p:nvSpPr>
        <p:spPr>
          <a:xfrm>
            <a:off x="295601" y="1289540"/>
            <a:ext cx="2144515" cy="870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Brute Force</a:t>
            </a:r>
            <a:endParaRPr lang="id-ID" sz="2400">
              <a:solidFill>
                <a:schemeClr val="bg1"/>
              </a:solidFill>
            </a:endParaRPr>
          </a:p>
        </p:txBody>
      </p:sp>
      <p:sp>
        <p:nvSpPr>
          <p:cNvPr id="7" name="Persegi Panjang: Sudut Lengkung 6">
            <a:extLst>
              <a:ext uri="{FF2B5EF4-FFF2-40B4-BE49-F238E27FC236}">
                <a16:creationId xmlns:a16="http://schemas.microsoft.com/office/drawing/2014/main" id="{F5860E78-C3B3-2E80-8BE2-5C257E0B5163}"/>
              </a:ext>
            </a:extLst>
          </p:cNvPr>
          <p:cNvSpPr/>
          <p:nvPr/>
        </p:nvSpPr>
        <p:spPr>
          <a:xfrm>
            <a:off x="295602" y="2288022"/>
            <a:ext cx="2144516" cy="87074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Implementasi Sieve of Eratostehenes</a:t>
            </a:r>
            <a:endParaRPr lang="id-ID"/>
          </a:p>
        </p:txBody>
      </p:sp>
      <p:pic>
        <p:nvPicPr>
          <p:cNvPr id="13" name="Gambar 6">
            <a:extLst>
              <a:ext uri="{FF2B5EF4-FFF2-40B4-BE49-F238E27FC236}">
                <a16:creationId xmlns:a16="http://schemas.microsoft.com/office/drawing/2014/main" id="{1B388097-9F9E-0222-C170-2C7B3FB82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2882" y="-95426"/>
            <a:ext cx="2375339" cy="1530923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AF1EC72C-B4A9-6233-3B1C-F4C4C52E58B5}"/>
              </a:ext>
            </a:extLst>
          </p:cNvPr>
          <p:cNvSpPr txBox="1">
            <a:spLocks/>
          </p:cNvSpPr>
          <p:nvPr/>
        </p:nvSpPr>
        <p:spPr>
          <a:xfrm>
            <a:off x="2859577" y="6455047"/>
            <a:ext cx="6499124" cy="3588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Final Project </a:t>
            </a:r>
            <a:r>
              <a:rPr lang="en-US" sz="1600" b="1" err="1"/>
              <a:t>Perancangan</a:t>
            </a:r>
            <a:r>
              <a:rPr lang="en-US" sz="1600" b="1"/>
              <a:t> dan Analisis </a:t>
            </a:r>
            <a:r>
              <a:rPr lang="en-US" sz="1600" err="1"/>
              <a:t>Algoritma</a:t>
            </a:r>
            <a:r>
              <a:rPr lang="en-US" sz="1600" b="1"/>
              <a:t> - IF184401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Kotak Teks 4">
                <a:extLst>
                  <a:ext uri="{FF2B5EF4-FFF2-40B4-BE49-F238E27FC236}">
                    <a16:creationId xmlns:a16="http://schemas.microsoft.com/office/drawing/2014/main" id="{9BDA9004-2BAB-2D3D-1F58-33A96AA24E1D}"/>
                  </a:ext>
                </a:extLst>
              </p:cNvPr>
              <p:cNvSpPr txBox="1"/>
              <p:nvPr/>
            </p:nvSpPr>
            <p:spPr>
              <a:xfrm>
                <a:off x="3383016" y="2526748"/>
                <a:ext cx="7915603" cy="1754326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just"/>
                <a:r>
                  <a:rPr lang="en-US">
                    <a:ea typeface="Fira Code" pitchFamily="1" charset="0"/>
                    <a:cs typeface="Fira Code" pitchFamily="1" charset="0"/>
                  </a:rPr>
                  <a:t>Dengan menerapkan algoritma </a:t>
                </a:r>
                <a:r>
                  <a:rPr lang="en-US" i="1">
                    <a:ea typeface="Fira Code" pitchFamily="1" charset="0"/>
                    <a:cs typeface="Fira Code" pitchFamily="1" charset="0"/>
                  </a:rPr>
                  <a:t>Sieve of Eratosthenes</a:t>
                </a:r>
                <a:r>
                  <a:rPr lang="en-US">
                    <a:ea typeface="Fira Code" pitchFamily="1" charset="0"/>
                    <a:cs typeface="Fira Code" pitchFamily="1" charset="0"/>
                  </a:rPr>
                  <a:t>, kita bisa menghasilkan bilangan prima hingga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>
                    <a:ea typeface="Fira Code" pitchFamily="1" charset="0"/>
                    <a:cs typeface="Fira Code" pitchFamily="1" charset="0"/>
                  </a:rPr>
                  <a:t>. Sedangkan, pada soal terdapat batasan atas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𝑁</m:t>
                    </m:r>
                  </m:oMath>
                </a14:m>
                <a:r>
                  <a:rPr lang="en-US">
                    <a:ea typeface="Fira Code" pitchFamily="1" charset="0"/>
                    <a:cs typeface="Fira Code" pitchFamily="1" charset="0"/>
                  </a:rPr>
                  <a:t> adalah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>
                    <a:ea typeface="Fira Code" pitchFamily="1" charset="0"/>
                    <a:cs typeface="Fira Code" pitchFamily="1" charset="0"/>
                  </a:rPr>
                  <a:t> dan diminta untuk mencari jika suatu bilangan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−1</m:t>
                    </m:r>
                  </m:oMath>
                </a14:m>
                <a:r>
                  <a:rPr lang="en-US">
                    <a:ea typeface="Fira Code" pitchFamily="1" charset="0"/>
                    <a:cs typeface="Fira Code" pitchFamily="1" charset="0"/>
                  </a:rPr>
                  <a:t> adalah prima. Dikarenakan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𝑘</m:t>
                    </m:r>
                  </m:oMath>
                </a14:m>
                <a:r>
                  <a:rPr lang="en-US">
                    <a:ea typeface="Fira Code" pitchFamily="1" charset="0"/>
                    <a:cs typeface="Fira Code" pitchFamily="1" charset="0"/>
                  </a:rPr>
                  <a:t> dalam bentuk kuadrat, maka akan diminta untuk mencari bilangan prima hingga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7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>
                    <a:ea typeface="Fira Code" pitchFamily="1" charset="0"/>
                    <a:cs typeface="Fira Code" pitchFamily="1" charset="0"/>
                  </a:rPr>
                  <a:t> sehingga memori yang digunakan untuk menyimpan bilangan-bilangan prima tidak cukup.</a:t>
                </a:r>
              </a:p>
            </p:txBody>
          </p:sp>
        </mc:Choice>
        <mc:Fallback>
          <p:sp>
            <p:nvSpPr>
              <p:cNvPr id="5" name="Kotak Teks 4">
                <a:extLst>
                  <a:ext uri="{FF2B5EF4-FFF2-40B4-BE49-F238E27FC236}">
                    <a16:creationId xmlns:a16="http://schemas.microsoft.com/office/drawing/2014/main" id="{9BDA9004-2BAB-2D3D-1F58-33A96AA24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016" y="2526748"/>
                <a:ext cx="7915603" cy="1754326"/>
              </a:xfrm>
              <a:prstGeom prst="rect">
                <a:avLst/>
              </a:prstGeom>
              <a:blipFill>
                <a:blip r:embed="rId3"/>
                <a:stretch>
                  <a:fillRect l="-615" t="-1379" r="-538" b="-4138"/>
                </a:stretch>
              </a:blipFill>
              <a:ln>
                <a:solidFill>
                  <a:srgbClr val="4472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Persegi Panjang: Sudut Lengkung 7">
            <a:extLst>
              <a:ext uri="{FF2B5EF4-FFF2-40B4-BE49-F238E27FC236}">
                <a16:creationId xmlns:a16="http://schemas.microsoft.com/office/drawing/2014/main" id="{0BC1EE2A-D1CA-4BAC-C8B1-3197CF3BDF17}"/>
              </a:ext>
            </a:extLst>
          </p:cNvPr>
          <p:cNvSpPr/>
          <p:nvPr/>
        </p:nvSpPr>
        <p:spPr>
          <a:xfrm>
            <a:off x="295602" y="3299642"/>
            <a:ext cx="2144515" cy="870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cs typeface="Calibri"/>
              </a:rPr>
              <a:t>Implementasi Uji Primalitas</a:t>
            </a:r>
            <a:endParaRPr lang="id-ID" sz="2400">
              <a:cs typeface="Calibri"/>
            </a:endParaRPr>
          </a:p>
        </p:txBody>
      </p:sp>
      <p:sp>
        <p:nvSpPr>
          <p:cNvPr id="10" name="Persegi Panjang: Sudut Lengkung 8">
            <a:extLst>
              <a:ext uri="{FF2B5EF4-FFF2-40B4-BE49-F238E27FC236}">
                <a16:creationId xmlns:a16="http://schemas.microsoft.com/office/drawing/2014/main" id="{8412786F-FE48-131E-65E9-80A06119D8E5}"/>
              </a:ext>
            </a:extLst>
          </p:cNvPr>
          <p:cNvSpPr/>
          <p:nvPr/>
        </p:nvSpPr>
        <p:spPr>
          <a:xfrm>
            <a:off x="295601" y="4324400"/>
            <a:ext cx="2144515" cy="8707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Precompute Bilangan Prima</a:t>
            </a:r>
            <a:endParaRPr lang="id-ID">
              <a:cs typeface="Calibri"/>
            </a:endParaRPr>
          </a:p>
        </p:txBody>
      </p:sp>
      <p:sp>
        <p:nvSpPr>
          <p:cNvPr id="11" name="Persegi Panjang: Sudut Lengkung 8">
            <a:extLst>
              <a:ext uri="{FF2B5EF4-FFF2-40B4-BE49-F238E27FC236}">
                <a16:creationId xmlns:a16="http://schemas.microsoft.com/office/drawing/2014/main" id="{F9629320-1D8F-8E13-F504-05C718CC416D}"/>
              </a:ext>
            </a:extLst>
          </p:cNvPr>
          <p:cNvSpPr/>
          <p:nvPr/>
        </p:nvSpPr>
        <p:spPr>
          <a:xfrm>
            <a:off x="295601" y="5349159"/>
            <a:ext cx="2144515" cy="8707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Implementasi Solusi</a:t>
            </a:r>
            <a:endParaRPr lang="id-ID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1703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FBD9-161E-8B9F-D8F6-4E83EE1B5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477" y="669487"/>
            <a:ext cx="10515600" cy="6727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ANALISIS</a:t>
            </a:r>
            <a:endParaRPr lang="id-ID">
              <a:ea typeface="+mn-lt"/>
              <a:cs typeface="+mn-lt"/>
            </a:endParaRPr>
          </a:p>
        </p:txBody>
      </p:sp>
      <p:sp>
        <p:nvSpPr>
          <p:cNvPr id="4" name="Persegi Panjang: Sudut Lengkung 3">
            <a:extLst>
              <a:ext uri="{FF2B5EF4-FFF2-40B4-BE49-F238E27FC236}">
                <a16:creationId xmlns:a16="http://schemas.microsoft.com/office/drawing/2014/main" id="{BBA2C8CD-C87B-B3B5-543D-72D7432CFE33}"/>
              </a:ext>
            </a:extLst>
          </p:cNvPr>
          <p:cNvSpPr/>
          <p:nvPr/>
        </p:nvSpPr>
        <p:spPr>
          <a:xfrm>
            <a:off x="295601" y="1289540"/>
            <a:ext cx="2144515" cy="870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Brute Force</a:t>
            </a:r>
            <a:endParaRPr lang="id-ID" sz="2400">
              <a:solidFill>
                <a:schemeClr val="bg1"/>
              </a:solidFill>
            </a:endParaRPr>
          </a:p>
        </p:txBody>
      </p:sp>
      <p:sp>
        <p:nvSpPr>
          <p:cNvPr id="7" name="Persegi Panjang: Sudut Lengkung 6">
            <a:extLst>
              <a:ext uri="{FF2B5EF4-FFF2-40B4-BE49-F238E27FC236}">
                <a16:creationId xmlns:a16="http://schemas.microsoft.com/office/drawing/2014/main" id="{F5860E78-C3B3-2E80-8BE2-5C257E0B5163}"/>
              </a:ext>
            </a:extLst>
          </p:cNvPr>
          <p:cNvSpPr/>
          <p:nvPr/>
        </p:nvSpPr>
        <p:spPr>
          <a:xfrm>
            <a:off x="295602" y="2288022"/>
            <a:ext cx="2144516" cy="870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Implementasi Sieve of Eratostehenes</a:t>
            </a:r>
            <a:endParaRPr lang="id-ID"/>
          </a:p>
        </p:txBody>
      </p:sp>
      <p:sp>
        <p:nvSpPr>
          <p:cNvPr id="8" name="Persegi Panjang: Sudut Lengkung 7">
            <a:extLst>
              <a:ext uri="{FF2B5EF4-FFF2-40B4-BE49-F238E27FC236}">
                <a16:creationId xmlns:a16="http://schemas.microsoft.com/office/drawing/2014/main" id="{F4D2D379-8124-2B80-9A5F-A7AB3129084C}"/>
              </a:ext>
            </a:extLst>
          </p:cNvPr>
          <p:cNvSpPr/>
          <p:nvPr/>
        </p:nvSpPr>
        <p:spPr>
          <a:xfrm>
            <a:off x="295602" y="3299642"/>
            <a:ext cx="2144515" cy="87074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cs typeface="Calibri"/>
              </a:rPr>
              <a:t>Implementasi Uji Primalitas</a:t>
            </a:r>
            <a:endParaRPr lang="id-ID" sz="2400">
              <a:cs typeface="Calibri"/>
            </a:endParaRPr>
          </a:p>
        </p:txBody>
      </p:sp>
      <p:pic>
        <p:nvPicPr>
          <p:cNvPr id="13" name="Gambar 6">
            <a:extLst>
              <a:ext uri="{FF2B5EF4-FFF2-40B4-BE49-F238E27FC236}">
                <a16:creationId xmlns:a16="http://schemas.microsoft.com/office/drawing/2014/main" id="{1B388097-9F9E-0222-C170-2C7B3FB82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2882" y="-95426"/>
            <a:ext cx="2375339" cy="1530923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AF1EC72C-B4A9-6233-3B1C-F4C4C52E58B5}"/>
              </a:ext>
            </a:extLst>
          </p:cNvPr>
          <p:cNvSpPr txBox="1">
            <a:spLocks/>
          </p:cNvSpPr>
          <p:nvPr/>
        </p:nvSpPr>
        <p:spPr>
          <a:xfrm>
            <a:off x="2859577" y="6455047"/>
            <a:ext cx="6499124" cy="3588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Final Project </a:t>
            </a:r>
            <a:r>
              <a:rPr lang="en-US" sz="1600" b="1" err="1"/>
              <a:t>Perancangan</a:t>
            </a:r>
            <a:r>
              <a:rPr lang="en-US" sz="1600" b="1"/>
              <a:t> dan Analisis </a:t>
            </a:r>
            <a:r>
              <a:rPr lang="en-US" sz="1600" err="1"/>
              <a:t>Algoritma</a:t>
            </a:r>
            <a:r>
              <a:rPr lang="en-US" sz="1600" b="1"/>
              <a:t> - IF184401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Kotak Teks 4">
                <a:extLst>
                  <a:ext uri="{FF2B5EF4-FFF2-40B4-BE49-F238E27FC236}">
                    <a16:creationId xmlns:a16="http://schemas.microsoft.com/office/drawing/2014/main" id="{9BDA9004-2BAB-2D3D-1F58-33A96AA24E1D}"/>
                  </a:ext>
                </a:extLst>
              </p:cNvPr>
              <p:cNvSpPr txBox="1"/>
              <p:nvPr/>
            </p:nvSpPr>
            <p:spPr>
              <a:xfrm>
                <a:off x="3383016" y="2476428"/>
                <a:ext cx="7915603" cy="923330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just"/>
                <a:r>
                  <a:rPr lang="en-US" dirty="0">
                    <a:ea typeface="Fira Code" pitchFamily="1" charset="0"/>
                    <a:cs typeface="Fira Code" pitchFamily="1" charset="0"/>
                  </a:rPr>
                  <a:t>Bilangan-bilangan prima yang </a:t>
                </a:r>
                <a:r>
                  <a:rPr lang="en-US" dirty="0" err="1">
                    <a:ea typeface="Fira Code" pitchFamily="1" charset="0"/>
                    <a:cs typeface="Fira Code" pitchFamily="1" charset="0"/>
                  </a:rPr>
                  <a:t>dicek</a:t>
                </a:r>
                <a:r>
                  <a:rPr lang="en-US" dirty="0">
                    <a:ea typeface="Fira Code" pitchFamily="1" charset="0"/>
                    <a:cs typeface="Fira Code" pitchFamily="1" charset="0"/>
                  </a:rPr>
                  <a:t> </a:t>
                </a:r>
                <a:r>
                  <a:rPr lang="en-US" dirty="0" err="1">
                    <a:ea typeface="Fira Code" pitchFamily="1" charset="0"/>
                    <a:cs typeface="Fira Code" pitchFamily="1" charset="0"/>
                  </a:rPr>
                  <a:t>harus</a:t>
                </a:r>
                <a:r>
                  <a:rPr lang="en-US" dirty="0">
                    <a:ea typeface="Fira Code" pitchFamily="1" charset="0"/>
                    <a:cs typeface="Fira Code" pitchFamily="1" charset="0"/>
                  </a:rPr>
                  <a:t> </a:t>
                </a:r>
                <a:r>
                  <a:rPr lang="en-US" dirty="0" err="1">
                    <a:ea typeface="Fira Code" pitchFamily="1" charset="0"/>
                    <a:cs typeface="Fira Code" pitchFamily="1" charset="0"/>
                  </a:rPr>
                  <a:t>hingga</a:t>
                </a:r>
                <a:r>
                  <a:rPr lang="en-US" dirty="0">
                    <a:ea typeface="Fira Code" pitchFamily="1" charset="0"/>
                    <a:cs typeface="Fira Code" pitchFamily="1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ea typeface="Fira Code" pitchFamily="1" charset="0"/>
                    <a:cs typeface="Fira Code" pitchFamily="1" charset="0"/>
                  </a:rPr>
                  <a:t> </a:t>
                </a:r>
                <a:r>
                  <a:rPr lang="en-US" dirty="0" err="1">
                    <a:ea typeface="Fira Code" pitchFamily="1" charset="0"/>
                    <a:cs typeface="Fira Code" pitchFamily="1" charset="0"/>
                  </a:rPr>
                  <a:t>sehingga</a:t>
                </a:r>
                <a:r>
                  <a:rPr lang="en-US" dirty="0">
                    <a:ea typeface="Fira Code" pitchFamily="1" charset="0"/>
                    <a:cs typeface="Fira Code" pitchFamily="1" charset="0"/>
                  </a:rPr>
                  <a:t> </a:t>
                </a:r>
                <a:r>
                  <a:rPr lang="en-US" dirty="0" err="1">
                    <a:ea typeface="Fira Code" pitchFamily="1" charset="0"/>
                    <a:cs typeface="Fira Code" pitchFamily="1" charset="0"/>
                  </a:rPr>
                  <a:t>kita</a:t>
                </a:r>
                <a:r>
                  <a:rPr lang="en-US" dirty="0">
                    <a:ea typeface="Fira Code" pitchFamily="1" charset="0"/>
                    <a:cs typeface="Fira Code" pitchFamily="1" charset="0"/>
                  </a:rPr>
                  <a:t> </a:t>
                </a:r>
                <a:r>
                  <a:rPr lang="en-US" dirty="0" err="1">
                    <a:ea typeface="Fira Code" pitchFamily="1" charset="0"/>
                    <a:cs typeface="Fira Code" pitchFamily="1" charset="0"/>
                  </a:rPr>
                  <a:t>bisa</a:t>
                </a:r>
                <a:r>
                  <a:rPr lang="en-US" dirty="0">
                    <a:ea typeface="Fira Code" pitchFamily="1" charset="0"/>
                    <a:cs typeface="Fira Code" pitchFamily="1" charset="0"/>
                  </a:rPr>
                  <a:t> </a:t>
                </a:r>
                <a:r>
                  <a:rPr lang="en-US" dirty="0" err="1">
                    <a:ea typeface="Fira Code" pitchFamily="1" charset="0"/>
                    <a:cs typeface="Fira Code" pitchFamily="1" charset="0"/>
                  </a:rPr>
                  <a:t>menggunakan</a:t>
                </a:r>
                <a:r>
                  <a:rPr lang="en-US" dirty="0">
                    <a:ea typeface="Fira Code" pitchFamily="1" charset="0"/>
                    <a:cs typeface="Fira Code" pitchFamily="1" charset="0"/>
                  </a:rPr>
                  <a:t> </a:t>
                </a:r>
                <a:r>
                  <a:rPr lang="en-US" dirty="0" err="1">
                    <a:ea typeface="Fira Code" pitchFamily="1" charset="0"/>
                    <a:cs typeface="Fira Code" pitchFamily="1" charset="0"/>
                  </a:rPr>
                  <a:t>pengujian</a:t>
                </a:r>
                <a:r>
                  <a:rPr lang="en-US" dirty="0">
                    <a:ea typeface="Fira Code" pitchFamily="1" charset="0"/>
                    <a:cs typeface="Fira Code" pitchFamily="1" charset="0"/>
                  </a:rPr>
                  <a:t> prima yang </a:t>
                </a:r>
                <a:r>
                  <a:rPr lang="en-US" dirty="0" err="1">
                    <a:ea typeface="Fira Code" pitchFamily="1" charset="0"/>
                    <a:cs typeface="Fira Code" pitchFamily="1" charset="0"/>
                  </a:rPr>
                  <a:t>mampu</a:t>
                </a:r>
                <a:r>
                  <a:rPr lang="en-US" dirty="0">
                    <a:ea typeface="Fira Code" pitchFamily="1" charset="0"/>
                    <a:cs typeface="Fira Code" pitchFamily="1" charset="0"/>
                  </a:rPr>
                  <a:t> </a:t>
                </a:r>
                <a:r>
                  <a:rPr lang="en-US" dirty="0" err="1">
                    <a:ea typeface="Fira Code" pitchFamily="1" charset="0"/>
                    <a:cs typeface="Fira Code" pitchFamily="1" charset="0"/>
                  </a:rPr>
                  <a:t>menangani</a:t>
                </a:r>
                <a:r>
                  <a:rPr lang="en-US" dirty="0">
                    <a:ea typeface="Fira Code" pitchFamily="1" charset="0"/>
                    <a:cs typeface="Fira Code" pitchFamily="1" charset="0"/>
                  </a:rPr>
                  <a:t> bilangan prima yang </a:t>
                </a:r>
                <a:r>
                  <a:rPr lang="en-US" dirty="0" err="1">
                    <a:ea typeface="Fira Code" pitchFamily="1" charset="0"/>
                    <a:cs typeface="Fira Code" pitchFamily="1" charset="0"/>
                  </a:rPr>
                  <a:t>lebih</a:t>
                </a:r>
                <a:r>
                  <a:rPr lang="en-US" dirty="0">
                    <a:ea typeface="Fira Code" pitchFamily="1" charset="0"/>
                    <a:cs typeface="Fira Code" pitchFamily="1" charset="0"/>
                  </a:rPr>
                  <a:t> </a:t>
                </a:r>
                <a:r>
                  <a:rPr lang="en-US" dirty="0" err="1">
                    <a:ea typeface="Fira Code" pitchFamily="1" charset="0"/>
                    <a:cs typeface="Fira Code" pitchFamily="1" charset="0"/>
                  </a:rPr>
                  <a:t>besar</a:t>
                </a:r>
                <a:r>
                  <a:rPr lang="en-US" dirty="0">
                    <a:ea typeface="Fira Code" pitchFamily="1" charset="0"/>
                    <a:cs typeface="Fira Code" pitchFamily="1" charset="0"/>
                  </a:rPr>
                  <a:t> </a:t>
                </a:r>
                <a:r>
                  <a:rPr lang="en-US" dirty="0" err="1">
                    <a:ea typeface="Fira Code" pitchFamily="1" charset="0"/>
                    <a:cs typeface="Fira Code" pitchFamily="1" charset="0"/>
                  </a:rPr>
                  <a:t>daripada</a:t>
                </a:r>
                <a:r>
                  <a:rPr lang="en-US" dirty="0">
                    <a:ea typeface="Fira Code" pitchFamily="1" charset="0"/>
                    <a:cs typeface="Fira Code" pitchFamily="1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>
                    <a:ea typeface="Fira Code" pitchFamily="1" charset="0"/>
                    <a:cs typeface="Fira Code" pitchFamily="1" charset="0"/>
                  </a:rPr>
                  <a:t>. </a:t>
                </a:r>
                <a:r>
                  <a:rPr lang="en-US" dirty="0" err="1">
                    <a:ea typeface="Fira Code" pitchFamily="1" charset="0"/>
                    <a:cs typeface="Fira Code" pitchFamily="1" charset="0"/>
                  </a:rPr>
                  <a:t>Algoritma</a:t>
                </a:r>
                <a:r>
                  <a:rPr lang="en-US" dirty="0">
                    <a:ea typeface="Fira Code" pitchFamily="1" charset="0"/>
                    <a:cs typeface="Fira Code" pitchFamily="1" charset="0"/>
                  </a:rPr>
                  <a:t> yang </a:t>
                </a:r>
                <a:r>
                  <a:rPr lang="en-US" dirty="0" err="1">
                    <a:ea typeface="Fira Code" pitchFamily="1" charset="0"/>
                    <a:cs typeface="Fira Code" pitchFamily="1" charset="0"/>
                  </a:rPr>
                  <a:t>dipakai</a:t>
                </a:r>
                <a:r>
                  <a:rPr lang="en-US" dirty="0">
                    <a:ea typeface="Fira Code" pitchFamily="1" charset="0"/>
                    <a:cs typeface="Fira Code" pitchFamily="1" charset="0"/>
                  </a:rPr>
                  <a:t> </a:t>
                </a:r>
                <a:r>
                  <a:rPr lang="en-US" dirty="0" err="1">
                    <a:ea typeface="Fira Code" pitchFamily="1" charset="0"/>
                    <a:cs typeface="Fira Code" pitchFamily="1" charset="0"/>
                  </a:rPr>
                  <a:t>adalah</a:t>
                </a:r>
                <a:r>
                  <a:rPr lang="en-US" dirty="0">
                    <a:ea typeface="Fira Code" pitchFamily="1" charset="0"/>
                    <a:cs typeface="Fira Code" pitchFamily="1" charset="0"/>
                  </a:rPr>
                  <a:t> Uji </a:t>
                </a:r>
                <a:r>
                  <a:rPr lang="en-US" dirty="0" err="1">
                    <a:ea typeface="Fira Code" pitchFamily="1" charset="0"/>
                    <a:cs typeface="Fira Code" pitchFamily="1" charset="0"/>
                  </a:rPr>
                  <a:t>Primalitas</a:t>
                </a:r>
                <a:r>
                  <a:rPr lang="en-US" dirty="0">
                    <a:ea typeface="Fira Code" pitchFamily="1" charset="0"/>
                    <a:cs typeface="Fira Code" pitchFamily="1" charset="0"/>
                  </a:rPr>
                  <a:t> Miller-Rabin.</a:t>
                </a:r>
              </a:p>
            </p:txBody>
          </p:sp>
        </mc:Choice>
        <mc:Fallback>
          <p:sp>
            <p:nvSpPr>
              <p:cNvPr id="5" name="Kotak Teks 4">
                <a:extLst>
                  <a:ext uri="{FF2B5EF4-FFF2-40B4-BE49-F238E27FC236}">
                    <a16:creationId xmlns:a16="http://schemas.microsoft.com/office/drawing/2014/main" id="{9BDA9004-2BAB-2D3D-1F58-33A96AA24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016" y="2476428"/>
                <a:ext cx="7915603" cy="923330"/>
              </a:xfrm>
              <a:prstGeom prst="rect">
                <a:avLst/>
              </a:prstGeom>
              <a:blipFill>
                <a:blip r:embed="rId3"/>
                <a:stretch>
                  <a:fillRect l="-615" t="-2597" r="-538" b="-8442"/>
                </a:stretch>
              </a:blipFill>
              <a:ln>
                <a:solidFill>
                  <a:srgbClr val="4472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Kotak Teks 4">
                <a:extLst>
                  <a:ext uri="{FF2B5EF4-FFF2-40B4-BE49-F238E27FC236}">
                    <a16:creationId xmlns:a16="http://schemas.microsoft.com/office/drawing/2014/main" id="{AC4381C6-D086-214B-2A89-47B178DE506C}"/>
                  </a:ext>
                </a:extLst>
              </p:cNvPr>
              <p:cNvSpPr txBox="1"/>
              <p:nvPr/>
            </p:nvSpPr>
            <p:spPr>
              <a:xfrm>
                <a:off x="3383015" y="3660748"/>
                <a:ext cx="7915603" cy="923330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just"/>
                <a:r>
                  <a:rPr lang="en-US" dirty="0" err="1">
                    <a:ea typeface="Fira Code" pitchFamily="1" charset="0"/>
                    <a:cs typeface="Fira Code" pitchFamily="1" charset="0"/>
                  </a:rPr>
                  <a:t>Tetapi</a:t>
                </a:r>
                <a:r>
                  <a:rPr lang="en-US" dirty="0">
                    <a:ea typeface="Fira Code" pitchFamily="1" charset="0"/>
                    <a:cs typeface="Fira Code" pitchFamily="1" charset="0"/>
                  </a:rPr>
                  <a:t> </a:t>
                </a:r>
                <a:r>
                  <a:rPr lang="en-US" dirty="0" err="1">
                    <a:ea typeface="Fira Code" pitchFamily="1" charset="0"/>
                    <a:cs typeface="Fira Code" pitchFamily="1" charset="0"/>
                  </a:rPr>
                  <a:t>ada</a:t>
                </a:r>
                <a:r>
                  <a:rPr lang="en-US" dirty="0">
                    <a:ea typeface="Fira Code" pitchFamily="1" charset="0"/>
                    <a:cs typeface="Fira Code" pitchFamily="1" charset="0"/>
                  </a:rPr>
                  <a:t> </a:t>
                </a:r>
                <a:r>
                  <a:rPr lang="en-US" dirty="0" err="1">
                    <a:ea typeface="Fira Code" pitchFamily="1" charset="0"/>
                    <a:cs typeface="Fira Code" pitchFamily="1" charset="0"/>
                  </a:rPr>
                  <a:t>masalah</a:t>
                </a:r>
                <a:r>
                  <a:rPr lang="en-US" dirty="0">
                    <a:ea typeface="Fira Code" pitchFamily="1" charset="0"/>
                    <a:cs typeface="Fira Code" pitchFamily="1" charset="0"/>
                  </a:rPr>
                  <a:t> </a:t>
                </a:r>
                <a:r>
                  <a:rPr lang="en-US" dirty="0" err="1">
                    <a:ea typeface="Fira Code" pitchFamily="1" charset="0"/>
                    <a:cs typeface="Fira Code" pitchFamily="1" charset="0"/>
                  </a:rPr>
                  <a:t>dimana</a:t>
                </a:r>
                <a:r>
                  <a:rPr lang="en-US" dirty="0">
                    <a:ea typeface="Fira Code" pitchFamily="1" charset="0"/>
                    <a:cs typeface="Fira Code" pitchFamily="1" charset="0"/>
                  </a:rPr>
                  <a:t> Miller-Rabin </a:t>
                </a:r>
                <a:r>
                  <a:rPr lang="en-US" dirty="0" err="1">
                    <a:ea typeface="Fira Code" pitchFamily="1" charset="0"/>
                    <a:cs typeface="Fira Code" pitchFamily="1" charset="0"/>
                  </a:rPr>
                  <a:t>jika</a:t>
                </a:r>
                <a:r>
                  <a:rPr lang="en-US" dirty="0">
                    <a:ea typeface="Fira Code" pitchFamily="1" charset="0"/>
                    <a:cs typeface="Fira Code" pitchFamily="1" charset="0"/>
                  </a:rPr>
                  <a:t> </a:t>
                </a:r>
                <a:r>
                  <a:rPr lang="en-US" dirty="0" err="1">
                    <a:ea typeface="Fira Code" pitchFamily="1" charset="0"/>
                    <a:cs typeface="Fira Code" pitchFamily="1" charset="0"/>
                  </a:rPr>
                  <a:t>dilakukan</a:t>
                </a:r>
                <a:r>
                  <a:rPr lang="en-US" dirty="0">
                    <a:ea typeface="Fira Code" pitchFamily="1" charset="0"/>
                    <a:cs typeface="Fira Code" pitchFamily="1" charset="0"/>
                  </a:rPr>
                  <a:t> </a:t>
                </a:r>
                <a:r>
                  <a:rPr lang="en-US" dirty="0" err="1">
                    <a:ea typeface="Fira Code" pitchFamily="1" charset="0"/>
                    <a:cs typeface="Fira Code" pitchFamily="1" charset="0"/>
                  </a:rPr>
                  <a:t>untuk</a:t>
                </a:r>
                <a:r>
                  <a:rPr lang="en-US" dirty="0">
                    <a:ea typeface="Fira Code" pitchFamily="1" charset="0"/>
                    <a:cs typeface="Fira Code" pitchFamily="1" charset="0"/>
                  </a:rPr>
                  <a:t> </a:t>
                </a:r>
                <a:r>
                  <a:rPr lang="en-US" dirty="0" err="1">
                    <a:ea typeface="Fira Code" pitchFamily="1" charset="0"/>
                    <a:cs typeface="Fira Code" pitchFamily="1" charset="0"/>
                  </a:rPr>
                  <a:t>setiap</a:t>
                </a:r>
                <a:r>
                  <a:rPr lang="en-US" dirty="0">
                    <a:ea typeface="Fira Code" pitchFamily="1" charset="0"/>
                    <a:cs typeface="Fira Code" pitchFamily="1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&gt;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>
                    <a:ea typeface="Fira Code" pitchFamily="1" charset="0"/>
                    <a:cs typeface="Fira Code" pitchFamily="1" charset="0"/>
                  </a:rPr>
                  <a:t> </a:t>
                </a:r>
                <a:r>
                  <a:rPr lang="en-US" dirty="0" err="1">
                    <a:ea typeface="Fira Code" pitchFamily="1" charset="0"/>
                    <a:cs typeface="Fira Code" pitchFamily="1" charset="0"/>
                  </a:rPr>
                  <a:t>akan</a:t>
                </a:r>
                <a:r>
                  <a:rPr lang="en-US" dirty="0">
                    <a:ea typeface="Fira Code" pitchFamily="1" charset="0"/>
                    <a:cs typeface="Fira Code" pitchFamily="1" charset="0"/>
                  </a:rPr>
                  <a:t> </a:t>
                </a:r>
                <a:r>
                  <a:rPr lang="en-US" dirty="0" err="1">
                    <a:ea typeface="Fira Code" pitchFamily="1" charset="0"/>
                    <a:cs typeface="Fira Code" pitchFamily="1" charset="0"/>
                  </a:rPr>
                  <a:t>menyebabkan</a:t>
                </a:r>
                <a:r>
                  <a:rPr lang="en-US" dirty="0">
                    <a:ea typeface="Fira Code" pitchFamily="1" charset="0"/>
                    <a:cs typeface="Fira Code" pitchFamily="1" charset="0"/>
                  </a:rPr>
                  <a:t> TLE. Oleh </a:t>
                </a:r>
                <a:r>
                  <a:rPr lang="en-US" dirty="0" err="1">
                    <a:ea typeface="Fira Code" pitchFamily="1" charset="0"/>
                    <a:cs typeface="Fira Code" pitchFamily="1" charset="0"/>
                  </a:rPr>
                  <a:t>karena</a:t>
                </a:r>
                <a:r>
                  <a:rPr lang="en-US" dirty="0">
                    <a:ea typeface="Fira Code" pitchFamily="1" charset="0"/>
                    <a:cs typeface="Fira Code" pitchFamily="1" charset="0"/>
                  </a:rPr>
                  <a:t> itu, </a:t>
                </a:r>
                <a:r>
                  <a:rPr lang="en-US" dirty="0" err="1">
                    <a:ea typeface="Fira Code" pitchFamily="1" charset="0"/>
                    <a:cs typeface="Fira Code" pitchFamily="1" charset="0"/>
                  </a:rPr>
                  <a:t>diperlukan</a:t>
                </a:r>
                <a:r>
                  <a:rPr lang="en-US" dirty="0">
                    <a:ea typeface="Fira Code" pitchFamily="1" charset="0"/>
                    <a:cs typeface="Fira Code" pitchFamily="1" charset="0"/>
                  </a:rPr>
                  <a:t> </a:t>
                </a:r>
                <a:r>
                  <a:rPr lang="en-US" dirty="0" err="1">
                    <a:ea typeface="Fira Code" pitchFamily="1" charset="0"/>
                    <a:cs typeface="Fira Code" pitchFamily="1" charset="0"/>
                  </a:rPr>
                  <a:t>tambahan</a:t>
                </a:r>
                <a:r>
                  <a:rPr lang="en-US" dirty="0">
                    <a:ea typeface="Fira Code" pitchFamily="1" charset="0"/>
                    <a:cs typeface="Fira Code" pitchFamily="1" charset="0"/>
                  </a:rPr>
                  <a:t> </a:t>
                </a:r>
                <a:r>
                  <a:rPr lang="en-US" dirty="0" err="1">
                    <a:ea typeface="Fira Code" pitchFamily="1" charset="0"/>
                    <a:cs typeface="Fira Code" pitchFamily="1" charset="0"/>
                  </a:rPr>
                  <a:t>algoritma</a:t>
                </a:r>
                <a:r>
                  <a:rPr lang="en-US" dirty="0">
                    <a:ea typeface="Fira Code" pitchFamily="1" charset="0"/>
                    <a:cs typeface="Fira Code" pitchFamily="1" charset="0"/>
                  </a:rPr>
                  <a:t> yang </a:t>
                </a:r>
                <a:r>
                  <a:rPr lang="en-US" dirty="0" err="1">
                    <a:ea typeface="Fira Code" pitchFamily="1" charset="0"/>
                    <a:cs typeface="Fira Code" pitchFamily="1" charset="0"/>
                  </a:rPr>
                  <a:t>bisa</a:t>
                </a:r>
                <a:r>
                  <a:rPr lang="en-US" dirty="0">
                    <a:ea typeface="Fira Code" pitchFamily="1" charset="0"/>
                    <a:cs typeface="Fira Code" pitchFamily="1" charset="0"/>
                  </a:rPr>
                  <a:t> </a:t>
                </a:r>
                <a:r>
                  <a:rPr lang="en-US" dirty="0" err="1">
                    <a:ea typeface="Fira Code" pitchFamily="1" charset="0"/>
                    <a:cs typeface="Fira Code" pitchFamily="1" charset="0"/>
                  </a:rPr>
                  <a:t>komputasi</a:t>
                </a:r>
                <a:r>
                  <a:rPr lang="en-US" dirty="0">
                    <a:ea typeface="Fira Code" pitchFamily="1" charset="0"/>
                    <a:cs typeface="Fira Code" pitchFamily="1" charset="0"/>
                  </a:rPr>
                  <a:t> </a:t>
                </a:r>
                <a:r>
                  <a:rPr lang="en-US" dirty="0" err="1">
                    <a:ea typeface="Fira Code" pitchFamily="1" charset="0"/>
                    <a:cs typeface="Fira Code" pitchFamily="1" charset="0"/>
                  </a:rPr>
                  <a:t>terlebih</a:t>
                </a:r>
                <a:r>
                  <a:rPr lang="en-US" dirty="0">
                    <a:ea typeface="Fira Code" pitchFamily="1" charset="0"/>
                    <a:cs typeface="Fira Code" pitchFamily="1" charset="0"/>
                  </a:rPr>
                  <a:t> </a:t>
                </a:r>
                <a:r>
                  <a:rPr lang="en-US" dirty="0" err="1">
                    <a:ea typeface="Fira Code" pitchFamily="1" charset="0"/>
                    <a:cs typeface="Fira Code" pitchFamily="1" charset="0"/>
                  </a:rPr>
                  <a:t>dahulu</a:t>
                </a:r>
                <a:r>
                  <a:rPr lang="en-US" dirty="0">
                    <a:ea typeface="Fira Code" pitchFamily="1" charset="0"/>
                    <a:cs typeface="Fira Code" pitchFamily="1" charset="0"/>
                  </a:rPr>
                  <a:t> bilangan-bilangan prima </a:t>
                </a:r>
                <a:r>
                  <a:rPr lang="en-US" dirty="0" err="1">
                    <a:ea typeface="Fira Code" pitchFamily="1" charset="0"/>
                    <a:cs typeface="Fira Code" pitchFamily="1" charset="0"/>
                  </a:rPr>
                  <a:t>besar</a:t>
                </a:r>
                <a:r>
                  <a:rPr lang="en-US" dirty="0">
                    <a:ea typeface="Fira Code" pitchFamily="1" charset="0"/>
                    <a:cs typeface="Fira Code" pitchFamily="1" charset="0"/>
                  </a:rPr>
                  <a:t>.</a:t>
                </a:r>
              </a:p>
            </p:txBody>
          </p:sp>
        </mc:Choice>
        <mc:Fallback>
          <p:sp>
            <p:nvSpPr>
              <p:cNvPr id="6" name="Kotak Teks 4">
                <a:extLst>
                  <a:ext uri="{FF2B5EF4-FFF2-40B4-BE49-F238E27FC236}">
                    <a16:creationId xmlns:a16="http://schemas.microsoft.com/office/drawing/2014/main" id="{AC4381C6-D086-214B-2A89-47B178DE5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015" y="3660748"/>
                <a:ext cx="7915603" cy="923330"/>
              </a:xfrm>
              <a:prstGeom prst="rect">
                <a:avLst/>
              </a:prstGeom>
              <a:blipFill>
                <a:blip r:embed="rId4"/>
                <a:stretch>
                  <a:fillRect l="-615" t="-3268" r="-538" b="-9150"/>
                </a:stretch>
              </a:blipFill>
              <a:ln>
                <a:solidFill>
                  <a:srgbClr val="4472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Persegi Panjang: Sudut Lengkung 8">
            <a:extLst>
              <a:ext uri="{FF2B5EF4-FFF2-40B4-BE49-F238E27FC236}">
                <a16:creationId xmlns:a16="http://schemas.microsoft.com/office/drawing/2014/main" id="{CA316742-37CD-C23F-235B-1C784505D2DC}"/>
              </a:ext>
            </a:extLst>
          </p:cNvPr>
          <p:cNvSpPr/>
          <p:nvPr/>
        </p:nvSpPr>
        <p:spPr>
          <a:xfrm>
            <a:off x="295601" y="4324400"/>
            <a:ext cx="2144515" cy="8707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Precompute Bilangan Prima</a:t>
            </a:r>
            <a:endParaRPr lang="id-ID">
              <a:cs typeface="Calibri"/>
            </a:endParaRPr>
          </a:p>
        </p:txBody>
      </p:sp>
      <p:sp>
        <p:nvSpPr>
          <p:cNvPr id="11" name="Persegi Panjang: Sudut Lengkung 8">
            <a:extLst>
              <a:ext uri="{FF2B5EF4-FFF2-40B4-BE49-F238E27FC236}">
                <a16:creationId xmlns:a16="http://schemas.microsoft.com/office/drawing/2014/main" id="{5A8D67F7-38A0-91E3-18E5-ED89F9CF5FE5}"/>
              </a:ext>
            </a:extLst>
          </p:cNvPr>
          <p:cNvSpPr/>
          <p:nvPr/>
        </p:nvSpPr>
        <p:spPr>
          <a:xfrm>
            <a:off x="295601" y="5349159"/>
            <a:ext cx="2144515" cy="8707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Implementasi Solusi</a:t>
            </a:r>
            <a:endParaRPr lang="id-ID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9564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FBD9-161E-8B9F-D8F6-4E83EE1B5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477" y="669487"/>
            <a:ext cx="10515600" cy="6727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ANALISIS</a:t>
            </a:r>
            <a:endParaRPr lang="id-ID">
              <a:ea typeface="+mn-lt"/>
              <a:cs typeface="+mn-lt"/>
            </a:endParaRPr>
          </a:p>
        </p:txBody>
      </p:sp>
      <p:sp>
        <p:nvSpPr>
          <p:cNvPr id="4" name="Persegi Panjang: Sudut Lengkung 3">
            <a:extLst>
              <a:ext uri="{FF2B5EF4-FFF2-40B4-BE49-F238E27FC236}">
                <a16:creationId xmlns:a16="http://schemas.microsoft.com/office/drawing/2014/main" id="{BBA2C8CD-C87B-B3B5-543D-72D7432CFE33}"/>
              </a:ext>
            </a:extLst>
          </p:cNvPr>
          <p:cNvSpPr/>
          <p:nvPr/>
        </p:nvSpPr>
        <p:spPr>
          <a:xfrm>
            <a:off x="295601" y="1289540"/>
            <a:ext cx="2144515" cy="870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Brute Force</a:t>
            </a:r>
            <a:endParaRPr lang="id-ID" sz="2400">
              <a:solidFill>
                <a:schemeClr val="bg1"/>
              </a:solidFill>
            </a:endParaRPr>
          </a:p>
        </p:txBody>
      </p:sp>
      <p:sp>
        <p:nvSpPr>
          <p:cNvPr id="7" name="Persegi Panjang: Sudut Lengkung 6">
            <a:extLst>
              <a:ext uri="{FF2B5EF4-FFF2-40B4-BE49-F238E27FC236}">
                <a16:creationId xmlns:a16="http://schemas.microsoft.com/office/drawing/2014/main" id="{F5860E78-C3B3-2E80-8BE2-5C257E0B5163}"/>
              </a:ext>
            </a:extLst>
          </p:cNvPr>
          <p:cNvSpPr/>
          <p:nvPr/>
        </p:nvSpPr>
        <p:spPr>
          <a:xfrm>
            <a:off x="295602" y="2288022"/>
            <a:ext cx="2144516" cy="870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Implementasi Sieve of Eratostehenes</a:t>
            </a:r>
            <a:endParaRPr lang="id-ID"/>
          </a:p>
        </p:txBody>
      </p:sp>
      <p:sp>
        <p:nvSpPr>
          <p:cNvPr id="8" name="Persegi Panjang: Sudut Lengkung 7">
            <a:extLst>
              <a:ext uri="{FF2B5EF4-FFF2-40B4-BE49-F238E27FC236}">
                <a16:creationId xmlns:a16="http://schemas.microsoft.com/office/drawing/2014/main" id="{F4D2D379-8124-2B80-9A5F-A7AB3129084C}"/>
              </a:ext>
            </a:extLst>
          </p:cNvPr>
          <p:cNvSpPr/>
          <p:nvPr/>
        </p:nvSpPr>
        <p:spPr>
          <a:xfrm>
            <a:off x="295602" y="3299642"/>
            <a:ext cx="2144515" cy="870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cs typeface="Calibri"/>
              </a:rPr>
              <a:t>Implementasi Uji Primalitas</a:t>
            </a:r>
            <a:endParaRPr lang="id-ID" sz="2400">
              <a:cs typeface="Calibri"/>
            </a:endParaRPr>
          </a:p>
        </p:txBody>
      </p:sp>
      <p:sp>
        <p:nvSpPr>
          <p:cNvPr id="9" name="Persegi Panjang: Sudut Lengkung 8">
            <a:extLst>
              <a:ext uri="{FF2B5EF4-FFF2-40B4-BE49-F238E27FC236}">
                <a16:creationId xmlns:a16="http://schemas.microsoft.com/office/drawing/2014/main" id="{A79B1DA0-F3F5-2E34-4DBF-3789D0FCE2FE}"/>
              </a:ext>
            </a:extLst>
          </p:cNvPr>
          <p:cNvSpPr/>
          <p:nvPr/>
        </p:nvSpPr>
        <p:spPr>
          <a:xfrm>
            <a:off x="295601" y="4324400"/>
            <a:ext cx="2144515" cy="870743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Precompute Bilangan Prima</a:t>
            </a:r>
            <a:endParaRPr lang="id-ID">
              <a:cs typeface="Calibri"/>
            </a:endParaRPr>
          </a:p>
        </p:txBody>
      </p:sp>
      <p:pic>
        <p:nvPicPr>
          <p:cNvPr id="13" name="Gambar 6">
            <a:extLst>
              <a:ext uri="{FF2B5EF4-FFF2-40B4-BE49-F238E27FC236}">
                <a16:creationId xmlns:a16="http://schemas.microsoft.com/office/drawing/2014/main" id="{1B388097-9F9E-0222-C170-2C7B3FB82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2882" y="-95426"/>
            <a:ext cx="2375339" cy="1530923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AF1EC72C-B4A9-6233-3B1C-F4C4C52E58B5}"/>
              </a:ext>
            </a:extLst>
          </p:cNvPr>
          <p:cNvSpPr txBox="1">
            <a:spLocks/>
          </p:cNvSpPr>
          <p:nvPr/>
        </p:nvSpPr>
        <p:spPr>
          <a:xfrm>
            <a:off x="2859577" y="6455047"/>
            <a:ext cx="6499124" cy="3588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Final Project </a:t>
            </a:r>
            <a:r>
              <a:rPr lang="en-US" sz="1600" b="1" err="1"/>
              <a:t>Perancangan</a:t>
            </a:r>
            <a:r>
              <a:rPr lang="en-US" sz="1600" b="1"/>
              <a:t> dan Analisis </a:t>
            </a:r>
            <a:r>
              <a:rPr lang="en-US" sz="1600" err="1"/>
              <a:t>Algoritma</a:t>
            </a:r>
            <a:r>
              <a:rPr lang="en-US" sz="1600" b="1"/>
              <a:t> - IF184401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Kotak Teks 4">
                <a:extLst>
                  <a:ext uri="{FF2B5EF4-FFF2-40B4-BE49-F238E27FC236}">
                    <a16:creationId xmlns:a16="http://schemas.microsoft.com/office/drawing/2014/main" id="{9BDA9004-2BAB-2D3D-1F58-33A96AA24E1D}"/>
                  </a:ext>
                </a:extLst>
              </p:cNvPr>
              <p:cNvSpPr txBox="1"/>
              <p:nvPr/>
            </p:nvSpPr>
            <p:spPr>
              <a:xfrm>
                <a:off x="3383016" y="1539073"/>
                <a:ext cx="7915603" cy="1200329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just"/>
                <a:r>
                  <a:rPr lang="en-US">
                    <a:ea typeface="Fira Code" pitchFamily="1" charset="0"/>
                    <a:cs typeface="Fira Code" pitchFamily="1" charset="0"/>
                  </a:rPr>
                  <a:t>Pada dasar teori subbab “Primalitas Bilangan Primalitas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−1“</m:t>
                    </m:r>
                  </m:oMath>
                </a14:m>
                <a:r>
                  <a:rPr lang="en-US">
                    <a:ea typeface="Fira Code" pitchFamily="1" charset="0"/>
                    <a:cs typeface="Fira Code" pitchFamily="1" charset="0"/>
                  </a:rPr>
                  <a:t>, terdapat bahwa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−1</m:t>
                    </m:r>
                  </m:oMath>
                </a14:m>
                <a:r>
                  <a:rPr lang="en-US">
                    <a:ea typeface="Fira Code" pitchFamily="1" charset="0"/>
                    <a:cs typeface="Fira Code" pitchFamily="1" charset="0"/>
                  </a:rPr>
                  <a:t> adalah bilangan komposit jika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𝑎𝑘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𝑏</m:t>
                    </m:r>
                  </m:oMath>
                </a14:m>
                <a:r>
                  <a:rPr lang="en-US">
                    <a:ea typeface="Fira Code" pitchFamily="1" charset="0"/>
                    <a:cs typeface="Fira Code" pitchFamily="1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𝑎</m:t>
                    </m:r>
                  </m:oMath>
                </a14:m>
                <a:r>
                  <a:rPr lang="en-US">
                    <a:ea typeface="Fira Code" pitchFamily="1" charset="0"/>
                    <a:cs typeface="Fira Code" pitchFamily="1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𝑝</m:t>
                    </m:r>
                  </m:oMath>
                </a14:m>
                <a:r>
                  <a:rPr lang="en-US">
                    <a:ea typeface="Fira Code" pitchFamily="1" charset="0"/>
                    <a:cs typeface="Fira Code" pitchFamily="1" charset="0"/>
                  </a:rPr>
                  <a:t> merupakan bilangan yang memenuhi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≡1, 7 (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 8)</m:t>
                    </m:r>
                  </m:oMath>
                </a14:m>
                <a:r>
                  <a:rPr lang="en-US">
                    <a:ea typeface="Fira Code" pitchFamily="1" charset="0"/>
                    <a:cs typeface="Fira Code" pitchFamily="1" charset="0"/>
                  </a:rPr>
                  <a:t>. Karena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𝑎</m:t>
                    </m:r>
                  </m:oMath>
                </a14:m>
                <a:r>
                  <a:rPr lang="en-US">
                    <a:ea typeface="Fira Code" pitchFamily="1" charset="0"/>
                    <a:cs typeface="Fira Code" pitchFamily="1" charset="0"/>
                  </a:rPr>
                  <a:t>, maka bisa dimisalkan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≡1, 7 (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 8)</m:t>
                    </m:r>
                  </m:oMath>
                </a14:m>
                <a:r>
                  <a:rPr lang="en-US">
                    <a:ea typeface="Fira Code" pitchFamily="1" charset="0"/>
                    <a:cs typeface="Fira Code" pitchFamily="1" charset="0"/>
                  </a:rPr>
                  <a:t>.</a:t>
                </a:r>
              </a:p>
            </p:txBody>
          </p:sp>
        </mc:Choice>
        <mc:Fallback>
          <p:sp>
            <p:nvSpPr>
              <p:cNvPr id="5" name="Kotak Teks 4">
                <a:extLst>
                  <a:ext uri="{FF2B5EF4-FFF2-40B4-BE49-F238E27FC236}">
                    <a16:creationId xmlns:a16="http://schemas.microsoft.com/office/drawing/2014/main" id="{9BDA9004-2BAB-2D3D-1F58-33A96AA24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016" y="1539073"/>
                <a:ext cx="7915603" cy="1200329"/>
              </a:xfrm>
              <a:prstGeom prst="rect">
                <a:avLst/>
              </a:prstGeom>
              <a:blipFill>
                <a:blip r:embed="rId3"/>
                <a:stretch>
                  <a:fillRect l="-615" t="-2010" r="-538" b="-6533"/>
                </a:stretch>
              </a:blipFill>
              <a:ln>
                <a:solidFill>
                  <a:srgbClr val="4472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Kotak Teks 4">
                <a:extLst>
                  <a:ext uri="{FF2B5EF4-FFF2-40B4-BE49-F238E27FC236}">
                    <a16:creationId xmlns:a16="http://schemas.microsoft.com/office/drawing/2014/main" id="{5783C70A-9CAE-8CFE-04FA-72BA3B1AC9AD}"/>
                  </a:ext>
                </a:extLst>
              </p:cNvPr>
              <p:cNvSpPr txBox="1"/>
              <p:nvPr/>
            </p:nvSpPr>
            <p:spPr>
              <a:xfrm>
                <a:off x="3383014" y="2908631"/>
                <a:ext cx="7915603" cy="1591461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just"/>
                <a:r>
                  <a:rPr lang="en-US">
                    <a:ea typeface="Fira Code" pitchFamily="1" charset="0"/>
                    <a:cs typeface="Fira Code" pitchFamily="1" charset="0"/>
                  </a:rPr>
                  <a:t>Untuk mencari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𝑏</m:t>
                    </m:r>
                  </m:oMath>
                </a14:m>
                <a:r>
                  <a:rPr lang="en-US">
                    <a:ea typeface="Fira Code" pitchFamily="1" charset="0"/>
                    <a:cs typeface="Fira Code" pitchFamily="1" charset="0"/>
                  </a:rPr>
                  <a:t>, kita menggunakan persamaan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≡1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mod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>
                    <a:ea typeface="Fira Code" pitchFamily="1" charset="0"/>
                    <a:cs typeface="Fira Code" pitchFamily="1" charset="0"/>
                  </a:rPr>
                  <a:t>. Untuk memperoleh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𝑏</m:t>
                    </m:r>
                  </m:oMath>
                </a14:m>
                <a:r>
                  <a:rPr lang="en-US">
                    <a:ea typeface="Fira Code" pitchFamily="1" charset="0"/>
                    <a:cs typeface="Fira Code" pitchFamily="1" charset="0"/>
                  </a:rPr>
                  <a:t> tersebut, kita bisa mengimplementasikan algoritma Tonelli-Shanks. Tonelli-Shanks digunakan untuk mencari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𝑟</m:t>
                    </m:r>
                  </m:oMath>
                </a14:m>
                <a:r>
                  <a:rPr lang="en-US">
                    <a:ea typeface="Fira Code" pitchFamily="1" charset="0"/>
                    <a:cs typeface="Fira Code" pitchFamily="1" charset="0"/>
                  </a:rPr>
                  <a:t> dalam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mod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>
                    <a:ea typeface="Fira Code" pitchFamily="1" charset="0"/>
                    <a:cs typeface="Fira Code" pitchFamily="1" charset="0"/>
                  </a:rPr>
                  <a:t>. Untuk mengubah bentuk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≡1 (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)</m:t>
                    </m:r>
                  </m:oMath>
                </a14:m>
                <a:r>
                  <a:rPr lang="en-US">
                    <a:ea typeface="Fira Code" pitchFamily="1" charset="0"/>
                    <a:cs typeface="Fira Code" pitchFamily="1" charset="0"/>
                  </a:rPr>
                  <a:t> menjadi bentuk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mod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>
                    <a:ea typeface="Fira Code" pitchFamily="1" charset="0"/>
                    <a:cs typeface="Fira Code" pitchFamily="1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𝑚</m:t>
                    </m:r>
                  </m:oMath>
                </a14:m>
                <a:r>
                  <a:rPr lang="en-US">
                    <a:ea typeface="Fira Code" pitchFamily="1" charset="0"/>
                    <a:cs typeface="Fira Code" pitchFamily="1" charset="0"/>
                  </a:rPr>
                  <a:t> harus ditulis sebagai inverse modulo dari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2 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mod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>
                    <a:ea typeface="Fira Code" pitchFamily="1" charset="0"/>
                    <a:cs typeface="Fira Code" pitchFamily="1" charset="0"/>
                  </a:rPr>
                  <a:t> sehingga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m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>
                    <a:ea typeface="Fira Code" pitchFamily="1" charset="0"/>
                    <a:cs typeface="Fira Code" pitchFamily="1" charset="0"/>
                  </a:rPr>
                  <a:t>.</a:t>
                </a:r>
              </a:p>
            </p:txBody>
          </p:sp>
        </mc:Choice>
        <mc:Fallback>
          <p:sp>
            <p:nvSpPr>
              <p:cNvPr id="10" name="Kotak Teks 4">
                <a:extLst>
                  <a:ext uri="{FF2B5EF4-FFF2-40B4-BE49-F238E27FC236}">
                    <a16:creationId xmlns:a16="http://schemas.microsoft.com/office/drawing/2014/main" id="{5783C70A-9CAE-8CFE-04FA-72BA3B1AC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014" y="2908631"/>
                <a:ext cx="7915603" cy="1591461"/>
              </a:xfrm>
              <a:prstGeom prst="rect">
                <a:avLst/>
              </a:prstGeom>
              <a:blipFill>
                <a:blip r:embed="rId4"/>
                <a:stretch>
                  <a:fillRect l="-615" t="-1521" r="-538" b="-1521"/>
                </a:stretch>
              </a:blipFill>
              <a:ln>
                <a:solidFill>
                  <a:srgbClr val="4472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Kotak Teks 4">
                <a:extLst>
                  <a:ext uri="{FF2B5EF4-FFF2-40B4-BE49-F238E27FC236}">
                    <a16:creationId xmlns:a16="http://schemas.microsoft.com/office/drawing/2014/main" id="{9A85B98C-FEA2-E03E-6015-A13E46CEE8F5}"/>
                  </a:ext>
                </a:extLst>
              </p:cNvPr>
              <p:cNvSpPr txBox="1"/>
              <p:nvPr/>
            </p:nvSpPr>
            <p:spPr>
              <a:xfrm>
                <a:off x="3383014" y="4669321"/>
                <a:ext cx="7915603" cy="646331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just"/>
                <a:r>
                  <a:rPr lang="en-US">
                    <a:ea typeface="Fira Code" pitchFamily="1" charset="0"/>
                    <a:cs typeface="Fira Code" pitchFamily="1" charset="0"/>
                  </a:rPr>
                  <a:t>Dengan diketahui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𝑎</m:t>
                    </m:r>
                  </m:oMath>
                </a14:m>
                <a:r>
                  <a:rPr lang="en-US">
                    <a:ea typeface="Fira Code" pitchFamily="1" charset="0"/>
                    <a:cs typeface="Fira Code" pitchFamily="1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𝑏</m:t>
                    </m:r>
                  </m:oMath>
                </a14:m>
                <a:r>
                  <a:rPr lang="en-US">
                    <a:ea typeface="Fira Code" pitchFamily="1" charset="0"/>
                    <a:cs typeface="Fira Code" pitchFamily="1" charset="0"/>
                  </a:rPr>
                  <a:t> maka kita bisa menandai semua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𝑎𝑘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𝑏</m:t>
                    </m:r>
                  </m:oMath>
                </a14:m>
                <a:r>
                  <a:rPr lang="en-US">
                    <a:ea typeface="Fira Code" pitchFamily="1" charset="0"/>
                    <a:cs typeface="Fira Code" pitchFamily="1" charset="0"/>
                  </a:rPr>
                  <a:t> dengan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>
                    <a:ea typeface="Fira Code" pitchFamily="1" charset="0"/>
                    <a:cs typeface="Fira Code" pitchFamily="1" charset="0"/>
                  </a:rPr>
                  <a:t>.</a:t>
                </a:r>
              </a:p>
            </p:txBody>
          </p:sp>
        </mc:Choice>
        <mc:Fallback>
          <p:sp>
            <p:nvSpPr>
              <p:cNvPr id="11" name="Kotak Teks 4">
                <a:extLst>
                  <a:ext uri="{FF2B5EF4-FFF2-40B4-BE49-F238E27FC236}">
                    <a16:creationId xmlns:a16="http://schemas.microsoft.com/office/drawing/2014/main" id="{9A85B98C-FEA2-E03E-6015-A13E46CEE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014" y="4669321"/>
                <a:ext cx="7915603" cy="646331"/>
              </a:xfrm>
              <a:prstGeom prst="rect">
                <a:avLst/>
              </a:prstGeom>
              <a:blipFill>
                <a:blip r:embed="rId5"/>
                <a:stretch>
                  <a:fillRect l="-615" t="-4630" b="-12963"/>
                </a:stretch>
              </a:blipFill>
              <a:ln>
                <a:solidFill>
                  <a:srgbClr val="4472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Persegi Panjang: Sudut Lengkung 8">
            <a:extLst>
              <a:ext uri="{FF2B5EF4-FFF2-40B4-BE49-F238E27FC236}">
                <a16:creationId xmlns:a16="http://schemas.microsoft.com/office/drawing/2014/main" id="{DF4F2EA2-2BA2-073B-C0B6-C7D1F4417234}"/>
              </a:ext>
            </a:extLst>
          </p:cNvPr>
          <p:cNvSpPr/>
          <p:nvPr/>
        </p:nvSpPr>
        <p:spPr>
          <a:xfrm>
            <a:off x="295601" y="5349159"/>
            <a:ext cx="2144515" cy="8707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Implementasi Solusi</a:t>
            </a:r>
            <a:endParaRPr lang="id-ID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9366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FBD9-161E-8B9F-D8F6-4E83EE1B5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477" y="669487"/>
            <a:ext cx="10515600" cy="6727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ANALISIS</a:t>
            </a:r>
            <a:endParaRPr lang="id-ID">
              <a:ea typeface="+mn-lt"/>
              <a:cs typeface="+mn-lt"/>
            </a:endParaRPr>
          </a:p>
        </p:txBody>
      </p:sp>
      <p:sp>
        <p:nvSpPr>
          <p:cNvPr id="4" name="Persegi Panjang: Sudut Lengkung 3">
            <a:extLst>
              <a:ext uri="{FF2B5EF4-FFF2-40B4-BE49-F238E27FC236}">
                <a16:creationId xmlns:a16="http://schemas.microsoft.com/office/drawing/2014/main" id="{BBA2C8CD-C87B-B3B5-543D-72D7432CFE33}"/>
              </a:ext>
            </a:extLst>
          </p:cNvPr>
          <p:cNvSpPr/>
          <p:nvPr/>
        </p:nvSpPr>
        <p:spPr>
          <a:xfrm>
            <a:off x="295601" y="1289540"/>
            <a:ext cx="2144515" cy="870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Brute Force</a:t>
            </a:r>
            <a:endParaRPr lang="id-ID" sz="2400">
              <a:solidFill>
                <a:schemeClr val="bg1"/>
              </a:solidFill>
            </a:endParaRPr>
          </a:p>
        </p:txBody>
      </p:sp>
      <p:sp>
        <p:nvSpPr>
          <p:cNvPr id="7" name="Persegi Panjang: Sudut Lengkung 6">
            <a:extLst>
              <a:ext uri="{FF2B5EF4-FFF2-40B4-BE49-F238E27FC236}">
                <a16:creationId xmlns:a16="http://schemas.microsoft.com/office/drawing/2014/main" id="{F5860E78-C3B3-2E80-8BE2-5C257E0B5163}"/>
              </a:ext>
            </a:extLst>
          </p:cNvPr>
          <p:cNvSpPr/>
          <p:nvPr/>
        </p:nvSpPr>
        <p:spPr>
          <a:xfrm>
            <a:off x="295602" y="2288022"/>
            <a:ext cx="2144516" cy="870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Implementasi Sieve of Eratostehenes</a:t>
            </a:r>
            <a:endParaRPr lang="id-ID"/>
          </a:p>
        </p:txBody>
      </p:sp>
      <p:sp>
        <p:nvSpPr>
          <p:cNvPr id="8" name="Persegi Panjang: Sudut Lengkung 7">
            <a:extLst>
              <a:ext uri="{FF2B5EF4-FFF2-40B4-BE49-F238E27FC236}">
                <a16:creationId xmlns:a16="http://schemas.microsoft.com/office/drawing/2014/main" id="{F4D2D379-8124-2B80-9A5F-A7AB3129084C}"/>
              </a:ext>
            </a:extLst>
          </p:cNvPr>
          <p:cNvSpPr/>
          <p:nvPr/>
        </p:nvSpPr>
        <p:spPr>
          <a:xfrm>
            <a:off x="295602" y="3299642"/>
            <a:ext cx="2144515" cy="870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cs typeface="Calibri"/>
              </a:rPr>
              <a:t>Implementasi Uji Primalitas</a:t>
            </a:r>
            <a:endParaRPr lang="id-ID" sz="2400">
              <a:cs typeface="Calibri"/>
            </a:endParaRPr>
          </a:p>
        </p:txBody>
      </p:sp>
      <p:sp>
        <p:nvSpPr>
          <p:cNvPr id="9" name="Persegi Panjang: Sudut Lengkung 8">
            <a:extLst>
              <a:ext uri="{FF2B5EF4-FFF2-40B4-BE49-F238E27FC236}">
                <a16:creationId xmlns:a16="http://schemas.microsoft.com/office/drawing/2014/main" id="{A79B1DA0-F3F5-2E34-4DBF-3789D0FCE2FE}"/>
              </a:ext>
            </a:extLst>
          </p:cNvPr>
          <p:cNvSpPr/>
          <p:nvPr/>
        </p:nvSpPr>
        <p:spPr>
          <a:xfrm>
            <a:off x="295601" y="4324400"/>
            <a:ext cx="2144515" cy="8707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Precompute Bilangan Prima</a:t>
            </a:r>
            <a:endParaRPr lang="id-ID">
              <a:cs typeface="Calibri"/>
            </a:endParaRPr>
          </a:p>
        </p:txBody>
      </p:sp>
      <p:pic>
        <p:nvPicPr>
          <p:cNvPr id="13" name="Gambar 6">
            <a:extLst>
              <a:ext uri="{FF2B5EF4-FFF2-40B4-BE49-F238E27FC236}">
                <a16:creationId xmlns:a16="http://schemas.microsoft.com/office/drawing/2014/main" id="{1B388097-9F9E-0222-C170-2C7B3FB82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2882" y="-95426"/>
            <a:ext cx="2375339" cy="1530923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AF1EC72C-B4A9-6233-3B1C-F4C4C52E58B5}"/>
              </a:ext>
            </a:extLst>
          </p:cNvPr>
          <p:cNvSpPr txBox="1">
            <a:spLocks/>
          </p:cNvSpPr>
          <p:nvPr/>
        </p:nvSpPr>
        <p:spPr>
          <a:xfrm>
            <a:off x="2859577" y="6455047"/>
            <a:ext cx="6499124" cy="3588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Final Project </a:t>
            </a:r>
            <a:r>
              <a:rPr lang="en-US" sz="1600" b="1" err="1"/>
              <a:t>Perancangan</a:t>
            </a:r>
            <a:r>
              <a:rPr lang="en-US" sz="1600" b="1"/>
              <a:t> dan Analisis </a:t>
            </a:r>
            <a:r>
              <a:rPr lang="en-US" sz="1600" err="1"/>
              <a:t>Algoritma</a:t>
            </a:r>
            <a:r>
              <a:rPr lang="en-US" sz="1600" b="1"/>
              <a:t> - IF184401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Kotak Teks 4">
                <a:extLst>
                  <a:ext uri="{FF2B5EF4-FFF2-40B4-BE49-F238E27FC236}">
                    <a16:creationId xmlns:a16="http://schemas.microsoft.com/office/drawing/2014/main" id="{9BDA9004-2BAB-2D3D-1F58-33A96AA24E1D}"/>
                  </a:ext>
                </a:extLst>
              </p:cNvPr>
              <p:cNvSpPr txBox="1"/>
              <p:nvPr/>
            </p:nvSpPr>
            <p:spPr>
              <a:xfrm>
                <a:off x="3392848" y="1539073"/>
                <a:ext cx="7915603" cy="4247317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just"/>
                <a:r>
                  <a:rPr lang="en-US">
                    <a:ea typeface="Fira Code" pitchFamily="1" charset="0"/>
                    <a:cs typeface="Fira Code" pitchFamily="1" charset="0"/>
                  </a:rPr>
                  <a:t>Implementasi algoritma-algoritma di dalam soal bisa dilakukan dengan cara: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>
                    <a:ea typeface="Fira Code" pitchFamily="1" charset="0"/>
                    <a:cs typeface="Fira Code" pitchFamily="1" charset="0"/>
                  </a:rPr>
                  <a:t>Menyimpan bilangan-bilangan prima hasil </a:t>
                </a:r>
                <a:r>
                  <a:rPr lang="en-US" i="1">
                    <a:ea typeface="Fira Code" pitchFamily="1" charset="0"/>
                    <a:cs typeface="Fira Code" pitchFamily="1" charset="0"/>
                  </a:rPr>
                  <a:t>Sieve of Erastothenes </a:t>
                </a:r>
                <a:r>
                  <a:rPr lang="en-US">
                    <a:ea typeface="Fira Code" pitchFamily="1" charset="0"/>
                    <a:cs typeface="Fira Code" pitchFamily="1" charset="0"/>
                  </a:rPr>
                  <a:t>dalam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𝑠</m:t>
                    </m:r>
                  </m:oMath>
                </a14:m>
                <a:r>
                  <a:rPr lang="en-US">
                    <a:ea typeface="Fira Code" pitchFamily="1" charset="0"/>
                    <a:cs typeface="Fira Code" pitchFamily="1" charset="0"/>
                  </a:rPr>
                  <a:t> hingga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>
                    <a:ea typeface="Fira Code" pitchFamily="1" charset="0"/>
                    <a:cs typeface="Fira Code" pitchFamily="1" charset="0"/>
                  </a:rPr>
                  <a:t>. 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>
                    <a:ea typeface="Fira Code" pitchFamily="1" charset="0"/>
                    <a:cs typeface="Fira Code" pitchFamily="1" charset="0"/>
                  </a:rPr>
                  <a:t>Cari semua prima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≡1, 7 (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)</m:t>
                    </m:r>
                  </m:oMath>
                </a14:m>
                <a:r>
                  <a:rPr lang="en-US">
                    <a:ea typeface="Fira Code" pitchFamily="1" charset="0"/>
                    <a:cs typeface="Fira Code" pitchFamily="1" charset="0"/>
                  </a:rPr>
                  <a:t> dalam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𝑠</m:t>
                    </m:r>
                  </m:oMath>
                </a14:m>
                <a:r>
                  <a:rPr lang="en-US">
                    <a:ea typeface="Fira Code" pitchFamily="1" charset="0"/>
                    <a:cs typeface="Fira Code" pitchFamily="1" charset="0"/>
                  </a:rPr>
                  <a:t> sehingga bisa mencari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𝑏</m:t>
                    </m:r>
                  </m:oMath>
                </a14:m>
                <a:r>
                  <a:rPr lang="en-US">
                    <a:ea typeface="Fira Code" pitchFamily="1" charset="0"/>
                    <a:cs typeface="Fira Code" pitchFamily="1" charset="0"/>
                  </a:rPr>
                  <a:t> dalam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𝑎𝑘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𝑏</m:t>
                    </m:r>
                  </m:oMath>
                </a14:m>
                <a:r>
                  <a:rPr lang="en-US">
                    <a:ea typeface="Fira Code" pitchFamily="1" charset="0"/>
                    <a:cs typeface="Fira Code" pitchFamily="1" charset="0"/>
                  </a:rPr>
                  <a:t> menggunakan algoritma Tonelli-Shanks.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>
                    <a:ea typeface="Fira Code" pitchFamily="1" charset="0"/>
                    <a:cs typeface="Fira Code" pitchFamily="1" charset="0"/>
                  </a:rPr>
                  <a:t>Buat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𝑡</m:t>
                    </m:r>
                  </m:oMath>
                </a14:m>
                <a:r>
                  <a:rPr lang="en-US">
                    <a:ea typeface="Fira Code" pitchFamily="1" charset="0"/>
                    <a:cs typeface="Fira Code" pitchFamily="1" charset="0"/>
                  </a:rPr>
                  <a:t> kemudian untuk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𝑘</m:t>
                    </m:r>
                  </m:oMath>
                </a14:m>
                <a:r>
                  <a:rPr lang="en-US">
                    <a:ea typeface="Fira Code" pitchFamily="1" charset="0"/>
                    <a:cs typeface="Fira Code" pitchFamily="1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≥2</m:t>
                    </m:r>
                  </m:oMath>
                </a14:m>
                <a:r>
                  <a:rPr lang="en-US">
                    <a:ea typeface="Fira Code" pitchFamily="1" charset="0"/>
                    <a:cs typeface="Fira Code" pitchFamily="1" charset="0"/>
                  </a:rPr>
                  <a:t>, selama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>
                    <a:ea typeface="Fira Code" pitchFamily="1" charset="0"/>
                    <a:cs typeface="Fira Code" pitchFamily="1" charset="0"/>
                  </a:rPr>
                  <a:t>, tandai setiap indeks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>
                    <a:ea typeface="Fira Code" pitchFamily="1" charset="0"/>
                    <a:cs typeface="Fira Code" pitchFamily="1" charset="0"/>
                  </a:rPr>
                  <a:t> pada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𝑡</m:t>
                    </m:r>
                  </m:oMath>
                </a14:m>
                <a:r>
                  <a:rPr lang="en-US">
                    <a:ea typeface="Fira Code" pitchFamily="1" charset="0"/>
                    <a:cs typeface="Fira Code" pitchFamily="1" charset="0"/>
                  </a:rPr>
                  <a:t>. Indeks-indeks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>
                    <a:ea typeface="Fira Code" pitchFamily="1" charset="0"/>
                    <a:cs typeface="Fira Code" pitchFamily="1" charset="0"/>
                  </a:rPr>
                  <a:t> yang ditandai pada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𝑡</m:t>
                    </m:r>
                  </m:oMath>
                </a14:m>
                <a:r>
                  <a:rPr lang="en-US">
                    <a:ea typeface="Fira Code" pitchFamily="1" charset="0"/>
                    <a:cs typeface="Fira Code" pitchFamily="1" charset="0"/>
                  </a:rPr>
                  <a:t> merupakan bilangan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2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−1</m:t>
                    </m:r>
                  </m:oMath>
                </a14:m>
                <a:r>
                  <a:rPr lang="en-US">
                    <a:ea typeface="Fira Code" pitchFamily="1" charset="0"/>
                    <a:cs typeface="Fira Code" pitchFamily="1" charset="0"/>
                  </a:rPr>
                  <a:t> yang komposit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>
                    <a:ea typeface="Fira Code" pitchFamily="1" charset="0"/>
                    <a:cs typeface="Fira Code" pitchFamily="1" charset="0"/>
                  </a:rPr>
                  <a:t>Buat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𝑐</m:t>
                    </m:r>
                  </m:oMath>
                </a14:m>
                <a:r>
                  <a:rPr lang="en-US">
                    <a:ea typeface="Fira Code" pitchFamily="1" charset="0"/>
                    <a:cs typeface="Fira Code" pitchFamily="1" charset="0"/>
                  </a:rPr>
                  <a:t> yang yang pada index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>
                    <a:ea typeface="Fira Code" pitchFamily="1" charset="0"/>
                    <a:cs typeface="Fira Code" pitchFamily="1" charset="0"/>
                  </a:rPr>
                  <a:t> berisi jumlah angka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𝑥</m:t>
                    </m:r>
                  </m:oMath>
                </a14:m>
                <a:r>
                  <a:rPr lang="en-US">
                    <a:ea typeface="Fira Code" pitchFamily="1" charset="0"/>
                    <a:cs typeface="Fira Code" pitchFamily="1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≥2</m:t>
                    </m:r>
                  </m:oMath>
                </a14:m>
                <a:r>
                  <a:rPr lang="en-US">
                    <a:ea typeface="Fira Code" pitchFamily="1" charset="0"/>
                    <a:cs typeface="Fira Code" pitchFamily="1" charset="0"/>
                  </a:rPr>
                  <a:t>) kurang dari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𝑁</m:t>
                    </m:r>
                  </m:oMath>
                </a14:m>
                <a:r>
                  <a:rPr lang="en-US">
                    <a:ea typeface="Fira Code" pitchFamily="1" charset="0"/>
                    <a:cs typeface="Fira Code" pitchFamily="1" charset="0"/>
                  </a:rPr>
                  <a:t> yang memenuhi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−1</m:t>
                    </m:r>
                  </m:oMath>
                </a14:m>
                <a:r>
                  <a:rPr lang="en-US">
                    <a:ea typeface="Fira Code" pitchFamily="1" charset="0"/>
                    <a:cs typeface="Fira Code" pitchFamily="1" charset="0"/>
                  </a:rPr>
                  <a:t> adalah prima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>
                    <a:ea typeface="Fira Code" pitchFamily="1" charset="0"/>
                    <a:cs typeface="Fira Code" pitchFamily="1" charset="0"/>
                  </a:rPr>
                  <a:t>Precompute untuk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=2, 3, 4, …,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7</m:t>
                        </m:r>
                      </m:sup>
                    </m:sSup>
                  </m:oMath>
                </a14:m>
                <a:endParaRPr lang="en-US" b="0">
                  <a:ea typeface="Fira Code" pitchFamily="1" charset="0"/>
                  <a:cs typeface="Fira Code" pitchFamily="1" charset="0"/>
                </a:endParaRP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>
                    <a:ea typeface="Fira Code" pitchFamily="1" charset="0"/>
                    <a:cs typeface="Fira Code" pitchFamily="1" charset="0"/>
                  </a:rPr>
                  <a:t>Jika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>
                    <a:ea typeface="Fira Code" pitchFamily="1" charset="0"/>
                    <a:cs typeface="Fira Code" pitchFamily="1" charset="0"/>
                  </a:rPr>
                  <a:t> ditandai maka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>
                  <a:ea typeface="Fira Code" pitchFamily="1" charset="0"/>
                  <a:cs typeface="Fira Code" pitchFamily="1" charset="0"/>
                </a:endParaRP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b="0">
                    <a:ea typeface="Fira Code" pitchFamily="1" charset="0"/>
                    <a:cs typeface="Fira Code" pitchFamily="1" charset="0"/>
                  </a:rPr>
                  <a:t>Jika tidak, cek apabila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𝑖</m:t>
                    </m:r>
                  </m:oMath>
                </a14:m>
                <a:r>
                  <a:rPr lang="en-US" b="0">
                    <a:ea typeface="Fira Code" pitchFamily="1" charset="0"/>
                    <a:cs typeface="Fira Code" pitchFamily="1" charset="0"/>
                  </a:rPr>
                  <a:t> adalah prima menggunakan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𝑠</m:t>
                    </m:r>
                  </m:oMath>
                </a14:m>
                <a:r>
                  <a:rPr lang="en-US" b="0">
                    <a:ea typeface="Fira Code" pitchFamily="1" charset="0"/>
                    <a:cs typeface="Fira Code" pitchFamily="1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b="0">
                    <a:ea typeface="Fira Code" pitchFamily="1" charset="0"/>
                    <a:cs typeface="Fira Code" pitchFamily="1" charset="0"/>
                  </a:rPr>
                  <a:t>) dan algoritma Miller-Rabin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b="0">
                    <a:ea typeface="Fira Code" pitchFamily="1" charset="0"/>
                    <a:cs typeface="Fira Code" pitchFamily="1" charset="0"/>
                  </a:rPr>
                  <a:t>)</a:t>
                </a:r>
                <a:r>
                  <a:rPr lang="en-US">
                    <a:ea typeface="Fira Code" pitchFamily="1" charset="0"/>
                    <a:cs typeface="Fira Code" pitchFamily="1" charset="0"/>
                  </a:rPr>
                  <a:t>. Jika iya,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+1</m:t>
                    </m:r>
                  </m:oMath>
                </a14:m>
                <a:endParaRPr lang="en-US" b="0">
                  <a:ea typeface="Fira Code" pitchFamily="1" charset="0"/>
                  <a:cs typeface="Fira Code" pitchFamily="1" charset="0"/>
                </a:endParaRP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>
                    <a:ea typeface="Fira Code" pitchFamily="1" charset="0"/>
                    <a:cs typeface="Fira Code" pitchFamily="1" charset="0"/>
                  </a:rPr>
                  <a:t>Kemudian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>
                  <a:ea typeface="Fira Code" pitchFamily="1" charset="0"/>
                  <a:cs typeface="Fira Code" pitchFamily="1" charset="0"/>
                </a:endParaRPr>
              </a:p>
            </p:txBody>
          </p:sp>
        </mc:Choice>
        <mc:Fallback>
          <p:sp>
            <p:nvSpPr>
              <p:cNvPr id="5" name="Kotak Teks 4">
                <a:extLst>
                  <a:ext uri="{FF2B5EF4-FFF2-40B4-BE49-F238E27FC236}">
                    <a16:creationId xmlns:a16="http://schemas.microsoft.com/office/drawing/2014/main" id="{9BDA9004-2BAB-2D3D-1F58-33A96AA24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2848" y="1539073"/>
                <a:ext cx="7915603" cy="4247317"/>
              </a:xfrm>
              <a:prstGeom prst="rect">
                <a:avLst/>
              </a:prstGeom>
              <a:blipFill>
                <a:blip r:embed="rId4"/>
                <a:stretch>
                  <a:fillRect l="-615" t="-572" r="-538" b="-1144"/>
                </a:stretch>
              </a:blipFill>
              <a:ln>
                <a:solidFill>
                  <a:srgbClr val="4472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Persegi Panjang: Sudut Lengkung 8">
            <a:extLst>
              <a:ext uri="{FF2B5EF4-FFF2-40B4-BE49-F238E27FC236}">
                <a16:creationId xmlns:a16="http://schemas.microsoft.com/office/drawing/2014/main" id="{B2A23CC1-84EC-238C-B324-5806F954240B}"/>
              </a:ext>
            </a:extLst>
          </p:cNvPr>
          <p:cNvSpPr/>
          <p:nvPr/>
        </p:nvSpPr>
        <p:spPr>
          <a:xfrm>
            <a:off x="295601" y="5349159"/>
            <a:ext cx="2144515" cy="870743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Implementasi Solusi</a:t>
            </a:r>
            <a:endParaRPr lang="id-ID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1538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FBD9-161E-8B9F-D8F6-4E83EE1B5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477" y="669487"/>
            <a:ext cx="10515600" cy="6727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UJI COBA</a:t>
            </a:r>
          </a:p>
        </p:txBody>
      </p:sp>
      <p:pic>
        <p:nvPicPr>
          <p:cNvPr id="13" name="Gambar 6">
            <a:extLst>
              <a:ext uri="{FF2B5EF4-FFF2-40B4-BE49-F238E27FC236}">
                <a16:creationId xmlns:a16="http://schemas.microsoft.com/office/drawing/2014/main" id="{1B388097-9F9E-0222-C170-2C7B3FB82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2882" y="-95426"/>
            <a:ext cx="2375339" cy="1530923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AF1EC72C-B4A9-6233-3B1C-F4C4C52E58B5}"/>
              </a:ext>
            </a:extLst>
          </p:cNvPr>
          <p:cNvSpPr txBox="1">
            <a:spLocks/>
          </p:cNvSpPr>
          <p:nvPr/>
        </p:nvSpPr>
        <p:spPr>
          <a:xfrm>
            <a:off x="2859577" y="6455047"/>
            <a:ext cx="6499124" cy="3588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Final Project </a:t>
            </a:r>
            <a:r>
              <a:rPr lang="en-US" sz="1600" b="1" err="1"/>
              <a:t>Perancangan</a:t>
            </a:r>
            <a:r>
              <a:rPr lang="en-US" sz="1600" b="1"/>
              <a:t> dan Analisis </a:t>
            </a:r>
            <a:r>
              <a:rPr lang="en-US" sz="1600" err="1"/>
              <a:t>Algoritma</a:t>
            </a:r>
            <a:r>
              <a:rPr lang="en-US" sz="1600" b="1"/>
              <a:t> - IF184401</a:t>
            </a: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B4CA444F-E0F3-8A34-0418-BFE41BA55182}"/>
              </a:ext>
            </a:extLst>
          </p:cNvPr>
          <p:cNvSpPr txBox="1"/>
          <p:nvPr/>
        </p:nvSpPr>
        <p:spPr>
          <a:xfrm>
            <a:off x="3334698" y="1714673"/>
            <a:ext cx="8246323" cy="22467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" sz="2000" err="1">
                <a:ea typeface="+mn-lt"/>
                <a:cs typeface="+mn-lt"/>
              </a:rPr>
              <a:t>Dengan</a:t>
            </a:r>
            <a:r>
              <a:rPr lang="en" sz="2000">
                <a:ea typeface="+mn-lt"/>
                <a:cs typeface="+mn-lt"/>
              </a:rPr>
              <a:t> code </a:t>
            </a:r>
            <a:r>
              <a:rPr lang="en" sz="2000" err="1">
                <a:ea typeface="+mn-lt"/>
                <a:cs typeface="+mn-lt"/>
              </a:rPr>
              <a:t>diatas</a:t>
            </a:r>
            <a:r>
              <a:rPr lang="en" sz="2000">
                <a:ea typeface="+mn-lt"/>
                <a:cs typeface="+mn-lt"/>
              </a:rPr>
              <a:t> </a:t>
            </a:r>
            <a:r>
              <a:rPr lang="en" sz="2000" err="1">
                <a:ea typeface="+mn-lt"/>
                <a:cs typeface="+mn-lt"/>
              </a:rPr>
              <a:t>kita</a:t>
            </a:r>
            <a:r>
              <a:rPr lang="en" sz="2000">
                <a:ea typeface="+mn-lt"/>
                <a:cs typeface="+mn-lt"/>
              </a:rPr>
              <a:t> </a:t>
            </a:r>
            <a:r>
              <a:rPr lang="en" sz="2000" err="1">
                <a:ea typeface="+mn-lt"/>
                <a:cs typeface="+mn-lt"/>
              </a:rPr>
              <a:t>akan</a:t>
            </a:r>
            <a:r>
              <a:rPr lang="en" sz="2000">
                <a:ea typeface="+mn-lt"/>
                <a:cs typeface="+mn-lt"/>
              </a:rPr>
              <a:t> </a:t>
            </a:r>
            <a:r>
              <a:rPr lang="en" sz="2000" err="1">
                <a:ea typeface="+mn-lt"/>
                <a:cs typeface="+mn-lt"/>
              </a:rPr>
              <a:t>melakukan</a:t>
            </a:r>
            <a:r>
              <a:rPr lang="en" sz="2000">
                <a:ea typeface="+mn-lt"/>
                <a:cs typeface="+mn-lt"/>
              </a:rPr>
              <a:t> </a:t>
            </a:r>
            <a:r>
              <a:rPr lang="en" sz="2000" err="1">
                <a:ea typeface="+mn-lt"/>
                <a:cs typeface="+mn-lt"/>
              </a:rPr>
              <a:t>pengujian</a:t>
            </a:r>
            <a:r>
              <a:rPr lang="en" sz="2000">
                <a:ea typeface="+mn-lt"/>
                <a:cs typeface="+mn-lt"/>
              </a:rPr>
              <a:t> </a:t>
            </a:r>
            <a:r>
              <a:rPr lang="en" sz="2000" err="1">
                <a:ea typeface="+mn-lt"/>
                <a:cs typeface="+mn-lt"/>
              </a:rPr>
              <a:t>luar</a:t>
            </a:r>
            <a:r>
              <a:rPr lang="en" sz="2000">
                <a:ea typeface="+mn-lt"/>
                <a:cs typeface="+mn-lt"/>
              </a:rPr>
              <a:t> </a:t>
            </a:r>
            <a:r>
              <a:rPr lang="en" sz="2000" err="1">
                <a:ea typeface="+mn-lt"/>
                <a:cs typeface="+mn-lt"/>
              </a:rPr>
              <a:t>menggunakan</a:t>
            </a:r>
            <a:r>
              <a:rPr lang="en" sz="2000">
                <a:ea typeface="+mn-lt"/>
                <a:cs typeface="+mn-lt"/>
              </a:rPr>
              <a:t> online judge </a:t>
            </a:r>
            <a:r>
              <a:rPr lang="en" sz="2000" err="1">
                <a:ea typeface="+mn-lt"/>
                <a:cs typeface="+mn-lt"/>
              </a:rPr>
              <a:t>untuk</a:t>
            </a:r>
            <a:r>
              <a:rPr lang="en" sz="2000">
                <a:ea typeface="+mn-lt"/>
                <a:cs typeface="+mn-lt"/>
              </a:rPr>
              <a:t> </a:t>
            </a:r>
            <a:r>
              <a:rPr lang="en" sz="2000" err="1">
                <a:ea typeface="+mn-lt"/>
                <a:cs typeface="+mn-lt"/>
              </a:rPr>
              <a:t>menguji</a:t>
            </a:r>
            <a:r>
              <a:rPr lang="en" sz="2000">
                <a:ea typeface="+mn-lt"/>
                <a:cs typeface="+mn-lt"/>
              </a:rPr>
              <a:t> </a:t>
            </a:r>
            <a:r>
              <a:rPr lang="en" sz="2000" err="1">
                <a:ea typeface="+mn-lt"/>
                <a:cs typeface="+mn-lt"/>
              </a:rPr>
              <a:t>kebenaran</a:t>
            </a:r>
            <a:r>
              <a:rPr lang="en" sz="2000">
                <a:ea typeface="+mn-lt"/>
                <a:cs typeface="+mn-lt"/>
              </a:rPr>
              <a:t> dan </a:t>
            </a:r>
            <a:r>
              <a:rPr lang="en" sz="2000" err="1">
                <a:ea typeface="+mn-lt"/>
                <a:cs typeface="+mn-lt"/>
              </a:rPr>
              <a:t>kinerja</a:t>
            </a:r>
            <a:r>
              <a:rPr lang="en" sz="2000">
                <a:ea typeface="+mn-lt"/>
                <a:cs typeface="+mn-lt"/>
              </a:rPr>
              <a:t> program. </a:t>
            </a:r>
            <a:r>
              <a:rPr lang="en" sz="2000" err="1">
                <a:ea typeface="+mn-lt"/>
                <a:cs typeface="+mn-lt"/>
              </a:rPr>
              <a:t>Dilakukan</a:t>
            </a:r>
            <a:r>
              <a:rPr lang="en" sz="2000">
                <a:ea typeface="+mn-lt"/>
                <a:cs typeface="+mn-lt"/>
              </a:rPr>
              <a:t> </a:t>
            </a:r>
            <a:r>
              <a:rPr lang="en" sz="2000" err="1">
                <a:ea typeface="+mn-lt"/>
                <a:cs typeface="+mn-lt"/>
              </a:rPr>
              <a:t>dengan</a:t>
            </a:r>
            <a:r>
              <a:rPr lang="en" sz="2000">
                <a:ea typeface="+mn-lt"/>
                <a:cs typeface="+mn-lt"/>
              </a:rPr>
              <a:t> </a:t>
            </a:r>
            <a:r>
              <a:rPr lang="en" sz="2000" err="1">
                <a:ea typeface="+mn-lt"/>
                <a:cs typeface="+mn-lt"/>
              </a:rPr>
              <a:t>mengirimkan</a:t>
            </a:r>
            <a:r>
              <a:rPr lang="en" sz="2000">
                <a:ea typeface="+mn-lt"/>
                <a:cs typeface="+mn-lt"/>
              </a:rPr>
              <a:t> </a:t>
            </a:r>
            <a:r>
              <a:rPr lang="en" sz="2000" err="1">
                <a:ea typeface="+mn-lt"/>
                <a:cs typeface="+mn-lt"/>
              </a:rPr>
              <a:t>kode</a:t>
            </a:r>
            <a:r>
              <a:rPr lang="en" sz="2000">
                <a:ea typeface="+mn-lt"/>
                <a:cs typeface="+mn-lt"/>
              </a:rPr>
              <a:t> program </a:t>
            </a:r>
            <a:r>
              <a:rPr lang="en" sz="2000" err="1">
                <a:ea typeface="+mn-lt"/>
                <a:cs typeface="+mn-lt"/>
              </a:rPr>
              <a:t>ke</a:t>
            </a:r>
            <a:r>
              <a:rPr lang="en" sz="2000">
                <a:ea typeface="+mn-lt"/>
                <a:cs typeface="+mn-lt"/>
              </a:rPr>
              <a:t> situs </a:t>
            </a:r>
            <a:r>
              <a:rPr lang="en" sz="2000" err="1">
                <a:ea typeface="+mn-lt"/>
                <a:cs typeface="+mn-lt"/>
              </a:rPr>
              <a:t>penilaian</a:t>
            </a:r>
            <a:r>
              <a:rPr lang="en" sz="2000">
                <a:ea typeface="+mn-lt"/>
                <a:cs typeface="+mn-lt"/>
              </a:rPr>
              <a:t> daring SPOJ </a:t>
            </a:r>
            <a:r>
              <a:rPr lang="en" sz="2000" err="1">
                <a:ea typeface="+mn-lt"/>
                <a:cs typeface="+mn-lt"/>
              </a:rPr>
              <a:t>sebanyak</a:t>
            </a:r>
            <a:r>
              <a:rPr lang="en" sz="2000">
                <a:ea typeface="+mn-lt"/>
                <a:cs typeface="+mn-lt"/>
              </a:rPr>
              <a:t> 10 kali. </a:t>
            </a:r>
            <a:r>
              <a:rPr lang="en" sz="2000" err="1">
                <a:ea typeface="+mn-lt"/>
                <a:cs typeface="+mn-lt"/>
              </a:rPr>
              <a:t>Setelah</a:t>
            </a:r>
            <a:r>
              <a:rPr lang="en" sz="2000">
                <a:ea typeface="+mn-lt"/>
                <a:cs typeface="+mn-lt"/>
              </a:rPr>
              <a:t> kami debug kami </a:t>
            </a:r>
            <a:r>
              <a:rPr lang="en" sz="2000" err="1">
                <a:ea typeface="+mn-lt"/>
                <a:cs typeface="+mn-lt"/>
              </a:rPr>
              <a:t>mengetahui</a:t>
            </a:r>
            <a:r>
              <a:rPr lang="en" sz="2000">
                <a:ea typeface="+mn-lt"/>
                <a:cs typeface="+mn-lt"/>
              </a:rPr>
              <a:t> </a:t>
            </a:r>
            <a:r>
              <a:rPr lang="en" sz="2000" err="1">
                <a:ea typeface="+mn-lt"/>
                <a:cs typeface="+mn-lt"/>
              </a:rPr>
              <a:t>bahwa</a:t>
            </a:r>
            <a:r>
              <a:rPr lang="en" sz="2000">
                <a:ea typeface="+mn-lt"/>
                <a:cs typeface="+mn-lt"/>
              </a:rPr>
              <a:t> testcase yang </a:t>
            </a:r>
            <a:r>
              <a:rPr lang="en" sz="2000" err="1">
                <a:ea typeface="+mn-lt"/>
                <a:cs typeface="+mn-lt"/>
              </a:rPr>
              <a:t>akan</a:t>
            </a:r>
            <a:r>
              <a:rPr lang="en" sz="2000">
                <a:ea typeface="+mn-lt"/>
                <a:cs typeface="+mn-lt"/>
              </a:rPr>
              <a:t> </a:t>
            </a:r>
            <a:r>
              <a:rPr lang="en" sz="2000" err="1">
                <a:ea typeface="+mn-lt"/>
                <a:cs typeface="+mn-lt"/>
              </a:rPr>
              <a:t>digunakan</a:t>
            </a:r>
            <a:r>
              <a:rPr lang="en" sz="2000">
                <a:ea typeface="+mn-lt"/>
                <a:cs typeface="+mn-lt"/>
              </a:rPr>
              <a:t> </a:t>
            </a:r>
            <a:r>
              <a:rPr lang="en" sz="2000" err="1">
                <a:ea typeface="+mn-lt"/>
                <a:cs typeface="+mn-lt"/>
              </a:rPr>
              <a:t>adalah</a:t>
            </a:r>
            <a:r>
              <a:rPr lang="en" sz="2000">
                <a:ea typeface="+mn-lt"/>
                <a:cs typeface="+mn-lt"/>
              </a:rPr>
              <a:t> </a:t>
            </a:r>
            <a:endParaRPr lang="id-ID" sz="1600"/>
          </a:p>
          <a:p>
            <a:pPr algn="just"/>
            <a:endParaRPr lang="en" sz="2000">
              <a:ea typeface="+mn-lt"/>
              <a:cs typeface="+mn-lt"/>
            </a:endParaRPr>
          </a:p>
          <a:p>
            <a:pPr algn="just"/>
            <a:endParaRPr lang="en" sz="2000">
              <a:ea typeface="+mn-lt"/>
              <a:cs typeface="+mn-lt"/>
            </a:endParaRPr>
          </a:p>
        </p:txBody>
      </p:sp>
      <p:sp>
        <p:nvSpPr>
          <p:cNvPr id="11" name="Persegi Panjang: Sudut Lengkung 10">
            <a:extLst>
              <a:ext uri="{FF2B5EF4-FFF2-40B4-BE49-F238E27FC236}">
                <a16:creationId xmlns:a16="http://schemas.microsoft.com/office/drawing/2014/main" id="{B11DC063-9CFC-CC08-A672-198664C3FEFB}"/>
              </a:ext>
            </a:extLst>
          </p:cNvPr>
          <p:cNvSpPr/>
          <p:nvPr/>
        </p:nvSpPr>
        <p:spPr>
          <a:xfrm>
            <a:off x="424556" y="2855515"/>
            <a:ext cx="2144515" cy="87074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d-ID" sz="2400">
                <a:cs typeface="Calibri"/>
              </a:rPr>
              <a:t>Skenario Uji Coba</a:t>
            </a:r>
            <a:endParaRPr lang="id-ID"/>
          </a:p>
        </p:txBody>
      </p:sp>
      <p:sp>
        <p:nvSpPr>
          <p:cNvPr id="14" name="Persegi Panjang: Sudut Lengkung 13">
            <a:extLst>
              <a:ext uri="{FF2B5EF4-FFF2-40B4-BE49-F238E27FC236}">
                <a16:creationId xmlns:a16="http://schemas.microsoft.com/office/drawing/2014/main" id="{90D00DA3-6CD4-DBF4-00F2-59E628255BDC}"/>
              </a:ext>
            </a:extLst>
          </p:cNvPr>
          <p:cNvSpPr/>
          <p:nvPr/>
        </p:nvSpPr>
        <p:spPr>
          <a:xfrm>
            <a:off x="424556" y="3853998"/>
            <a:ext cx="2144516" cy="870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d-ID" sz="2400">
                <a:cs typeface="Calibri"/>
              </a:rPr>
              <a:t>Hasil Uji Coba</a:t>
            </a:r>
            <a:endParaRPr lang="id-ID"/>
          </a:p>
        </p:txBody>
      </p:sp>
      <p:pic>
        <p:nvPicPr>
          <p:cNvPr id="4" name="Gambar 4" descr="Sebuah gambar berisi meja&#10;&#10;Deskripsi dibuat secara otomatis">
            <a:extLst>
              <a:ext uri="{FF2B5EF4-FFF2-40B4-BE49-F238E27FC236}">
                <a16:creationId xmlns:a16="http://schemas.microsoft.com/office/drawing/2014/main" id="{15BC9FF6-4BF9-8FB4-5545-6569CD080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752" y="3425078"/>
            <a:ext cx="1914525" cy="2349873"/>
          </a:xfrm>
          <a:prstGeom prst="rect">
            <a:avLst/>
          </a:prstGeom>
        </p:spPr>
      </p:pic>
      <p:pic>
        <p:nvPicPr>
          <p:cNvPr id="5" name="Gambar 6" descr="Sebuah gambar berisi meja&#10;&#10;Deskripsi dibuat secara otomatis">
            <a:extLst>
              <a:ext uri="{FF2B5EF4-FFF2-40B4-BE49-F238E27FC236}">
                <a16:creationId xmlns:a16="http://schemas.microsoft.com/office/drawing/2014/main" id="{2EB50229-85F9-C665-E5E5-EF55D41CE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3851" y="3552546"/>
            <a:ext cx="2142004" cy="221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411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FBD9-161E-8B9F-D8F6-4E83EE1B5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477" y="669487"/>
            <a:ext cx="10515600" cy="6727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PENDAHULUAN</a:t>
            </a:r>
          </a:p>
        </p:txBody>
      </p:sp>
      <p:pic>
        <p:nvPicPr>
          <p:cNvPr id="13" name="Gambar 6">
            <a:extLst>
              <a:ext uri="{FF2B5EF4-FFF2-40B4-BE49-F238E27FC236}">
                <a16:creationId xmlns:a16="http://schemas.microsoft.com/office/drawing/2014/main" id="{1B388097-9F9E-0222-C170-2C7B3FB82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2882" y="-95426"/>
            <a:ext cx="2375339" cy="1530923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AF1EC72C-B4A9-6233-3B1C-F4C4C52E58B5}"/>
              </a:ext>
            </a:extLst>
          </p:cNvPr>
          <p:cNvSpPr txBox="1">
            <a:spLocks/>
          </p:cNvSpPr>
          <p:nvPr/>
        </p:nvSpPr>
        <p:spPr>
          <a:xfrm>
            <a:off x="2859577" y="6455047"/>
            <a:ext cx="6499124" cy="3588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Final Project </a:t>
            </a:r>
            <a:r>
              <a:rPr lang="en-US" sz="1600" b="1" err="1"/>
              <a:t>Perancangan</a:t>
            </a:r>
            <a:r>
              <a:rPr lang="en-US" sz="1600" b="1"/>
              <a:t> dan Analisis </a:t>
            </a:r>
            <a:r>
              <a:rPr lang="en-US" sz="1600" err="1"/>
              <a:t>Algoritma</a:t>
            </a:r>
            <a:r>
              <a:rPr lang="en-US" sz="1600" b="1"/>
              <a:t> - IF184401</a:t>
            </a: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B4CA444F-E0F3-8A34-0418-BFE41BA55182}"/>
              </a:ext>
            </a:extLst>
          </p:cNvPr>
          <p:cNvSpPr txBox="1"/>
          <p:nvPr/>
        </p:nvSpPr>
        <p:spPr>
          <a:xfrm>
            <a:off x="3323492" y="2162908"/>
            <a:ext cx="7910146" cy="3046988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id-ID" sz="2400" dirty="0">
                <a:cs typeface="Calibri" panose="020F0502020204030204"/>
              </a:rPr>
              <a:t>Permasalahan yang dibahas pada final </a:t>
            </a:r>
            <a:r>
              <a:rPr lang="id-ID" sz="2400" dirty="0" err="1">
                <a:cs typeface="Calibri" panose="020F0502020204030204"/>
              </a:rPr>
              <a:t>project</a:t>
            </a:r>
            <a:r>
              <a:rPr lang="id-ID" sz="2400" dirty="0">
                <a:cs typeface="Calibri" panose="020F0502020204030204"/>
              </a:rPr>
              <a:t> ini adalah berapa angka </a:t>
            </a:r>
            <a:r>
              <a:rPr lang="id-ID" sz="2400" i="1" dirty="0">
                <a:cs typeface="Calibri" panose="020F0502020204030204"/>
              </a:rPr>
              <a:t>k </a:t>
            </a:r>
            <a:r>
              <a:rPr lang="id-ID" sz="2400" dirty="0">
                <a:cs typeface="Calibri" panose="020F0502020204030204"/>
              </a:rPr>
              <a:t>kurang dari </a:t>
            </a:r>
            <a:r>
              <a:rPr lang="id-ID" sz="2400" i="1" dirty="0">
                <a:cs typeface="Calibri" panose="020F0502020204030204"/>
              </a:rPr>
              <a:t>N </a:t>
            </a:r>
            <a:r>
              <a:rPr lang="id-ID" sz="2400" dirty="0">
                <a:cs typeface="Calibri" panose="020F0502020204030204"/>
              </a:rPr>
              <a:t>yang memenuhi fungsi </a:t>
            </a:r>
            <a:r>
              <a:rPr lang="id-ID" sz="2400" i="1" dirty="0">
                <a:cs typeface="Calibri" panose="020F0502020204030204"/>
              </a:rPr>
              <a:t>f(k) = </a:t>
            </a:r>
            <a:r>
              <a:rPr lang="id-ID" sz="2400" dirty="0">
                <a:cs typeface="Calibri" panose="020F0502020204030204"/>
              </a:rPr>
              <a:t>2</a:t>
            </a:r>
            <a:r>
              <a:rPr lang="id-ID" sz="2400" i="1" dirty="0">
                <a:cs typeface="Calibri" panose="020F0502020204030204"/>
              </a:rPr>
              <a:t>k</a:t>
            </a:r>
            <a:r>
              <a:rPr lang="id-ID" sz="2400" i="1" baseline="30000" dirty="0">
                <a:cs typeface="Calibri" panose="020F0502020204030204"/>
              </a:rPr>
              <a:t>2</a:t>
            </a:r>
            <a:r>
              <a:rPr lang="id-ID" sz="2400" i="1" dirty="0">
                <a:cs typeface="Calibri" panose="020F0502020204030204"/>
              </a:rPr>
              <a:t> – 1 </a:t>
            </a:r>
            <a:r>
              <a:rPr lang="id-ID" sz="2400" dirty="0">
                <a:cs typeface="Calibri" panose="020F0502020204030204"/>
              </a:rPr>
              <a:t>adalah prima</a:t>
            </a:r>
          </a:p>
          <a:p>
            <a:pPr marL="285750" indent="-285750" algn="just">
              <a:buFont typeface="Arial"/>
              <a:buChar char="•"/>
            </a:pPr>
            <a:r>
              <a:rPr lang="id-ID" sz="2400" dirty="0">
                <a:cs typeface="Calibri" panose="020F0502020204030204"/>
              </a:rPr>
              <a:t>Permasalahan mencari angka yang tepat agar sesuai dengan algoritma yang dibungkus dengan persoalan orang yang ingin membuat sebuah teka teki seru ini merupakan salah satu permasalahan yang terkategori </a:t>
            </a:r>
            <a:r>
              <a:rPr lang="id-ID" sz="2400" i="1" dirty="0" err="1">
                <a:cs typeface="Calibri" panose="020F0502020204030204"/>
              </a:rPr>
              <a:t>classical</a:t>
            </a:r>
            <a:r>
              <a:rPr lang="id-ID" sz="2400" i="1" dirty="0">
                <a:cs typeface="Calibri" panose="020F0502020204030204"/>
              </a:rPr>
              <a:t> </a:t>
            </a:r>
            <a:r>
              <a:rPr lang="id-ID" sz="2400" dirty="0">
                <a:cs typeface="Calibri" panose="020F0502020204030204"/>
              </a:rPr>
              <a:t>pada situ </a:t>
            </a:r>
            <a:r>
              <a:rPr lang="id-ID" sz="2400" dirty="0" err="1">
                <a:cs typeface="Calibri" panose="020F0502020204030204"/>
              </a:rPr>
              <a:t>Sphere</a:t>
            </a:r>
            <a:r>
              <a:rPr lang="id-ID" sz="2400" dirty="0">
                <a:cs typeface="Calibri" panose="020F0502020204030204"/>
              </a:rPr>
              <a:t> Online </a:t>
            </a:r>
            <a:r>
              <a:rPr lang="id-ID" sz="2400" dirty="0" err="1">
                <a:cs typeface="Calibri" panose="020F0502020204030204"/>
              </a:rPr>
              <a:t>judge</a:t>
            </a:r>
            <a:endParaRPr lang="id-ID" sz="2400" dirty="0">
              <a:cs typeface="Calibri" panose="020F0502020204030204"/>
            </a:endParaRPr>
          </a:p>
        </p:txBody>
      </p:sp>
      <p:sp>
        <p:nvSpPr>
          <p:cNvPr id="14" name="Persegi Panjang: Sudut Lengkung 13">
            <a:extLst>
              <a:ext uri="{FF2B5EF4-FFF2-40B4-BE49-F238E27FC236}">
                <a16:creationId xmlns:a16="http://schemas.microsoft.com/office/drawing/2014/main" id="{90D00DA3-6CD4-DBF4-00F2-59E628255BDC}"/>
              </a:ext>
            </a:extLst>
          </p:cNvPr>
          <p:cNvSpPr/>
          <p:nvPr/>
        </p:nvSpPr>
        <p:spPr>
          <a:xfrm>
            <a:off x="424556" y="2792114"/>
            <a:ext cx="2144516" cy="87074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d-ID" sz="2400">
                <a:cs typeface="Calibri"/>
              </a:rPr>
              <a:t>Permasalahan</a:t>
            </a:r>
            <a:endParaRPr lang="id-ID" sz="2400"/>
          </a:p>
        </p:txBody>
      </p:sp>
      <p:sp>
        <p:nvSpPr>
          <p:cNvPr id="16" name="Persegi Panjang: Sudut Lengkung 15">
            <a:extLst>
              <a:ext uri="{FF2B5EF4-FFF2-40B4-BE49-F238E27FC236}">
                <a16:creationId xmlns:a16="http://schemas.microsoft.com/office/drawing/2014/main" id="{CB75C0FD-E666-EFB2-C560-E664A9B4EBE0}"/>
              </a:ext>
            </a:extLst>
          </p:cNvPr>
          <p:cNvSpPr/>
          <p:nvPr/>
        </p:nvSpPr>
        <p:spPr>
          <a:xfrm>
            <a:off x="424555" y="3785138"/>
            <a:ext cx="2144515" cy="8707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d-ID" sz="2400">
                <a:cs typeface="Calibri"/>
              </a:rPr>
              <a:t>Batasan masalah</a:t>
            </a:r>
          </a:p>
        </p:txBody>
      </p:sp>
    </p:spTree>
    <p:extLst>
      <p:ext uri="{BB962C8B-B14F-4D97-AF65-F5344CB8AC3E}">
        <p14:creationId xmlns:p14="http://schemas.microsoft.com/office/powerpoint/2010/main" val="4216018762"/>
      </p:ext>
    </p:extLst>
  </p:cSld>
  <p:clrMapOvr>
    <a:masterClrMapping/>
  </p:clrMapOvr>
  <p:transition spd="slow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FBD9-161E-8B9F-D8F6-4E83EE1B5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477" y="669487"/>
            <a:ext cx="10515600" cy="6727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UJI COBA</a:t>
            </a:r>
          </a:p>
        </p:txBody>
      </p:sp>
      <p:pic>
        <p:nvPicPr>
          <p:cNvPr id="13" name="Gambar 6">
            <a:extLst>
              <a:ext uri="{FF2B5EF4-FFF2-40B4-BE49-F238E27FC236}">
                <a16:creationId xmlns:a16="http://schemas.microsoft.com/office/drawing/2014/main" id="{1B388097-9F9E-0222-C170-2C7B3FB82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2882" y="-95426"/>
            <a:ext cx="2375339" cy="1530923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AF1EC72C-B4A9-6233-3B1C-F4C4C52E58B5}"/>
              </a:ext>
            </a:extLst>
          </p:cNvPr>
          <p:cNvSpPr txBox="1">
            <a:spLocks/>
          </p:cNvSpPr>
          <p:nvPr/>
        </p:nvSpPr>
        <p:spPr>
          <a:xfrm>
            <a:off x="2859577" y="6455047"/>
            <a:ext cx="6499124" cy="3588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Final Project </a:t>
            </a:r>
            <a:r>
              <a:rPr lang="en-US" sz="1600" b="1" err="1"/>
              <a:t>Perancangan</a:t>
            </a:r>
            <a:r>
              <a:rPr lang="en-US" sz="1600" b="1"/>
              <a:t> dan Analisis </a:t>
            </a:r>
            <a:r>
              <a:rPr lang="en-US" sz="1600" err="1"/>
              <a:t>Algoritma</a:t>
            </a:r>
            <a:r>
              <a:rPr lang="en-US" sz="1600" b="1"/>
              <a:t> - IF184401</a:t>
            </a: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B4CA444F-E0F3-8A34-0418-BFE41BA55182}"/>
              </a:ext>
            </a:extLst>
          </p:cNvPr>
          <p:cNvSpPr txBox="1"/>
          <p:nvPr/>
        </p:nvSpPr>
        <p:spPr>
          <a:xfrm>
            <a:off x="3334698" y="1714673"/>
            <a:ext cx="8246323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" sz="2000">
                <a:ea typeface="+mn-lt"/>
                <a:cs typeface="+mn-lt"/>
              </a:rPr>
              <a:t>Jika </a:t>
            </a:r>
            <a:r>
              <a:rPr lang="en" sz="2000" err="1">
                <a:ea typeface="+mn-lt"/>
                <a:cs typeface="+mn-lt"/>
              </a:rPr>
              <a:t>dijalankan</a:t>
            </a:r>
            <a:r>
              <a:rPr lang="en" sz="2000">
                <a:ea typeface="+mn-lt"/>
                <a:cs typeface="+mn-lt"/>
              </a:rPr>
              <a:t> pada </a:t>
            </a:r>
            <a:r>
              <a:rPr lang="en" sz="2000" err="1">
                <a:ea typeface="+mn-lt"/>
                <a:cs typeface="+mn-lt"/>
              </a:rPr>
              <a:t>kode</a:t>
            </a:r>
            <a:r>
              <a:rPr lang="en" sz="2000">
                <a:ea typeface="+mn-lt"/>
                <a:cs typeface="+mn-lt"/>
              </a:rPr>
              <a:t> kami </a:t>
            </a:r>
            <a:r>
              <a:rPr lang="en" sz="2000" err="1">
                <a:ea typeface="+mn-lt"/>
                <a:cs typeface="+mn-lt"/>
              </a:rPr>
              <a:t>akan</a:t>
            </a:r>
            <a:r>
              <a:rPr lang="en" sz="2000">
                <a:ea typeface="+mn-lt"/>
                <a:cs typeface="+mn-lt"/>
              </a:rPr>
              <a:t> </a:t>
            </a:r>
            <a:r>
              <a:rPr lang="en" sz="2000" err="1">
                <a:ea typeface="+mn-lt"/>
                <a:cs typeface="+mn-lt"/>
              </a:rPr>
              <a:t>menghasilkan</a:t>
            </a:r>
            <a:r>
              <a:rPr lang="en" sz="2000">
                <a:ea typeface="+mn-lt"/>
                <a:cs typeface="+mn-lt"/>
              </a:rPr>
              <a:t> </a:t>
            </a:r>
            <a:r>
              <a:rPr lang="en" sz="2000" err="1">
                <a:ea typeface="+mn-lt"/>
                <a:cs typeface="+mn-lt"/>
              </a:rPr>
              <a:t>hasil</a:t>
            </a:r>
            <a:r>
              <a:rPr lang="en" sz="2000">
                <a:ea typeface="+mn-lt"/>
                <a:cs typeface="+mn-lt"/>
              </a:rPr>
              <a:t> </a:t>
            </a:r>
            <a:r>
              <a:rPr lang="en" sz="2000" err="1">
                <a:ea typeface="+mn-lt"/>
                <a:cs typeface="+mn-lt"/>
              </a:rPr>
              <a:t>sebagai</a:t>
            </a:r>
            <a:r>
              <a:rPr lang="en" sz="2000">
                <a:ea typeface="+mn-lt"/>
                <a:cs typeface="+mn-lt"/>
              </a:rPr>
              <a:t> </a:t>
            </a:r>
            <a:r>
              <a:rPr lang="en" sz="2000" err="1">
                <a:ea typeface="+mn-lt"/>
                <a:cs typeface="+mn-lt"/>
              </a:rPr>
              <a:t>berikut</a:t>
            </a:r>
            <a:endParaRPr lang="id-ID" err="1"/>
          </a:p>
          <a:p>
            <a:pPr algn="just"/>
            <a:endParaRPr lang="en" sz="2000">
              <a:ea typeface="+mn-lt"/>
              <a:cs typeface="+mn-lt"/>
            </a:endParaRPr>
          </a:p>
        </p:txBody>
      </p:sp>
      <p:sp>
        <p:nvSpPr>
          <p:cNvPr id="11" name="Persegi Panjang: Sudut Lengkung 10">
            <a:extLst>
              <a:ext uri="{FF2B5EF4-FFF2-40B4-BE49-F238E27FC236}">
                <a16:creationId xmlns:a16="http://schemas.microsoft.com/office/drawing/2014/main" id="{B11DC063-9CFC-CC08-A672-198664C3FEFB}"/>
              </a:ext>
            </a:extLst>
          </p:cNvPr>
          <p:cNvSpPr/>
          <p:nvPr/>
        </p:nvSpPr>
        <p:spPr>
          <a:xfrm>
            <a:off x="424556" y="2855515"/>
            <a:ext cx="2144515" cy="870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d-ID" sz="2400">
                <a:cs typeface="Calibri"/>
              </a:rPr>
              <a:t>Skenario Uji Coba</a:t>
            </a:r>
            <a:endParaRPr lang="id-ID"/>
          </a:p>
        </p:txBody>
      </p:sp>
      <p:sp>
        <p:nvSpPr>
          <p:cNvPr id="14" name="Persegi Panjang: Sudut Lengkung 13">
            <a:extLst>
              <a:ext uri="{FF2B5EF4-FFF2-40B4-BE49-F238E27FC236}">
                <a16:creationId xmlns:a16="http://schemas.microsoft.com/office/drawing/2014/main" id="{90D00DA3-6CD4-DBF4-00F2-59E628255BDC}"/>
              </a:ext>
            </a:extLst>
          </p:cNvPr>
          <p:cNvSpPr/>
          <p:nvPr/>
        </p:nvSpPr>
        <p:spPr>
          <a:xfrm>
            <a:off x="424556" y="3853998"/>
            <a:ext cx="2144516" cy="87074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d-ID" sz="2400">
                <a:cs typeface="Calibri"/>
              </a:rPr>
              <a:t>Hasil Uji Coba</a:t>
            </a:r>
            <a:endParaRPr lang="id-ID"/>
          </a:p>
        </p:txBody>
      </p:sp>
      <p:pic>
        <p:nvPicPr>
          <p:cNvPr id="2" name="Gambar 6" descr="Sebuah gambar berisi meja&#10;&#10;Deskripsi dibuat secara otomatis">
            <a:extLst>
              <a:ext uri="{FF2B5EF4-FFF2-40B4-BE49-F238E27FC236}">
                <a16:creationId xmlns:a16="http://schemas.microsoft.com/office/drawing/2014/main" id="{0BF4A289-C474-F5C4-BF05-11AF92DD2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047" y="2544425"/>
            <a:ext cx="7987552" cy="287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20078"/>
      </p:ext>
    </p:extLst>
  </p:cSld>
  <p:clrMapOvr>
    <a:masterClrMapping/>
  </p:clrMapOvr>
  <p:transition spd="slow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FBD9-161E-8B9F-D8F6-4E83EE1B5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477" y="669487"/>
            <a:ext cx="10515600" cy="6727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UJI COBA</a:t>
            </a:r>
          </a:p>
        </p:txBody>
      </p:sp>
      <p:pic>
        <p:nvPicPr>
          <p:cNvPr id="13" name="Gambar 6">
            <a:extLst>
              <a:ext uri="{FF2B5EF4-FFF2-40B4-BE49-F238E27FC236}">
                <a16:creationId xmlns:a16="http://schemas.microsoft.com/office/drawing/2014/main" id="{1B388097-9F9E-0222-C170-2C7B3FB82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2882" y="-95426"/>
            <a:ext cx="2375339" cy="1530923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AF1EC72C-B4A9-6233-3B1C-F4C4C52E58B5}"/>
              </a:ext>
            </a:extLst>
          </p:cNvPr>
          <p:cNvSpPr txBox="1">
            <a:spLocks/>
          </p:cNvSpPr>
          <p:nvPr/>
        </p:nvSpPr>
        <p:spPr>
          <a:xfrm>
            <a:off x="2859577" y="6455047"/>
            <a:ext cx="6499124" cy="3588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Final Project </a:t>
            </a:r>
            <a:r>
              <a:rPr lang="en-US" sz="1600" b="1" err="1"/>
              <a:t>Perancangan</a:t>
            </a:r>
            <a:r>
              <a:rPr lang="en-US" sz="1600" b="1"/>
              <a:t> dan Analisis </a:t>
            </a:r>
            <a:r>
              <a:rPr lang="en-US" sz="1600" err="1"/>
              <a:t>Algoritma</a:t>
            </a:r>
            <a:r>
              <a:rPr lang="en-US" sz="1600" b="1"/>
              <a:t> - IF184401</a:t>
            </a: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B4CA444F-E0F3-8A34-0418-BFE41BA55182}"/>
              </a:ext>
            </a:extLst>
          </p:cNvPr>
          <p:cNvSpPr txBox="1"/>
          <p:nvPr/>
        </p:nvSpPr>
        <p:spPr>
          <a:xfrm>
            <a:off x="3334698" y="1714673"/>
            <a:ext cx="8246323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" sz="2000">
                <a:ea typeface="+mn-lt"/>
                <a:cs typeface="+mn-lt"/>
              </a:rPr>
              <a:t>Hasil ranking di SPOJ kami </a:t>
            </a:r>
            <a:r>
              <a:rPr lang="en" sz="2000" err="1">
                <a:ea typeface="+mn-lt"/>
                <a:cs typeface="+mn-lt"/>
              </a:rPr>
              <a:t>mendaatkan</a:t>
            </a:r>
            <a:r>
              <a:rPr lang="en" sz="2000">
                <a:ea typeface="+mn-lt"/>
                <a:cs typeface="+mn-lt"/>
              </a:rPr>
              <a:t> ranking </a:t>
            </a:r>
            <a:r>
              <a:rPr lang="en" sz="2000" err="1">
                <a:ea typeface="+mn-lt"/>
                <a:cs typeface="+mn-lt"/>
              </a:rPr>
              <a:t>ke</a:t>
            </a:r>
            <a:r>
              <a:rPr lang="en" sz="2000">
                <a:ea typeface="+mn-lt"/>
                <a:cs typeface="+mn-lt"/>
              </a:rPr>
              <a:t> 13 </a:t>
            </a:r>
            <a:r>
              <a:rPr lang="en" sz="2000" err="1">
                <a:ea typeface="+mn-lt"/>
                <a:cs typeface="+mn-lt"/>
              </a:rPr>
              <a:t>sebagai</a:t>
            </a:r>
            <a:r>
              <a:rPr lang="en" sz="2000">
                <a:ea typeface="+mn-lt"/>
                <a:cs typeface="+mn-lt"/>
              </a:rPr>
              <a:t> </a:t>
            </a:r>
            <a:r>
              <a:rPr lang="en" sz="2000" err="1">
                <a:ea typeface="+mn-lt"/>
                <a:cs typeface="+mn-lt"/>
              </a:rPr>
              <a:t>berikut</a:t>
            </a:r>
            <a:r>
              <a:rPr lang="en" sz="2000">
                <a:ea typeface="+mn-lt"/>
                <a:cs typeface="+mn-lt"/>
              </a:rPr>
              <a:t> </a:t>
            </a:r>
            <a:endParaRPr lang="id-ID"/>
          </a:p>
        </p:txBody>
      </p:sp>
      <p:pic>
        <p:nvPicPr>
          <p:cNvPr id="4" name="Gambar 4" descr="Sebuah gambar berisi meja&#10;&#10;Deskripsi dibuat secara otomatis">
            <a:extLst>
              <a:ext uri="{FF2B5EF4-FFF2-40B4-BE49-F238E27FC236}">
                <a16:creationId xmlns:a16="http://schemas.microsoft.com/office/drawing/2014/main" id="{3F5218F7-3E0D-5B11-0F8E-CC7C6BF0F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576" y="2408796"/>
            <a:ext cx="6508375" cy="3631643"/>
          </a:xfrm>
          <a:prstGeom prst="rect">
            <a:avLst/>
          </a:prstGeom>
        </p:spPr>
      </p:pic>
      <p:sp>
        <p:nvSpPr>
          <p:cNvPr id="5" name="Persegi Panjang: Sudut Lengkung 10">
            <a:extLst>
              <a:ext uri="{FF2B5EF4-FFF2-40B4-BE49-F238E27FC236}">
                <a16:creationId xmlns:a16="http://schemas.microsoft.com/office/drawing/2014/main" id="{58C2C055-08BF-7277-5E7B-A7F4E3EC61F0}"/>
              </a:ext>
            </a:extLst>
          </p:cNvPr>
          <p:cNvSpPr/>
          <p:nvPr/>
        </p:nvSpPr>
        <p:spPr>
          <a:xfrm>
            <a:off x="424556" y="2855515"/>
            <a:ext cx="2144515" cy="870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d-ID" sz="2400">
                <a:cs typeface="Calibri"/>
              </a:rPr>
              <a:t>Skenario Uji Coba</a:t>
            </a:r>
            <a:endParaRPr lang="id-ID"/>
          </a:p>
        </p:txBody>
      </p:sp>
      <p:sp>
        <p:nvSpPr>
          <p:cNvPr id="7" name="Persegi Panjang: Sudut Lengkung 13">
            <a:extLst>
              <a:ext uri="{FF2B5EF4-FFF2-40B4-BE49-F238E27FC236}">
                <a16:creationId xmlns:a16="http://schemas.microsoft.com/office/drawing/2014/main" id="{DE6B184E-4A38-4B58-7F47-D21C7451AC1E}"/>
              </a:ext>
            </a:extLst>
          </p:cNvPr>
          <p:cNvSpPr/>
          <p:nvPr/>
        </p:nvSpPr>
        <p:spPr>
          <a:xfrm>
            <a:off x="424556" y="3853998"/>
            <a:ext cx="2144516" cy="87074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d-ID" sz="2400">
                <a:cs typeface="Calibri"/>
              </a:rPr>
              <a:t>Hasil Uji Coba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7366799"/>
      </p:ext>
    </p:extLst>
  </p:cSld>
  <p:clrMapOvr>
    <a:masterClrMapping/>
  </p:clrMapOvr>
  <p:transition spd="slow"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FBD9-161E-8B9F-D8F6-4E83EE1B5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477" y="669487"/>
            <a:ext cx="10515600" cy="6727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UJI COBA</a:t>
            </a:r>
          </a:p>
        </p:txBody>
      </p:sp>
      <p:pic>
        <p:nvPicPr>
          <p:cNvPr id="13" name="Gambar 6">
            <a:extLst>
              <a:ext uri="{FF2B5EF4-FFF2-40B4-BE49-F238E27FC236}">
                <a16:creationId xmlns:a16="http://schemas.microsoft.com/office/drawing/2014/main" id="{1B388097-9F9E-0222-C170-2C7B3FB82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2882" y="-95426"/>
            <a:ext cx="2375339" cy="1530923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AF1EC72C-B4A9-6233-3B1C-F4C4C52E58B5}"/>
              </a:ext>
            </a:extLst>
          </p:cNvPr>
          <p:cNvSpPr txBox="1">
            <a:spLocks/>
          </p:cNvSpPr>
          <p:nvPr/>
        </p:nvSpPr>
        <p:spPr>
          <a:xfrm>
            <a:off x="2859577" y="6455047"/>
            <a:ext cx="6499124" cy="3588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Final Project </a:t>
            </a:r>
            <a:r>
              <a:rPr lang="en-US" sz="1600" b="1" err="1"/>
              <a:t>Perancangan</a:t>
            </a:r>
            <a:r>
              <a:rPr lang="en-US" sz="1600" b="1"/>
              <a:t> dan Analisis </a:t>
            </a:r>
            <a:r>
              <a:rPr lang="en-US" sz="1600" err="1"/>
              <a:t>Algoritma</a:t>
            </a:r>
            <a:r>
              <a:rPr lang="en-US" sz="1600" b="1"/>
              <a:t> - IF184401</a:t>
            </a: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B4CA444F-E0F3-8A34-0418-BFE41BA55182}"/>
              </a:ext>
            </a:extLst>
          </p:cNvPr>
          <p:cNvSpPr txBox="1"/>
          <p:nvPr/>
        </p:nvSpPr>
        <p:spPr>
          <a:xfrm>
            <a:off x="3334698" y="1714673"/>
            <a:ext cx="8246323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" sz="2000">
                <a:ea typeface="+mn-lt"/>
                <a:cs typeface="+mn-lt"/>
              </a:rPr>
              <a:t>Dari data </a:t>
            </a:r>
            <a:r>
              <a:rPr lang="en" sz="2000" err="1">
                <a:ea typeface="+mn-lt"/>
                <a:cs typeface="+mn-lt"/>
              </a:rPr>
              <a:t>diatas</a:t>
            </a:r>
            <a:r>
              <a:rPr lang="en" sz="2000">
                <a:ea typeface="+mn-lt"/>
                <a:cs typeface="+mn-lt"/>
              </a:rPr>
              <a:t> </a:t>
            </a:r>
            <a:r>
              <a:rPr lang="en" sz="2000" err="1">
                <a:ea typeface="+mn-lt"/>
                <a:cs typeface="+mn-lt"/>
              </a:rPr>
              <a:t>dapat</a:t>
            </a:r>
            <a:r>
              <a:rPr lang="en" sz="2000">
                <a:ea typeface="+mn-lt"/>
                <a:cs typeface="+mn-lt"/>
              </a:rPr>
              <a:t> </a:t>
            </a:r>
            <a:r>
              <a:rPr lang="en" sz="2000" err="1">
                <a:ea typeface="+mn-lt"/>
                <a:cs typeface="+mn-lt"/>
              </a:rPr>
              <a:t>dihasilkan</a:t>
            </a:r>
            <a:r>
              <a:rPr lang="en" sz="2000">
                <a:ea typeface="+mn-lt"/>
                <a:cs typeface="+mn-lt"/>
              </a:rPr>
              <a:t> rata </a:t>
            </a:r>
            <a:r>
              <a:rPr lang="en" sz="2000" err="1">
                <a:ea typeface="+mn-lt"/>
                <a:cs typeface="+mn-lt"/>
              </a:rPr>
              <a:t>rata</a:t>
            </a:r>
            <a:r>
              <a:rPr lang="en" sz="2000">
                <a:ea typeface="+mn-lt"/>
                <a:cs typeface="+mn-lt"/>
              </a:rPr>
              <a:t> </a:t>
            </a:r>
            <a:r>
              <a:rPr lang="en" sz="2000" err="1">
                <a:ea typeface="+mn-lt"/>
                <a:cs typeface="+mn-lt"/>
              </a:rPr>
              <a:t>waktu</a:t>
            </a:r>
            <a:r>
              <a:rPr lang="en" sz="2000">
                <a:ea typeface="+mn-lt"/>
                <a:cs typeface="+mn-lt"/>
              </a:rPr>
              <a:t> dan memory </a:t>
            </a:r>
            <a:r>
              <a:rPr lang="en" sz="2000" err="1">
                <a:ea typeface="+mn-lt"/>
                <a:cs typeface="+mn-lt"/>
              </a:rPr>
              <a:t>sebagai</a:t>
            </a:r>
            <a:r>
              <a:rPr lang="en" sz="2000">
                <a:ea typeface="+mn-lt"/>
                <a:cs typeface="+mn-lt"/>
              </a:rPr>
              <a:t> </a:t>
            </a:r>
            <a:r>
              <a:rPr lang="en" sz="2000" err="1">
                <a:ea typeface="+mn-lt"/>
                <a:cs typeface="+mn-lt"/>
              </a:rPr>
              <a:t>berikut</a:t>
            </a:r>
            <a:r>
              <a:rPr lang="en" sz="2000">
                <a:ea typeface="+mn-lt"/>
                <a:cs typeface="+mn-lt"/>
              </a:rPr>
              <a:t> </a:t>
            </a:r>
            <a:endParaRPr lang="id-ID"/>
          </a:p>
        </p:txBody>
      </p:sp>
      <p:pic>
        <p:nvPicPr>
          <p:cNvPr id="4" name="Gambar 4" descr="Sebuah gambar berisi meja&#10;&#10;Deskripsi dibuat secara otomatis">
            <a:extLst>
              <a:ext uri="{FF2B5EF4-FFF2-40B4-BE49-F238E27FC236}">
                <a16:creationId xmlns:a16="http://schemas.microsoft.com/office/drawing/2014/main" id="{B0D95285-8739-6748-AB17-9E61E620B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253" y="2489947"/>
            <a:ext cx="4379258" cy="3290047"/>
          </a:xfrm>
          <a:prstGeom prst="rect">
            <a:avLst/>
          </a:prstGeom>
        </p:spPr>
      </p:pic>
      <p:sp>
        <p:nvSpPr>
          <p:cNvPr id="5" name="Persegi Panjang: Sudut Lengkung 10">
            <a:extLst>
              <a:ext uri="{FF2B5EF4-FFF2-40B4-BE49-F238E27FC236}">
                <a16:creationId xmlns:a16="http://schemas.microsoft.com/office/drawing/2014/main" id="{68EE00D9-83BB-EE21-4994-4340B49EDD96}"/>
              </a:ext>
            </a:extLst>
          </p:cNvPr>
          <p:cNvSpPr/>
          <p:nvPr/>
        </p:nvSpPr>
        <p:spPr>
          <a:xfrm>
            <a:off x="424556" y="2855515"/>
            <a:ext cx="2144515" cy="870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d-ID" sz="2400">
                <a:cs typeface="Calibri"/>
              </a:rPr>
              <a:t>Skenario Uji Coba</a:t>
            </a:r>
            <a:endParaRPr lang="id-ID"/>
          </a:p>
        </p:txBody>
      </p:sp>
      <p:sp>
        <p:nvSpPr>
          <p:cNvPr id="7" name="Persegi Panjang: Sudut Lengkung 13">
            <a:extLst>
              <a:ext uri="{FF2B5EF4-FFF2-40B4-BE49-F238E27FC236}">
                <a16:creationId xmlns:a16="http://schemas.microsoft.com/office/drawing/2014/main" id="{6FB9D1D8-37F8-0E86-F78A-C85FC2A20CEC}"/>
              </a:ext>
            </a:extLst>
          </p:cNvPr>
          <p:cNvSpPr/>
          <p:nvPr/>
        </p:nvSpPr>
        <p:spPr>
          <a:xfrm>
            <a:off x="424556" y="3853998"/>
            <a:ext cx="2144516" cy="87074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d-ID" sz="2400">
                <a:cs typeface="Calibri"/>
              </a:rPr>
              <a:t>Hasil Uji Coba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1328637"/>
      </p:ext>
    </p:extLst>
  </p:cSld>
  <p:clrMapOvr>
    <a:masterClrMapping/>
  </p:clrMapOvr>
  <p:transition spd="slow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FBD9-161E-8B9F-D8F6-4E83EE1B5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477" y="669487"/>
            <a:ext cx="10515600" cy="6727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UJI COBA</a:t>
            </a:r>
          </a:p>
        </p:txBody>
      </p:sp>
      <p:pic>
        <p:nvPicPr>
          <p:cNvPr id="13" name="Gambar 6">
            <a:extLst>
              <a:ext uri="{FF2B5EF4-FFF2-40B4-BE49-F238E27FC236}">
                <a16:creationId xmlns:a16="http://schemas.microsoft.com/office/drawing/2014/main" id="{1B388097-9F9E-0222-C170-2C7B3FB82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2882" y="-95426"/>
            <a:ext cx="2375339" cy="1530923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AF1EC72C-B4A9-6233-3B1C-F4C4C52E58B5}"/>
              </a:ext>
            </a:extLst>
          </p:cNvPr>
          <p:cNvSpPr txBox="1">
            <a:spLocks/>
          </p:cNvSpPr>
          <p:nvPr/>
        </p:nvSpPr>
        <p:spPr>
          <a:xfrm>
            <a:off x="2859577" y="6455047"/>
            <a:ext cx="6499124" cy="3588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Final Project </a:t>
            </a:r>
            <a:r>
              <a:rPr lang="en-US" sz="1600" b="1" err="1"/>
              <a:t>Perancangan</a:t>
            </a:r>
            <a:r>
              <a:rPr lang="en-US" sz="1600" b="1"/>
              <a:t> dan Analisis </a:t>
            </a:r>
            <a:r>
              <a:rPr lang="en-US" sz="1600" err="1"/>
              <a:t>Algoritma</a:t>
            </a:r>
            <a:r>
              <a:rPr lang="en-US" sz="1600" b="1"/>
              <a:t> - IF184401</a:t>
            </a: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B4CA444F-E0F3-8A34-0418-BFE41BA55182}"/>
              </a:ext>
            </a:extLst>
          </p:cNvPr>
          <p:cNvSpPr txBox="1"/>
          <p:nvPr/>
        </p:nvSpPr>
        <p:spPr>
          <a:xfrm>
            <a:off x="3334698" y="1714673"/>
            <a:ext cx="8246323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" sz="2000">
                <a:ea typeface="+mn-lt"/>
                <a:cs typeface="+mn-lt"/>
              </a:rPr>
              <a:t>Yang </a:t>
            </a:r>
            <a:r>
              <a:rPr lang="en" sz="2000" err="1">
                <a:ea typeface="+mn-lt"/>
                <a:cs typeface="+mn-lt"/>
              </a:rPr>
              <a:t>akan</a:t>
            </a:r>
            <a:r>
              <a:rPr lang="en" sz="2000">
                <a:ea typeface="+mn-lt"/>
                <a:cs typeface="+mn-lt"/>
              </a:rPr>
              <a:t> </a:t>
            </a:r>
            <a:r>
              <a:rPr lang="en" sz="2000" err="1">
                <a:ea typeface="+mn-lt"/>
                <a:cs typeface="+mn-lt"/>
              </a:rPr>
              <a:t>menghasilkan</a:t>
            </a:r>
            <a:r>
              <a:rPr lang="en" sz="2000">
                <a:ea typeface="+mn-lt"/>
                <a:cs typeface="+mn-lt"/>
              </a:rPr>
              <a:t> </a:t>
            </a:r>
            <a:r>
              <a:rPr lang="en" sz="2000" err="1">
                <a:ea typeface="+mn-lt"/>
                <a:cs typeface="+mn-lt"/>
              </a:rPr>
              <a:t>grafik</a:t>
            </a:r>
            <a:r>
              <a:rPr lang="en" sz="2000">
                <a:ea typeface="+mn-lt"/>
                <a:cs typeface="+mn-lt"/>
              </a:rPr>
              <a:t> rata </a:t>
            </a:r>
            <a:r>
              <a:rPr lang="en" sz="2000" err="1">
                <a:ea typeface="+mn-lt"/>
                <a:cs typeface="+mn-lt"/>
              </a:rPr>
              <a:t>rata</a:t>
            </a:r>
            <a:r>
              <a:rPr lang="en" sz="2000">
                <a:ea typeface="+mn-lt"/>
                <a:cs typeface="+mn-lt"/>
              </a:rPr>
              <a:t> memory </a:t>
            </a:r>
            <a:r>
              <a:rPr lang="en" sz="2000" err="1">
                <a:ea typeface="+mn-lt"/>
                <a:cs typeface="+mn-lt"/>
              </a:rPr>
              <a:t>yaitu</a:t>
            </a:r>
            <a:r>
              <a:rPr lang="en" sz="2000">
                <a:ea typeface="+mn-lt"/>
                <a:cs typeface="+mn-lt"/>
              </a:rPr>
              <a:t> </a:t>
            </a:r>
            <a:r>
              <a:rPr lang="en" sz="2000" err="1">
                <a:ea typeface="+mn-lt"/>
                <a:cs typeface="+mn-lt"/>
              </a:rPr>
              <a:t>stabil</a:t>
            </a:r>
            <a:r>
              <a:rPr lang="en" sz="2000">
                <a:ea typeface="+mn-lt"/>
                <a:cs typeface="+mn-lt"/>
              </a:rPr>
              <a:t> pada 80 </a:t>
            </a:r>
            <a:r>
              <a:rPr lang="en" sz="2000" err="1">
                <a:ea typeface="+mn-lt"/>
                <a:cs typeface="+mn-lt"/>
              </a:rPr>
              <a:t>sedangkan</a:t>
            </a:r>
            <a:r>
              <a:rPr lang="en" sz="2000">
                <a:ea typeface="+mn-lt"/>
                <a:cs typeface="+mn-lt"/>
              </a:rPr>
              <a:t> pada </a:t>
            </a:r>
            <a:r>
              <a:rPr lang="en" sz="2000" err="1">
                <a:ea typeface="+mn-lt"/>
                <a:cs typeface="+mn-lt"/>
              </a:rPr>
              <a:t>grafik</a:t>
            </a:r>
            <a:r>
              <a:rPr lang="en" sz="2000">
                <a:ea typeface="+mn-lt"/>
                <a:cs typeface="+mn-lt"/>
              </a:rPr>
              <a:t> </a:t>
            </a:r>
            <a:r>
              <a:rPr lang="en" sz="2000" err="1">
                <a:ea typeface="+mn-lt"/>
                <a:cs typeface="+mn-lt"/>
              </a:rPr>
              <a:t>waktunya</a:t>
            </a:r>
            <a:r>
              <a:rPr lang="en" sz="2000">
                <a:ea typeface="+mn-lt"/>
                <a:cs typeface="+mn-lt"/>
              </a:rPr>
              <a:t> </a:t>
            </a:r>
            <a:r>
              <a:rPr lang="en" sz="2000" err="1">
                <a:ea typeface="+mn-lt"/>
                <a:cs typeface="+mn-lt"/>
              </a:rPr>
              <a:t>sebagai</a:t>
            </a:r>
            <a:r>
              <a:rPr lang="en" sz="2000">
                <a:ea typeface="+mn-lt"/>
                <a:cs typeface="+mn-lt"/>
              </a:rPr>
              <a:t> </a:t>
            </a:r>
            <a:r>
              <a:rPr lang="en" sz="2000" err="1">
                <a:ea typeface="+mn-lt"/>
                <a:cs typeface="+mn-lt"/>
              </a:rPr>
              <a:t>berikut</a:t>
            </a:r>
            <a:r>
              <a:rPr lang="en" sz="2000">
                <a:ea typeface="+mn-lt"/>
                <a:cs typeface="+mn-lt"/>
              </a:rPr>
              <a:t> </a:t>
            </a:r>
            <a:endParaRPr lang="id-ID"/>
          </a:p>
        </p:txBody>
      </p:sp>
      <p:sp>
        <p:nvSpPr>
          <p:cNvPr id="5" name="Persegi Panjang: Sudut Lengkung 10">
            <a:extLst>
              <a:ext uri="{FF2B5EF4-FFF2-40B4-BE49-F238E27FC236}">
                <a16:creationId xmlns:a16="http://schemas.microsoft.com/office/drawing/2014/main" id="{5AF36484-F956-91C6-0BEC-9FDE8CED320F}"/>
              </a:ext>
            </a:extLst>
          </p:cNvPr>
          <p:cNvSpPr/>
          <p:nvPr/>
        </p:nvSpPr>
        <p:spPr>
          <a:xfrm>
            <a:off x="424556" y="2855515"/>
            <a:ext cx="2144515" cy="870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d-ID" sz="2400">
                <a:cs typeface="Calibri"/>
              </a:rPr>
              <a:t>Skenario Uji Coba</a:t>
            </a:r>
            <a:endParaRPr lang="id-ID"/>
          </a:p>
        </p:txBody>
      </p:sp>
      <p:sp>
        <p:nvSpPr>
          <p:cNvPr id="7" name="Persegi Panjang: Sudut Lengkung 13">
            <a:extLst>
              <a:ext uri="{FF2B5EF4-FFF2-40B4-BE49-F238E27FC236}">
                <a16:creationId xmlns:a16="http://schemas.microsoft.com/office/drawing/2014/main" id="{27DA9B59-C12C-E038-124B-ED3E5B3EB080}"/>
              </a:ext>
            </a:extLst>
          </p:cNvPr>
          <p:cNvSpPr/>
          <p:nvPr/>
        </p:nvSpPr>
        <p:spPr>
          <a:xfrm>
            <a:off x="424556" y="3853998"/>
            <a:ext cx="2144516" cy="87074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d-ID" sz="2400">
                <a:cs typeface="Calibri"/>
              </a:rPr>
              <a:t>Hasil Uji Coba</a:t>
            </a:r>
            <a:endParaRPr lang="id-ID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C47FA8C-E8E6-D622-EB36-343A7DC6EA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3568569"/>
              </p:ext>
            </p:extLst>
          </p:nvPr>
        </p:nvGraphicFramePr>
        <p:xfrm>
          <a:off x="4960882" y="264658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18589884"/>
      </p:ext>
    </p:extLst>
  </p:cSld>
  <p:clrMapOvr>
    <a:masterClrMapping/>
  </p:clrMapOvr>
  <p:transition spd="slow"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FBD9-161E-8B9F-D8F6-4E83EE1B5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477" y="669487"/>
            <a:ext cx="10515600" cy="6727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KESIMPULAN</a:t>
            </a:r>
            <a:endParaRPr lang="id-ID">
              <a:ea typeface="+mn-lt"/>
              <a:cs typeface="+mn-lt"/>
            </a:endParaRPr>
          </a:p>
        </p:txBody>
      </p:sp>
      <p:pic>
        <p:nvPicPr>
          <p:cNvPr id="13" name="Gambar 6">
            <a:extLst>
              <a:ext uri="{FF2B5EF4-FFF2-40B4-BE49-F238E27FC236}">
                <a16:creationId xmlns:a16="http://schemas.microsoft.com/office/drawing/2014/main" id="{1B388097-9F9E-0222-C170-2C7B3FB82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2882" y="-95426"/>
            <a:ext cx="2375339" cy="1530923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AF1EC72C-B4A9-6233-3B1C-F4C4C52E58B5}"/>
              </a:ext>
            </a:extLst>
          </p:cNvPr>
          <p:cNvSpPr txBox="1">
            <a:spLocks/>
          </p:cNvSpPr>
          <p:nvPr/>
        </p:nvSpPr>
        <p:spPr>
          <a:xfrm>
            <a:off x="2859577" y="6455047"/>
            <a:ext cx="6499124" cy="3588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Final Project </a:t>
            </a:r>
            <a:r>
              <a:rPr lang="en-US" sz="1600" b="1" err="1"/>
              <a:t>Perancangan</a:t>
            </a:r>
            <a:r>
              <a:rPr lang="en-US" sz="1600" b="1"/>
              <a:t> dan Analisis </a:t>
            </a:r>
            <a:r>
              <a:rPr lang="en-US" sz="1600" err="1"/>
              <a:t>Algoritma</a:t>
            </a:r>
            <a:r>
              <a:rPr lang="en-US" sz="1600" b="1"/>
              <a:t> - IF184401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Kotak Teks 4">
                <a:extLst>
                  <a:ext uri="{FF2B5EF4-FFF2-40B4-BE49-F238E27FC236}">
                    <a16:creationId xmlns:a16="http://schemas.microsoft.com/office/drawing/2014/main" id="{9BDA9004-2BAB-2D3D-1F58-33A96AA24E1D}"/>
                  </a:ext>
                </a:extLst>
              </p:cNvPr>
              <p:cNvSpPr txBox="1"/>
              <p:nvPr/>
            </p:nvSpPr>
            <p:spPr>
              <a:xfrm>
                <a:off x="1876145" y="2590820"/>
                <a:ext cx="8439709" cy="923330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just"/>
                <a:r>
                  <a:rPr lang="en-US" b="0">
                    <a:ea typeface="Fira Code" pitchFamily="1" charset="0"/>
                    <a:cs typeface="Fira Code" pitchFamily="1" charset="0"/>
                  </a:rPr>
                  <a:t>Soal SPOJ DCEPC203 merupakan soal yang bisa diselesaikan dengan mengimplementasikan </a:t>
                </a:r>
                <a:r>
                  <a:rPr lang="en-US" b="0" i="1">
                    <a:ea typeface="Fira Code" pitchFamily="1" charset="0"/>
                    <a:cs typeface="Fira Code" pitchFamily="1" charset="0"/>
                  </a:rPr>
                  <a:t>Sieve of Erastothenes</a:t>
                </a:r>
                <a:r>
                  <a:rPr lang="en-US" b="0">
                    <a:ea typeface="Fira Code" pitchFamily="1" charset="0"/>
                    <a:cs typeface="Fira Code" pitchFamily="1" charset="0"/>
                  </a:rPr>
                  <a:t>, Uji Primalitas Miller Rabin, sifat primalitas dari bilangan berbentuk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Fira Code" pitchFamily="1" charset="0"/>
                            <a:cs typeface="Fira Code" pitchFamily="1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Fira Code" pitchFamily="1" charset="0"/>
                        <a:cs typeface="Fira Code" pitchFamily="1" charset="0"/>
                      </a:rPr>
                      <m:t>−1</m:t>
                    </m:r>
                  </m:oMath>
                </a14:m>
                <a:r>
                  <a:rPr lang="en-US" b="0">
                    <a:ea typeface="Fira Code" pitchFamily="1" charset="0"/>
                    <a:cs typeface="Fira Code" pitchFamily="1" charset="0"/>
                  </a:rPr>
                  <a:t>, dan algoritma Tonelli-Shanks.</a:t>
                </a:r>
              </a:p>
            </p:txBody>
          </p:sp>
        </mc:Choice>
        <mc:Fallback>
          <p:sp>
            <p:nvSpPr>
              <p:cNvPr id="5" name="Kotak Teks 4">
                <a:extLst>
                  <a:ext uri="{FF2B5EF4-FFF2-40B4-BE49-F238E27FC236}">
                    <a16:creationId xmlns:a16="http://schemas.microsoft.com/office/drawing/2014/main" id="{9BDA9004-2BAB-2D3D-1F58-33A96AA24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145" y="2590820"/>
                <a:ext cx="8439709" cy="923330"/>
              </a:xfrm>
              <a:prstGeom prst="rect">
                <a:avLst/>
              </a:prstGeom>
              <a:blipFill>
                <a:blip r:embed="rId4"/>
                <a:stretch>
                  <a:fillRect l="-577" t="-2614" r="-505" b="-9150"/>
                </a:stretch>
              </a:blipFill>
              <a:ln>
                <a:solidFill>
                  <a:srgbClr val="4472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Kotak Teks 5">
            <a:extLst>
              <a:ext uri="{FF2B5EF4-FFF2-40B4-BE49-F238E27FC236}">
                <a16:creationId xmlns:a16="http://schemas.microsoft.com/office/drawing/2014/main" id="{4FEDD0EA-3EBD-FE36-5877-58F17CF92A94}"/>
              </a:ext>
            </a:extLst>
          </p:cNvPr>
          <p:cNvSpPr txBox="1"/>
          <p:nvPr/>
        </p:nvSpPr>
        <p:spPr>
          <a:xfrm>
            <a:off x="1876145" y="3850655"/>
            <a:ext cx="8439709" cy="120032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>
                <a:ea typeface="+mn-lt"/>
                <a:cs typeface="+mn-lt"/>
              </a:rPr>
              <a:t>Metode dan </a:t>
            </a:r>
            <a:r>
              <a:rPr lang="en" err="1">
                <a:ea typeface="+mn-lt"/>
                <a:cs typeface="+mn-lt"/>
              </a:rPr>
              <a:t>teori</a:t>
            </a:r>
            <a:r>
              <a:rPr lang="en">
                <a:ea typeface="+mn-lt"/>
                <a:cs typeface="+mn-lt"/>
              </a:rPr>
              <a:t> yang </a:t>
            </a:r>
            <a:r>
              <a:rPr lang="en" err="1">
                <a:ea typeface="+mn-lt"/>
                <a:cs typeface="+mn-lt"/>
              </a:rPr>
              <a:t>kita</a:t>
            </a:r>
            <a:r>
              <a:rPr lang="en">
                <a:ea typeface="+mn-lt"/>
                <a:cs typeface="+mn-lt"/>
              </a:rPr>
              <a:t> </a:t>
            </a:r>
            <a:r>
              <a:rPr lang="en" err="1">
                <a:ea typeface="+mn-lt"/>
                <a:cs typeface="+mn-lt"/>
              </a:rPr>
              <a:t>bahas</a:t>
            </a:r>
            <a:r>
              <a:rPr lang="en">
                <a:ea typeface="+mn-lt"/>
                <a:cs typeface="+mn-lt"/>
              </a:rPr>
              <a:t> </a:t>
            </a:r>
            <a:r>
              <a:rPr lang="en" err="1">
                <a:ea typeface="+mn-lt"/>
                <a:cs typeface="+mn-lt"/>
              </a:rPr>
              <a:t>tadi</a:t>
            </a:r>
            <a:r>
              <a:rPr lang="en">
                <a:ea typeface="+mn-lt"/>
                <a:cs typeface="+mn-lt"/>
              </a:rPr>
              <a:t> </a:t>
            </a:r>
            <a:r>
              <a:rPr lang="en" err="1">
                <a:ea typeface="+mn-lt"/>
                <a:cs typeface="+mn-lt"/>
              </a:rPr>
              <a:t>dapat</a:t>
            </a:r>
            <a:r>
              <a:rPr lang="en">
                <a:ea typeface="+mn-lt"/>
                <a:cs typeface="+mn-lt"/>
              </a:rPr>
              <a:t> </a:t>
            </a:r>
            <a:r>
              <a:rPr lang="en" err="1">
                <a:ea typeface="+mn-lt"/>
                <a:cs typeface="+mn-lt"/>
              </a:rPr>
              <a:t>membuat</a:t>
            </a:r>
            <a:r>
              <a:rPr lang="en">
                <a:ea typeface="+mn-lt"/>
                <a:cs typeface="+mn-lt"/>
              </a:rPr>
              <a:t> </a:t>
            </a:r>
            <a:r>
              <a:rPr lang="en" err="1">
                <a:ea typeface="+mn-lt"/>
                <a:cs typeface="+mn-lt"/>
              </a:rPr>
              <a:t>penyelesaian</a:t>
            </a:r>
            <a:r>
              <a:rPr lang="en">
                <a:ea typeface="+mn-lt"/>
                <a:cs typeface="+mn-lt"/>
              </a:rPr>
              <a:t> </a:t>
            </a:r>
            <a:r>
              <a:rPr lang="en" err="1">
                <a:ea typeface="+mn-lt"/>
                <a:cs typeface="+mn-lt"/>
              </a:rPr>
              <a:t>soal</a:t>
            </a:r>
            <a:r>
              <a:rPr lang="en">
                <a:ea typeface="+mn-lt"/>
                <a:cs typeface="+mn-lt"/>
              </a:rPr>
              <a:t> </a:t>
            </a:r>
            <a:r>
              <a:rPr lang="en" err="1">
                <a:ea typeface="+mn-lt"/>
                <a:cs typeface="+mn-lt"/>
              </a:rPr>
              <a:t>lebih</a:t>
            </a:r>
            <a:r>
              <a:rPr lang="en">
                <a:ea typeface="+mn-lt"/>
                <a:cs typeface="+mn-lt"/>
              </a:rPr>
              <a:t> </a:t>
            </a:r>
            <a:r>
              <a:rPr lang="en" err="1">
                <a:ea typeface="+mn-lt"/>
                <a:cs typeface="+mn-lt"/>
              </a:rPr>
              <a:t>efisien</a:t>
            </a:r>
            <a:r>
              <a:rPr lang="en">
                <a:ea typeface="+mn-lt"/>
                <a:cs typeface="+mn-lt"/>
              </a:rPr>
              <a:t> </a:t>
            </a:r>
            <a:r>
              <a:rPr lang="en" err="1">
                <a:ea typeface="+mn-lt"/>
                <a:cs typeface="+mn-lt"/>
              </a:rPr>
              <a:t>sehingga</a:t>
            </a:r>
            <a:r>
              <a:rPr lang="en">
                <a:ea typeface="+mn-lt"/>
                <a:cs typeface="+mn-lt"/>
              </a:rPr>
              <a:t> </a:t>
            </a:r>
            <a:r>
              <a:rPr lang="en" err="1">
                <a:ea typeface="+mn-lt"/>
                <a:cs typeface="+mn-lt"/>
              </a:rPr>
              <a:t>sesuai</a:t>
            </a:r>
            <a:r>
              <a:rPr lang="en">
                <a:ea typeface="+mn-lt"/>
                <a:cs typeface="+mn-lt"/>
              </a:rPr>
              <a:t> </a:t>
            </a:r>
            <a:r>
              <a:rPr lang="en" err="1">
                <a:ea typeface="+mn-lt"/>
                <a:cs typeface="+mn-lt"/>
              </a:rPr>
              <a:t>dengan</a:t>
            </a:r>
            <a:r>
              <a:rPr lang="en">
                <a:ea typeface="+mn-lt"/>
                <a:cs typeface="+mn-lt"/>
              </a:rPr>
              <a:t> time dan memory constraint yang </a:t>
            </a:r>
            <a:r>
              <a:rPr lang="en" err="1">
                <a:ea typeface="+mn-lt"/>
                <a:cs typeface="+mn-lt"/>
              </a:rPr>
              <a:t>ada</a:t>
            </a:r>
            <a:r>
              <a:rPr lang="en">
                <a:ea typeface="+mn-lt"/>
                <a:cs typeface="+mn-lt"/>
              </a:rPr>
              <a:t> pada </a:t>
            </a:r>
            <a:r>
              <a:rPr lang="en" err="1">
                <a:ea typeface="+mn-lt"/>
                <a:cs typeface="+mn-lt"/>
              </a:rPr>
              <a:t>soal</a:t>
            </a:r>
            <a:r>
              <a:rPr lang="en">
                <a:ea typeface="+mn-lt"/>
                <a:cs typeface="+mn-lt"/>
              </a:rPr>
              <a:t>. Dapat </a:t>
            </a:r>
            <a:r>
              <a:rPr lang="en" err="1">
                <a:ea typeface="+mn-lt"/>
                <a:cs typeface="+mn-lt"/>
              </a:rPr>
              <a:t>disimpulkan</a:t>
            </a:r>
            <a:r>
              <a:rPr lang="en">
                <a:ea typeface="+mn-lt"/>
                <a:cs typeface="+mn-lt"/>
              </a:rPr>
              <a:t> </a:t>
            </a:r>
            <a:r>
              <a:rPr lang="en" err="1">
                <a:ea typeface="+mn-lt"/>
                <a:cs typeface="+mn-lt"/>
              </a:rPr>
              <a:t>bahwa</a:t>
            </a:r>
            <a:r>
              <a:rPr lang="en">
                <a:ea typeface="+mn-lt"/>
                <a:cs typeface="+mn-lt"/>
              </a:rPr>
              <a:t> </a:t>
            </a:r>
            <a:r>
              <a:rPr lang="en" err="1">
                <a:ea typeface="+mn-lt"/>
                <a:cs typeface="+mn-lt"/>
              </a:rPr>
              <a:t>metode</a:t>
            </a:r>
            <a:r>
              <a:rPr lang="en">
                <a:ea typeface="+mn-lt"/>
                <a:cs typeface="+mn-lt"/>
              </a:rPr>
              <a:t> yang kami </a:t>
            </a:r>
            <a:r>
              <a:rPr lang="en" err="1">
                <a:ea typeface="+mn-lt"/>
                <a:cs typeface="+mn-lt"/>
              </a:rPr>
              <a:t>rumuskan</a:t>
            </a:r>
            <a:r>
              <a:rPr lang="en">
                <a:ea typeface="+mn-lt"/>
                <a:cs typeface="+mn-lt"/>
              </a:rPr>
              <a:t> </a:t>
            </a:r>
            <a:r>
              <a:rPr lang="en" err="1">
                <a:ea typeface="+mn-lt"/>
                <a:cs typeface="+mn-lt"/>
              </a:rPr>
              <a:t>menghasilkan</a:t>
            </a:r>
            <a:r>
              <a:rPr lang="en">
                <a:ea typeface="+mn-lt"/>
                <a:cs typeface="+mn-lt"/>
              </a:rPr>
              <a:t> rata-rata </a:t>
            </a:r>
            <a:r>
              <a:rPr lang="en" err="1">
                <a:ea typeface="+mn-lt"/>
                <a:cs typeface="+mn-lt"/>
              </a:rPr>
              <a:t>waktu</a:t>
            </a:r>
            <a:r>
              <a:rPr lang="en">
                <a:ea typeface="+mn-lt"/>
                <a:cs typeface="+mn-lt"/>
              </a:rPr>
              <a:t> 2,28s dan memory </a:t>
            </a:r>
            <a:r>
              <a:rPr lang="en" err="1">
                <a:ea typeface="+mn-lt"/>
                <a:cs typeface="+mn-lt"/>
              </a:rPr>
              <a:t>konstan</a:t>
            </a:r>
            <a:r>
              <a:rPr lang="en">
                <a:ea typeface="+mn-lt"/>
                <a:cs typeface="+mn-lt"/>
              </a:rPr>
              <a:t> </a:t>
            </a:r>
            <a:r>
              <a:rPr lang="en" err="1">
                <a:ea typeface="+mn-lt"/>
                <a:cs typeface="+mn-lt"/>
              </a:rPr>
              <a:t>yaitu</a:t>
            </a:r>
            <a:r>
              <a:rPr lang="en">
                <a:ea typeface="+mn-lt"/>
                <a:cs typeface="+mn-lt"/>
              </a:rPr>
              <a:t>  80MB.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6720949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FBD9-161E-8B9F-D8F6-4E83EE1B5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477" y="669487"/>
            <a:ext cx="10515600" cy="6727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PENDAHULUAN</a:t>
            </a:r>
            <a:endParaRPr lang="id-ID">
              <a:ea typeface="+mn-lt"/>
              <a:cs typeface="+mn-lt"/>
            </a:endParaRPr>
          </a:p>
        </p:txBody>
      </p:sp>
      <p:pic>
        <p:nvPicPr>
          <p:cNvPr id="13" name="Gambar 6">
            <a:extLst>
              <a:ext uri="{FF2B5EF4-FFF2-40B4-BE49-F238E27FC236}">
                <a16:creationId xmlns:a16="http://schemas.microsoft.com/office/drawing/2014/main" id="{1B388097-9F9E-0222-C170-2C7B3FB82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2882" y="-95426"/>
            <a:ext cx="2375339" cy="1530923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AF1EC72C-B4A9-6233-3B1C-F4C4C52E58B5}"/>
              </a:ext>
            </a:extLst>
          </p:cNvPr>
          <p:cNvSpPr txBox="1">
            <a:spLocks/>
          </p:cNvSpPr>
          <p:nvPr/>
        </p:nvSpPr>
        <p:spPr>
          <a:xfrm>
            <a:off x="2859577" y="6455047"/>
            <a:ext cx="6499124" cy="3588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Final Project </a:t>
            </a:r>
            <a:r>
              <a:rPr lang="en-US" sz="1600" b="1" err="1"/>
              <a:t>Perancangan</a:t>
            </a:r>
            <a:r>
              <a:rPr lang="en-US" sz="1600" b="1"/>
              <a:t> dan Analisis </a:t>
            </a:r>
            <a:r>
              <a:rPr lang="en-US" sz="1600" err="1"/>
              <a:t>Algoritma</a:t>
            </a:r>
            <a:r>
              <a:rPr lang="en-US" sz="1600" b="1"/>
              <a:t> - IF184401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Kotak Teks 4">
                <a:extLst>
                  <a:ext uri="{FF2B5EF4-FFF2-40B4-BE49-F238E27FC236}">
                    <a16:creationId xmlns:a16="http://schemas.microsoft.com/office/drawing/2014/main" id="{9BDA9004-2BAB-2D3D-1F58-33A96AA24E1D}"/>
                  </a:ext>
                </a:extLst>
              </p:cNvPr>
              <p:cNvSpPr txBox="1"/>
              <p:nvPr/>
            </p:nvSpPr>
            <p:spPr>
              <a:xfrm>
                <a:off x="3383016" y="1954266"/>
                <a:ext cx="3794532" cy="923330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>
                    <a:cs typeface="Calibri" panose="020F0502020204030204"/>
                  </a:rPr>
                  <a:t>Konstrain Variabel: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b="0">
                  <a:cs typeface="Calibri" panose="020F0502020204030204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/>
                        </a:rPr>
                        <m:t>2≤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id-ID" err="1">
                  <a:cs typeface="Calibri" panose="020F0502020204030204"/>
                </a:endParaRPr>
              </a:p>
            </p:txBody>
          </p:sp>
        </mc:Choice>
        <mc:Fallback>
          <p:sp>
            <p:nvSpPr>
              <p:cNvPr id="5" name="Kotak Teks 4">
                <a:extLst>
                  <a:ext uri="{FF2B5EF4-FFF2-40B4-BE49-F238E27FC236}">
                    <a16:creationId xmlns:a16="http://schemas.microsoft.com/office/drawing/2014/main" id="{9BDA9004-2BAB-2D3D-1F58-33A96AA24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016" y="1954266"/>
                <a:ext cx="3794532" cy="923330"/>
              </a:xfrm>
              <a:prstGeom prst="rect">
                <a:avLst/>
              </a:prstGeom>
              <a:blipFill>
                <a:blip r:embed="rId3"/>
                <a:stretch>
                  <a:fillRect t="-3268"/>
                </a:stretch>
              </a:blipFill>
              <a:ln>
                <a:solidFill>
                  <a:srgbClr val="4472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Kotak Teks 4">
            <a:extLst>
              <a:ext uri="{FF2B5EF4-FFF2-40B4-BE49-F238E27FC236}">
                <a16:creationId xmlns:a16="http://schemas.microsoft.com/office/drawing/2014/main" id="{88FE5756-700C-7399-3EB7-B380DD0E9135}"/>
              </a:ext>
            </a:extLst>
          </p:cNvPr>
          <p:cNvSpPr txBox="1"/>
          <p:nvPr/>
        </p:nvSpPr>
        <p:spPr>
          <a:xfrm>
            <a:off x="7461435" y="1954266"/>
            <a:ext cx="3794532" cy="923330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 panose="020F0502020204030204"/>
              </a:rPr>
              <a:t>Limitasi Soal:</a:t>
            </a:r>
          </a:p>
          <a:p>
            <a:pPr algn="ctr" defTabSz="274320"/>
            <a:r>
              <a:rPr lang="en-US">
                <a:cs typeface="Calibri" panose="020F0502020204030204"/>
              </a:rPr>
              <a:t>Waktu (detik)	: 2,355</a:t>
            </a:r>
          </a:p>
          <a:p>
            <a:pPr algn="ctr" defTabSz="274320"/>
            <a:r>
              <a:rPr lang="en-US">
                <a:cs typeface="Calibri" panose="020F0502020204030204"/>
              </a:rPr>
              <a:t>Memori (MB)	: 1536</a:t>
            </a:r>
            <a:endParaRPr lang="id-ID" err="1">
              <a:cs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Kotak Teks 4">
                <a:extLst>
                  <a:ext uri="{FF2B5EF4-FFF2-40B4-BE49-F238E27FC236}">
                    <a16:creationId xmlns:a16="http://schemas.microsoft.com/office/drawing/2014/main" id="{C6B8031E-09CC-6225-D306-FF5208AEA35A}"/>
                  </a:ext>
                </a:extLst>
              </p:cNvPr>
              <p:cNvSpPr txBox="1"/>
              <p:nvPr/>
            </p:nvSpPr>
            <p:spPr>
              <a:xfrm>
                <a:off x="3383015" y="3905911"/>
                <a:ext cx="7872951" cy="923330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cs typeface="Calibri" panose="020F0502020204030204"/>
                  </a:rPr>
                  <a:t>Jika </a:t>
                </a:r>
                <a:r>
                  <a:rPr lang="en-US">
                    <a:cs typeface="Calibri" panose="020F0502020204030204"/>
                  </a:rPr>
                  <a:t>soal</a:t>
                </a:r>
                <a:r>
                  <a:rPr lang="en-US" dirty="0">
                    <a:cs typeface="Calibri" panose="020F0502020204030204"/>
                  </a:rPr>
                  <a:t> </a:t>
                </a:r>
                <a:r>
                  <a:rPr lang="en-US">
                    <a:cs typeface="Calibri" panose="020F0502020204030204"/>
                  </a:rPr>
                  <a:t>diselesaikan</a:t>
                </a:r>
                <a:r>
                  <a:rPr lang="en-US" dirty="0">
                    <a:cs typeface="Calibri" panose="020F0502020204030204"/>
                  </a:rPr>
                  <a:t> </a:t>
                </a:r>
                <a:r>
                  <a:rPr lang="en-US">
                    <a:cs typeface="Calibri" panose="020F0502020204030204"/>
                  </a:rPr>
                  <a:t>dengan</a:t>
                </a:r>
                <a:r>
                  <a:rPr lang="en-US" dirty="0">
                    <a:cs typeface="Calibri" panose="020F0502020204030204"/>
                  </a:rPr>
                  <a:t> </a:t>
                </a:r>
                <a:r>
                  <a:rPr lang="en-US">
                    <a:cs typeface="Calibri" panose="020F0502020204030204"/>
                  </a:rPr>
                  <a:t>cara</a:t>
                </a:r>
                <a:r>
                  <a:rPr lang="en-US" dirty="0">
                    <a:cs typeface="Calibri" panose="020F0502020204030204"/>
                  </a:rPr>
                  <a:t> </a:t>
                </a:r>
                <a:r>
                  <a:rPr lang="en-US" i="1" dirty="0">
                    <a:cs typeface="Calibri" panose="020F0502020204030204"/>
                  </a:rPr>
                  <a:t>brute force</a:t>
                </a:r>
                <a:r>
                  <a:rPr lang="en-US" dirty="0">
                    <a:cs typeface="Calibri" panose="020F0502020204030204"/>
                  </a:rPr>
                  <a:t> </a:t>
                </a:r>
                <a:r>
                  <a:rPr lang="en-US">
                    <a:cs typeface="Calibri" panose="020F0502020204030204"/>
                  </a:rPr>
                  <a:t>maka</a:t>
                </a:r>
                <a:r>
                  <a:rPr lang="en-US" dirty="0">
                    <a:cs typeface="Calibri" panose="020F0502020204030204"/>
                  </a:rPr>
                  <a:t> </a:t>
                </a:r>
                <a:r>
                  <a:rPr lang="en-US">
                    <a:cs typeface="Calibri" panose="020F0502020204030204"/>
                  </a:rPr>
                  <a:t>akan</a:t>
                </a:r>
                <a:r>
                  <a:rPr lang="en-US" dirty="0">
                    <a:cs typeface="Calibri" panose="020F0502020204030204"/>
                  </a:rPr>
                  <a:t> </a:t>
                </a:r>
                <a:r>
                  <a:rPr lang="en-US">
                    <a:cs typeface="Calibri" panose="020F0502020204030204"/>
                  </a:rPr>
                  <a:t>menghasilkan</a:t>
                </a:r>
                <a:r>
                  <a:rPr lang="en-US" dirty="0">
                    <a:cs typeface="Calibri" panose="020F0502020204030204"/>
                  </a:rPr>
                  <a:t> </a:t>
                </a:r>
                <a:r>
                  <a:rPr lang="en-US">
                    <a:cs typeface="Calibri" panose="020F0502020204030204"/>
                  </a:rPr>
                  <a:t>penyelesaian</a:t>
                </a:r>
                <a:r>
                  <a:rPr lang="en-US" dirty="0">
                    <a:cs typeface="Calibri" panose="020F0502020204030204"/>
                  </a:rPr>
                  <a:t> </a:t>
                </a:r>
                <a:r>
                  <a:rPr lang="en-US">
                    <a:cs typeface="Calibri" panose="020F0502020204030204"/>
                  </a:rPr>
                  <a:t>dengan</a:t>
                </a:r>
                <a:r>
                  <a:rPr lang="en-US" dirty="0">
                    <a:cs typeface="Calibri" panose="020F0502020204030204"/>
                  </a:rPr>
                  <a:t> </a:t>
                </a:r>
                <a:r>
                  <a:rPr lang="en-US">
                    <a:cs typeface="Calibri" panose="020F0502020204030204"/>
                  </a:rPr>
                  <a:t>kompleksitas</a:t>
                </a:r>
                <a:r>
                  <a:rPr lang="en-US" dirty="0">
                    <a:cs typeface="Calibri" panose="020F0502020204030204"/>
                  </a:rPr>
                  <a:t> </a:t>
                </a:r>
                <a:r>
                  <a:rPr lang="en-US">
                    <a:cs typeface="Calibri" panose="020F0502020204030204"/>
                  </a:rPr>
                  <a:t>waktu</a:t>
                </a:r>
                <a:r>
                  <a:rPr lang="en-US" dirty="0">
                    <a:cs typeface="Calibri" panose="020F0502020204030204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𝑇𝑁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𝑁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)</m:t>
                    </m:r>
                  </m:oMath>
                </a14:m>
                <a:r>
                  <a:rPr lang="en-US" dirty="0">
                    <a:cs typeface="Calibri" panose="020F0502020204030204"/>
                  </a:rPr>
                  <a:t>. </a:t>
                </a:r>
                <a:r>
                  <a:rPr lang="en-US">
                    <a:cs typeface="Calibri" panose="020F0502020204030204"/>
                  </a:rPr>
                  <a:t>Dengan</a:t>
                </a:r>
                <a:r>
                  <a:rPr lang="en-US" dirty="0">
                    <a:cs typeface="Calibri" panose="020F0502020204030204"/>
                  </a:rPr>
                  <a:t> </a:t>
                </a:r>
                <a:r>
                  <a:rPr lang="en-US">
                    <a:cs typeface="Calibri" panose="020F0502020204030204"/>
                  </a:rPr>
                  <a:t>kompleksitas</a:t>
                </a:r>
                <a:r>
                  <a:rPr lang="en-US" dirty="0">
                    <a:cs typeface="Calibri" panose="020F0502020204030204"/>
                  </a:rPr>
                  <a:t> </a:t>
                </a:r>
                <a:r>
                  <a:rPr lang="en-US">
                    <a:cs typeface="Calibri" panose="020F0502020204030204"/>
                  </a:rPr>
                  <a:t>waktu</a:t>
                </a:r>
                <a:r>
                  <a:rPr lang="en-US" dirty="0">
                    <a:cs typeface="Calibri" panose="020F0502020204030204"/>
                  </a:rPr>
                  <a:t> </a:t>
                </a:r>
                <a:r>
                  <a:rPr lang="en-US">
                    <a:cs typeface="Calibri" panose="020F0502020204030204"/>
                  </a:rPr>
                  <a:t>tersebut</a:t>
                </a:r>
                <a:r>
                  <a:rPr lang="en-US" dirty="0">
                    <a:cs typeface="Calibri" panose="020F0502020204030204"/>
                  </a:rPr>
                  <a:t> </a:t>
                </a:r>
                <a:r>
                  <a:rPr lang="en-US">
                    <a:cs typeface="Calibri" panose="020F0502020204030204"/>
                  </a:rPr>
                  <a:t>maka</a:t>
                </a:r>
                <a:r>
                  <a:rPr lang="en-US" dirty="0">
                    <a:cs typeface="Calibri" panose="020F0502020204030204"/>
                  </a:rPr>
                  <a:t> </a:t>
                </a:r>
                <a:r>
                  <a:rPr lang="en-US">
                    <a:cs typeface="Calibri" panose="020F0502020204030204"/>
                  </a:rPr>
                  <a:t>akan</a:t>
                </a:r>
                <a:r>
                  <a:rPr lang="en-US" dirty="0">
                    <a:cs typeface="Calibri" panose="020F0502020204030204"/>
                  </a:rPr>
                  <a:t> </a:t>
                </a:r>
                <a:r>
                  <a:rPr lang="en-US">
                    <a:cs typeface="Calibri" panose="020F0502020204030204"/>
                  </a:rPr>
                  <a:t>menghasilkan</a:t>
                </a:r>
                <a:r>
                  <a:rPr lang="en-US" dirty="0">
                    <a:cs typeface="Calibri" panose="020F0502020204030204"/>
                  </a:rPr>
                  <a:t> verdict TLE (</a:t>
                </a:r>
                <a:r>
                  <a:rPr lang="en-US" i="1" dirty="0">
                    <a:cs typeface="Calibri" panose="020F0502020204030204"/>
                  </a:rPr>
                  <a:t>Time Limit Exceeded</a:t>
                </a:r>
                <a:r>
                  <a:rPr lang="en-US" dirty="0">
                    <a:cs typeface="Calibri" panose="020F0502020204030204"/>
                  </a:rPr>
                  <a:t>).</a:t>
                </a:r>
                <a:endParaRPr lang="id-ID" err="1">
                  <a:cs typeface="Calibri" panose="020F0502020204030204"/>
                </a:endParaRPr>
              </a:p>
            </p:txBody>
          </p:sp>
        </mc:Choice>
        <mc:Fallback>
          <p:sp>
            <p:nvSpPr>
              <p:cNvPr id="10" name="Kotak Teks 4">
                <a:extLst>
                  <a:ext uri="{FF2B5EF4-FFF2-40B4-BE49-F238E27FC236}">
                    <a16:creationId xmlns:a16="http://schemas.microsoft.com/office/drawing/2014/main" id="{C6B8031E-09CC-6225-D306-FF5208AEA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015" y="3905911"/>
                <a:ext cx="7872951" cy="923330"/>
              </a:xfrm>
              <a:prstGeom prst="rect">
                <a:avLst/>
              </a:prstGeom>
              <a:blipFill>
                <a:blip r:embed="rId4"/>
                <a:stretch>
                  <a:fillRect l="-619" t="-3268" b="-9150"/>
                </a:stretch>
              </a:blipFill>
              <a:ln>
                <a:solidFill>
                  <a:srgbClr val="4472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Kotak Teks 4">
                <a:extLst>
                  <a:ext uri="{FF2B5EF4-FFF2-40B4-BE49-F238E27FC236}">
                    <a16:creationId xmlns:a16="http://schemas.microsoft.com/office/drawing/2014/main" id="{306B7837-37F3-C468-7F93-E08855CB6698}"/>
                  </a:ext>
                </a:extLst>
              </p:cNvPr>
              <p:cNvSpPr txBox="1"/>
              <p:nvPr/>
            </p:nvSpPr>
            <p:spPr>
              <a:xfrm>
                <a:off x="3383015" y="3068588"/>
                <a:ext cx="7872951" cy="646331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cs typeface="Calibri" panose="020F0502020204030204"/>
                  </a:rPr>
                  <a:t>Salah </a:t>
                </a:r>
                <a:r>
                  <a:rPr lang="en-US" dirty="0" err="1">
                    <a:cs typeface="Calibri" panose="020F0502020204030204"/>
                  </a:rPr>
                  <a:t>satu</a:t>
                </a:r>
                <a:r>
                  <a:rPr lang="en-US" dirty="0">
                    <a:cs typeface="Calibri" panose="020F0502020204030204"/>
                  </a:rPr>
                  <a:t> </a:t>
                </a:r>
                <a:r>
                  <a:rPr lang="en-US" dirty="0" err="1">
                    <a:cs typeface="Calibri" panose="020F0502020204030204"/>
                  </a:rPr>
                  <a:t>penyelesaian</a:t>
                </a:r>
                <a:r>
                  <a:rPr lang="en-US" dirty="0">
                    <a:cs typeface="Calibri" panose="020F0502020204030204"/>
                  </a:rPr>
                  <a:t> </a:t>
                </a:r>
                <a:r>
                  <a:rPr lang="en-US" dirty="0" err="1">
                    <a:cs typeface="Calibri" panose="020F0502020204030204"/>
                  </a:rPr>
                  <a:t>adalah</a:t>
                </a:r>
                <a:r>
                  <a:rPr lang="en-US" dirty="0">
                    <a:cs typeface="Calibri" panose="020F0502020204030204"/>
                  </a:rPr>
                  <a:t> </a:t>
                </a:r>
                <a:r>
                  <a:rPr lang="en-US" dirty="0" err="1">
                    <a:cs typeface="Calibri" panose="020F0502020204030204"/>
                  </a:rPr>
                  <a:t>dengan</a:t>
                </a:r>
                <a:r>
                  <a:rPr lang="en-US" dirty="0">
                    <a:cs typeface="Calibri" panose="020F0502020204030204"/>
                  </a:rPr>
                  <a:t> </a:t>
                </a:r>
                <a:r>
                  <a:rPr lang="en-US" i="1" dirty="0">
                    <a:cs typeface="Calibri" panose="020F0502020204030204"/>
                  </a:rPr>
                  <a:t>brute force</a:t>
                </a:r>
                <a:r>
                  <a:rPr lang="en-US" dirty="0">
                    <a:cs typeface="Calibri" panose="020F0502020204030204"/>
                  </a:rPr>
                  <a:t>, </a:t>
                </a:r>
                <a:r>
                  <a:rPr lang="en-US" dirty="0" err="1">
                    <a:cs typeface="Calibri" panose="020F0502020204030204"/>
                  </a:rPr>
                  <a:t>dengan</a:t>
                </a:r>
                <a:r>
                  <a:rPr lang="en-US" dirty="0">
                    <a:cs typeface="Calibri" panose="020F0502020204030204"/>
                  </a:rPr>
                  <a:t> </a:t>
                </a:r>
                <a:r>
                  <a:rPr lang="en-US" dirty="0" err="1">
                    <a:cs typeface="Calibri" panose="020F0502020204030204"/>
                  </a:rPr>
                  <a:t>menghitung</a:t>
                </a:r>
                <a:r>
                  <a:rPr lang="en-US" dirty="0">
                    <a:cs typeface="Calibri" panose="020F0502020204030204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−1</m:t>
                    </m:r>
                  </m:oMath>
                </a14:m>
                <a:r>
                  <a:rPr lang="en-US" dirty="0">
                    <a:cs typeface="Calibri" panose="020F0502020204030204"/>
                  </a:rPr>
                  <a:t> </a:t>
                </a:r>
                <a:r>
                  <a:rPr lang="en-US" dirty="0" err="1">
                    <a:cs typeface="Calibri" panose="020F0502020204030204"/>
                  </a:rPr>
                  <a:t>untuk</a:t>
                </a:r>
                <a:r>
                  <a:rPr lang="en-US" dirty="0">
                    <a:cs typeface="Calibri" panose="020F0502020204030204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=2, 3, …,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𝑛</m:t>
                    </m:r>
                  </m:oMath>
                </a14:m>
                <a:r>
                  <a:rPr lang="en-US" dirty="0">
                    <a:cs typeface="Calibri" panose="020F0502020204030204"/>
                  </a:rPr>
                  <a:t> dan </a:t>
                </a:r>
                <a:r>
                  <a:rPr lang="en-US" dirty="0" err="1">
                    <a:cs typeface="Calibri" panose="020F0502020204030204"/>
                  </a:rPr>
                  <a:t>cek</a:t>
                </a:r>
                <a:r>
                  <a:rPr lang="en-US" dirty="0">
                    <a:cs typeface="Calibri" panose="020F0502020204030204"/>
                  </a:rPr>
                  <a:t> </a:t>
                </a:r>
                <a:r>
                  <a:rPr lang="en-US" dirty="0" err="1">
                    <a:cs typeface="Calibri" panose="020F0502020204030204"/>
                  </a:rPr>
                  <a:t>apabila</a:t>
                </a:r>
                <a:r>
                  <a:rPr lang="en-US" dirty="0">
                    <a:cs typeface="Calibri" panose="020F0502020204030204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)</m:t>
                    </m:r>
                  </m:oMath>
                </a14:m>
                <a:r>
                  <a:rPr lang="en-US" dirty="0">
                    <a:cs typeface="Calibri" panose="020F0502020204030204"/>
                  </a:rPr>
                  <a:t> </a:t>
                </a:r>
                <a:r>
                  <a:rPr lang="en-US" dirty="0" err="1">
                    <a:cs typeface="Calibri" panose="020F0502020204030204"/>
                  </a:rPr>
                  <a:t>adalah</a:t>
                </a:r>
                <a:r>
                  <a:rPr lang="en-US" dirty="0">
                    <a:cs typeface="Calibri" panose="020F0502020204030204"/>
                  </a:rPr>
                  <a:t> prima</a:t>
                </a:r>
                <a:endParaRPr lang="id-ID" dirty="0">
                  <a:cs typeface="Calibri" panose="020F0502020204030204"/>
                </a:endParaRPr>
              </a:p>
            </p:txBody>
          </p:sp>
        </mc:Choice>
        <mc:Fallback>
          <p:sp>
            <p:nvSpPr>
              <p:cNvPr id="11" name="Kotak Teks 4">
                <a:extLst>
                  <a:ext uri="{FF2B5EF4-FFF2-40B4-BE49-F238E27FC236}">
                    <a16:creationId xmlns:a16="http://schemas.microsoft.com/office/drawing/2014/main" id="{306B7837-37F3-C468-7F93-E08855CB6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015" y="3068588"/>
                <a:ext cx="7872951" cy="646331"/>
              </a:xfrm>
              <a:prstGeom prst="rect">
                <a:avLst/>
              </a:prstGeom>
              <a:blipFill>
                <a:blip r:embed="rId5"/>
                <a:stretch>
                  <a:fillRect l="-619" t="-3704" b="-12963"/>
                </a:stretch>
              </a:blipFill>
              <a:ln>
                <a:solidFill>
                  <a:srgbClr val="4472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Kotak Teks 4">
            <a:extLst>
              <a:ext uri="{FF2B5EF4-FFF2-40B4-BE49-F238E27FC236}">
                <a16:creationId xmlns:a16="http://schemas.microsoft.com/office/drawing/2014/main" id="{7C140B3E-05B1-C11F-DAF7-3BFC34BCBCA0}"/>
              </a:ext>
            </a:extLst>
          </p:cNvPr>
          <p:cNvSpPr txBox="1"/>
          <p:nvPr/>
        </p:nvSpPr>
        <p:spPr>
          <a:xfrm>
            <a:off x="3383015" y="5020233"/>
            <a:ext cx="7872951" cy="646331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 panose="020F0502020204030204"/>
              </a:rPr>
              <a:t>Solusi </a:t>
            </a:r>
            <a:r>
              <a:rPr lang="en-US" dirty="0" err="1">
                <a:cs typeface="Calibri" panose="020F0502020204030204"/>
              </a:rPr>
              <a:t>apa</a:t>
            </a:r>
            <a:r>
              <a:rPr lang="en-US" dirty="0">
                <a:cs typeface="Calibri" panose="020F0502020204030204"/>
              </a:rPr>
              <a:t> yang </a:t>
            </a:r>
            <a:r>
              <a:rPr lang="en-US" dirty="0" err="1">
                <a:cs typeface="Calibri" panose="020F0502020204030204"/>
              </a:rPr>
              <a:t>dapat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menyelesaikan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soal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sesuai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dengan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batasan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waktu</a:t>
            </a:r>
            <a:r>
              <a:rPr lang="en-US" dirty="0">
                <a:cs typeface="Calibri" panose="020F0502020204030204"/>
              </a:rPr>
              <a:t> yang </a:t>
            </a:r>
            <a:r>
              <a:rPr lang="en-US" dirty="0" err="1">
                <a:cs typeface="Calibri" panose="020F0502020204030204"/>
              </a:rPr>
              <a:t>ditetapkan</a:t>
            </a:r>
            <a:r>
              <a:rPr lang="en-US" dirty="0">
                <a:cs typeface="Calibri" panose="020F0502020204030204"/>
              </a:rPr>
              <a:t>?</a:t>
            </a:r>
            <a:endParaRPr lang="id-ID" err="1">
              <a:cs typeface="Calibri" panose="020F0502020204030204"/>
            </a:endParaRPr>
          </a:p>
        </p:txBody>
      </p:sp>
      <p:sp>
        <p:nvSpPr>
          <p:cNvPr id="2" name="Persegi Panjang: Sudut Lengkung 13">
            <a:extLst>
              <a:ext uri="{FF2B5EF4-FFF2-40B4-BE49-F238E27FC236}">
                <a16:creationId xmlns:a16="http://schemas.microsoft.com/office/drawing/2014/main" id="{7AC374FB-DFDC-89CE-24B8-32BC529FA677}"/>
              </a:ext>
            </a:extLst>
          </p:cNvPr>
          <p:cNvSpPr/>
          <p:nvPr/>
        </p:nvSpPr>
        <p:spPr>
          <a:xfrm>
            <a:off x="424556" y="2792114"/>
            <a:ext cx="2144516" cy="87074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d-ID" sz="2400">
                <a:cs typeface="Calibri"/>
              </a:rPr>
              <a:t>Permasalahan</a:t>
            </a:r>
            <a:endParaRPr lang="id-ID" sz="2400"/>
          </a:p>
        </p:txBody>
      </p:sp>
      <p:sp>
        <p:nvSpPr>
          <p:cNvPr id="8" name="Persegi Panjang: Sudut Lengkung 15">
            <a:extLst>
              <a:ext uri="{FF2B5EF4-FFF2-40B4-BE49-F238E27FC236}">
                <a16:creationId xmlns:a16="http://schemas.microsoft.com/office/drawing/2014/main" id="{C296C55D-3EF9-40CD-2E52-060BE5C38E16}"/>
              </a:ext>
            </a:extLst>
          </p:cNvPr>
          <p:cNvSpPr/>
          <p:nvPr/>
        </p:nvSpPr>
        <p:spPr>
          <a:xfrm>
            <a:off x="424555" y="3785138"/>
            <a:ext cx="2144515" cy="8707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d-ID" sz="2400">
                <a:cs typeface="Calibri"/>
              </a:rPr>
              <a:t>Batasan masalah</a:t>
            </a:r>
          </a:p>
        </p:txBody>
      </p:sp>
    </p:spTree>
    <p:extLst>
      <p:ext uri="{BB962C8B-B14F-4D97-AF65-F5344CB8AC3E}">
        <p14:creationId xmlns:p14="http://schemas.microsoft.com/office/powerpoint/2010/main" val="3791215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FBD9-161E-8B9F-D8F6-4E83EE1B5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477" y="669487"/>
            <a:ext cx="10515600" cy="6727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PENDAHULUAN</a:t>
            </a:r>
            <a:endParaRPr lang="id-ID">
              <a:ea typeface="+mn-lt"/>
              <a:cs typeface="+mn-lt"/>
            </a:endParaRPr>
          </a:p>
        </p:txBody>
      </p:sp>
      <p:pic>
        <p:nvPicPr>
          <p:cNvPr id="13" name="Gambar 6">
            <a:extLst>
              <a:ext uri="{FF2B5EF4-FFF2-40B4-BE49-F238E27FC236}">
                <a16:creationId xmlns:a16="http://schemas.microsoft.com/office/drawing/2014/main" id="{1B388097-9F9E-0222-C170-2C7B3FB82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2882" y="-95426"/>
            <a:ext cx="2375339" cy="1530923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AF1EC72C-B4A9-6233-3B1C-F4C4C52E58B5}"/>
              </a:ext>
            </a:extLst>
          </p:cNvPr>
          <p:cNvSpPr txBox="1">
            <a:spLocks/>
          </p:cNvSpPr>
          <p:nvPr/>
        </p:nvSpPr>
        <p:spPr>
          <a:xfrm>
            <a:off x="2859577" y="6455047"/>
            <a:ext cx="6499124" cy="3588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Final Project </a:t>
            </a:r>
            <a:r>
              <a:rPr lang="en-US" sz="1600" b="1" err="1"/>
              <a:t>Perancangan</a:t>
            </a:r>
            <a:r>
              <a:rPr lang="en-US" sz="1600" b="1"/>
              <a:t> dan Analisis </a:t>
            </a:r>
            <a:r>
              <a:rPr lang="en-US" sz="1600" err="1"/>
              <a:t>Algoritma</a:t>
            </a:r>
            <a:r>
              <a:rPr lang="en-US" sz="1600" b="1"/>
              <a:t> - IF184401</a:t>
            </a: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9BDA9004-2BAB-2D3D-1F58-33A96AA24E1D}"/>
              </a:ext>
            </a:extLst>
          </p:cNvPr>
          <p:cNvSpPr txBox="1"/>
          <p:nvPr/>
        </p:nvSpPr>
        <p:spPr>
          <a:xfrm>
            <a:off x="3535416" y="2305958"/>
            <a:ext cx="7915603" cy="3046988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id-ID" sz="2400">
                <a:cs typeface="Calibri" panose="020F0502020204030204"/>
              </a:rPr>
              <a:t>Implementasi meliputi menghitung banyaknya bilangan yang memungkinkan tanpa </a:t>
            </a:r>
            <a:r>
              <a:rPr lang="id-ID" sz="2400" err="1">
                <a:cs typeface="Calibri" panose="020F0502020204030204"/>
              </a:rPr>
              <a:t>menambilkan</a:t>
            </a:r>
            <a:r>
              <a:rPr lang="id-ID" sz="2400">
                <a:cs typeface="Calibri" panose="020F0502020204030204"/>
              </a:rPr>
              <a:t> bilangan – bilangan tersebut</a:t>
            </a:r>
          </a:p>
          <a:p>
            <a:pPr marL="285750" indent="-285750" algn="just">
              <a:buFont typeface="Arial"/>
              <a:buChar char="•"/>
            </a:pPr>
            <a:r>
              <a:rPr lang="id-ID" sz="2400">
                <a:cs typeface="Calibri" panose="020F0502020204030204"/>
              </a:rPr>
              <a:t>Implementasi dilakukan menggunakan bahasa pemrograman C++.</a:t>
            </a:r>
          </a:p>
          <a:p>
            <a:pPr marL="285750" indent="-285750" algn="just">
              <a:buFont typeface="Arial"/>
              <a:buChar char="•"/>
            </a:pPr>
            <a:r>
              <a:rPr lang="id-ID" sz="2400" err="1">
                <a:cs typeface="Calibri" panose="020F0502020204030204"/>
              </a:rPr>
              <a:t>Dataset</a:t>
            </a:r>
            <a:r>
              <a:rPr lang="id-ID" sz="2400">
                <a:cs typeface="Calibri" panose="020F0502020204030204"/>
              </a:rPr>
              <a:t> / </a:t>
            </a:r>
            <a:r>
              <a:rPr lang="id-ID" sz="2400" err="1">
                <a:cs typeface="Calibri" panose="020F0502020204030204"/>
              </a:rPr>
              <a:t>testcase</a:t>
            </a:r>
            <a:r>
              <a:rPr lang="id-ID" sz="2400">
                <a:cs typeface="Calibri" panose="020F0502020204030204"/>
              </a:rPr>
              <a:t> yang digunakan untuk pengujian kinerja algoritma adalah </a:t>
            </a:r>
            <a:r>
              <a:rPr lang="id-ID" sz="2400" err="1">
                <a:cs typeface="Calibri" panose="020F0502020204030204"/>
              </a:rPr>
              <a:t>dataset</a:t>
            </a:r>
            <a:r>
              <a:rPr lang="id-ID" sz="2400">
                <a:cs typeface="Calibri" panose="020F0502020204030204"/>
              </a:rPr>
              <a:t> pada permasalahan SPOJ DCEPC203 berjudul </a:t>
            </a:r>
            <a:r>
              <a:rPr lang="id-ID" sz="2400" err="1">
                <a:cs typeface="Calibri" panose="020F0502020204030204"/>
              </a:rPr>
              <a:t>Obsession</a:t>
            </a:r>
            <a:r>
              <a:rPr lang="id-ID" sz="2400">
                <a:cs typeface="Calibri" panose="020F0502020204030204"/>
              </a:rPr>
              <a:t>.</a:t>
            </a:r>
          </a:p>
        </p:txBody>
      </p:sp>
      <p:sp>
        <p:nvSpPr>
          <p:cNvPr id="2" name="Persegi Panjang: Sudut Lengkung 13">
            <a:extLst>
              <a:ext uri="{FF2B5EF4-FFF2-40B4-BE49-F238E27FC236}">
                <a16:creationId xmlns:a16="http://schemas.microsoft.com/office/drawing/2014/main" id="{7FE8E863-1934-5F00-9F49-5B455424594C}"/>
              </a:ext>
            </a:extLst>
          </p:cNvPr>
          <p:cNvSpPr/>
          <p:nvPr/>
        </p:nvSpPr>
        <p:spPr>
          <a:xfrm>
            <a:off x="424556" y="2792114"/>
            <a:ext cx="2144516" cy="870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d-ID" sz="2400">
                <a:cs typeface="Calibri"/>
              </a:rPr>
              <a:t>Permasalahan</a:t>
            </a:r>
            <a:endParaRPr lang="id-ID" sz="2400"/>
          </a:p>
        </p:txBody>
      </p:sp>
      <p:sp>
        <p:nvSpPr>
          <p:cNvPr id="4" name="Persegi Panjang: Sudut Lengkung 15">
            <a:extLst>
              <a:ext uri="{FF2B5EF4-FFF2-40B4-BE49-F238E27FC236}">
                <a16:creationId xmlns:a16="http://schemas.microsoft.com/office/drawing/2014/main" id="{A50590E5-3F02-798F-3CAC-A5E5A914C8BF}"/>
              </a:ext>
            </a:extLst>
          </p:cNvPr>
          <p:cNvSpPr/>
          <p:nvPr/>
        </p:nvSpPr>
        <p:spPr>
          <a:xfrm>
            <a:off x="424555" y="3785138"/>
            <a:ext cx="2144515" cy="870743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d-ID" sz="2400">
                <a:cs typeface="Calibri"/>
              </a:rPr>
              <a:t>Batasan masalah</a:t>
            </a:r>
          </a:p>
        </p:txBody>
      </p:sp>
    </p:spTree>
    <p:extLst>
      <p:ext uri="{BB962C8B-B14F-4D97-AF65-F5344CB8AC3E}">
        <p14:creationId xmlns:p14="http://schemas.microsoft.com/office/powerpoint/2010/main" val="674888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FBD9-161E-8B9F-D8F6-4E83EE1B5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477" y="669487"/>
            <a:ext cx="10515600" cy="6727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DASAR TEORI</a:t>
            </a:r>
            <a:endParaRPr lang="id-ID">
              <a:ea typeface="+mn-lt"/>
              <a:cs typeface="+mn-lt"/>
            </a:endParaRPr>
          </a:p>
        </p:txBody>
      </p:sp>
      <p:sp>
        <p:nvSpPr>
          <p:cNvPr id="4" name="Persegi Panjang: Sudut Lengkung 3">
            <a:extLst>
              <a:ext uri="{FF2B5EF4-FFF2-40B4-BE49-F238E27FC236}">
                <a16:creationId xmlns:a16="http://schemas.microsoft.com/office/drawing/2014/main" id="{BBA2C8CD-C87B-B3B5-543D-72D7432CFE33}"/>
              </a:ext>
            </a:extLst>
          </p:cNvPr>
          <p:cNvSpPr/>
          <p:nvPr/>
        </p:nvSpPr>
        <p:spPr>
          <a:xfrm>
            <a:off x="295601" y="1289540"/>
            <a:ext cx="2144515" cy="87074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Bilangan Prima</a:t>
            </a:r>
            <a:endParaRPr lang="id-ID" sz="2400">
              <a:solidFill>
                <a:schemeClr val="bg1"/>
              </a:solidFill>
            </a:endParaRPr>
          </a:p>
        </p:txBody>
      </p:sp>
      <p:sp>
        <p:nvSpPr>
          <p:cNvPr id="7" name="Persegi Panjang: Sudut Lengkung 6">
            <a:extLst>
              <a:ext uri="{FF2B5EF4-FFF2-40B4-BE49-F238E27FC236}">
                <a16:creationId xmlns:a16="http://schemas.microsoft.com/office/drawing/2014/main" id="{F5860E78-C3B3-2E80-8BE2-5C257E0B5163}"/>
              </a:ext>
            </a:extLst>
          </p:cNvPr>
          <p:cNvSpPr/>
          <p:nvPr/>
        </p:nvSpPr>
        <p:spPr>
          <a:xfrm>
            <a:off x="295602" y="2288022"/>
            <a:ext cx="2144516" cy="870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/>
              <a:t>Sieve of Eratosthenes</a:t>
            </a:r>
            <a:endParaRPr lang="id-ID" sz="2400"/>
          </a:p>
        </p:txBody>
      </p:sp>
      <p:sp>
        <p:nvSpPr>
          <p:cNvPr id="8" name="Persegi Panjang: Sudut Lengkung 7">
            <a:extLst>
              <a:ext uri="{FF2B5EF4-FFF2-40B4-BE49-F238E27FC236}">
                <a16:creationId xmlns:a16="http://schemas.microsoft.com/office/drawing/2014/main" id="{F4D2D379-8124-2B80-9A5F-A7AB3129084C}"/>
              </a:ext>
            </a:extLst>
          </p:cNvPr>
          <p:cNvSpPr/>
          <p:nvPr/>
        </p:nvSpPr>
        <p:spPr>
          <a:xfrm>
            <a:off x="295602" y="3299642"/>
            <a:ext cx="2144515" cy="870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cs typeface="Calibri"/>
              </a:rPr>
              <a:t>Uji Primalitas Miller-Rabin</a:t>
            </a:r>
            <a:endParaRPr lang="id-ID" sz="2400"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Persegi Panjang: Sudut Lengkung 8">
                <a:extLst>
                  <a:ext uri="{FF2B5EF4-FFF2-40B4-BE49-F238E27FC236}">
                    <a16:creationId xmlns:a16="http://schemas.microsoft.com/office/drawing/2014/main" id="{A79B1DA0-F3F5-2E34-4DBF-3789D0FCE2FE}"/>
                  </a:ext>
                </a:extLst>
              </p:cNvPr>
              <p:cNvSpPr/>
              <p:nvPr/>
            </p:nvSpPr>
            <p:spPr>
              <a:xfrm>
                <a:off x="295601" y="4324400"/>
                <a:ext cx="2144515" cy="870743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>
                    <a:cs typeface="Calibri"/>
                  </a:rPr>
                  <a:t>Primalitas bilangan berbentuk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−1</m:t>
                    </m:r>
                  </m:oMath>
                </a14:m>
                <a:endParaRPr lang="id-ID">
                  <a:cs typeface="Calibri"/>
                </a:endParaRPr>
              </a:p>
            </p:txBody>
          </p:sp>
        </mc:Choice>
        <mc:Fallback>
          <p:sp>
            <p:nvSpPr>
              <p:cNvPr id="9" name="Persegi Panjang: Sudut Lengkung 8">
                <a:extLst>
                  <a:ext uri="{FF2B5EF4-FFF2-40B4-BE49-F238E27FC236}">
                    <a16:creationId xmlns:a16="http://schemas.microsoft.com/office/drawing/2014/main" id="{A79B1DA0-F3F5-2E34-4DBF-3789D0FCE2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01" y="4324400"/>
                <a:ext cx="2144515" cy="870743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Gambar 6">
            <a:extLst>
              <a:ext uri="{FF2B5EF4-FFF2-40B4-BE49-F238E27FC236}">
                <a16:creationId xmlns:a16="http://schemas.microsoft.com/office/drawing/2014/main" id="{1B388097-9F9E-0222-C170-2C7B3FB82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2882" y="-95426"/>
            <a:ext cx="2375339" cy="1530923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AF1EC72C-B4A9-6233-3B1C-F4C4C52E58B5}"/>
              </a:ext>
            </a:extLst>
          </p:cNvPr>
          <p:cNvSpPr txBox="1">
            <a:spLocks/>
          </p:cNvSpPr>
          <p:nvPr/>
        </p:nvSpPr>
        <p:spPr>
          <a:xfrm>
            <a:off x="2859577" y="6455047"/>
            <a:ext cx="6499124" cy="3588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Final Project </a:t>
            </a:r>
            <a:r>
              <a:rPr lang="en-US" sz="1600" b="1" err="1"/>
              <a:t>Perancangan</a:t>
            </a:r>
            <a:r>
              <a:rPr lang="en-US" sz="1600" b="1"/>
              <a:t> dan Analisis </a:t>
            </a:r>
            <a:r>
              <a:rPr lang="en-US" sz="1600" err="1"/>
              <a:t>Algoritma</a:t>
            </a:r>
            <a:r>
              <a:rPr lang="en-US" sz="1600" b="1"/>
              <a:t> - IF184401</a:t>
            </a:r>
          </a:p>
        </p:txBody>
      </p: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181F0BBF-0174-6E96-807C-BC658CCC886D}"/>
              </a:ext>
            </a:extLst>
          </p:cNvPr>
          <p:cNvSpPr/>
          <p:nvPr/>
        </p:nvSpPr>
        <p:spPr>
          <a:xfrm>
            <a:off x="295601" y="5322883"/>
            <a:ext cx="2144515" cy="8707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cs typeface="Calibri"/>
              </a:rPr>
              <a:t>Algoritma Tonelli-Shanks</a:t>
            </a:r>
            <a:endParaRPr lang="id-ID" sz="2400">
              <a:cs typeface="Calibri"/>
            </a:endParaRP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9BDA9004-2BAB-2D3D-1F58-33A96AA24E1D}"/>
              </a:ext>
            </a:extLst>
          </p:cNvPr>
          <p:cNvSpPr txBox="1"/>
          <p:nvPr/>
        </p:nvSpPr>
        <p:spPr>
          <a:xfrm>
            <a:off x="3383016" y="1954266"/>
            <a:ext cx="7915603" cy="1200329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b="1">
                <a:cs typeface="Calibri" panose="020F0502020204030204"/>
              </a:rPr>
              <a:t>Bilangan prima </a:t>
            </a:r>
            <a:r>
              <a:rPr lang="en-US">
                <a:cs typeface="Calibri" panose="020F0502020204030204"/>
              </a:rPr>
              <a:t>adalah bilangan natural (1, 2, 3, dst.) yang lebih besar daripada 1 dan bukan merupakan hasil perkalian dari 2 bilangan natural yang lain. Dalam kata lain, bilangan prima merupakan bilangan natural yang hanya dapat dibagikan habis oleh 1 dan bilangan itu sendiri</a:t>
            </a:r>
            <a:endParaRPr lang="id-ID" b="1">
              <a:cs typeface="Calibri" panose="020F0502020204030204"/>
            </a:endParaRPr>
          </a:p>
        </p:txBody>
      </p:sp>
      <p:sp>
        <p:nvSpPr>
          <p:cNvPr id="6" name="Kotak Teks 4">
            <a:extLst>
              <a:ext uri="{FF2B5EF4-FFF2-40B4-BE49-F238E27FC236}">
                <a16:creationId xmlns:a16="http://schemas.microsoft.com/office/drawing/2014/main" id="{6B537806-0D11-925F-6EE6-058F3F2BFC28}"/>
              </a:ext>
            </a:extLst>
          </p:cNvPr>
          <p:cNvSpPr txBox="1"/>
          <p:nvPr/>
        </p:nvSpPr>
        <p:spPr>
          <a:xfrm>
            <a:off x="3362243" y="4254692"/>
            <a:ext cx="7915603" cy="369332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b="1">
                <a:cs typeface="Calibri" panose="020F0502020204030204"/>
              </a:rPr>
              <a:t>Bilangan komposit </a:t>
            </a:r>
            <a:r>
              <a:rPr lang="en-US">
                <a:cs typeface="Calibri" panose="020F0502020204030204"/>
              </a:rPr>
              <a:t>merupakan sebutan bilangan yang bukan prima</a:t>
            </a:r>
            <a:endParaRPr lang="id-ID" b="1">
              <a:cs typeface="Calibri" panose="020F0502020204030204"/>
            </a:endParaRPr>
          </a:p>
        </p:txBody>
      </p:sp>
      <p:sp>
        <p:nvSpPr>
          <p:cNvPr id="11" name="Kotak Teks 4">
            <a:extLst>
              <a:ext uri="{FF2B5EF4-FFF2-40B4-BE49-F238E27FC236}">
                <a16:creationId xmlns:a16="http://schemas.microsoft.com/office/drawing/2014/main" id="{7DC1B47A-EFDB-EC5B-8A6D-516C9C0B7323}"/>
              </a:ext>
            </a:extLst>
          </p:cNvPr>
          <p:cNvSpPr txBox="1"/>
          <p:nvPr/>
        </p:nvSpPr>
        <p:spPr>
          <a:xfrm>
            <a:off x="3362244" y="3381478"/>
            <a:ext cx="7915603" cy="646331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>
                <a:cs typeface="Calibri" panose="020F0502020204030204"/>
              </a:rPr>
              <a:t>Sebagai contoh, 7 adalah bilangan prima karena hanya dapat dibagikan habis oleh 1 dan 7</a:t>
            </a:r>
            <a:endParaRPr lang="id-ID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20767831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FBD9-161E-8B9F-D8F6-4E83EE1B5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477" y="669487"/>
            <a:ext cx="10515600" cy="6727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DASAR TEORI</a:t>
            </a:r>
            <a:endParaRPr lang="id-ID">
              <a:ea typeface="+mn-lt"/>
              <a:cs typeface="+mn-lt"/>
            </a:endParaRPr>
          </a:p>
        </p:txBody>
      </p:sp>
      <p:sp>
        <p:nvSpPr>
          <p:cNvPr id="4" name="Persegi Panjang: Sudut Lengkung 3">
            <a:extLst>
              <a:ext uri="{FF2B5EF4-FFF2-40B4-BE49-F238E27FC236}">
                <a16:creationId xmlns:a16="http://schemas.microsoft.com/office/drawing/2014/main" id="{BBA2C8CD-C87B-B3B5-543D-72D7432CFE33}"/>
              </a:ext>
            </a:extLst>
          </p:cNvPr>
          <p:cNvSpPr/>
          <p:nvPr/>
        </p:nvSpPr>
        <p:spPr>
          <a:xfrm>
            <a:off x="295601" y="1289540"/>
            <a:ext cx="2144515" cy="870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Bilangan Prima</a:t>
            </a:r>
            <a:endParaRPr lang="id-ID" sz="2400">
              <a:solidFill>
                <a:schemeClr val="bg1"/>
              </a:solidFill>
            </a:endParaRPr>
          </a:p>
        </p:txBody>
      </p:sp>
      <p:sp>
        <p:nvSpPr>
          <p:cNvPr id="7" name="Persegi Panjang: Sudut Lengkung 6">
            <a:extLst>
              <a:ext uri="{FF2B5EF4-FFF2-40B4-BE49-F238E27FC236}">
                <a16:creationId xmlns:a16="http://schemas.microsoft.com/office/drawing/2014/main" id="{F5860E78-C3B3-2E80-8BE2-5C257E0B5163}"/>
              </a:ext>
            </a:extLst>
          </p:cNvPr>
          <p:cNvSpPr/>
          <p:nvPr/>
        </p:nvSpPr>
        <p:spPr>
          <a:xfrm>
            <a:off x="295602" y="2288022"/>
            <a:ext cx="2144516" cy="87074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/>
              <a:t>Sieve of Eratosthenes</a:t>
            </a:r>
            <a:endParaRPr lang="id-ID" sz="2400"/>
          </a:p>
        </p:txBody>
      </p:sp>
      <p:sp>
        <p:nvSpPr>
          <p:cNvPr id="8" name="Persegi Panjang: Sudut Lengkung 7">
            <a:extLst>
              <a:ext uri="{FF2B5EF4-FFF2-40B4-BE49-F238E27FC236}">
                <a16:creationId xmlns:a16="http://schemas.microsoft.com/office/drawing/2014/main" id="{F4D2D379-8124-2B80-9A5F-A7AB3129084C}"/>
              </a:ext>
            </a:extLst>
          </p:cNvPr>
          <p:cNvSpPr/>
          <p:nvPr/>
        </p:nvSpPr>
        <p:spPr>
          <a:xfrm>
            <a:off x="295602" y="3299642"/>
            <a:ext cx="2144515" cy="870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cs typeface="Calibri"/>
              </a:rPr>
              <a:t>Uji Primalitas Miller-Rabin</a:t>
            </a:r>
            <a:endParaRPr lang="id-ID" sz="2400"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Persegi Panjang: Sudut Lengkung 8">
                <a:extLst>
                  <a:ext uri="{FF2B5EF4-FFF2-40B4-BE49-F238E27FC236}">
                    <a16:creationId xmlns:a16="http://schemas.microsoft.com/office/drawing/2014/main" id="{A79B1DA0-F3F5-2E34-4DBF-3789D0FCE2FE}"/>
                  </a:ext>
                </a:extLst>
              </p:cNvPr>
              <p:cNvSpPr/>
              <p:nvPr/>
            </p:nvSpPr>
            <p:spPr>
              <a:xfrm>
                <a:off x="295601" y="4324400"/>
                <a:ext cx="2144515" cy="870743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>
                    <a:cs typeface="Calibri"/>
                  </a:rPr>
                  <a:t>Primalitas bilangan berbentuk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−1</m:t>
                    </m:r>
                  </m:oMath>
                </a14:m>
                <a:endParaRPr lang="id-ID">
                  <a:cs typeface="Calibri"/>
                </a:endParaRPr>
              </a:p>
            </p:txBody>
          </p:sp>
        </mc:Choice>
        <mc:Fallback>
          <p:sp>
            <p:nvSpPr>
              <p:cNvPr id="9" name="Persegi Panjang: Sudut Lengkung 8">
                <a:extLst>
                  <a:ext uri="{FF2B5EF4-FFF2-40B4-BE49-F238E27FC236}">
                    <a16:creationId xmlns:a16="http://schemas.microsoft.com/office/drawing/2014/main" id="{A79B1DA0-F3F5-2E34-4DBF-3789D0FCE2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01" y="4324400"/>
                <a:ext cx="2144515" cy="870743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Gambar 6">
            <a:extLst>
              <a:ext uri="{FF2B5EF4-FFF2-40B4-BE49-F238E27FC236}">
                <a16:creationId xmlns:a16="http://schemas.microsoft.com/office/drawing/2014/main" id="{1B388097-9F9E-0222-C170-2C7B3FB82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2882" y="-95426"/>
            <a:ext cx="2375339" cy="1530923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AF1EC72C-B4A9-6233-3B1C-F4C4C52E58B5}"/>
              </a:ext>
            </a:extLst>
          </p:cNvPr>
          <p:cNvSpPr txBox="1">
            <a:spLocks/>
          </p:cNvSpPr>
          <p:nvPr/>
        </p:nvSpPr>
        <p:spPr>
          <a:xfrm>
            <a:off x="2859577" y="6455047"/>
            <a:ext cx="6499124" cy="3588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Final Project </a:t>
            </a:r>
            <a:r>
              <a:rPr lang="en-US" sz="1600" b="1" err="1"/>
              <a:t>Perancangan</a:t>
            </a:r>
            <a:r>
              <a:rPr lang="en-US" sz="1600" b="1"/>
              <a:t> dan Analisis </a:t>
            </a:r>
            <a:r>
              <a:rPr lang="en-US" sz="1600" err="1"/>
              <a:t>Algoritma</a:t>
            </a:r>
            <a:r>
              <a:rPr lang="en-US" sz="1600" b="1"/>
              <a:t> - IF184401</a:t>
            </a:r>
          </a:p>
        </p:txBody>
      </p: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181F0BBF-0174-6E96-807C-BC658CCC886D}"/>
              </a:ext>
            </a:extLst>
          </p:cNvPr>
          <p:cNvSpPr/>
          <p:nvPr/>
        </p:nvSpPr>
        <p:spPr>
          <a:xfrm>
            <a:off x="295601" y="5322883"/>
            <a:ext cx="2144515" cy="8707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cs typeface="Calibri"/>
              </a:rPr>
              <a:t>Algoritma Tonelli-Shanks</a:t>
            </a:r>
            <a:endParaRPr lang="id-ID" sz="2400"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Kotak Teks 4">
                <a:extLst>
                  <a:ext uri="{FF2B5EF4-FFF2-40B4-BE49-F238E27FC236}">
                    <a16:creationId xmlns:a16="http://schemas.microsoft.com/office/drawing/2014/main" id="{9BDA9004-2BAB-2D3D-1F58-33A96AA24E1D}"/>
                  </a:ext>
                </a:extLst>
              </p:cNvPr>
              <p:cNvSpPr txBox="1"/>
              <p:nvPr/>
            </p:nvSpPr>
            <p:spPr>
              <a:xfrm>
                <a:off x="3383016" y="1954266"/>
                <a:ext cx="7915603" cy="1477328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just"/>
                <a:r>
                  <a:rPr lang="en-US" i="1">
                    <a:cs typeface="Calibri" panose="020F0502020204030204"/>
                  </a:rPr>
                  <a:t>Sieve of Eratosthenes</a:t>
                </a:r>
                <a:r>
                  <a:rPr lang="en-US">
                    <a:cs typeface="Calibri" panose="020F0502020204030204"/>
                  </a:rPr>
                  <a:t> merupakan algoritma penyaring prima yang dapat mencari semua bilangan prima hingga suatu batas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𝑛</m:t>
                    </m:r>
                  </m:oMath>
                </a14:m>
                <a:r>
                  <a:rPr lang="en-US" i="1">
                    <a:cs typeface="Calibri" panose="020F0502020204030204"/>
                  </a:rPr>
                  <a:t>. </a:t>
                </a:r>
                <a:r>
                  <a:rPr lang="en-US">
                    <a:cs typeface="Calibri" panose="020F0502020204030204"/>
                  </a:rPr>
                  <a:t>Algoritma ini bekerja secara iteratif dengan menandai kelipatan suatu bilangan prima sebagai bilangan komposit (bukan prima). Algoritma ini memiliki kompleksitas waktu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i="1">
                    <a:cs typeface="Calibri" panose="020F0502020204030204"/>
                  </a:rPr>
                  <a:t>. </a:t>
                </a:r>
                <a:r>
                  <a:rPr lang="en-US">
                    <a:cs typeface="Calibri" panose="020F0502020204030204"/>
                  </a:rPr>
                  <a:t>Pseudo code di bawah diperoleh dari Wikipedia: Sieve of Eratosthenes</a:t>
                </a:r>
                <a:endParaRPr lang="id-ID" i="1">
                  <a:cs typeface="Calibri" panose="020F0502020204030204"/>
                </a:endParaRPr>
              </a:p>
            </p:txBody>
          </p:sp>
        </mc:Choice>
        <mc:Fallback>
          <p:sp>
            <p:nvSpPr>
              <p:cNvPr id="5" name="Kotak Teks 4">
                <a:extLst>
                  <a:ext uri="{FF2B5EF4-FFF2-40B4-BE49-F238E27FC236}">
                    <a16:creationId xmlns:a16="http://schemas.microsoft.com/office/drawing/2014/main" id="{9BDA9004-2BAB-2D3D-1F58-33A96AA24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016" y="1954266"/>
                <a:ext cx="7915603" cy="1477328"/>
              </a:xfrm>
              <a:prstGeom prst="rect">
                <a:avLst/>
              </a:prstGeom>
              <a:blipFill>
                <a:blip r:embed="rId4"/>
                <a:stretch>
                  <a:fillRect l="-615" t="-2049" r="-538" b="-5328"/>
                </a:stretch>
              </a:blipFill>
              <a:ln>
                <a:solidFill>
                  <a:srgbClr val="4472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Kotak Teks 4">
            <a:extLst>
              <a:ext uri="{FF2B5EF4-FFF2-40B4-BE49-F238E27FC236}">
                <a16:creationId xmlns:a16="http://schemas.microsoft.com/office/drawing/2014/main" id="{6B537806-0D11-925F-6EE6-058F3F2BFC28}"/>
              </a:ext>
            </a:extLst>
          </p:cNvPr>
          <p:cNvSpPr txBox="1"/>
          <p:nvPr/>
        </p:nvSpPr>
        <p:spPr>
          <a:xfrm>
            <a:off x="3383015" y="3594234"/>
            <a:ext cx="7915603" cy="1846659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 defTabSz="360000">
              <a:tabLst>
                <a:tab pos="0" algn="l"/>
              </a:tabLst>
            </a:pPr>
            <a:r>
              <a:rPr lang="en-US">
                <a:cs typeface="Calibri" panose="020F0502020204030204"/>
              </a:rPr>
              <a:t>Pseudo code:</a:t>
            </a:r>
          </a:p>
          <a:p>
            <a:pPr algn="just" defTabSz="360000">
              <a:tabLst>
                <a:tab pos="0" algn="l"/>
              </a:tabLst>
            </a:pPr>
            <a:r>
              <a:rPr lang="en-US" sz="1600">
                <a:solidFill>
                  <a:srgbClr val="333333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mark &lt;-- boolean array [2..n]</a:t>
            </a:r>
            <a:endParaRPr lang="en-US" sz="160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algn="just" defTabSz="360000">
              <a:tabLst>
                <a:tab pos="0" algn="l"/>
              </a:tabLst>
            </a:pPr>
            <a:r>
              <a:rPr lang="en-US" sz="1600">
                <a:latin typeface="Fira Code" pitchFamily="1" charset="0"/>
                <a:ea typeface="Fira Code" pitchFamily="1" charset="0"/>
                <a:cs typeface="Fira Code" pitchFamily="1" charset="0"/>
              </a:rPr>
              <a:t>func sieveOfEratosthenes(n: integer)</a:t>
            </a:r>
          </a:p>
          <a:p>
            <a:pPr algn="just" defTabSz="360000">
              <a:tabLst>
                <a:tab pos="0" algn="l"/>
              </a:tabLst>
            </a:pPr>
            <a:r>
              <a:rPr lang="en-US" sz="1600">
                <a:latin typeface="Fira Code" pitchFamily="1" charset="0"/>
                <a:ea typeface="Fira Code" pitchFamily="1" charset="0"/>
                <a:cs typeface="Fira Code" pitchFamily="1" charset="0"/>
              </a:rPr>
              <a:t>		for i = 2, 3, ..., ✓n do</a:t>
            </a:r>
          </a:p>
          <a:p>
            <a:pPr algn="just" defTabSz="360000">
              <a:tabLst>
                <a:tab pos="0" algn="l"/>
              </a:tabLst>
            </a:pPr>
            <a:r>
              <a:rPr lang="en-US" sz="1600">
                <a:latin typeface="Fira Code" pitchFamily="1" charset="0"/>
                <a:ea typeface="Fira Code" pitchFamily="1" charset="0"/>
                <a:cs typeface="Fira Code" pitchFamily="1" charset="0"/>
              </a:rPr>
              <a:t>			if not mark[i] then</a:t>
            </a:r>
          </a:p>
          <a:p>
            <a:pPr algn="just" defTabSz="360000">
              <a:tabLst>
                <a:tab pos="0" algn="l"/>
              </a:tabLst>
            </a:pPr>
            <a:r>
              <a:rPr lang="en-US" sz="1600">
                <a:latin typeface="Fira Code" pitchFamily="1" charset="0"/>
                <a:ea typeface="Fira Code" pitchFamily="1" charset="0"/>
                <a:cs typeface="Fira Code" pitchFamily="1" charset="0"/>
              </a:rPr>
              <a:t>				for j = i</a:t>
            </a:r>
            <a:r>
              <a:rPr lang="en-US" sz="1600" baseline="30000">
                <a:latin typeface="Fira Code" pitchFamily="1" charset="0"/>
                <a:ea typeface="Fira Code" pitchFamily="1" charset="0"/>
                <a:cs typeface="Fira Code" pitchFamily="1" charset="0"/>
              </a:rPr>
              <a:t>2</a:t>
            </a:r>
            <a:r>
              <a:rPr lang="en-US" sz="1600">
                <a:latin typeface="Fira Code" pitchFamily="1" charset="0"/>
                <a:ea typeface="Fira Code" pitchFamily="1" charset="0"/>
                <a:cs typeface="Fira Code" pitchFamily="1" charset="0"/>
              </a:rPr>
              <a:t>, i</a:t>
            </a:r>
            <a:r>
              <a:rPr lang="en-US" sz="1600" baseline="30000">
                <a:latin typeface="Fira Code" pitchFamily="1" charset="0"/>
                <a:ea typeface="Fira Code" pitchFamily="1" charset="0"/>
                <a:cs typeface="Fira Code" pitchFamily="1" charset="0"/>
              </a:rPr>
              <a:t>2</a:t>
            </a:r>
            <a:r>
              <a:rPr lang="en-US" sz="1600">
                <a:latin typeface="Fira Code" pitchFamily="1" charset="0"/>
                <a:ea typeface="Fira Code" pitchFamily="1" charset="0"/>
                <a:cs typeface="Fira Code" pitchFamily="1" charset="0"/>
              </a:rPr>
              <a:t>+i, i</a:t>
            </a:r>
            <a:r>
              <a:rPr lang="en-US" sz="1600" baseline="30000">
                <a:latin typeface="Fira Code" pitchFamily="1" charset="0"/>
                <a:ea typeface="Fira Code" pitchFamily="1" charset="0"/>
                <a:cs typeface="Fira Code" pitchFamily="1" charset="0"/>
              </a:rPr>
              <a:t>2</a:t>
            </a:r>
            <a:r>
              <a:rPr lang="en-US" sz="1600">
                <a:latin typeface="Fira Code" pitchFamily="1" charset="0"/>
                <a:ea typeface="Fira Code" pitchFamily="1" charset="0"/>
                <a:cs typeface="Fira Code" pitchFamily="1" charset="0"/>
              </a:rPr>
              <a:t>+2i, ..., n do</a:t>
            </a:r>
          </a:p>
          <a:p>
            <a:pPr algn="just" defTabSz="360000">
              <a:tabLst>
                <a:tab pos="0" algn="l"/>
              </a:tabLst>
            </a:pPr>
            <a:r>
              <a:rPr lang="en-US" sz="1600">
                <a:latin typeface="Fira Code" pitchFamily="1" charset="0"/>
                <a:ea typeface="Fira Code" pitchFamily="1" charset="0"/>
                <a:cs typeface="Fira Code" pitchFamily="1" charset="0"/>
              </a:rPr>
              <a:t>					mark[i] = true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2F8AEC-6728-4E0F-8959-1DF3356917DD}"/>
              </a:ext>
            </a:extLst>
          </p:cNvPr>
          <p:cNvSpPr/>
          <p:nvPr/>
        </p:nvSpPr>
        <p:spPr>
          <a:xfrm rot="5400000">
            <a:off x="4565360" y="-2069880"/>
            <a:ext cx="885640" cy="501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390E06-E1EA-D7A8-EBC6-C196956F149C}"/>
              </a:ext>
            </a:extLst>
          </p:cNvPr>
          <p:cNvSpPr/>
          <p:nvPr/>
        </p:nvSpPr>
        <p:spPr>
          <a:xfrm>
            <a:off x="11306360" y="1435497"/>
            <a:ext cx="885640" cy="501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05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" name="Kotak Teks 4">
                <a:extLst>
                  <a:ext uri="{FF2B5EF4-FFF2-40B4-BE49-F238E27FC236}">
                    <a16:creationId xmlns:a16="http://schemas.microsoft.com/office/drawing/2014/main" id="{E08D94F5-AC96-E030-5D6D-6ECE46206A7F}"/>
                  </a:ext>
                </a:extLst>
              </p:cNvPr>
              <p:cNvSpPr txBox="1"/>
              <p:nvPr/>
            </p:nvSpPr>
            <p:spPr>
              <a:xfrm>
                <a:off x="12902154" y="1954266"/>
                <a:ext cx="7915603" cy="1477328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just"/>
                <a:r>
                  <a:rPr lang="en-US" i="1">
                    <a:cs typeface="Calibri" panose="020F0502020204030204"/>
                  </a:rPr>
                  <a:t>Sieve of Eratosthenes</a:t>
                </a:r>
                <a:r>
                  <a:rPr lang="en-US">
                    <a:cs typeface="Calibri" panose="020F0502020204030204"/>
                  </a:rPr>
                  <a:t> merupakan algoritma penyaring prima yang dapat mencari semua bilangan prima hingga suatu batas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Calibri" panose="020F0502020204030204"/>
                      </a:rPr>
                      <m:t>𝑛</m:t>
                    </m:r>
                  </m:oMath>
                </a14:m>
                <a:r>
                  <a:rPr lang="en-US" i="1">
                    <a:cs typeface="Calibri" panose="020F0502020204030204"/>
                  </a:rPr>
                  <a:t>. </a:t>
                </a:r>
                <a:r>
                  <a:rPr lang="en-US">
                    <a:cs typeface="Calibri" panose="020F0502020204030204"/>
                  </a:rPr>
                  <a:t>Algoritma ini bekerja secara iteratif dengan menandai kelipatan suatu bilangan prima sebagai bilangan komposit (bukan prima). Algoritma ini memiliki kompleksitas waktu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Calibri" panose="020F0502020204030204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cs typeface="Calibri" panose="020F0502020204030204"/>
                          </a:rPr>
                          <m:t>log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cs typeface="Calibri" panose="020F0502020204030204"/>
                          </a:rPr>
                          <m:t>log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i="1">
                    <a:cs typeface="Calibri" panose="020F0502020204030204"/>
                  </a:rPr>
                  <a:t>. </a:t>
                </a:r>
                <a:r>
                  <a:rPr lang="en-US">
                    <a:cs typeface="Calibri" panose="020F0502020204030204"/>
                  </a:rPr>
                  <a:t>Pseudo code di bawah diperoleh dari Wikipedia: Sieve of Eratosthenes</a:t>
                </a:r>
                <a:endParaRPr lang="id-ID" i="1">
                  <a:cs typeface="Calibri" panose="020F0502020204030204"/>
                </a:endParaRPr>
              </a:p>
            </p:txBody>
          </p:sp>
        </mc:Choice>
        <mc:Fallback>
          <p:sp>
            <p:nvSpPr>
              <p:cNvPr id="14" name="Kotak Teks 4">
                <a:extLst>
                  <a:ext uri="{FF2B5EF4-FFF2-40B4-BE49-F238E27FC236}">
                    <a16:creationId xmlns:a16="http://schemas.microsoft.com/office/drawing/2014/main" id="{E08D94F5-AC96-E030-5D6D-6ECE46206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154" y="1954266"/>
                <a:ext cx="7915603" cy="1477328"/>
              </a:xfrm>
              <a:prstGeom prst="rect">
                <a:avLst/>
              </a:prstGeom>
              <a:blipFill>
                <a:blip r:embed="rId2"/>
                <a:stretch>
                  <a:fillRect l="-538" t="-2049" r="-538" b="-5328"/>
                </a:stretch>
              </a:blipFill>
              <a:ln>
                <a:solidFill>
                  <a:srgbClr val="4472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FBD9-161E-8B9F-D8F6-4E83EE1B5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477" y="669487"/>
            <a:ext cx="10515600" cy="6727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DASAR TEORI</a:t>
            </a:r>
            <a:endParaRPr lang="id-ID">
              <a:ea typeface="+mn-lt"/>
              <a:cs typeface="+mn-lt"/>
            </a:endParaRPr>
          </a:p>
        </p:txBody>
      </p:sp>
      <p:sp>
        <p:nvSpPr>
          <p:cNvPr id="4" name="Persegi Panjang: Sudut Lengkung 3">
            <a:extLst>
              <a:ext uri="{FF2B5EF4-FFF2-40B4-BE49-F238E27FC236}">
                <a16:creationId xmlns:a16="http://schemas.microsoft.com/office/drawing/2014/main" id="{BBA2C8CD-C87B-B3B5-543D-72D7432CFE33}"/>
              </a:ext>
            </a:extLst>
          </p:cNvPr>
          <p:cNvSpPr/>
          <p:nvPr/>
        </p:nvSpPr>
        <p:spPr>
          <a:xfrm>
            <a:off x="295601" y="1289540"/>
            <a:ext cx="2144515" cy="870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Bilangan Prima</a:t>
            </a:r>
            <a:endParaRPr lang="id-ID" sz="2400">
              <a:solidFill>
                <a:schemeClr val="bg1"/>
              </a:solidFill>
            </a:endParaRPr>
          </a:p>
        </p:txBody>
      </p:sp>
      <p:sp>
        <p:nvSpPr>
          <p:cNvPr id="7" name="Persegi Panjang: Sudut Lengkung 6">
            <a:extLst>
              <a:ext uri="{FF2B5EF4-FFF2-40B4-BE49-F238E27FC236}">
                <a16:creationId xmlns:a16="http://schemas.microsoft.com/office/drawing/2014/main" id="{F5860E78-C3B3-2E80-8BE2-5C257E0B5163}"/>
              </a:ext>
            </a:extLst>
          </p:cNvPr>
          <p:cNvSpPr/>
          <p:nvPr/>
        </p:nvSpPr>
        <p:spPr>
          <a:xfrm>
            <a:off x="295602" y="2288022"/>
            <a:ext cx="2144516" cy="87074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/>
              <a:t>Sieve of Eratosthenes</a:t>
            </a:r>
            <a:endParaRPr lang="id-ID" sz="2400"/>
          </a:p>
        </p:txBody>
      </p:sp>
      <p:sp>
        <p:nvSpPr>
          <p:cNvPr id="8" name="Persegi Panjang: Sudut Lengkung 7">
            <a:extLst>
              <a:ext uri="{FF2B5EF4-FFF2-40B4-BE49-F238E27FC236}">
                <a16:creationId xmlns:a16="http://schemas.microsoft.com/office/drawing/2014/main" id="{F4D2D379-8124-2B80-9A5F-A7AB3129084C}"/>
              </a:ext>
            </a:extLst>
          </p:cNvPr>
          <p:cNvSpPr/>
          <p:nvPr/>
        </p:nvSpPr>
        <p:spPr>
          <a:xfrm>
            <a:off x="295602" y="3299642"/>
            <a:ext cx="2144515" cy="870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cs typeface="Calibri"/>
              </a:rPr>
              <a:t>Uji Primalitas Miller-Rabin</a:t>
            </a:r>
            <a:endParaRPr lang="id-ID" sz="2400"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Persegi Panjang: Sudut Lengkung 8">
                <a:extLst>
                  <a:ext uri="{FF2B5EF4-FFF2-40B4-BE49-F238E27FC236}">
                    <a16:creationId xmlns:a16="http://schemas.microsoft.com/office/drawing/2014/main" id="{A79B1DA0-F3F5-2E34-4DBF-3789D0FCE2FE}"/>
                  </a:ext>
                </a:extLst>
              </p:cNvPr>
              <p:cNvSpPr/>
              <p:nvPr/>
            </p:nvSpPr>
            <p:spPr>
              <a:xfrm>
                <a:off x="295601" y="4324400"/>
                <a:ext cx="2144515" cy="870743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>
                    <a:cs typeface="Calibri"/>
                  </a:rPr>
                  <a:t>Primalitas bilangan berbentuk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−1</m:t>
                    </m:r>
                  </m:oMath>
                </a14:m>
                <a:endParaRPr lang="id-ID">
                  <a:cs typeface="Calibri"/>
                </a:endParaRPr>
              </a:p>
            </p:txBody>
          </p:sp>
        </mc:Choice>
        <mc:Fallback>
          <p:sp>
            <p:nvSpPr>
              <p:cNvPr id="9" name="Persegi Panjang: Sudut Lengkung 8">
                <a:extLst>
                  <a:ext uri="{FF2B5EF4-FFF2-40B4-BE49-F238E27FC236}">
                    <a16:creationId xmlns:a16="http://schemas.microsoft.com/office/drawing/2014/main" id="{A79B1DA0-F3F5-2E34-4DBF-3789D0FCE2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01" y="4324400"/>
                <a:ext cx="2144515" cy="87074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Gambar 6">
            <a:extLst>
              <a:ext uri="{FF2B5EF4-FFF2-40B4-BE49-F238E27FC236}">
                <a16:creationId xmlns:a16="http://schemas.microsoft.com/office/drawing/2014/main" id="{1B388097-9F9E-0222-C170-2C7B3FB82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2882" y="-95426"/>
            <a:ext cx="2375339" cy="1530923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AF1EC72C-B4A9-6233-3B1C-F4C4C52E58B5}"/>
              </a:ext>
            </a:extLst>
          </p:cNvPr>
          <p:cNvSpPr txBox="1">
            <a:spLocks/>
          </p:cNvSpPr>
          <p:nvPr/>
        </p:nvSpPr>
        <p:spPr>
          <a:xfrm>
            <a:off x="2859577" y="6455047"/>
            <a:ext cx="6499124" cy="3588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Final Project </a:t>
            </a:r>
            <a:r>
              <a:rPr lang="en-US" sz="1600" b="1" err="1"/>
              <a:t>Perancangan</a:t>
            </a:r>
            <a:r>
              <a:rPr lang="en-US" sz="1600" b="1"/>
              <a:t> dan Analisis </a:t>
            </a:r>
            <a:r>
              <a:rPr lang="en-US" sz="1600" err="1"/>
              <a:t>Algoritma</a:t>
            </a:r>
            <a:r>
              <a:rPr lang="en-US" sz="1600" b="1"/>
              <a:t> - IF184401</a:t>
            </a:r>
          </a:p>
        </p:txBody>
      </p: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181F0BBF-0174-6E96-807C-BC658CCC886D}"/>
              </a:ext>
            </a:extLst>
          </p:cNvPr>
          <p:cNvSpPr/>
          <p:nvPr/>
        </p:nvSpPr>
        <p:spPr>
          <a:xfrm>
            <a:off x="295601" y="5322883"/>
            <a:ext cx="2144515" cy="8707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cs typeface="Calibri"/>
              </a:rPr>
              <a:t>Algoritma Tonelli-Shanks</a:t>
            </a:r>
            <a:endParaRPr lang="id-ID" sz="2400"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ABDF9E-B570-5485-27A3-A52E5A79BBE7}"/>
              </a:ext>
            </a:extLst>
          </p:cNvPr>
          <p:cNvSpPr/>
          <p:nvPr/>
        </p:nvSpPr>
        <p:spPr>
          <a:xfrm>
            <a:off x="11306360" y="1435497"/>
            <a:ext cx="885640" cy="501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B41E87-F9C7-89B4-5AA4-BAEFAD5B4DB7}"/>
              </a:ext>
            </a:extLst>
          </p:cNvPr>
          <p:cNvSpPr/>
          <p:nvPr/>
        </p:nvSpPr>
        <p:spPr>
          <a:xfrm rot="5400000">
            <a:off x="4565360" y="-2069880"/>
            <a:ext cx="885640" cy="501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B9FD026F-B0A6-3217-7FC6-6F94F839B2C2}"/>
              </a:ext>
            </a:extLst>
          </p:cNvPr>
          <p:cNvSpPr txBox="1"/>
          <p:nvPr/>
        </p:nvSpPr>
        <p:spPr>
          <a:xfrm>
            <a:off x="3383015" y="3594234"/>
            <a:ext cx="7915603" cy="1846659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 defTabSz="360000">
              <a:tabLst>
                <a:tab pos="0" algn="l"/>
              </a:tabLst>
            </a:pPr>
            <a:r>
              <a:rPr lang="en-US">
                <a:cs typeface="Calibri" panose="020F0502020204030204"/>
              </a:rPr>
              <a:t>Pseudo code:</a:t>
            </a:r>
          </a:p>
          <a:p>
            <a:pPr algn="just" defTabSz="360000">
              <a:tabLst>
                <a:tab pos="0" algn="l"/>
              </a:tabLst>
            </a:pPr>
            <a:r>
              <a:rPr lang="en-US" sz="1600">
                <a:solidFill>
                  <a:srgbClr val="333333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mark &lt;-- boolean array [2..n]</a:t>
            </a:r>
            <a:endParaRPr lang="en-US" sz="160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algn="just" defTabSz="360000">
              <a:tabLst>
                <a:tab pos="0" algn="l"/>
              </a:tabLst>
            </a:pPr>
            <a:r>
              <a:rPr lang="en-US" sz="1600">
                <a:latin typeface="Fira Code" pitchFamily="1" charset="0"/>
                <a:ea typeface="Fira Code" pitchFamily="1" charset="0"/>
                <a:cs typeface="Fira Code" pitchFamily="1" charset="0"/>
              </a:rPr>
              <a:t>func sieveOfEratosthenes(n: integer)</a:t>
            </a:r>
          </a:p>
          <a:p>
            <a:pPr algn="just" defTabSz="360000">
              <a:tabLst>
                <a:tab pos="0" algn="l"/>
              </a:tabLst>
            </a:pPr>
            <a:r>
              <a:rPr lang="en-US" sz="1600">
                <a:latin typeface="Fira Code" pitchFamily="1" charset="0"/>
                <a:ea typeface="Fira Code" pitchFamily="1" charset="0"/>
                <a:cs typeface="Fira Code" pitchFamily="1" charset="0"/>
              </a:rPr>
              <a:t>		for i = 2, 3, ..., ✓n do</a:t>
            </a:r>
          </a:p>
          <a:p>
            <a:pPr algn="just" defTabSz="360000">
              <a:tabLst>
                <a:tab pos="0" algn="l"/>
              </a:tabLst>
            </a:pPr>
            <a:r>
              <a:rPr lang="en-US" sz="1600">
                <a:latin typeface="Fira Code" pitchFamily="1" charset="0"/>
                <a:ea typeface="Fira Code" pitchFamily="1" charset="0"/>
                <a:cs typeface="Fira Code" pitchFamily="1" charset="0"/>
              </a:rPr>
              <a:t>			if not mark[i] then</a:t>
            </a:r>
          </a:p>
          <a:p>
            <a:pPr algn="just" defTabSz="360000">
              <a:tabLst>
                <a:tab pos="0" algn="l"/>
              </a:tabLst>
            </a:pPr>
            <a:r>
              <a:rPr lang="en-US" sz="1600">
                <a:latin typeface="Fira Code" pitchFamily="1" charset="0"/>
                <a:ea typeface="Fira Code" pitchFamily="1" charset="0"/>
                <a:cs typeface="Fira Code" pitchFamily="1" charset="0"/>
              </a:rPr>
              <a:t>				for j = i</a:t>
            </a:r>
            <a:r>
              <a:rPr lang="en-US" sz="1600" baseline="30000">
                <a:latin typeface="Fira Code" pitchFamily="1" charset="0"/>
                <a:ea typeface="Fira Code" pitchFamily="1" charset="0"/>
                <a:cs typeface="Fira Code" pitchFamily="1" charset="0"/>
              </a:rPr>
              <a:t>2</a:t>
            </a:r>
            <a:r>
              <a:rPr lang="en-US" sz="1600">
                <a:latin typeface="Fira Code" pitchFamily="1" charset="0"/>
                <a:ea typeface="Fira Code" pitchFamily="1" charset="0"/>
                <a:cs typeface="Fira Code" pitchFamily="1" charset="0"/>
              </a:rPr>
              <a:t>, i</a:t>
            </a:r>
            <a:r>
              <a:rPr lang="en-US" sz="1600" baseline="30000">
                <a:latin typeface="Fira Code" pitchFamily="1" charset="0"/>
                <a:ea typeface="Fira Code" pitchFamily="1" charset="0"/>
                <a:cs typeface="Fira Code" pitchFamily="1" charset="0"/>
              </a:rPr>
              <a:t>2</a:t>
            </a:r>
            <a:r>
              <a:rPr lang="en-US" sz="1600">
                <a:latin typeface="Fira Code" pitchFamily="1" charset="0"/>
                <a:ea typeface="Fira Code" pitchFamily="1" charset="0"/>
                <a:cs typeface="Fira Code" pitchFamily="1" charset="0"/>
              </a:rPr>
              <a:t>+i, i</a:t>
            </a:r>
            <a:r>
              <a:rPr lang="en-US" sz="1600" baseline="30000">
                <a:latin typeface="Fira Code" pitchFamily="1" charset="0"/>
                <a:ea typeface="Fira Code" pitchFamily="1" charset="0"/>
                <a:cs typeface="Fira Code" pitchFamily="1" charset="0"/>
              </a:rPr>
              <a:t>2</a:t>
            </a:r>
            <a:r>
              <a:rPr lang="en-US" sz="1600">
                <a:latin typeface="Fira Code" pitchFamily="1" charset="0"/>
                <a:ea typeface="Fira Code" pitchFamily="1" charset="0"/>
                <a:cs typeface="Fira Code" pitchFamily="1" charset="0"/>
              </a:rPr>
              <a:t>+2i, ..., n do</a:t>
            </a:r>
          </a:p>
          <a:p>
            <a:pPr algn="just" defTabSz="360000">
              <a:tabLst>
                <a:tab pos="0" algn="l"/>
              </a:tabLst>
            </a:pPr>
            <a:r>
              <a:rPr lang="en-US" sz="1600">
                <a:latin typeface="Fira Code" pitchFamily="1" charset="0"/>
                <a:ea typeface="Fira Code" pitchFamily="1" charset="0"/>
                <a:cs typeface="Fira Code" pitchFamily="1" charset="0"/>
              </a:rPr>
              <a:t>					mark[i] = true</a:t>
            </a:r>
          </a:p>
        </p:txBody>
      </p:sp>
    </p:spTree>
    <p:extLst>
      <p:ext uri="{BB962C8B-B14F-4D97-AF65-F5344CB8AC3E}">
        <p14:creationId xmlns:p14="http://schemas.microsoft.com/office/powerpoint/2010/main" val="22783633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E1652857-B3C5-D4C5-E475-5893B1B6914C}"/>
              </a:ext>
            </a:extLst>
          </p:cNvPr>
          <p:cNvSpPr/>
          <p:nvPr/>
        </p:nvSpPr>
        <p:spPr>
          <a:xfrm>
            <a:off x="3646349" y="-5061650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C12B37E-D489-C28F-FF2B-B8CDCC0D4D6C}"/>
              </a:ext>
            </a:extLst>
          </p:cNvPr>
          <p:cNvSpPr/>
          <p:nvPr/>
        </p:nvSpPr>
        <p:spPr>
          <a:xfrm>
            <a:off x="4083154" y="-5061650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956DC1C-E21E-D6CA-7E96-12FA6E374095}"/>
              </a:ext>
            </a:extLst>
          </p:cNvPr>
          <p:cNvSpPr/>
          <p:nvPr/>
        </p:nvSpPr>
        <p:spPr>
          <a:xfrm>
            <a:off x="4519959" y="-5061650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D52A74A-4217-460D-E889-8C7F91AEE733}"/>
              </a:ext>
            </a:extLst>
          </p:cNvPr>
          <p:cNvSpPr/>
          <p:nvPr/>
        </p:nvSpPr>
        <p:spPr>
          <a:xfrm>
            <a:off x="4956764" y="-5061650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5F5C7C9-0531-3EAB-68D4-28C844B45DEF}"/>
              </a:ext>
            </a:extLst>
          </p:cNvPr>
          <p:cNvSpPr/>
          <p:nvPr/>
        </p:nvSpPr>
        <p:spPr>
          <a:xfrm>
            <a:off x="5393569" y="-5061650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47402AA-0B5E-09E2-C14D-24B52F88E1FD}"/>
              </a:ext>
            </a:extLst>
          </p:cNvPr>
          <p:cNvSpPr/>
          <p:nvPr/>
        </p:nvSpPr>
        <p:spPr>
          <a:xfrm>
            <a:off x="5830374" y="-5061650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A17728B-5A89-1CDC-3B7D-697A6DB68FD5}"/>
              </a:ext>
            </a:extLst>
          </p:cNvPr>
          <p:cNvSpPr/>
          <p:nvPr/>
        </p:nvSpPr>
        <p:spPr>
          <a:xfrm>
            <a:off x="6267179" y="-5061650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35FA583-8698-0D18-F779-D91A2886FAD3}"/>
              </a:ext>
            </a:extLst>
          </p:cNvPr>
          <p:cNvSpPr/>
          <p:nvPr/>
        </p:nvSpPr>
        <p:spPr>
          <a:xfrm>
            <a:off x="6703984" y="-5061650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CFE6144-0D18-D47A-DA2B-26D1050B1178}"/>
              </a:ext>
            </a:extLst>
          </p:cNvPr>
          <p:cNvSpPr/>
          <p:nvPr/>
        </p:nvSpPr>
        <p:spPr>
          <a:xfrm>
            <a:off x="7140790" y="-5061650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1E42CDE-5482-387A-7325-B07495F6742D}"/>
              </a:ext>
            </a:extLst>
          </p:cNvPr>
          <p:cNvSpPr/>
          <p:nvPr/>
        </p:nvSpPr>
        <p:spPr>
          <a:xfrm>
            <a:off x="3209544" y="-4628086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28DD745-1A64-732D-A353-56E030D51B50}"/>
              </a:ext>
            </a:extLst>
          </p:cNvPr>
          <p:cNvSpPr/>
          <p:nvPr/>
        </p:nvSpPr>
        <p:spPr>
          <a:xfrm>
            <a:off x="3646349" y="-4628086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00D724C-DEE4-906A-30FA-65A24C2CCFB1}"/>
              </a:ext>
            </a:extLst>
          </p:cNvPr>
          <p:cNvSpPr/>
          <p:nvPr/>
        </p:nvSpPr>
        <p:spPr>
          <a:xfrm>
            <a:off x="4083154" y="-4628086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E41DEBE-273B-B8BC-7BC9-382C1BBA59A1}"/>
              </a:ext>
            </a:extLst>
          </p:cNvPr>
          <p:cNvSpPr/>
          <p:nvPr/>
        </p:nvSpPr>
        <p:spPr>
          <a:xfrm>
            <a:off x="4519959" y="-4628086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946DD6F-E74E-62D4-120E-6D2CA4E90704}"/>
              </a:ext>
            </a:extLst>
          </p:cNvPr>
          <p:cNvSpPr/>
          <p:nvPr/>
        </p:nvSpPr>
        <p:spPr>
          <a:xfrm>
            <a:off x="4956764" y="-4628086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288DDB6-A6C1-F6C2-4D81-D330B645261D}"/>
              </a:ext>
            </a:extLst>
          </p:cNvPr>
          <p:cNvSpPr/>
          <p:nvPr/>
        </p:nvSpPr>
        <p:spPr>
          <a:xfrm>
            <a:off x="5393569" y="-4628086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4646CA2-260D-B29F-EE76-1CEBF2FF038D}"/>
              </a:ext>
            </a:extLst>
          </p:cNvPr>
          <p:cNvSpPr/>
          <p:nvPr/>
        </p:nvSpPr>
        <p:spPr>
          <a:xfrm>
            <a:off x="5830374" y="-4628086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00F036D-B7BD-90B3-F449-1C1B7C47D12E}"/>
              </a:ext>
            </a:extLst>
          </p:cNvPr>
          <p:cNvSpPr/>
          <p:nvPr/>
        </p:nvSpPr>
        <p:spPr>
          <a:xfrm>
            <a:off x="6267179" y="-4628086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4F0471B-11D7-228A-7221-1B603515EC86}"/>
              </a:ext>
            </a:extLst>
          </p:cNvPr>
          <p:cNvSpPr/>
          <p:nvPr/>
        </p:nvSpPr>
        <p:spPr>
          <a:xfrm>
            <a:off x="6703984" y="-4628086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E571F08-DF0E-40F4-DF8F-4341681E7606}"/>
              </a:ext>
            </a:extLst>
          </p:cNvPr>
          <p:cNvSpPr/>
          <p:nvPr/>
        </p:nvSpPr>
        <p:spPr>
          <a:xfrm>
            <a:off x="7140790" y="-4628086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9ECC2AB-BA53-4C10-D905-6AE0E645C08A}"/>
              </a:ext>
            </a:extLst>
          </p:cNvPr>
          <p:cNvSpPr/>
          <p:nvPr/>
        </p:nvSpPr>
        <p:spPr>
          <a:xfrm>
            <a:off x="3209544" y="-4194522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5FA80B2-36D8-6BDE-692D-CDEA98BE0B03}"/>
              </a:ext>
            </a:extLst>
          </p:cNvPr>
          <p:cNvSpPr/>
          <p:nvPr/>
        </p:nvSpPr>
        <p:spPr>
          <a:xfrm>
            <a:off x="3646349" y="-4194522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06DABF3-FAA0-338C-43D7-3BB25956201C}"/>
              </a:ext>
            </a:extLst>
          </p:cNvPr>
          <p:cNvSpPr/>
          <p:nvPr/>
        </p:nvSpPr>
        <p:spPr>
          <a:xfrm>
            <a:off x="4083154" y="-4194522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2DB197B-E059-4EAC-4E3C-9E2A8E0CB17C}"/>
              </a:ext>
            </a:extLst>
          </p:cNvPr>
          <p:cNvSpPr/>
          <p:nvPr/>
        </p:nvSpPr>
        <p:spPr>
          <a:xfrm>
            <a:off x="4519959" y="-4194522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03AFBD7-1919-9FE2-D98F-1ACB59D1FCBD}"/>
              </a:ext>
            </a:extLst>
          </p:cNvPr>
          <p:cNvSpPr/>
          <p:nvPr/>
        </p:nvSpPr>
        <p:spPr>
          <a:xfrm>
            <a:off x="4956764" y="-4194522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E7330C2-57E3-E890-2E1C-7337AB10A499}"/>
              </a:ext>
            </a:extLst>
          </p:cNvPr>
          <p:cNvSpPr/>
          <p:nvPr/>
        </p:nvSpPr>
        <p:spPr>
          <a:xfrm>
            <a:off x="5393569" y="-4194522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1C54BB9-3F74-DCCD-9444-C5FFD176EFF3}"/>
              </a:ext>
            </a:extLst>
          </p:cNvPr>
          <p:cNvSpPr/>
          <p:nvPr/>
        </p:nvSpPr>
        <p:spPr>
          <a:xfrm>
            <a:off x="5830374" y="-4194522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CC11450-2DEF-0088-A568-70C7180B7A89}"/>
              </a:ext>
            </a:extLst>
          </p:cNvPr>
          <p:cNvSpPr/>
          <p:nvPr/>
        </p:nvSpPr>
        <p:spPr>
          <a:xfrm>
            <a:off x="6267179" y="-4194522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8A90C4D-5BED-7F09-E0F7-346603A5B580}"/>
              </a:ext>
            </a:extLst>
          </p:cNvPr>
          <p:cNvSpPr/>
          <p:nvPr/>
        </p:nvSpPr>
        <p:spPr>
          <a:xfrm>
            <a:off x="6703984" y="-4194522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30099C8-98F3-2299-8DE2-C9C0B4E17EF0}"/>
              </a:ext>
            </a:extLst>
          </p:cNvPr>
          <p:cNvSpPr/>
          <p:nvPr/>
        </p:nvSpPr>
        <p:spPr>
          <a:xfrm>
            <a:off x="7140790" y="-4194522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C8A4C17-8FB4-4E83-EEFB-365953121086}"/>
              </a:ext>
            </a:extLst>
          </p:cNvPr>
          <p:cNvSpPr/>
          <p:nvPr/>
        </p:nvSpPr>
        <p:spPr>
          <a:xfrm>
            <a:off x="3209544" y="-3760958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9B1C2F3-8FAD-5741-C1A9-81ABCCD25A77}"/>
              </a:ext>
            </a:extLst>
          </p:cNvPr>
          <p:cNvSpPr/>
          <p:nvPr/>
        </p:nvSpPr>
        <p:spPr>
          <a:xfrm>
            <a:off x="3646349" y="-3760958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6656F07-3B64-EF66-EDE1-0344594B4A75}"/>
              </a:ext>
            </a:extLst>
          </p:cNvPr>
          <p:cNvSpPr/>
          <p:nvPr/>
        </p:nvSpPr>
        <p:spPr>
          <a:xfrm>
            <a:off x="4083154" y="-3760958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35CC9AB-C1F2-8C25-1F12-FDED41738E06}"/>
              </a:ext>
            </a:extLst>
          </p:cNvPr>
          <p:cNvSpPr/>
          <p:nvPr/>
        </p:nvSpPr>
        <p:spPr>
          <a:xfrm>
            <a:off x="4519959" y="-3760958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E677C45-59E4-0279-E66B-230DACE3A8BF}"/>
              </a:ext>
            </a:extLst>
          </p:cNvPr>
          <p:cNvSpPr/>
          <p:nvPr/>
        </p:nvSpPr>
        <p:spPr>
          <a:xfrm>
            <a:off x="4956764" y="-3760958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03A68817-C29F-0B2F-9687-5286AAFC5B45}"/>
              </a:ext>
            </a:extLst>
          </p:cNvPr>
          <p:cNvSpPr/>
          <p:nvPr/>
        </p:nvSpPr>
        <p:spPr>
          <a:xfrm>
            <a:off x="5393569" y="-3760958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F4B417A-A593-8E52-DCC4-AAFFC3D9FB16}"/>
              </a:ext>
            </a:extLst>
          </p:cNvPr>
          <p:cNvSpPr/>
          <p:nvPr/>
        </p:nvSpPr>
        <p:spPr>
          <a:xfrm>
            <a:off x="5830374" y="-3760958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551E863-35E2-650F-4AF8-AF14537A9A17}"/>
              </a:ext>
            </a:extLst>
          </p:cNvPr>
          <p:cNvSpPr/>
          <p:nvPr/>
        </p:nvSpPr>
        <p:spPr>
          <a:xfrm>
            <a:off x="6267179" y="-3760958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C9F1F470-E476-20BB-B3A5-928D2178BA85}"/>
              </a:ext>
            </a:extLst>
          </p:cNvPr>
          <p:cNvSpPr/>
          <p:nvPr/>
        </p:nvSpPr>
        <p:spPr>
          <a:xfrm>
            <a:off x="6703984" y="-3760958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5626708-BE6C-6299-1C82-3A69FC5DC0BB}"/>
              </a:ext>
            </a:extLst>
          </p:cNvPr>
          <p:cNvSpPr/>
          <p:nvPr/>
        </p:nvSpPr>
        <p:spPr>
          <a:xfrm>
            <a:off x="7140790" y="-3760958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3EE6E80-4D96-221C-830B-B4A6CB0F3490}"/>
              </a:ext>
            </a:extLst>
          </p:cNvPr>
          <p:cNvSpPr/>
          <p:nvPr/>
        </p:nvSpPr>
        <p:spPr>
          <a:xfrm>
            <a:off x="3209544" y="-3327394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41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173FC8C4-C836-6CC1-12B7-EDDAB6750D7D}"/>
              </a:ext>
            </a:extLst>
          </p:cNvPr>
          <p:cNvSpPr/>
          <p:nvPr/>
        </p:nvSpPr>
        <p:spPr>
          <a:xfrm>
            <a:off x="3646349" y="-3327394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2DF3234-CCA4-3AF9-2024-BDE5CDD7360C}"/>
              </a:ext>
            </a:extLst>
          </p:cNvPr>
          <p:cNvSpPr/>
          <p:nvPr/>
        </p:nvSpPr>
        <p:spPr>
          <a:xfrm>
            <a:off x="4083154" y="-3327394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43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A5485BC-5593-40AB-7212-A2ADB06DD419}"/>
              </a:ext>
            </a:extLst>
          </p:cNvPr>
          <p:cNvSpPr/>
          <p:nvPr/>
        </p:nvSpPr>
        <p:spPr>
          <a:xfrm>
            <a:off x="4519959" y="-3327394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1C93C11-DA8F-DCFB-C61C-3351F10FFADB}"/>
              </a:ext>
            </a:extLst>
          </p:cNvPr>
          <p:cNvSpPr/>
          <p:nvPr/>
        </p:nvSpPr>
        <p:spPr>
          <a:xfrm>
            <a:off x="4956764" y="-3327394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08E129B-61B4-A2CC-86F4-5F56EF1678C3}"/>
              </a:ext>
            </a:extLst>
          </p:cNvPr>
          <p:cNvSpPr/>
          <p:nvPr/>
        </p:nvSpPr>
        <p:spPr>
          <a:xfrm>
            <a:off x="5393569" y="-3327394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46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0966335-EF55-2541-C635-AD639CE3295F}"/>
              </a:ext>
            </a:extLst>
          </p:cNvPr>
          <p:cNvSpPr/>
          <p:nvPr/>
        </p:nvSpPr>
        <p:spPr>
          <a:xfrm>
            <a:off x="5830374" y="-3327394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47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E16E30B-4FFD-7055-CBE0-A1EF8354B591}"/>
              </a:ext>
            </a:extLst>
          </p:cNvPr>
          <p:cNvSpPr/>
          <p:nvPr/>
        </p:nvSpPr>
        <p:spPr>
          <a:xfrm>
            <a:off x="6267179" y="-3327394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48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DD0ED8E-F6BD-31C1-801B-0532FE9409A3}"/>
              </a:ext>
            </a:extLst>
          </p:cNvPr>
          <p:cNvSpPr/>
          <p:nvPr/>
        </p:nvSpPr>
        <p:spPr>
          <a:xfrm>
            <a:off x="6703984" y="-3327394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DA367C0-4F60-1ABA-E5FB-7CC38A9C5799}"/>
              </a:ext>
            </a:extLst>
          </p:cNvPr>
          <p:cNvSpPr/>
          <p:nvPr/>
        </p:nvSpPr>
        <p:spPr>
          <a:xfrm>
            <a:off x="7140790" y="-3327394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E46A602-3FDA-E65B-FE60-6224AD0DFC6E}"/>
              </a:ext>
            </a:extLst>
          </p:cNvPr>
          <p:cNvSpPr/>
          <p:nvPr/>
        </p:nvSpPr>
        <p:spPr>
          <a:xfrm>
            <a:off x="3209544" y="-2893830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E187C312-1AE5-12F3-48E2-03267CA1CE8F}"/>
              </a:ext>
            </a:extLst>
          </p:cNvPr>
          <p:cNvSpPr/>
          <p:nvPr/>
        </p:nvSpPr>
        <p:spPr>
          <a:xfrm>
            <a:off x="3646349" y="-2893830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8A004F3-7983-3661-28BA-B33C68703F4F}"/>
              </a:ext>
            </a:extLst>
          </p:cNvPr>
          <p:cNvSpPr/>
          <p:nvPr/>
        </p:nvSpPr>
        <p:spPr>
          <a:xfrm>
            <a:off x="4083154" y="-2893830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53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5C9CC79-5305-D147-7DCA-AF33FEA623D1}"/>
              </a:ext>
            </a:extLst>
          </p:cNvPr>
          <p:cNvSpPr/>
          <p:nvPr/>
        </p:nvSpPr>
        <p:spPr>
          <a:xfrm>
            <a:off x="4519959" y="-2893830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3D47211-515F-5CA0-FF19-ADADA651DD72}"/>
              </a:ext>
            </a:extLst>
          </p:cNvPr>
          <p:cNvSpPr/>
          <p:nvPr/>
        </p:nvSpPr>
        <p:spPr>
          <a:xfrm>
            <a:off x="4956764" y="-2893830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34F6C12E-A8EA-6D4F-7C98-8AEB06831500}"/>
              </a:ext>
            </a:extLst>
          </p:cNvPr>
          <p:cNvSpPr/>
          <p:nvPr/>
        </p:nvSpPr>
        <p:spPr>
          <a:xfrm>
            <a:off x="5393569" y="-2893830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56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9E39318C-E9F4-FB4F-B61E-FE463121540B}"/>
              </a:ext>
            </a:extLst>
          </p:cNvPr>
          <p:cNvSpPr/>
          <p:nvPr/>
        </p:nvSpPr>
        <p:spPr>
          <a:xfrm>
            <a:off x="5830374" y="-2893830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57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28CD8CD3-B0B7-B367-2179-F5D8746B50D6}"/>
              </a:ext>
            </a:extLst>
          </p:cNvPr>
          <p:cNvSpPr/>
          <p:nvPr/>
        </p:nvSpPr>
        <p:spPr>
          <a:xfrm>
            <a:off x="6267179" y="-2893830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58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7B33836-545E-F7BB-9924-13D89210B344}"/>
              </a:ext>
            </a:extLst>
          </p:cNvPr>
          <p:cNvSpPr/>
          <p:nvPr/>
        </p:nvSpPr>
        <p:spPr>
          <a:xfrm>
            <a:off x="6703984" y="-2893830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59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F7353465-FA1F-39E8-BD22-BA3DAE33261B}"/>
              </a:ext>
            </a:extLst>
          </p:cNvPr>
          <p:cNvSpPr/>
          <p:nvPr/>
        </p:nvSpPr>
        <p:spPr>
          <a:xfrm>
            <a:off x="7140790" y="-2893830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164ED87F-D8E2-D9CF-E5A1-937730091BBC}"/>
              </a:ext>
            </a:extLst>
          </p:cNvPr>
          <p:cNvSpPr/>
          <p:nvPr/>
        </p:nvSpPr>
        <p:spPr>
          <a:xfrm>
            <a:off x="3209544" y="-2460266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61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FC6A36D8-5C08-7A7B-93DD-0D572C04C867}"/>
              </a:ext>
            </a:extLst>
          </p:cNvPr>
          <p:cNvSpPr/>
          <p:nvPr/>
        </p:nvSpPr>
        <p:spPr>
          <a:xfrm>
            <a:off x="3646349" y="-2460266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62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12A2E58F-68E5-0164-848E-5FB7DD0FABEF}"/>
              </a:ext>
            </a:extLst>
          </p:cNvPr>
          <p:cNvSpPr/>
          <p:nvPr/>
        </p:nvSpPr>
        <p:spPr>
          <a:xfrm>
            <a:off x="4083154" y="-2460266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7FDB8338-FCB9-2C19-AF00-C22A457D115E}"/>
              </a:ext>
            </a:extLst>
          </p:cNvPr>
          <p:cNvSpPr/>
          <p:nvPr/>
        </p:nvSpPr>
        <p:spPr>
          <a:xfrm>
            <a:off x="4519959" y="-2460266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64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B893EAA1-A62A-A9C9-C411-CD9EB5FBFDD4}"/>
              </a:ext>
            </a:extLst>
          </p:cNvPr>
          <p:cNvSpPr/>
          <p:nvPr/>
        </p:nvSpPr>
        <p:spPr>
          <a:xfrm>
            <a:off x="4956764" y="-2460266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5E21C8F-606A-66EB-1F8B-391636290CA4}"/>
              </a:ext>
            </a:extLst>
          </p:cNvPr>
          <p:cNvSpPr/>
          <p:nvPr/>
        </p:nvSpPr>
        <p:spPr>
          <a:xfrm>
            <a:off x="5393569" y="-2460266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66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7D28A6B3-00C6-938E-E8AD-E6513846EEC1}"/>
              </a:ext>
            </a:extLst>
          </p:cNvPr>
          <p:cNvSpPr/>
          <p:nvPr/>
        </p:nvSpPr>
        <p:spPr>
          <a:xfrm>
            <a:off x="5830374" y="-2460266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67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6197F949-F315-A448-E260-CDD5C3940A53}"/>
              </a:ext>
            </a:extLst>
          </p:cNvPr>
          <p:cNvSpPr/>
          <p:nvPr/>
        </p:nvSpPr>
        <p:spPr>
          <a:xfrm>
            <a:off x="6267179" y="-2460266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66F619D-823A-4803-8D5B-3D9ABA2EBAB9}"/>
              </a:ext>
            </a:extLst>
          </p:cNvPr>
          <p:cNvSpPr/>
          <p:nvPr/>
        </p:nvSpPr>
        <p:spPr>
          <a:xfrm>
            <a:off x="6703984" y="-2460266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69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62540258-8225-043B-B2A0-51C11CA6C2EA}"/>
              </a:ext>
            </a:extLst>
          </p:cNvPr>
          <p:cNvSpPr/>
          <p:nvPr/>
        </p:nvSpPr>
        <p:spPr>
          <a:xfrm>
            <a:off x="7140790" y="-2460266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67298817-3CF0-C79A-8669-7EAFA636D4CB}"/>
              </a:ext>
            </a:extLst>
          </p:cNvPr>
          <p:cNvSpPr/>
          <p:nvPr/>
        </p:nvSpPr>
        <p:spPr>
          <a:xfrm>
            <a:off x="3209544" y="-2026702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71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412FD97D-A8F7-8C7B-291A-43B08406F8F6}"/>
              </a:ext>
            </a:extLst>
          </p:cNvPr>
          <p:cNvSpPr/>
          <p:nvPr/>
        </p:nvSpPr>
        <p:spPr>
          <a:xfrm>
            <a:off x="3646349" y="-2026702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72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4E7C150E-868C-C0A1-B99D-13D995E7D3C8}"/>
              </a:ext>
            </a:extLst>
          </p:cNvPr>
          <p:cNvSpPr/>
          <p:nvPr/>
        </p:nvSpPr>
        <p:spPr>
          <a:xfrm>
            <a:off x="4083154" y="-2026702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73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20C456A5-EFCF-3662-0BB9-E698E20683B8}"/>
              </a:ext>
            </a:extLst>
          </p:cNvPr>
          <p:cNvSpPr/>
          <p:nvPr/>
        </p:nvSpPr>
        <p:spPr>
          <a:xfrm>
            <a:off x="4519959" y="-2026702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74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D59018D-34B7-EE43-DE0B-93D3DB37A83A}"/>
              </a:ext>
            </a:extLst>
          </p:cNvPr>
          <p:cNvSpPr/>
          <p:nvPr/>
        </p:nvSpPr>
        <p:spPr>
          <a:xfrm>
            <a:off x="4956764" y="-2026702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29630361-160D-A388-3722-7E1ABC7D3052}"/>
              </a:ext>
            </a:extLst>
          </p:cNvPr>
          <p:cNvSpPr/>
          <p:nvPr/>
        </p:nvSpPr>
        <p:spPr>
          <a:xfrm>
            <a:off x="5393569" y="-2026702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9239223E-C73F-3DBE-233E-EAA6F1233401}"/>
              </a:ext>
            </a:extLst>
          </p:cNvPr>
          <p:cNvSpPr/>
          <p:nvPr/>
        </p:nvSpPr>
        <p:spPr>
          <a:xfrm>
            <a:off x="5830374" y="-2026702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77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51FAB833-75F1-CA3F-7446-54A4DAA4BD82}"/>
              </a:ext>
            </a:extLst>
          </p:cNvPr>
          <p:cNvSpPr/>
          <p:nvPr/>
        </p:nvSpPr>
        <p:spPr>
          <a:xfrm>
            <a:off x="6267179" y="-2026702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78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5E9E9029-F447-8239-3BF6-27CDEB8D61F3}"/>
              </a:ext>
            </a:extLst>
          </p:cNvPr>
          <p:cNvSpPr/>
          <p:nvPr/>
        </p:nvSpPr>
        <p:spPr>
          <a:xfrm>
            <a:off x="6703984" y="-2026702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79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2385A0D6-CFE7-44C3-9340-E65396701D94}"/>
              </a:ext>
            </a:extLst>
          </p:cNvPr>
          <p:cNvSpPr/>
          <p:nvPr/>
        </p:nvSpPr>
        <p:spPr>
          <a:xfrm>
            <a:off x="7140790" y="-2026702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41989195-A273-C704-CF18-F0BDF495B7E4}"/>
              </a:ext>
            </a:extLst>
          </p:cNvPr>
          <p:cNvSpPr/>
          <p:nvPr/>
        </p:nvSpPr>
        <p:spPr>
          <a:xfrm>
            <a:off x="3209544" y="-1593138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81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ED993FE2-F886-0505-7DBF-3D18431CBDEC}"/>
              </a:ext>
            </a:extLst>
          </p:cNvPr>
          <p:cNvSpPr/>
          <p:nvPr/>
        </p:nvSpPr>
        <p:spPr>
          <a:xfrm>
            <a:off x="3646349" y="-1593138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1726E652-341A-8D2F-3465-6EEFF6E014DF}"/>
              </a:ext>
            </a:extLst>
          </p:cNvPr>
          <p:cNvSpPr/>
          <p:nvPr/>
        </p:nvSpPr>
        <p:spPr>
          <a:xfrm>
            <a:off x="4083154" y="-1593138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83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43CD5EF-F1B7-87F0-9591-BD0AE0F241F7}"/>
              </a:ext>
            </a:extLst>
          </p:cNvPr>
          <p:cNvSpPr/>
          <p:nvPr/>
        </p:nvSpPr>
        <p:spPr>
          <a:xfrm>
            <a:off x="4519959" y="-1593138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84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4168EDF9-26FB-5631-BAFA-2E9758F545B9}"/>
              </a:ext>
            </a:extLst>
          </p:cNvPr>
          <p:cNvSpPr/>
          <p:nvPr/>
        </p:nvSpPr>
        <p:spPr>
          <a:xfrm>
            <a:off x="4956764" y="-1593138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85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07E7F241-77DE-7E54-81C3-8E995A413CB8}"/>
              </a:ext>
            </a:extLst>
          </p:cNvPr>
          <p:cNvSpPr/>
          <p:nvPr/>
        </p:nvSpPr>
        <p:spPr>
          <a:xfrm>
            <a:off x="5393569" y="-1593138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86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779A7F14-D450-2CE4-B860-31D6F79FB77E}"/>
              </a:ext>
            </a:extLst>
          </p:cNvPr>
          <p:cNvSpPr/>
          <p:nvPr/>
        </p:nvSpPr>
        <p:spPr>
          <a:xfrm>
            <a:off x="5830374" y="-1593138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87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C2C17DF5-38E4-B9CB-94F5-4C8452D35735}"/>
              </a:ext>
            </a:extLst>
          </p:cNvPr>
          <p:cNvSpPr/>
          <p:nvPr/>
        </p:nvSpPr>
        <p:spPr>
          <a:xfrm>
            <a:off x="6267179" y="-1593138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813E0E30-AC2F-E807-60A9-159EE6E201B4}"/>
              </a:ext>
            </a:extLst>
          </p:cNvPr>
          <p:cNvSpPr/>
          <p:nvPr/>
        </p:nvSpPr>
        <p:spPr>
          <a:xfrm>
            <a:off x="6703984" y="-1593138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89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FC382804-938A-F1CD-92DB-61D7AABCD136}"/>
              </a:ext>
            </a:extLst>
          </p:cNvPr>
          <p:cNvSpPr/>
          <p:nvPr/>
        </p:nvSpPr>
        <p:spPr>
          <a:xfrm>
            <a:off x="7140790" y="-1593138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4EF02D04-A3C3-4D98-350D-9879B9797B0F}"/>
              </a:ext>
            </a:extLst>
          </p:cNvPr>
          <p:cNvSpPr/>
          <p:nvPr/>
        </p:nvSpPr>
        <p:spPr>
          <a:xfrm>
            <a:off x="3209544" y="-1159574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91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D5E3599-1C7D-0AF1-1417-C7F2B39DAB0B}"/>
              </a:ext>
            </a:extLst>
          </p:cNvPr>
          <p:cNvSpPr/>
          <p:nvPr/>
        </p:nvSpPr>
        <p:spPr>
          <a:xfrm>
            <a:off x="3646349" y="-1159574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92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BFCFE86-596F-A1C8-9E46-7964D6B22069}"/>
              </a:ext>
            </a:extLst>
          </p:cNvPr>
          <p:cNvSpPr/>
          <p:nvPr/>
        </p:nvSpPr>
        <p:spPr>
          <a:xfrm>
            <a:off x="4083154" y="-1159574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ED179FA1-A352-9A76-35F5-00F7724DC72B}"/>
              </a:ext>
            </a:extLst>
          </p:cNvPr>
          <p:cNvSpPr/>
          <p:nvPr/>
        </p:nvSpPr>
        <p:spPr>
          <a:xfrm>
            <a:off x="4519959" y="-1159574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94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DB93E585-9529-4249-5EBF-FC81F735E202}"/>
              </a:ext>
            </a:extLst>
          </p:cNvPr>
          <p:cNvSpPr/>
          <p:nvPr/>
        </p:nvSpPr>
        <p:spPr>
          <a:xfrm>
            <a:off x="4956764" y="-1159574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95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A50738B5-F218-A6A4-E508-403461A7966A}"/>
              </a:ext>
            </a:extLst>
          </p:cNvPr>
          <p:cNvSpPr/>
          <p:nvPr/>
        </p:nvSpPr>
        <p:spPr>
          <a:xfrm>
            <a:off x="5393569" y="-1159574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96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AB93ED0-FEDD-8AC7-3A16-7F50DFD61AA2}"/>
              </a:ext>
            </a:extLst>
          </p:cNvPr>
          <p:cNvSpPr/>
          <p:nvPr/>
        </p:nvSpPr>
        <p:spPr>
          <a:xfrm>
            <a:off x="5830374" y="-1159574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FA1907A-43FA-C77D-971B-6BFD41A91873}"/>
              </a:ext>
            </a:extLst>
          </p:cNvPr>
          <p:cNvSpPr/>
          <p:nvPr/>
        </p:nvSpPr>
        <p:spPr>
          <a:xfrm>
            <a:off x="6267179" y="-1159574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98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B3A1F505-E2E6-3CB5-7EC5-F4DE951490E9}"/>
              </a:ext>
            </a:extLst>
          </p:cNvPr>
          <p:cNvSpPr/>
          <p:nvPr/>
        </p:nvSpPr>
        <p:spPr>
          <a:xfrm>
            <a:off x="6703984" y="-1159574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7B615162-C565-A221-A57D-6621A0F21528}"/>
              </a:ext>
            </a:extLst>
          </p:cNvPr>
          <p:cNvSpPr/>
          <p:nvPr/>
        </p:nvSpPr>
        <p:spPr>
          <a:xfrm>
            <a:off x="7140790" y="-1159574"/>
            <a:ext cx="377165" cy="377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FBD9-161E-8B9F-D8F6-4E83EE1B5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477" y="669487"/>
            <a:ext cx="10515600" cy="6727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DASAR TEORI</a:t>
            </a:r>
            <a:endParaRPr lang="id-ID">
              <a:ea typeface="+mn-lt"/>
              <a:cs typeface="+mn-lt"/>
            </a:endParaRPr>
          </a:p>
        </p:txBody>
      </p:sp>
      <p:sp>
        <p:nvSpPr>
          <p:cNvPr id="4" name="Persegi Panjang: Sudut Lengkung 3">
            <a:extLst>
              <a:ext uri="{FF2B5EF4-FFF2-40B4-BE49-F238E27FC236}">
                <a16:creationId xmlns:a16="http://schemas.microsoft.com/office/drawing/2014/main" id="{BBA2C8CD-C87B-B3B5-543D-72D7432CFE33}"/>
              </a:ext>
            </a:extLst>
          </p:cNvPr>
          <p:cNvSpPr/>
          <p:nvPr/>
        </p:nvSpPr>
        <p:spPr>
          <a:xfrm>
            <a:off x="295601" y="1289540"/>
            <a:ext cx="2144515" cy="870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Bilangan Prima</a:t>
            </a:r>
            <a:endParaRPr lang="id-ID" sz="2400">
              <a:solidFill>
                <a:schemeClr val="bg1"/>
              </a:solidFill>
            </a:endParaRPr>
          </a:p>
        </p:txBody>
      </p:sp>
      <p:sp>
        <p:nvSpPr>
          <p:cNvPr id="7" name="Persegi Panjang: Sudut Lengkung 6">
            <a:extLst>
              <a:ext uri="{FF2B5EF4-FFF2-40B4-BE49-F238E27FC236}">
                <a16:creationId xmlns:a16="http://schemas.microsoft.com/office/drawing/2014/main" id="{F5860E78-C3B3-2E80-8BE2-5C257E0B5163}"/>
              </a:ext>
            </a:extLst>
          </p:cNvPr>
          <p:cNvSpPr/>
          <p:nvPr/>
        </p:nvSpPr>
        <p:spPr>
          <a:xfrm>
            <a:off x="295602" y="2288022"/>
            <a:ext cx="2144516" cy="87074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/>
              <a:t>Sieve of Eratosthenes</a:t>
            </a:r>
            <a:endParaRPr lang="id-ID" sz="2400"/>
          </a:p>
        </p:txBody>
      </p:sp>
      <p:sp>
        <p:nvSpPr>
          <p:cNvPr id="8" name="Persegi Panjang: Sudut Lengkung 7">
            <a:extLst>
              <a:ext uri="{FF2B5EF4-FFF2-40B4-BE49-F238E27FC236}">
                <a16:creationId xmlns:a16="http://schemas.microsoft.com/office/drawing/2014/main" id="{F4D2D379-8124-2B80-9A5F-A7AB3129084C}"/>
              </a:ext>
            </a:extLst>
          </p:cNvPr>
          <p:cNvSpPr/>
          <p:nvPr/>
        </p:nvSpPr>
        <p:spPr>
          <a:xfrm>
            <a:off x="295602" y="3299642"/>
            <a:ext cx="2144515" cy="870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cs typeface="Calibri"/>
              </a:rPr>
              <a:t>Uji Primalitas Miller-Rabin</a:t>
            </a:r>
            <a:endParaRPr lang="id-ID" sz="2400"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Persegi Panjang: Sudut Lengkung 8">
                <a:extLst>
                  <a:ext uri="{FF2B5EF4-FFF2-40B4-BE49-F238E27FC236}">
                    <a16:creationId xmlns:a16="http://schemas.microsoft.com/office/drawing/2014/main" id="{A79B1DA0-F3F5-2E34-4DBF-3789D0FCE2FE}"/>
                  </a:ext>
                </a:extLst>
              </p:cNvPr>
              <p:cNvSpPr/>
              <p:nvPr/>
            </p:nvSpPr>
            <p:spPr>
              <a:xfrm>
                <a:off x="295601" y="4324400"/>
                <a:ext cx="2144515" cy="870743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>
                    <a:cs typeface="Calibri"/>
                  </a:rPr>
                  <a:t>Primalitas bilangan berbentuk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−1</m:t>
                    </m:r>
                  </m:oMath>
                </a14:m>
                <a:endParaRPr lang="id-ID">
                  <a:cs typeface="Calibri"/>
                </a:endParaRPr>
              </a:p>
            </p:txBody>
          </p:sp>
        </mc:Choice>
        <mc:Fallback>
          <p:sp>
            <p:nvSpPr>
              <p:cNvPr id="9" name="Persegi Panjang: Sudut Lengkung 8">
                <a:extLst>
                  <a:ext uri="{FF2B5EF4-FFF2-40B4-BE49-F238E27FC236}">
                    <a16:creationId xmlns:a16="http://schemas.microsoft.com/office/drawing/2014/main" id="{A79B1DA0-F3F5-2E34-4DBF-3789D0FCE2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01" y="4324400"/>
                <a:ext cx="2144515" cy="870743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Gambar 6">
            <a:extLst>
              <a:ext uri="{FF2B5EF4-FFF2-40B4-BE49-F238E27FC236}">
                <a16:creationId xmlns:a16="http://schemas.microsoft.com/office/drawing/2014/main" id="{1B388097-9F9E-0222-C170-2C7B3FB82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2882" y="-95426"/>
            <a:ext cx="2375339" cy="1530923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AF1EC72C-B4A9-6233-3B1C-F4C4C52E58B5}"/>
              </a:ext>
            </a:extLst>
          </p:cNvPr>
          <p:cNvSpPr txBox="1">
            <a:spLocks/>
          </p:cNvSpPr>
          <p:nvPr/>
        </p:nvSpPr>
        <p:spPr>
          <a:xfrm>
            <a:off x="2859577" y="6455047"/>
            <a:ext cx="6499124" cy="3588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Final Project </a:t>
            </a:r>
            <a:r>
              <a:rPr lang="en-US" sz="1600" b="1" err="1"/>
              <a:t>Perancangan</a:t>
            </a:r>
            <a:r>
              <a:rPr lang="en-US" sz="1600" b="1"/>
              <a:t> dan Analisis </a:t>
            </a:r>
            <a:r>
              <a:rPr lang="en-US" sz="1600" err="1"/>
              <a:t>Algoritma</a:t>
            </a:r>
            <a:r>
              <a:rPr lang="en-US" sz="1600" b="1"/>
              <a:t> - IF184401</a:t>
            </a:r>
          </a:p>
        </p:txBody>
      </p: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181F0BBF-0174-6E96-807C-BC658CCC886D}"/>
              </a:ext>
            </a:extLst>
          </p:cNvPr>
          <p:cNvSpPr/>
          <p:nvPr/>
        </p:nvSpPr>
        <p:spPr>
          <a:xfrm>
            <a:off x="295601" y="5322883"/>
            <a:ext cx="2144515" cy="8707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cs typeface="Calibri"/>
              </a:rPr>
              <a:t>Algoritma Tonelli-Shanks</a:t>
            </a:r>
            <a:endParaRPr lang="id-ID" sz="2400">
              <a:cs typeface="Calibri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1C1A0C0-2CA0-3C8D-30AD-CDEF877BFF1D}"/>
              </a:ext>
            </a:extLst>
          </p:cNvPr>
          <p:cNvSpPr/>
          <p:nvPr/>
        </p:nvSpPr>
        <p:spPr>
          <a:xfrm>
            <a:off x="7749540" y="1676400"/>
            <a:ext cx="2278380" cy="160020"/>
          </a:xfrm>
          <a:prstGeom prst="rect">
            <a:avLst/>
          </a:prstGeom>
          <a:solidFill>
            <a:srgbClr val="FFFF00">
              <a:alpha val="50980"/>
            </a:srgb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Kotak Teks 4">
            <a:extLst>
              <a:ext uri="{FF2B5EF4-FFF2-40B4-BE49-F238E27FC236}">
                <a16:creationId xmlns:a16="http://schemas.microsoft.com/office/drawing/2014/main" id="{6B537806-0D11-925F-6EE6-058F3F2BFC28}"/>
              </a:ext>
            </a:extLst>
          </p:cNvPr>
          <p:cNvSpPr txBox="1"/>
          <p:nvPr/>
        </p:nvSpPr>
        <p:spPr>
          <a:xfrm>
            <a:off x="7691120" y="1474969"/>
            <a:ext cx="3605406" cy="1092607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 defTabSz="360000">
              <a:tabLst>
                <a:tab pos="0" algn="l"/>
              </a:tabLst>
            </a:pPr>
            <a:r>
              <a:rPr lang="en-US" sz="1100">
                <a:cs typeface="Calibri" panose="020F0502020204030204"/>
              </a:rPr>
              <a:t>Pseudo code:</a:t>
            </a:r>
          </a:p>
          <a:p>
            <a:pPr algn="just" defTabSz="360000">
              <a:tabLst>
                <a:tab pos="0" algn="l"/>
              </a:tabLst>
            </a:pPr>
            <a:r>
              <a:rPr lang="en-US" sz="900">
                <a:solidFill>
                  <a:srgbClr val="333333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mark &lt;-- boolean array [2..n]</a:t>
            </a:r>
            <a:endParaRPr lang="en-US" sz="90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algn="just" defTabSz="360000">
              <a:tabLst>
                <a:tab pos="0" algn="l"/>
              </a:tabLst>
            </a:pPr>
            <a:r>
              <a:rPr lang="en-US" sz="900">
                <a:latin typeface="Fira Code" pitchFamily="1" charset="0"/>
                <a:ea typeface="Fira Code" pitchFamily="1" charset="0"/>
                <a:cs typeface="Fira Code" pitchFamily="1" charset="0"/>
              </a:rPr>
              <a:t>func sieveOfEratosthenes(n: integer)</a:t>
            </a:r>
          </a:p>
          <a:p>
            <a:pPr algn="just" defTabSz="360000">
              <a:tabLst>
                <a:tab pos="0" algn="l"/>
              </a:tabLst>
            </a:pPr>
            <a:r>
              <a:rPr lang="en-US" sz="900">
                <a:latin typeface="Fira Code" pitchFamily="1" charset="0"/>
                <a:ea typeface="Fira Code" pitchFamily="1" charset="0"/>
                <a:cs typeface="Fira Code" pitchFamily="1" charset="0"/>
              </a:rPr>
              <a:t>		for i = 2, 3, ..., ✓n do</a:t>
            </a:r>
          </a:p>
          <a:p>
            <a:pPr algn="just" defTabSz="360000">
              <a:tabLst>
                <a:tab pos="0" algn="l"/>
              </a:tabLst>
            </a:pPr>
            <a:r>
              <a:rPr lang="en-US" sz="900">
                <a:latin typeface="Fira Code" pitchFamily="1" charset="0"/>
                <a:ea typeface="Fira Code" pitchFamily="1" charset="0"/>
                <a:cs typeface="Fira Code" pitchFamily="1" charset="0"/>
              </a:rPr>
              <a:t>			if not mark[i] then</a:t>
            </a:r>
          </a:p>
          <a:p>
            <a:pPr algn="just" defTabSz="360000">
              <a:tabLst>
                <a:tab pos="0" algn="l"/>
              </a:tabLst>
            </a:pPr>
            <a:r>
              <a:rPr lang="en-US" sz="900">
                <a:latin typeface="Fira Code" pitchFamily="1" charset="0"/>
                <a:ea typeface="Fira Code" pitchFamily="1" charset="0"/>
                <a:cs typeface="Fira Code" pitchFamily="1" charset="0"/>
              </a:rPr>
              <a:t>				for j = i</a:t>
            </a:r>
            <a:r>
              <a:rPr lang="en-US" sz="900" baseline="30000">
                <a:latin typeface="Fira Code" pitchFamily="1" charset="0"/>
                <a:ea typeface="Fira Code" pitchFamily="1" charset="0"/>
                <a:cs typeface="Fira Code" pitchFamily="1" charset="0"/>
              </a:rPr>
              <a:t>2</a:t>
            </a:r>
            <a:r>
              <a:rPr lang="en-US" sz="900">
                <a:latin typeface="Fira Code" pitchFamily="1" charset="0"/>
                <a:ea typeface="Fira Code" pitchFamily="1" charset="0"/>
                <a:cs typeface="Fira Code" pitchFamily="1" charset="0"/>
              </a:rPr>
              <a:t>, i</a:t>
            </a:r>
            <a:r>
              <a:rPr lang="en-US" sz="900" baseline="30000">
                <a:latin typeface="Fira Code" pitchFamily="1" charset="0"/>
                <a:ea typeface="Fira Code" pitchFamily="1" charset="0"/>
                <a:cs typeface="Fira Code" pitchFamily="1" charset="0"/>
              </a:rPr>
              <a:t>2</a:t>
            </a:r>
            <a:r>
              <a:rPr lang="en-US" sz="900">
                <a:latin typeface="Fira Code" pitchFamily="1" charset="0"/>
                <a:ea typeface="Fira Code" pitchFamily="1" charset="0"/>
                <a:cs typeface="Fira Code" pitchFamily="1" charset="0"/>
              </a:rPr>
              <a:t>+i, i</a:t>
            </a:r>
            <a:r>
              <a:rPr lang="en-US" sz="900" baseline="30000">
                <a:latin typeface="Fira Code" pitchFamily="1" charset="0"/>
                <a:ea typeface="Fira Code" pitchFamily="1" charset="0"/>
                <a:cs typeface="Fira Code" pitchFamily="1" charset="0"/>
              </a:rPr>
              <a:t>2</a:t>
            </a:r>
            <a:r>
              <a:rPr lang="en-US" sz="900">
                <a:latin typeface="Fira Code" pitchFamily="1" charset="0"/>
                <a:ea typeface="Fira Code" pitchFamily="1" charset="0"/>
                <a:cs typeface="Fira Code" pitchFamily="1" charset="0"/>
              </a:rPr>
              <a:t>+2i, ..., n do</a:t>
            </a:r>
          </a:p>
          <a:p>
            <a:pPr algn="just" defTabSz="360000">
              <a:tabLst>
                <a:tab pos="0" algn="l"/>
              </a:tabLst>
            </a:pPr>
            <a:r>
              <a:rPr lang="en-US" sz="900">
                <a:latin typeface="Fira Code" pitchFamily="1" charset="0"/>
                <a:ea typeface="Fira Code" pitchFamily="1" charset="0"/>
                <a:cs typeface="Fira Code" pitchFamily="1" charset="0"/>
              </a:rPr>
              <a:t>					mark[i] = true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ABDF9E-B570-5485-27A3-A52E5A79BBE7}"/>
              </a:ext>
            </a:extLst>
          </p:cNvPr>
          <p:cNvSpPr/>
          <p:nvPr/>
        </p:nvSpPr>
        <p:spPr>
          <a:xfrm>
            <a:off x="11306360" y="1435497"/>
            <a:ext cx="885640" cy="501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D79C86-9ACB-FFA4-FD4E-3A5F8545BF9A}"/>
              </a:ext>
            </a:extLst>
          </p:cNvPr>
          <p:cNvSpPr/>
          <p:nvPr/>
        </p:nvSpPr>
        <p:spPr>
          <a:xfrm rot="5400000">
            <a:off x="4565360" y="-2069880"/>
            <a:ext cx="885640" cy="501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655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3688</Words>
  <Application>Microsoft Office PowerPoint</Application>
  <PresentationFormat>Widescreen</PresentationFormat>
  <Paragraphs>612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Fira Code</vt:lpstr>
      <vt:lpstr>Symbol</vt:lpstr>
      <vt:lpstr>Office Theme</vt:lpstr>
      <vt:lpstr>SPOJ – DCEPC203 OBSESSION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Aryan Shafa Wardana</dc:creator>
  <cp:lastModifiedBy>Arif Nugraha Santosa</cp:lastModifiedBy>
  <cp:revision>2</cp:revision>
  <dcterms:created xsi:type="dcterms:W3CDTF">2022-11-28T16:44:15Z</dcterms:created>
  <dcterms:modified xsi:type="dcterms:W3CDTF">2022-12-05T17:05:13Z</dcterms:modified>
</cp:coreProperties>
</file>