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10"/>
  </p:notesMasterIdLst>
  <p:sldIdLst>
    <p:sldId id="258" r:id="rId2"/>
    <p:sldId id="281" r:id="rId3"/>
    <p:sldId id="297" r:id="rId4"/>
    <p:sldId id="282" r:id="rId5"/>
    <p:sldId id="299" r:id="rId6"/>
    <p:sldId id="283" r:id="rId7"/>
    <p:sldId id="284" r:id="rId8"/>
    <p:sldId id="298" r:id="rId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51B7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نمط فاتح 3 - تميي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نمط فاتح 3 - تميي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نمط فاتح 3 - تميي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نمط متوسط 1 - تميي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نمط داكن 2 - تمييز 3/تميي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20" units="cm"/>
          <inkml:channel name="Y" type="integer" max="111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8.47894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08T16:13:19.86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22585 5168 19 0,'2'1'0'15,"0"3"-11"-15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20" units="cm"/>
          <inkml:channel name="Y" type="integer" max="111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8.47894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08T16:13:19.86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22585 5168 19 0,'2'1'0'15,"0"3"-11"-15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20" units="cm"/>
          <inkml:channel name="Y" type="integer" max="111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8.47894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08T16:15:46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15468 6746 42 0,'2'6'0'16,"0"-3"-28"-16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2392530-484D-459A-9D72-24EC245C75F4}" type="datetimeFigureOut">
              <a:rPr lang="ar-SA" smtClean="0"/>
              <a:t>12/05/43</a:t>
            </a:fld>
            <a:endParaRPr lang="ar-SA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7ADB482-D325-4DCA-BE8D-30595A544742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2268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D74EFD3-3253-4CF6-8451-8E3392621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A7BE52F0-2CD8-4B74-BF6E-2BB675987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25B6439-E3FC-4B8E-8012-006A6AC9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4C1C-7528-4A94-9603-76FB25C6607E}" type="uaqdatetime1">
              <a:rPr lang="ar-SA" smtClean="0"/>
              <a:t>12/05/43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F1CEF37-4447-4D00-A89E-DBD9B7F2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663D14C-1C3C-4C3F-B448-B9E859C5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9257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39E17A8-9711-42AE-8816-633228B5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87215E1-EAB5-4E94-9FBB-57C5C883A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6C5B999-4ADC-41AF-AFAE-CD8AF361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9334-3E00-4E95-BEC9-B8A07868248F}" type="uaqdatetime1">
              <a:rPr lang="ar-SA" smtClean="0"/>
              <a:t>12/05/43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8CED637-16A5-4F19-9610-139F69E3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3872BC2-7F6E-469F-B622-C9CED645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8574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9040585-FC20-4B2D-9BC0-03F4BB952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980CEE9-0815-4512-9549-D83ACAEA5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96788A3-E97E-4064-9136-A431B105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CC0C-898D-4E0E-83E1-0E7B59CB76D7}" type="uaqdatetime1">
              <a:rPr lang="ar-SA" smtClean="0"/>
              <a:t>12/05/43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3C27BFA-4B9E-49FD-B90F-F81CBCF3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C7C2C11-DBE0-48D3-891A-F86A00C4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393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566E98-835D-4D46-A96A-ED00D21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81EC745-D0BF-4F47-9891-B7D786CF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AA3A2DA-D5D4-49C5-85B7-D9055A67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AAE-59AA-4E14-BE62-F6C6A77BDFDB}" type="uaqdatetime1">
              <a:rPr lang="ar-SA" smtClean="0"/>
              <a:t>12/05/43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7E42EA3-BD52-4D11-BC3B-7DAB292B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81AA665-C3E6-47B1-A6E4-8C23525D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2506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3498951-41E6-417F-9DA3-E79C4B93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EE4D2F1-3E39-4F4B-BAFD-464D06F3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47AFBCE-76C6-406F-815D-C40A06C7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7D2D-00F3-4909-B496-62B06EE9B58F}" type="uaqdatetime1">
              <a:rPr lang="ar-SA" smtClean="0"/>
              <a:t>12/05/43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F68152E-C58B-40D5-AB5E-6866FE72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A520870-137A-4680-AC04-85F6910D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4456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FF8AFEB-1268-4AC9-987B-98999908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7EF0BBC-17C9-4C65-AC56-568676086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F40DC84-2C13-4BDD-8517-164BD1628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0BE4190-D670-4191-8785-8CD9A364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C6E5-7638-4479-90D9-BCC9CB73CE0B}" type="uaqdatetime1">
              <a:rPr lang="ar-SA" smtClean="0"/>
              <a:t>12/05/43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3BF3AEF-8133-42BE-B36E-9B7B0AA6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D6F170A-0BF6-4FA9-8C6B-D3978864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72038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20E5D25-DBAC-41AC-B7C8-4A87A94E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E9424E1-CC9A-4B58-A59E-EBBBF1F4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D56F7FA-7236-4030-9F7C-252314F44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5AB0CB49-D674-49B9-8F2E-78997EE72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41BB5A73-F554-4EA0-9384-678FAF7D2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CE92B2D-A739-41FF-A4DE-A35E9834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815C-CF2A-401B-BAEE-AB226EB1B58D}" type="uaqdatetime1">
              <a:rPr lang="ar-SA" smtClean="0"/>
              <a:t>12/05/43</a:t>
            </a:fld>
            <a:endParaRPr lang="ar-SA" dirty="0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A2F61A46-9442-4FED-A547-3FF96C3F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D6934CE7-7D5B-4809-869D-72CCC530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07356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73A17E8-B07D-477E-81EB-CB601F1A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F58B4F9-E93B-42BE-9117-97A88AB1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DA5B-B7D1-497E-9797-7DB1A4F5F493}" type="uaqdatetime1">
              <a:rPr lang="ar-SA" smtClean="0"/>
              <a:t>12/05/43</a:t>
            </a:fld>
            <a:endParaRPr lang="ar-SA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5A22B5DC-50A4-4276-8205-CCF09B9F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DD04077-8ABD-4CA2-9960-945299C0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9001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B7666A1D-46C6-4E62-8E55-971E5B1C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B5F3-2365-4F77-9143-A8173438453C}" type="uaqdatetime1">
              <a:rPr lang="ar-SA" smtClean="0"/>
              <a:t>12/05/43</a:t>
            </a:fld>
            <a:endParaRPr lang="ar-SA" dirty="0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EF36CD3F-1E71-4D97-B3EA-E35DC9DF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67B3771A-21C5-468B-8C95-C77C0FEB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487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6368EBF-8685-4C4E-A2F2-3382D2EB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CA8BC82-879C-42C2-AFB2-04456625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B8F21DE-989E-45B9-99F4-E6780660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B51B694-FB98-4C51-9394-3A0A504D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236C-152E-464C-9F8A-6D421EBEFC05}" type="uaqdatetime1">
              <a:rPr lang="ar-SA" smtClean="0"/>
              <a:t>12/05/43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66EB9DF-CB4E-4397-B6C0-2F690C95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7E47C9A-38BE-4445-8425-3181FFCF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21526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2D98DCA-30D1-4BE1-8BC7-4F499778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DE07F2CC-1962-432D-8C9C-356DD5233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 dirty="0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FCE428A-AD89-41C2-B486-7EAABCC69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63B868B-DD5C-44D1-A138-7F6DCEB7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29AF-41F0-40CE-80EC-C4AB77BCB0DA}" type="uaqdatetime1">
              <a:rPr lang="ar-SA" smtClean="0"/>
              <a:t>12/05/43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F6DFBAA-AC3D-4814-BE60-73CC4A5B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451517C-5385-4686-8402-64D9CDC1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9748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0FC8D58F-0E13-4ACE-8E27-73D2FA1A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B406D99-1375-4832-BA41-C0B7C57A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C568166-C4E8-4FF8-B767-492BCEB50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878B-7DFF-4175-AE71-8C36D4BECA5E}" type="uaqdatetime1">
              <a:rPr lang="ar-SA" smtClean="0"/>
              <a:t>12/05/43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742A1A3-BABB-427C-9C7E-2810730F6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2E6D3A6-E82F-48B6-99BC-E8436A675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CE12-EC84-402C-BA1B-0A0B6B761063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662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350EC6-1A2D-4FA6-977B-F147CD11E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46" r="2096" b="-1"/>
          <a:stretch/>
        </p:blipFill>
        <p:spPr>
          <a:xfrm>
            <a:off x="6551609" y="0"/>
            <a:ext cx="625597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997DA11F-A364-4925-9D39-6CED1B56AB8B}"/>
              </a:ext>
            </a:extLst>
          </p:cNvPr>
          <p:cNvSpPr txBox="1"/>
          <p:nvPr/>
        </p:nvSpPr>
        <p:spPr>
          <a:xfrm>
            <a:off x="1075763" y="2427072"/>
            <a:ext cx="5963212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i="0" dirty="0">
                <a:solidFill>
                  <a:srgbClr val="7030A0"/>
                </a:solidFill>
                <a:effectLst/>
                <a:latin typeface="Helvetica Neue"/>
              </a:rPr>
              <a:t>Analysis Preparation on COVID-19 datasets</a:t>
            </a:r>
          </a:p>
          <a:p>
            <a:pPr algn="ctr"/>
            <a:endParaRPr lang="en-US" sz="2000" dirty="0">
              <a:cs typeface="+mj-cs"/>
            </a:endParaRPr>
          </a:p>
          <a:p>
            <a:pPr algn="ctr"/>
            <a:endParaRPr lang="en-US" sz="2000" dirty="0">
              <a:cs typeface="+mj-cs"/>
            </a:endParaRPr>
          </a:p>
          <a:p>
            <a:pPr algn="ctr"/>
            <a:endParaRPr lang="en-US" sz="2000" dirty="0">
              <a:cs typeface="+mj-cs"/>
            </a:endParaRPr>
          </a:p>
          <a:p>
            <a:pPr algn="ctr"/>
            <a:r>
              <a:rPr lang="en-US" sz="2400" b="1" dirty="0">
                <a:solidFill>
                  <a:srgbClr val="7030A0"/>
                </a:solidFill>
                <a:latin typeface="Helvetica Neue"/>
              </a:rPr>
              <a:t>Asma Alshahrani</a:t>
            </a:r>
          </a:p>
          <a:p>
            <a:pPr algn="ctr"/>
            <a:endParaRPr lang="en-US" sz="2000" dirty="0">
              <a:cs typeface="+mj-cs"/>
            </a:endParaRPr>
          </a:p>
          <a:p>
            <a:pPr algn="ctr"/>
            <a:endParaRPr lang="en-US" sz="2000" dirty="0">
              <a:cs typeface="+mj-cs"/>
            </a:endParaRPr>
          </a:p>
          <a:p>
            <a:pPr algn="ctr"/>
            <a:endParaRPr lang="en-US" sz="2000" dirty="0">
              <a:cs typeface="+mj-cs"/>
            </a:endParaRPr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FCE4825E-E7E3-4F49-AC83-CBEA5706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1</a:t>
            </a:fld>
            <a:endParaRPr lang="ar-SA" dirty="0"/>
          </a:p>
        </p:txBody>
      </p:sp>
      <p:pic>
        <p:nvPicPr>
          <p:cNvPr id="1026" name="Picture 2" descr="الهيئة السعودية للبيانات والذكاء الاصطناعي - ويكيبيديا">
            <a:extLst>
              <a:ext uri="{FF2B5EF4-FFF2-40B4-BE49-F238E27FC236}">
                <a16:creationId xmlns:a16="http://schemas.microsoft.com/office/drawing/2014/main" id="{2B9B02E9-C355-4C67-8027-0279D6E3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04850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1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ستطيل 16">
            <a:extLst>
              <a:ext uri="{FF2B5EF4-FFF2-40B4-BE49-F238E27FC236}">
                <a16:creationId xmlns:a16="http://schemas.microsoft.com/office/drawing/2014/main" id="{71F3D327-4F12-49ED-96D4-DAD4CC8E7A5F}"/>
              </a:ext>
            </a:extLst>
          </p:cNvPr>
          <p:cNvSpPr/>
          <p:nvPr/>
        </p:nvSpPr>
        <p:spPr>
          <a:xfrm>
            <a:off x="7713864" y="0"/>
            <a:ext cx="4039986" cy="495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57F1E234-CB43-46ED-8FEE-92FAF0E98ABD}"/>
              </a:ext>
            </a:extLst>
          </p:cNvPr>
          <p:cNvSpPr/>
          <p:nvPr/>
        </p:nvSpPr>
        <p:spPr>
          <a:xfrm>
            <a:off x="11753850" y="0"/>
            <a:ext cx="4686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3D23F1AA-1A8D-4292-9A89-2BE16B1D6704}"/>
              </a:ext>
            </a:extLst>
          </p:cNvPr>
          <p:cNvSpPr/>
          <p:nvPr/>
        </p:nvSpPr>
        <p:spPr>
          <a:xfrm>
            <a:off x="7713864" y="6305415"/>
            <a:ext cx="4039986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B2EE9E49-0759-437E-8145-8DAE539B3ED6}"/>
              </a:ext>
            </a:extLst>
          </p:cNvPr>
          <p:cNvSpPr txBox="1"/>
          <p:nvPr/>
        </p:nvSpPr>
        <p:spPr>
          <a:xfrm>
            <a:off x="481248" y="591237"/>
            <a:ext cx="11499514" cy="10602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US" sz="2400" dirty="0">
              <a:solidFill>
                <a:srgbClr val="0070C0"/>
              </a:solidFill>
            </a:endParaRP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21" name="Picture 2" descr="مفهوم التنقيب فى البيانات وتقنياته المختلفة">
            <a:extLst>
              <a:ext uri="{FF2B5EF4-FFF2-40B4-BE49-F238E27FC236}">
                <a16:creationId xmlns:a16="http://schemas.microsoft.com/office/drawing/2014/main" id="{0A8DEF1D-11BE-4B09-8018-34CCA76D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052" y="4683708"/>
            <a:ext cx="2552700" cy="162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مستطيل 21">
            <a:extLst>
              <a:ext uri="{FF2B5EF4-FFF2-40B4-BE49-F238E27FC236}">
                <a16:creationId xmlns:a16="http://schemas.microsoft.com/office/drawing/2014/main" id="{DE91E287-8D88-47CC-9650-3E8E3307C9ED}"/>
              </a:ext>
            </a:extLst>
          </p:cNvPr>
          <p:cNvSpPr/>
          <p:nvPr/>
        </p:nvSpPr>
        <p:spPr>
          <a:xfrm>
            <a:off x="211238" y="1400174"/>
            <a:ext cx="57150" cy="3619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3" name="مستطيل 22">
            <a:extLst>
              <a:ext uri="{FF2B5EF4-FFF2-40B4-BE49-F238E27FC236}">
                <a16:creationId xmlns:a16="http://schemas.microsoft.com/office/drawing/2014/main" id="{8E59A360-74F0-4281-854A-5C71A9C2C985}"/>
              </a:ext>
            </a:extLst>
          </p:cNvPr>
          <p:cNvSpPr/>
          <p:nvPr/>
        </p:nvSpPr>
        <p:spPr>
          <a:xfrm>
            <a:off x="347243" y="2371725"/>
            <a:ext cx="57149" cy="1704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3437" cap="flat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B8E71EFC-FAED-4B6A-AC93-B0119BB63C96}"/>
              </a:ext>
            </a:extLst>
          </p:cNvPr>
          <p:cNvSpPr/>
          <p:nvPr/>
        </p:nvSpPr>
        <p:spPr>
          <a:xfrm>
            <a:off x="211238" y="1400174"/>
            <a:ext cx="57150" cy="3619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A478B0CE-B719-417D-BB34-C2B634540268}"/>
              </a:ext>
            </a:extLst>
          </p:cNvPr>
          <p:cNvSpPr/>
          <p:nvPr/>
        </p:nvSpPr>
        <p:spPr>
          <a:xfrm>
            <a:off x="347243" y="2371725"/>
            <a:ext cx="109957" cy="1704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3437" cap="flat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B3CB286C-14B9-47D8-BB36-B80D3C87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2</a:t>
            </a:fld>
            <a:endParaRPr lang="ar-SA" dirty="0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78850E21-7A72-4E35-9DFE-931DA2C5EB60}"/>
              </a:ext>
            </a:extLst>
          </p:cNvPr>
          <p:cNvSpPr txBox="1"/>
          <p:nvPr/>
        </p:nvSpPr>
        <p:spPr>
          <a:xfrm>
            <a:off x="617252" y="1247244"/>
            <a:ext cx="111597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this project, we want to specify the most affected countries in one day, different features, to calculation maximum, minmum , mean for Confirmed,Deaths, Recovered and Active, check missing values,check missing values, Seperate dates to see how many days, how many months, how many years.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data contains 10 column and 490,69 row.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data contains the following columns: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1)Province/State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2) Country/Region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3) Lat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4) Long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5) Date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6) Confirmed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7) Deaths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8) Recovered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9) Active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10) WHO Region</a:t>
            </a:r>
          </a:p>
        </p:txBody>
      </p:sp>
    </p:spTree>
    <p:extLst>
      <p:ext uri="{BB962C8B-B14F-4D97-AF65-F5344CB8AC3E}">
        <p14:creationId xmlns:p14="http://schemas.microsoft.com/office/powerpoint/2010/main" val="216952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ستطيل 16">
            <a:extLst>
              <a:ext uri="{FF2B5EF4-FFF2-40B4-BE49-F238E27FC236}">
                <a16:creationId xmlns:a16="http://schemas.microsoft.com/office/drawing/2014/main" id="{71F3D327-4F12-49ED-96D4-DAD4CC8E7A5F}"/>
              </a:ext>
            </a:extLst>
          </p:cNvPr>
          <p:cNvSpPr/>
          <p:nvPr/>
        </p:nvSpPr>
        <p:spPr>
          <a:xfrm>
            <a:off x="7713864" y="0"/>
            <a:ext cx="4039986" cy="495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57F1E234-CB43-46ED-8FEE-92FAF0E98ABD}"/>
              </a:ext>
            </a:extLst>
          </p:cNvPr>
          <p:cNvSpPr/>
          <p:nvPr/>
        </p:nvSpPr>
        <p:spPr>
          <a:xfrm>
            <a:off x="11753850" y="0"/>
            <a:ext cx="4686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3D23F1AA-1A8D-4292-9A89-2BE16B1D6704}"/>
              </a:ext>
            </a:extLst>
          </p:cNvPr>
          <p:cNvSpPr/>
          <p:nvPr/>
        </p:nvSpPr>
        <p:spPr>
          <a:xfrm>
            <a:off x="7713864" y="6286500"/>
            <a:ext cx="4039986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DE91E287-8D88-47CC-9650-3E8E3307C9ED}"/>
              </a:ext>
            </a:extLst>
          </p:cNvPr>
          <p:cNvSpPr/>
          <p:nvPr/>
        </p:nvSpPr>
        <p:spPr>
          <a:xfrm>
            <a:off x="211238" y="1400174"/>
            <a:ext cx="57150" cy="3619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3" name="مستطيل 22">
            <a:extLst>
              <a:ext uri="{FF2B5EF4-FFF2-40B4-BE49-F238E27FC236}">
                <a16:creationId xmlns:a16="http://schemas.microsoft.com/office/drawing/2014/main" id="{8E59A360-74F0-4281-854A-5C71A9C2C985}"/>
              </a:ext>
            </a:extLst>
          </p:cNvPr>
          <p:cNvSpPr/>
          <p:nvPr/>
        </p:nvSpPr>
        <p:spPr>
          <a:xfrm>
            <a:off x="347243" y="2371725"/>
            <a:ext cx="57149" cy="1704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3437" cap="flat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B8E71EFC-FAED-4B6A-AC93-B0119BB63C96}"/>
              </a:ext>
            </a:extLst>
          </p:cNvPr>
          <p:cNvSpPr/>
          <p:nvPr/>
        </p:nvSpPr>
        <p:spPr>
          <a:xfrm>
            <a:off x="211238" y="1400174"/>
            <a:ext cx="57150" cy="3619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A478B0CE-B719-417D-BB34-C2B634540268}"/>
              </a:ext>
            </a:extLst>
          </p:cNvPr>
          <p:cNvSpPr/>
          <p:nvPr/>
        </p:nvSpPr>
        <p:spPr>
          <a:xfrm>
            <a:off x="347243" y="2371725"/>
            <a:ext cx="109957" cy="1704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3437" cap="flat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1BC45BD1-6A0B-4C59-84F4-A5CD3A78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3</a:t>
            </a:fld>
            <a:endParaRPr lang="ar-SA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84B21E93-D210-49AA-BA23-CCA8A4FC6101}"/>
              </a:ext>
            </a:extLst>
          </p:cNvPr>
          <p:cNvSpPr txBox="1"/>
          <p:nvPr/>
        </p:nvSpPr>
        <p:spPr>
          <a:xfrm>
            <a:off x="679637" y="1162049"/>
            <a:ext cx="109382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ar-SA" sz="2800" b="1" dirty="0">
                <a:solidFill>
                  <a:srgbClr val="0070C0"/>
                </a:solidFill>
              </a:rPr>
              <a:t>The question will disscuse about it in the data is:</a:t>
            </a:r>
            <a:endParaRPr lang="en-US" sz="2800" b="1" dirty="0">
              <a:solidFill>
                <a:srgbClr val="0070C0"/>
              </a:solidFill>
            </a:endParaRPr>
          </a:p>
          <a:p>
            <a:pPr algn="l" rtl="0"/>
            <a:endParaRPr lang="ar-SA" sz="2800" dirty="0"/>
          </a:p>
          <a:p>
            <a:pPr algn="l" rtl="0"/>
            <a:r>
              <a:rPr lang="en-US" sz="2800" dirty="0"/>
              <a:t>- What </a:t>
            </a:r>
            <a:r>
              <a:rPr lang="ar-SA" sz="2800" dirty="0"/>
              <a:t>is the Maximum,Minimum,median for the  Confirmed,Deaths,Recovered, Active</a:t>
            </a:r>
            <a:r>
              <a:rPr lang="en-US" sz="2800" dirty="0"/>
              <a:t>?</a:t>
            </a:r>
            <a:endParaRPr lang="ar-SA" sz="2800" dirty="0"/>
          </a:p>
          <a:p>
            <a:pPr algn="l" rtl="0"/>
            <a:r>
              <a:rPr lang="en-US" sz="2800" dirty="0"/>
              <a:t>- </a:t>
            </a:r>
            <a:r>
              <a:rPr lang="ar-SA" sz="2800" dirty="0"/>
              <a:t>Comaper between Deaths and Active</a:t>
            </a:r>
            <a:r>
              <a:rPr lang="en-US" sz="2800" dirty="0"/>
              <a:t>?</a:t>
            </a:r>
            <a:endParaRPr lang="ar-SA" sz="2800" dirty="0"/>
          </a:p>
          <a:p>
            <a:pPr algn="l" rtl="0"/>
            <a:r>
              <a:rPr lang="ar-SA" sz="2800" dirty="0"/>
              <a:t>- How many the Total Corona Virus Active vs Recovered؟</a:t>
            </a:r>
          </a:p>
        </p:txBody>
      </p:sp>
    </p:spTree>
    <p:extLst>
      <p:ext uri="{BB962C8B-B14F-4D97-AF65-F5344CB8AC3E}">
        <p14:creationId xmlns:p14="http://schemas.microsoft.com/office/powerpoint/2010/main" val="190025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ستطيل 16">
            <a:extLst>
              <a:ext uri="{FF2B5EF4-FFF2-40B4-BE49-F238E27FC236}">
                <a16:creationId xmlns:a16="http://schemas.microsoft.com/office/drawing/2014/main" id="{71F3D327-4F12-49ED-96D4-DAD4CC8E7A5F}"/>
              </a:ext>
            </a:extLst>
          </p:cNvPr>
          <p:cNvSpPr/>
          <p:nvPr/>
        </p:nvSpPr>
        <p:spPr>
          <a:xfrm>
            <a:off x="7713864" y="0"/>
            <a:ext cx="4039986" cy="495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57F1E234-CB43-46ED-8FEE-92FAF0E98ABD}"/>
              </a:ext>
            </a:extLst>
          </p:cNvPr>
          <p:cNvSpPr/>
          <p:nvPr/>
        </p:nvSpPr>
        <p:spPr>
          <a:xfrm>
            <a:off x="11753850" y="0"/>
            <a:ext cx="4686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3D23F1AA-1A8D-4292-9A89-2BE16B1D6704}"/>
              </a:ext>
            </a:extLst>
          </p:cNvPr>
          <p:cNvSpPr/>
          <p:nvPr/>
        </p:nvSpPr>
        <p:spPr>
          <a:xfrm>
            <a:off x="7713864" y="6286500"/>
            <a:ext cx="4039986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14089CA2-65D6-4E80-8451-3E55641862F6}"/>
              </a:ext>
            </a:extLst>
          </p:cNvPr>
          <p:cNvSpPr/>
          <p:nvPr/>
        </p:nvSpPr>
        <p:spPr>
          <a:xfrm>
            <a:off x="211238" y="1400174"/>
            <a:ext cx="57150" cy="3619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8869D83A-D2D5-47D1-8E2C-F9AA959E123D}"/>
              </a:ext>
            </a:extLst>
          </p:cNvPr>
          <p:cNvSpPr/>
          <p:nvPr/>
        </p:nvSpPr>
        <p:spPr>
          <a:xfrm>
            <a:off x="347243" y="2371725"/>
            <a:ext cx="57149" cy="1704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3437" cap="flat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C9DEC8E1-8A44-4E22-A560-60F90FD1E1DF}"/>
              </a:ext>
            </a:extLst>
          </p:cNvPr>
          <p:cNvSpPr/>
          <p:nvPr/>
        </p:nvSpPr>
        <p:spPr>
          <a:xfrm>
            <a:off x="211238" y="1400174"/>
            <a:ext cx="57150" cy="3619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954A2D5A-9AF7-4126-A83B-8509D77DE6D0}"/>
              </a:ext>
            </a:extLst>
          </p:cNvPr>
          <p:cNvSpPr/>
          <p:nvPr/>
        </p:nvSpPr>
        <p:spPr>
          <a:xfrm>
            <a:off x="347243" y="2371725"/>
            <a:ext cx="109957" cy="1704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3437" cap="flat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حبر 2">
                <a:extLst>
                  <a:ext uri="{FF2B5EF4-FFF2-40B4-BE49-F238E27FC236}">
                    <a16:creationId xmlns:a16="http://schemas.microsoft.com/office/drawing/2014/main" id="{E480F21D-A71F-46B7-9005-7C99E5BAF640}"/>
                  </a:ext>
                </a:extLst>
              </p14:cNvPr>
              <p14:cNvContentPartPr/>
              <p14:nvPr/>
            </p14:nvContentPartPr>
            <p14:xfrm>
              <a:off x="8130600" y="1860480"/>
              <a:ext cx="1800" cy="2160"/>
            </p14:xfrm>
          </p:contentPart>
        </mc:Choice>
        <mc:Fallback xmlns="">
          <p:pic>
            <p:nvPicPr>
              <p:cNvPr id="3" name="حبر 2">
                <a:extLst>
                  <a:ext uri="{FF2B5EF4-FFF2-40B4-BE49-F238E27FC236}">
                    <a16:creationId xmlns:a16="http://schemas.microsoft.com/office/drawing/2014/main" id="{E480F21D-A71F-46B7-9005-7C99E5BAF6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240" y="1851120"/>
                <a:ext cx="20520" cy="20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078CBF7-7394-4640-981A-3844EAF3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4</a:t>
            </a:fld>
            <a:endParaRPr lang="ar-SA" dirty="0"/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E8B8B56C-0803-4028-8001-BAFCF5EB8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18" y="1419224"/>
            <a:ext cx="10836797" cy="32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ستطيل 16">
            <a:extLst>
              <a:ext uri="{FF2B5EF4-FFF2-40B4-BE49-F238E27FC236}">
                <a16:creationId xmlns:a16="http://schemas.microsoft.com/office/drawing/2014/main" id="{71F3D327-4F12-49ED-96D4-DAD4CC8E7A5F}"/>
              </a:ext>
            </a:extLst>
          </p:cNvPr>
          <p:cNvSpPr/>
          <p:nvPr/>
        </p:nvSpPr>
        <p:spPr>
          <a:xfrm>
            <a:off x="7713864" y="0"/>
            <a:ext cx="4039986" cy="495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57F1E234-CB43-46ED-8FEE-92FAF0E98ABD}"/>
              </a:ext>
            </a:extLst>
          </p:cNvPr>
          <p:cNvSpPr/>
          <p:nvPr/>
        </p:nvSpPr>
        <p:spPr>
          <a:xfrm>
            <a:off x="11753850" y="0"/>
            <a:ext cx="4686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3D23F1AA-1A8D-4292-9A89-2BE16B1D6704}"/>
              </a:ext>
            </a:extLst>
          </p:cNvPr>
          <p:cNvSpPr/>
          <p:nvPr/>
        </p:nvSpPr>
        <p:spPr>
          <a:xfrm>
            <a:off x="7713864" y="6286500"/>
            <a:ext cx="4039986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14089CA2-65D6-4E80-8451-3E55641862F6}"/>
              </a:ext>
            </a:extLst>
          </p:cNvPr>
          <p:cNvSpPr/>
          <p:nvPr/>
        </p:nvSpPr>
        <p:spPr>
          <a:xfrm>
            <a:off x="211238" y="1400174"/>
            <a:ext cx="57150" cy="3619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8869D83A-D2D5-47D1-8E2C-F9AA959E123D}"/>
              </a:ext>
            </a:extLst>
          </p:cNvPr>
          <p:cNvSpPr/>
          <p:nvPr/>
        </p:nvSpPr>
        <p:spPr>
          <a:xfrm>
            <a:off x="347243" y="2371725"/>
            <a:ext cx="57149" cy="1704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3437" cap="flat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C9DEC8E1-8A44-4E22-A560-60F90FD1E1DF}"/>
              </a:ext>
            </a:extLst>
          </p:cNvPr>
          <p:cNvSpPr/>
          <p:nvPr/>
        </p:nvSpPr>
        <p:spPr>
          <a:xfrm>
            <a:off x="211238" y="1400174"/>
            <a:ext cx="57150" cy="3619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954A2D5A-9AF7-4126-A83B-8509D77DE6D0}"/>
              </a:ext>
            </a:extLst>
          </p:cNvPr>
          <p:cNvSpPr/>
          <p:nvPr/>
        </p:nvSpPr>
        <p:spPr>
          <a:xfrm>
            <a:off x="347243" y="2371725"/>
            <a:ext cx="109957" cy="1704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3437" cap="flat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حبر 2">
                <a:extLst>
                  <a:ext uri="{FF2B5EF4-FFF2-40B4-BE49-F238E27FC236}">
                    <a16:creationId xmlns:a16="http://schemas.microsoft.com/office/drawing/2014/main" id="{E480F21D-A71F-46B7-9005-7C99E5BAF640}"/>
                  </a:ext>
                </a:extLst>
              </p14:cNvPr>
              <p14:cNvContentPartPr/>
              <p14:nvPr/>
            </p14:nvContentPartPr>
            <p14:xfrm>
              <a:off x="8130600" y="1860480"/>
              <a:ext cx="1800" cy="2160"/>
            </p14:xfrm>
          </p:contentPart>
        </mc:Choice>
        <mc:Fallback>
          <p:pic>
            <p:nvPicPr>
              <p:cNvPr id="3" name="حبر 2">
                <a:extLst>
                  <a:ext uri="{FF2B5EF4-FFF2-40B4-BE49-F238E27FC236}">
                    <a16:creationId xmlns:a16="http://schemas.microsoft.com/office/drawing/2014/main" id="{E480F21D-A71F-46B7-9005-7C99E5BAF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240" y="1851120"/>
                <a:ext cx="20520" cy="20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078CBF7-7394-4640-981A-3844EAF3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5</a:t>
            </a:fld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546C5D0B-2678-4F27-9CAD-208D5686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33" y="1533456"/>
            <a:ext cx="7729817" cy="4753044"/>
          </a:xfrm>
          <a:prstGeom prst="rect">
            <a:avLst/>
          </a:prstGeom>
        </p:spPr>
      </p:pic>
      <p:sp>
        <p:nvSpPr>
          <p:cNvPr id="15" name="مربع نص 14">
            <a:extLst>
              <a:ext uri="{FF2B5EF4-FFF2-40B4-BE49-F238E27FC236}">
                <a16:creationId xmlns:a16="http://schemas.microsoft.com/office/drawing/2014/main" id="{8DFA064C-7122-45B6-AF85-CFCBA4AE3A6C}"/>
              </a:ext>
            </a:extLst>
          </p:cNvPr>
          <p:cNvSpPr txBox="1"/>
          <p:nvPr/>
        </p:nvSpPr>
        <p:spPr>
          <a:xfrm>
            <a:off x="-942975" y="816565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dirty="0"/>
              <a:t>Visualize the missingness issue in the </a:t>
            </a:r>
            <a:r>
              <a:rPr lang="ar-SA" dirty="0" err="1"/>
              <a:t>dataset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196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ستطيل 16">
            <a:extLst>
              <a:ext uri="{FF2B5EF4-FFF2-40B4-BE49-F238E27FC236}">
                <a16:creationId xmlns:a16="http://schemas.microsoft.com/office/drawing/2014/main" id="{71F3D327-4F12-49ED-96D4-DAD4CC8E7A5F}"/>
              </a:ext>
            </a:extLst>
          </p:cNvPr>
          <p:cNvSpPr/>
          <p:nvPr/>
        </p:nvSpPr>
        <p:spPr>
          <a:xfrm>
            <a:off x="7713864" y="0"/>
            <a:ext cx="4039986" cy="495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57F1E234-CB43-46ED-8FEE-92FAF0E98ABD}"/>
              </a:ext>
            </a:extLst>
          </p:cNvPr>
          <p:cNvSpPr/>
          <p:nvPr/>
        </p:nvSpPr>
        <p:spPr>
          <a:xfrm>
            <a:off x="11753850" y="0"/>
            <a:ext cx="4686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3D23F1AA-1A8D-4292-9A89-2BE16B1D6704}"/>
              </a:ext>
            </a:extLst>
          </p:cNvPr>
          <p:cNvSpPr/>
          <p:nvPr/>
        </p:nvSpPr>
        <p:spPr>
          <a:xfrm>
            <a:off x="7713864" y="6286500"/>
            <a:ext cx="4039986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8204F487-3138-4E49-8CC3-C50D320F8FC7}"/>
              </a:ext>
            </a:extLst>
          </p:cNvPr>
          <p:cNvSpPr/>
          <p:nvPr/>
        </p:nvSpPr>
        <p:spPr>
          <a:xfrm>
            <a:off x="211238" y="1400174"/>
            <a:ext cx="57150" cy="3619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3" name="مستطيل 12">
            <a:extLst>
              <a:ext uri="{FF2B5EF4-FFF2-40B4-BE49-F238E27FC236}">
                <a16:creationId xmlns:a16="http://schemas.microsoft.com/office/drawing/2014/main" id="{25922DA1-F7C4-426D-8E21-A4E84380695D}"/>
              </a:ext>
            </a:extLst>
          </p:cNvPr>
          <p:cNvSpPr/>
          <p:nvPr/>
        </p:nvSpPr>
        <p:spPr>
          <a:xfrm>
            <a:off x="347243" y="2371725"/>
            <a:ext cx="57149" cy="1704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3437" cap="flat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31D3EEC8-FB30-4312-82E7-F8A1966AD2B8}"/>
              </a:ext>
            </a:extLst>
          </p:cNvPr>
          <p:cNvSpPr/>
          <p:nvPr/>
        </p:nvSpPr>
        <p:spPr>
          <a:xfrm>
            <a:off x="211238" y="1400174"/>
            <a:ext cx="57150" cy="3619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11EA385A-318F-40FF-B802-530CB0AF94DA}"/>
              </a:ext>
            </a:extLst>
          </p:cNvPr>
          <p:cNvSpPr/>
          <p:nvPr/>
        </p:nvSpPr>
        <p:spPr>
          <a:xfrm>
            <a:off x="347243" y="2371725"/>
            <a:ext cx="109957" cy="1704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3437" cap="flat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حبر 10">
                <a:extLst>
                  <a:ext uri="{FF2B5EF4-FFF2-40B4-BE49-F238E27FC236}">
                    <a16:creationId xmlns:a16="http://schemas.microsoft.com/office/drawing/2014/main" id="{D5F650BB-7DFA-408E-94DA-6406C1F550C4}"/>
                  </a:ext>
                </a:extLst>
              </p14:cNvPr>
              <p14:cNvContentPartPr/>
              <p14:nvPr/>
            </p14:nvContentPartPr>
            <p14:xfrm>
              <a:off x="5568480" y="2428560"/>
              <a:ext cx="1800" cy="3600"/>
            </p14:xfrm>
          </p:contentPart>
        </mc:Choice>
        <mc:Fallback xmlns="">
          <p:pic>
            <p:nvPicPr>
              <p:cNvPr id="11" name="حبر 10">
                <a:extLst>
                  <a:ext uri="{FF2B5EF4-FFF2-40B4-BE49-F238E27FC236}">
                    <a16:creationId xmlns:a16="http://schemas.microsoft.com/office/drawing/2014/main" id="{D5F650BB-7DFA-408E-94DA-6406C1F5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9120" y="2419200"/>
                <a:ext cx="205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B4EFE7D7-52DC-40B7-8434-2B753506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6</a:t>
            </a:fld>
            <a:endParaRPr lang="ar-SA" dirty="0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0AE2D686-5215-4A02-ADCB-A111068D73C1}"/>
              </a:ext>
            </a:extLst>
          </p:cNvPr>
          <p:cNvSpPr txBox="1"/>
          <p:nvPr/>
        </p:nvSpPr>
        <p:spPr>
          <a:xfrm>
            <a:off x="564356" y="715060"/>
            <a:ext cx="107418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solidFill>
                  <a:srgbClr val="0070C0"/>
                </a:solidFill>
              </a:rPr>
              <a:t>What is the Maximum,Minimum,median for the Confirmed,Deaths,Recovered, Active?</a:t>
            </a:r>
            <a:endParaRPr lang="ar-SA" sz="2800" b="1" dirty="0">
              <a:solidFill>
                <a:srgbClr val="0070C0"/>
              </a:solidFill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182588F5-ED75-4453-8095-009369FD1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626" y="1789719"/>
            <a:ext cx="6943724" cy="44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1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ستطيل 16">
            <a:extLst>
              <a:ext uri="{FF2B5EF4-FFF2-40B4-BE49-F238E27FC236}">
                <a16:creationId xmlns:a16="http://schemas.microsoft.com/office/drawing/2014/main" id="{71F3D327-4F12-49ED-96D4-DAD4CC8E7A5F}"/>
              </a:ext>
            </a:extLst>
          </p:cNvPr>
          <p:cNvSpPr/>
          <p:nvPr/>
        </p:nvSpPr>
        <p:spPr>
          <a:xfrm>
            <a:off x="7713864" y="0"/>
            <a:ext cx="4039986" cy="495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57F1E234-CB43-46ED-8FEE-92FAF0E98ABD}"/>
              </a:ext>
            </a:extLst>
          </p:cNvPr>
          <p:cNvSpPr/>
          <p:nvPr/>
        </p:nvSpPr>
        <p:spPr>
          <a:xfrm>
            <a:off x="11753850" y="0"/>
            <a:ext cx="4686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3D23F1AA-1A8D-4292-9A89-2BE16B1D6704}"/>
              </a:ext>
            </a:extLst>
          </p:cNvPr>
          <p:cNvSpPr/>
          <p:nvPr/>
        </p:nvSpPr>
        <p:spPr>
          <a:xfrm>
            <a:off x="7713864" y="6286500"/>
            <a:ext cx="4039986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B86D5FB5-333D-4D20-A56E-B171D7405588}"/>
              </a:ext>
            </a:extLst>
          </p:cNvPr>
          <p:cNvSpPr/>
          <p:nvPr/>
        </p:nvSpPr>
        <p:spPr>
          <a:xfrm>
            <a:off x="211238" y="1400174"/>
            <a:ext cx="57150" cy="3619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BCB9970B-758C-47AE-9B4E-4CD3C3095DA1}"/>
              </a:ext>
            </a:extLst>
          </p:cNvPr>
          <p:cNvSpPr/>
          <p:nvPr/>
        </p:nvSpPr>
        <p:spPr>
          <a:xfrm>
            <a:off x="347243" y="2371725"/>
            <a:ext cx="109957" cy="1704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3437" cap="flat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D8824667-92A2-4A01-B5BF-60587707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7</a:t>
            </a:fld>
            <a:endParaRPr lang="ar-SA" dirty="0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A722F616-06C3-4303-9564-487C4A6E0D09}"/>
              </a:ext>
            </a:extLst>
          </p:cNvPr>
          <p:cNvSpPr txBox="1"/>
          <p:nvPr/>
        </p:nvSpPr>
        <p:spPr>
          <a:xfrm>
            <a:off x="554139" y="586859"/>
            <a:ext cx="6119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ar-SA" sz="2800" b="1" dirty="0">
                <a:solidFill>
                  <a:srgbClr val="0070C0"/>
                </a:solidFill>
              </a:rPr>
              <a:t>Comaper between Deaths and Active</a:t>
            </a:r>
            <a:r>
              <a:rPr lang="en-US" sz="2800" b="1" dirty="0">
                <a:solidFill>
                  <a:srgbClr val="0070C0"/>
                </a:solidFill>
              </a:rPr>
              <a:t>?</a:t>
            </a:r>
            <a:endParaRPr lang="ar-SA" sz="2800" b="1" dirty="0">
              <a:solidFill>
                <a:srgbClr val="0070C0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4BF3FF0-072D-4914-B4AC-9E0B76A3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77" y="992545"/>
            <a:ext cx="7372594" cy="517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3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ستطيل 16">
            <a:extLst>
              <a:ext uri="{FF2B5EF4-FFF2-40B4-BE49-F238E27FC236}">
                <a16:creationId xmlns:a16="http://schemas.microsoft.com/office/drawing/2014/main" id="{71F3D327-4F12-49ED-96D4-DAD4CC8E7A5F}"/>
              </a:ext>
            </a:extLst>
          </p:cNvPr>
          <p:cNvSpPr/>
          <p:nvPr/>
        </p:nvSpPr>
        <p:spPr>
          <a:xfrm>
            <a:off x="7713864" y="0"/>
            <a:ext cx="4039986" cy="495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57F1E234-CB43-46ED-8FEE-92FAF0E98ABD}"/>
              </a:ext>
            </a:extLst>
          </p:cNvPr>
          <p:cNvSpPr/>
          <p:nvPr/>
        </p:nvSpPr>
        <p:spPr>
          <a:xfrm>
            <a:off x="11753850" y="0"/>
            <a:ext cx="4686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3D23F1AA-1A8D-4292-9A89-2BE16B1D6704}"/>
              </a:ext>
            </a:extLst>
          </p:cNvPr>
          <p:cNvSpPr/>
          <p:nvPr/>
        </p:nvSpPr>
        <p:spPr>
          <a:xfrm>
            <a:off x="7713864" y="6286500"/>
            <a:ext cx="4039986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B86D5FB5-333D-4D20-A56E-B171D7405588}"/>
              </a:ext>
            </a:extLst>
          </p:cNvPr>
          <p:cNvSpPr/>
          <p:nvPr/>
        </p:nvSpPr>
        <p:spPr>
          <a:xfrm>
            <a:off x="211238" y="1400174"/>
            <a:ext cx="57150" cy="3619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437" cap="flat">
            <a:solidFill>
              <a:schemeClr val="accent4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BCB9970B-758C-47AE-9B4E-4CD3C3095DA1}"/>
              </a:ext>
            </a:extLst>
          </p:cNvPr>
          <p:cNvSpPr/>
          <p:nvPr/>
        </p:nvSpPr>
        <p:spPr>
          <a:xfrm>
            <a:off x="347243" y="2371725"/>
            <a:ext cx="109957" cy="1704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3437" cap="flat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D8824667-92A2-4A01-B5BF-60587707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CE12-EC84-402C-BA1B-0A0B6B761063}" type="slidenum">
              <a:rPr lang="ar-SA" smtClean="0"/>
              <a:t>8</a:t>
            </a:fld>
            <a:endParaRPr lang="ar-SA" dirty="0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A722F616-06C3-4303-9564-487C4A6E0D09}"/>
              </a:ext>
            </a:extLst>
          </p:cNvPr>
          <p:cNvSpPr txBox="1"/>
          <p:nvPr/>
        </p:nvSpPr>
        <p:spPr>
          <a:xfrm>
            <a:off x="554138" y="586859"/>
            <a:ext cx="100186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solidFill>
                  <a:srgbClr val="0070C0"/>
                </a:solidFill>
              </a:rPr>
              <a:t>Import LinearRegression from sklearn.linear_model </a:t>
            </a:r>
            <a:endParaRPr lang="ar-SA" sz="2800" b="1" dirty="0">
              <a:solidFill>
                <a:srgbClr val="0070C0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BB3136F4-C41D-42C8-95A0-A6194538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88" y="1634435"/>
            <a:ext cx="6312224" cy="4057859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25A27AFC-68DE-46B3-9EA2-5A9920E6B7D3}"/>
              </a:ext>
            </a:extLst>
          </p:cNvPr>
          <p:cNvSpPr txBox="1"/>
          <p:nvPr/>
        </p:nvSpPr>
        <p:spPr>
          <a:xfrm>
            <a:off x="964406" y="1165706"/>
            <a:ext cx="9055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ar-SA" dirty="0"/>
              <a:t> This model will help to predict active case of the COVID-19  per month</a:t>
            </a:r>
          </a:p>
        </p:txBody>
      </p:sp>
    </p:spTree>
    <p:extLst>
      <p:ext uri="{BB962C8B-B14F-4D97-AF65-F5344CB8AC3E}">
        <p14:creationId xmlns:p14="http://schemas.microsoft.com/office/powerpoint/2010/main" val="145804677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</TotalTime>
  <Words>228</Words>
  <Application>Microsoft Office PowerPoint</Application>
  <PresentationFormat>شاشة عريضة</PresentationFormat>
  <Paragraphs>38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Times New Roman</vt:lpstr>
      <vt:lpstr>Wingdings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Asma AlShahrani</dc:creator>
  <cp:lastModifiedBy>Asma AlShahrani</cp:lastModifiedBy>
  <cp:revision>14</cp:revision>
  <dcterms:created xsi:type="dcterms:W3CDTF">2021-12-03T13:09:09Z</dcterms:created>
  <dcterms:modified xsi:type="dcterms:W3CDTF">2021-12-15T21:53:25Z</dcterms:modified>
</cp:coreProperties>
</file>