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1DE6F-72FF-4656-BFA5-01ABFB6552D3}">
  <a:tblStyle styleId="{14E1DE6F-72FF-4656-BFA5-01ABFB655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89f35c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89f35c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89f35ce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a89f35ce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89f35ce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a89f35ce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89f35c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89f35c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89f35c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89f35c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89f35ce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a89f35c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89f35c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89f35c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89f35ce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89f35ce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89f35c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89f35c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89f35c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89f35c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89f35c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89f35c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89f35c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a89f35c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89f35c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a89f35c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89f35ce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89f35ce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PMI data science challenge: Cabspotting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4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Sreetama BASU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A86E8"/>
                </a:solidFill>
                <a:highlight>
                  <a:srgbClr val="FEFEFE"/>
                </a:highlight>
              </a:rPr>
              <a:t>Question 2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: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A predictor for taxi drivers, predicting the next place a passenger will hail a cab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Model 1: Predict lat long for next pickup (regression) 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Model 2: Predict location (lat long) will have passenger or not (classification)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0A0A0A"/>
                </a:solidFill>
                <a:highlight>
                  <a:srgbClr val="FEFEFE"/>
                </a:highlight>
              </a:rPr>
              <a:t>Model 1: Predict lat long for next pickup (regression) </a:t>
            </a:r>
            <a:endParaRPr b="1" sz="18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Model Input: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last available location, and time of day and week</a:t>
            </a: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 day (one-hot encoded)</a:t>
            </a:r>
            <a:endParaRPr sz="14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Model Output: next pick up location [latitude, longitude]</a:t>
            </a:r>
            <a:endParaRPr sz="14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>
              <a:solidFill>
                <a:srgbClr val="0A0A0A"/>
              </a:solidFill>
              <a:highlight>
                <a:srgbClr val="FEFEFE"/>
              </a:highlight>
            </a:endParaRPr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465025" y="19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{14E1DE6F-72FF-4656-BFA5-01ABFB6552D3}</a:tableStyleId>
              </a:tblPr>
              <a:tblGrid>
                <a:gridCol w="1427375"/>
                <a:gridCol w="1691250"/>
                <a:gridCol w="1873925"/>
              </a:tblGrid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Coefficient of determination(R2)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Mean Absolute error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train/test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Random Forest regressor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r>
                        <a:rPr lang="en-GB" sz="1100"/>
                        <a:t>/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0.95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0.00043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0.00112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Gradient boosted regressor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0.91/ 0.98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0.00106</a:t>
                      </a:r>
                      <a:r>
                        <a:rPr lang="en-GB" sz="1100"/>
                        <a:t>/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0.00105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KNN regression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0.92/0.94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0.00126/0.00156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0.84/0.83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0.00279</a:t>
                      </a:r>
                      <a:r>
                        <a:rPr lang="en-GB" sz="1100"/>
                        <a:t>/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0.00278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5560200" y="1987225"/>
            <a:ext cx="327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FF"/>
                </a:solidFill>
              </a:rPr>
              <a:t>Is 0.00105 a low error?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 degree of longitude at 40° north or south the distance between a degree of longitude is 53 miles (85 km) - this is applicable for SF at 37 degrees north latitude. therefore, a MAE of 0.00105 implies error of 0.06*0.06 miles square which is still a large area.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-GB" sz="1600">
                <a:solidFill>
                  <a:srgbClr val="0A0A0A"/>
                </a:solidFill>
                <a:highlight>
                  <a:srgbClr val="FEFEFE"/>
                </a:highlight>
              </a:rPr>
              <a:t>Model 2: Predict location (lat long) will have passenger or not (classification)</a:t>
            </a:r>
            <a:endParaRPr b="1" sz="190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Model Input: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last available location, </a:t>
            </a: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next pick up location [latitude, longitude],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time of day and week</a:t>
            </a: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 day (one-hot encoded)</a:t>
            </a:r>
            <a:endParaRPr sz="14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A0A0A"/>
                </a:solidFill>
                <a:highlight>
                  <a:srgbClr val="FEFEFE"/>
                </a:highlight>
              </a:rPr>
              <a:t>Model Output: occupied status = [True, False]</a:t>
            </a:r>
            <a:endParaRPr sz="14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>
              <a:solidFill>
                <a:srgbClr val="0A0A0A"/>
              </a:solidFill>
              <a:highlight>
                <a:srgbClr val="FEFEFE"/>
              </a:highlight>
            </a:endParaRPr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465025" y="21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{14E1DE6F-72FF-4656-BFA5-01ABFB6552D3}</a:tableStyleId>
              </a:tblPr>
              <a:tblGrid>
                <a:gridCol w="1681250"/>
                <a:gridCol w="1992075"/>
              </a:tblGrid>
              <a:tr h="5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Accuracy [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train/test</a:t>
                      </a:r>
                      <a:r>
                        <a:rPr b="1" lang="en-GB" sz="1100"/>
                        <a:t>]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Random Forest classifier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</a:t>
                      </a:r>
                      <a:r>
                        <a:rPr lang="en-GB" sz="1100"/>
                        <a:t>/ 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0.67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Gradient boosted classifier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0.61/ 0.61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KNN classifier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0.75/0.62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baseline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~50% [from EDA]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4"/>
          <p:cNvSpPr txBox="1"/>
          <p:nvPr/>
        </p:nvSpPr>
        <p:spPr>
          <a:xfrm>
            <a:off x="4932650" y="2269925"/>
            <a:ext cx="327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Richer features needed, current set of feature increases model accuracy by 10-17% compared to baseline prediction performance!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Hyperparameter optimization may further improve model performances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4A86E8"/>
                </a:solidFill>
                <a:highlight>
                  <a:srgbClr val="FEFEFE"/>
                </a:highlight>
              </a:rPr>
              <a:t>Question 1</a:t>
            </a:r>
            <a:r>
              <a:rPr b="1" lang="en-GB" sz="1500">
                <a:solidFill>
                  <a:srgbClr val="4A86E8"/>
                </a:solidFill>
                <a:highlight>
                  <a:srgbClr val="FEFEFE"/>
                </a:highlight>
              </a:rPr>
              <a:t>.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To calculate the potential for a yearly reduction in CO2 emissions, caused by the taxi cabs roaming without passengers.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In your calculation please assume that the taxicab fleet is changing at the rate of 15% per month (from combustion engine-powered vehicles to electric vehicles). Assume also that the average passenger vehicle emits about 404 grams of CO2 per mile.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for annual Co2 emission reduction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total miles of 537 taxis roaming w/o passengers from aggregation of “unoccupied” records and miles monthly_MCE: 680366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/>
              <a:t>miles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Assumption: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sample of 527 taxis are reflective of the population,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all taxis having combustion engines at month 1, and from month 2 to month 12 with 15% conversion of taxis to electric engine, the MCE reduces by 15% each 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Expected annual miles with electric vehicles, MEV=3890596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Expected annual miles with combustion engine vehicles, MCE= 8164392(monthly_MCE *12)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Thus, the potential for reduction is (MCE-MEV)/MCE = 52.35%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Informed data cleaning with knowledge of taxi trace acquisition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Adding more meaningful features for pickup prediction model, for example weather data, current “empty” taxi density data, local events, holidays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Demand heatmaps per hour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Discretized region definition of the city and hotspots.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Better visualizations with overlays on actual city 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questions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The goal of this data science challenge is twofold: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1.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To calculate the potential for a yearly reduction in CO2 emissions, caused by the taxi cabs roaming without passengers.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In your calculation please assume that the taxicab fleet is changing at the rate of 15% per month (from combustion engine-powered vehicles to electric vehicles). Assume also that the average passenger vehicle emits about 404 grams of CO2 per mile.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2.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To build a predictor for taxi drivers, predicting the next place a passenger will hail a cab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3. (Bonus question)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Identify clusters of taxi cabs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that you find being relevant from the taxi cab company point of view.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0A0A0A"/>
              </a:buClr>
              <a:buSzPts val="1500"/>
              <a:buAutoNum type="arabicPeriod"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EDA 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500"/>
              <a:buAutoNum type="arabicPeriod"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(Bonus question)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Identify clusters of taxi cabs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that you find being relevant from the taxi cab company point of view.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500"/>
              <a:buAutoNum type="arabicPeriod"/>
            </a:pP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A predictor for taxi drivers, predicting the next place a passenger will hail a cab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500"/>
              <a:buAutoNum type="arabicPeriod"/>
            </a:pP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To calculate the potential for a yearly reduction in CO2 emissions, caused by the taxi cabs roaming without passengers.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In your calculation please assume that the taxicab fleet is changing at the rate of 15% per month (from combustion engine-powered vehicles to electric vehicles). Assume also that the average passenger vehicle emits about 404 grams of CO2 per mile.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500"/>
              <a:buAutoNum type="arabicPeriod"/>
            </a:pP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Next steps</a:t>
            </a:r>
            <a:endParaRPr sz="1500">
              <a:solidFill>
                <a:srgbClr val="0A0A0A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 and transforms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5" y="2739426"/>
            <a:ext cx="7709651" cy="17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150" y="1017725"/>
            <a:ext cx="2818475" cy="16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681375" y="683550"/>
            <a:ext cx="25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data for each taxi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68725" y="2282525"/>
            <a:ext cx="34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Transformed</a:t>
            </a:r>
            <a:r>
              <a:rPr lang="en-GB"/>
              <a:t> data for each taxi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52400" y="445025"/>
            <a:ext cx="890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EDA 1: </a:t>
            </a:r>
            <a:r>
              <a:rPr lang="en-GB" sz="2320"/>
              <a:t>trip distance </a:t>
            </a:r>
            <a:r>
              <a:rPr lang="en-GB" sz="2320"/>
              <a:t>distributions of occupied and unoccupied taxis</a:t>
            </a:r>
            <a:endParaRPr sz="23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807325" y="1114100"/>
            <a:ext cx="41931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Rows were filtered by 99th percentile of trip distance (12.87 miles, removed ~9K rows)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Both distributions are bimodal.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Potential further explorations: Investigate the second peak of longer (10-15 miles) of unoccupied trips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14050" cy="36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925" y="3725602"/>
            <a:ext cx="5191675" cy="108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EDA 1: </a:t>
            </a:r>
            <a:r>
              <a:rPr lang="en-GB" sz="2320"/>
              <a:t>distance </a:t>
            </a:r>
            <a:r>
              <a:rPr lang="en-GB" sz="2320"/>
              <a:t>distributions of occupied and unoccupied trips</a:t>
            </a:r>
            <a:endParaRPr sz="23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589200" y="1152475"/>
            <a:ext cx="32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istributions are bimodal.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obvious difference in trends of occupancy among the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84400" cy="373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EDA 2: distributions of counts of occupied and unoccupied trips</a:t>
            </a:r>
            <a:endParaRPr sz="23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589200" y="1152475"/>
            <a:ext cx="32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Counts of occupied and unoccupied trips are balanced on all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Weekends have higher counts compared to weekdays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84400" cy="364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6850"/>
            <a:ext cx="4154588" cy="288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25" y="1806842"/>
            <a:ext cx="4154600" cy="288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240925" y="288425"/>
            <a:ext cx="87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-GB" sz="2320"/>
              <a:t>EDA 3: hourly counts of occupied and unoccupied trips for all days</a:t>
            </a:r>
            <a:endParaRPr sz="23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950025"/>
            <a:ext cx="8520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Low trip counts observed for middle of the day, increased activity </a:t>
            </a:r>
            <a:r>
              <a:rPr lang="en-GB"/>
              <a:t>before</a:t>
            </a:r>
            <a:r>
              <a:rPr lang="en-GB"/>
              <a:t> 9h and after 15h.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011625" y="1806850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Occupied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765475" y="1806850"/>
            <a:ext cx="13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</a:t>
            </a:r>
            <a:r>
              <a:rPr lang="en-GB"/>
              <a:t>ccupied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413"/>
              <a:buFont typeface="Arial"/>
              <a:buNone/>
            </a:pPr>
            <a:r>
              <a:rPr lang="en-GB" sz="2320"/>
              <a:t>EDA 4: distribution of start locations of occupied and empty trips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1589"/>
            <a:ext cx="2978925" cy="28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675" y="1331625"/>
            <a:ext cx="2978925" cy="28305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14625" y="4325475"/>
            <a:ext cx="8295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500">
                <a:solidFill>
                  <a:schemeClr val="accent1"/>
                </a:solidFill>
                <a:highlight>
                  <a:srgbClr val="FEFEFE"/>
                </a:highlight>
              </a:rPr>
              <a:t>(Bonus question)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</a:t>
            </a:r>
            <a:r>
              <a:rPr b="1" lang="en-GB" sz="1500">
                <a:solidFill>
                  <a:srgbClr val="0A0A0A"/>
                </a:solidFill>
                <a:highlight>
                  <a:srgbClr val="FEFEFE"/>
                </a:highlight>
              </a:rPr>
              <a:t>Identify clusters of taxi cabs</a:t>
            </a:r>
            <a:r>
              <a:rPr lang="en-GB" sz="1500">
                <a:solidFill>
                  <a:srgbClr val="0A0A0A"/>
                </a:solidFill>
                <a:highlight>
                  <a:srgbClr val="FEFEFE"/>
                </a:highlight>
              </a:rPr>
              <a:t> that you find being relevant from the taxi cab company point of view : the difference between the 2 maps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375" y="1430263"/>
            <a:ext cx="2475563" cy="247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047925" y="1430275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Occupied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412250" y="1430275"/>
            <a:ext cx="13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Unoccupied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035625" y="1430275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