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60" r:id="rId4"/>
    <p:sldId id="288" r:id="rId5"/>
    <p:sldId id="266" r:id="rId6"/>
    <p:sldId id="287" r:id="rId7"/>
    <p:sldId id="289" r:id="rId8"/>
    <p:sldId id="284" r:id="rId9"/>
    <p:sldId id="285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E0CE5-F90F-4BDF-B41A-BB6D5DA4ADFA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41914-FCE1-4CF3-8CFB-5B5A3403D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E986-061E-4767-8338-52965FBFDABF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06C-4736-4F58-8582-B8F7F9441973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60FE-2537-49E0-AC4A-00D616856957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583F-1BC8-49F8-AD66-D1C9B60444CA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599E-E4EB-4AA8-86BF-2F5EA286ACEE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5E8-77FF-47E9-AFAB-7B1F9CA2D672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2FDD-ED70-4956-8C04-B1535C08C520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67F8-0EF6-4014-A0A1-80151B320D8B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42B4-63A1-4E08-BC46-AA60E3DE9D2C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6A23-E3FA-4DFC-AADD-165325F2B919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C75B-A304-4BE7-8D21-EF9BBEF859E6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0DB3-D916-4B6B-94F2-646473027273}" type="datetime1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중간 결과 발표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S A S (Safety Alert System)</a:t>
              </a:r>
              <a:endPara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267450" y="3295649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7815072" y="3320816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Team. UNDERDOG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F7D682-5B5B-454D-9801-6ADF20CA6752}"/>
              </a:ext>
            </a:extLst>
          </p:cNvPr>
          <p:cNvSpPr txBox="1"/>
          <p:nvPr/>
        </p:nvSpPr>
        <p:spPr>
          <a:xfrm>
            <a:off x="7815072" y="3587640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20160072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구태훈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E87AB-DD50-464E-87A4-CD2455A82A74}"/>
              </a:ext>
            </a:extLst>
          </p:cNvPr>
          <p:cNvSpPr txBox="1"/>
          <p:nvPr/>
        </p:nvSpPr>
        <p:spPr>
          <a:xfrm>
            <a:off x="7815072" y="3854464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20160114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김경민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1EE0D-AC44-4E98-B2A7-C411B868806C}"/>
              </a:ext>
            </a:extLst>
          </p:cNvPr>
          <p:cNvSpPr txBox="1"/>
          <p:nvPr/>
        </p:nvSpPr>
        <p:spPr>
          <a:xfrm>
            <a:off x="7815072" y="4121288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20160921 </a:t>
            </a:r>
            <a:r>
              <a:rPr lang="ko-KR" altLang="en-US" sz="1600" spc="-15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이재문</a:t>
            </a:r>
            <a:endParaRPr lang="ko-KR" altLang="en-US" sz="1600" spc="-15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2A2A1D-3243-4C40-8D43-C945975D5DA8}"/>
              </a:ext>
            </a:extLst>
          </p:cNvPr>
          <p:cNvSpPr txBox="1"/>
          <p:nvPr/>
        </p:nvSpPr>
        <p:spPr>
          <a:xfrm>
            <a:off x="7815072" y="4388112"/>
            <a:ext cx="28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20161115 </a:t>
            </a:r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정재형</a:t>
            </a:r>
          </a:p>
        </p:txBody>
      </p: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2897452"/>
            <a:ext cx="8305800" cy="1045898"/>
          </a:xfrm>
        </p:spPr>
        <p:txBody>
          <a:bodyPr>
            <a:normAutofit/>
          </a:bodyPr>
          <a:lstStyle/>
          <a:p>
            <a:r>
              <a:rPr lang="en-US" altLang="ko-KR" sz="4400" spc="-150" dirty="0" err="1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QnA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706281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8C98185C-585D-4FC1-B194-67965EB34219}"/>
              </a:ext>
            </a:extLst>
          </p:cNvPr>
          <p:cNvSpPr txBox="1">
            <a:spLocks/>
          </p:cNvSpPr>
          <p:nvPr/>
        </p:nvSpPr>
        <p:spPr>
          <a:xfrm>
            <a:off x="2847975" y="2897452"/>
            <a:ext cx="649605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23B706-F61A-43F8-A525-9DD9F7A2E27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1AB06B-171A-4F02-965C-D4B55AA51357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49C1EA2-05AA-40EA-9711-4BDC410AA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21469A-7AED-487A-B580-71BA57FA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CONTENT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08B110-F8DB-4C10-9BDE-AD683037AE87}"/>
              </a:ext>
            </a:extLst>
          </p:cNvPr>
          <p:cNvGrpSpPr/>
          <p:nvPr/>
        </p:nvGrpSpPr>
        <p:grpSpPr>
          <a:xfrm>
            <a:off x="2774283" y="2545161"/>
            <a:ext cx="3317207" cy="1107996"/>
            <a:chOff x="2314813" y="2047120"/>
            <a:chExt cx="3317207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09C9C3-ABB7-4321-A014-A558CC6B7A93}"/>
                </a:ext>
              </a:extLst>
            </p:cNvPr>
            <p:cNvSpPr txBox="1"/>
            <p:nvPr/>
          </p:nvSpPr>
          <p:spPr>
            <a:xfrm rot="5400000">
              <a:off x="2435511" y="1926422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75AB65-32A6-4214-95A0-D76FC6BBF264}"/>
                </a:ext>
              </a:extLst>
            </p:cNvPr>
            <p:cNvSpPr txBox="1"/>
            <p:nvPr/>
          </p:nvSpPr>
          <p:spPr>
            <a:xfrm>
              <a:off x="3198704" y="2308099"/>
              <a:ext cx="2433316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개발 환경구축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84C3D4-893A-4166-8FDE-8835B17BE122}"/>
              </a:ext>
            </a:extLst>
          </p:cNvPr>
          <p:cNvGrpSpPr/>
          <p:nvPr/>
        </p:nvGrpSpPr>
        <p:grpSpPr>
          <a:xfrm>
            <a:off x="416272" y="1268811"/>
            <a:ext cx="2290690" cy="1107996"/>
            <a:chOff x="420534" y="1134765"/>
            <a:chExt cx="229069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34C1F-7A90-473A-BA0C-B851EF52A01A}"/>
                </a:ext>
              </a:extLst>
            </p:cNvPr>
            <p:cNvSpPr txBox="1"/>
            <p:nvPr/>
          </p:nvSpPr>
          <p:spPr>
            <a:xfrm rot="5400000">
              <a:off x="541232" y="1014067"/>
              <a:ext cx="1107996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4A6A4-3251-4DAB-B481-1CB1F462E855}"/>
                </a:ext>
              </a:extLst>
            </p:cNvPr>
            <p:cNvSpPr txBox="1"/>
            <p:nvPr/>
          </p:nvSpPr>
          <p:spPr>
            <a:xfrm>
              <a:off x="1188010" y="1391755"/>
              <a:ext cx="152321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9 Black" panose="020B0A03030302020204" pitchFamily="34" charset="-127"/>
                </a:rPr>
                <a:t>장비 구매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EBB9BE-BF19-4E9B-AA49-7666AC687264}"/>
              </a:ext>
            </a:extLst>
          </p:cNvPr>
          <p:cNvGrpSpPr/>
          <p:nvPr/>
        </p:nvGrpSpPr>
        <p:grpSpPr>
          <a:xfrm>
            <a:off x="6158811" y="3821511"/>
            <a:ext cx="3049609" cy="1107996"/>
            <a:chOff x="4758896" y="3144044"/>
            <a:chExt cx="3049609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C9BC1-E6AE-482E-8D81-C3F4FCF49E6C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D38ED6-292E-4C58-9FF1-FBE141571530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데이터 </a:t>
              </a:r>
              <a:r>
                <a:rPr lang="ko-KR" altLang="en-US" sz="240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전처리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98CA1-DB01-4103-BB38-276EF53A2B7F}"/>
              </a:ext>
            </a:extLst>
          </p:cNvPr>
          <p:cNvGrpSpPr/>
          <p:nvPr/>
        </p:nvGrpSpPr>
        <p:grpSpPr>
          <a:xfrm>
            <a:off x="9275741" y="5097861"/>
            <a:ext cx="3049609" cy="1107996"/>
            <a:chOff x="4758896" y="3144044"/>
            <a:chExt cx="3049609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BAD6F41-EE05-4881-893D-8AB1246AB74E}"/>
                </a:ext>
              </a:extLst>
            </p:cNvPr>
            <p:cNvSpPr txBox="1"/>
            <p:nvPr/>
          </p:nvSpPr>
          <p:spPr>
            <a:xfrm rot="16200000" flipV="1">
              <a:off x="4879594" y="3023346"/>
              <a:ext cx="1107996" cy="1349392"/>
            </a:xfrm>
            <a:prstGeom prst="rect">
              <a:avLst/>
            </a:prstGeom>
          </p:spPr>
          <p:txBody>
            <a:bodyPr vert="vert270" wrap="square" rtlCol="0">
              <a:spAutoFit/>
            </a:bodyPr>
            <a:lstStyle/>
            <a:p>
              <a:r>
                <a:rPr lang="en-US" altLang="ko-KR" sz="60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04 </a:t>
              </a:r>
              <a:endParaRPr lang="ko-KR" altLang="en-US" sz="60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5836B3-5D74-4FFD-A1FF-037E52FD13F1}"/>
                </a:ext>
              </a:extLst>
            </p:cNvPr>
            <p:cNvSpPr txBox="1"/>
            <p:nvPr/>
          </p:nvSpPr>
          <p:spPr>
            <a:xfrm>
              <a:off x="5649559" y="3467210"/>
              <a:ext cx="2158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추후 계획</a:t>
              </a:r>
              <a:endParaRPr lang="en-US" altLang="ko-KR" sz="240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75360CBC-5719-4214-95D2-5609535BC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39659"/>
              </p:ext>
            </p:extLst>
          </p:nvPr>
        </p:nvGraphicFramePr>
        <p:xfrm>
          <a:off x="257175" y="1500340"/>
          <a:ext cx="11677650" cy="48135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1130">
                  <a:extLst>
                    <a:ext uri="{9D8B030D-6E8A-4147-A177-3AD203B41FA5}">
                      <a16:colId xmlns:a16="http://schemas.microsoft.com/office/drawing/2014/main" val="106601006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55334371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6142964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1460015470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3674743585"/>
                    </a:ext>
                  </a:extLst>
                </a:gridCol>
                <a:gridCol w="2147304">
                  <a:extLst>
                    <a:ext uri="{9D8B030D-6E8A-4147-A177-3AD203B41FA5}">
                      <a16:colId xmlns:a16="http://schemas.microsoft.com/office/drawing/2014/main" val="4146963638"/>
                    </a:ext>
                  </a:extLst>
                </a:gridCol>
              </a:tblGrid>
              <a:tr h="85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오디오 코덱 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어댑터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카메라모듈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리더기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73774"/>
                  </a:ext>
                </a:extLst>
              </a:tr>
              <a:tr h="2405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이미지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06122"/>
                  </a:ext>
                </a:extLst>
              </a:tr>
              <a:tr h="1548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경고 출력에 사용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전원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공급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현장 영상 입력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</a:t>
                      </a:r>
                      <a:r>
                        <a:rPr lang="ko-KR" altLang="en-US" dirty="0"/>
                        <a:t>카드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설치 및 파일 전송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젯슨</a:t>
                      </a:r>
                      <a:r>
                        <a:rPr lang="ko-KR" altLang="en-US" dirty="0"/>
                        <a:t> 나노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장치</a:t>
                      </a:r>
                      <a:endParaRPr lang="ko-KR" altLang="en-US" dirty="0">
                        <a:latin typeface="에스코어 드림 3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05036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CAC89C-E8CC-429D-B384-7C7AAEB42E18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6FFFFA-9025-43F6-BBF8-0CE86D7F4E8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671E1C-A17D-486C-9458-F6C0E6668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FC3139-631D-4EFD-AF09-617B690FF711}"/>
              </a:ext>
            </a:extLst>
          </p:cNvPr>
          <p:cNvGrpSpPr/>
          <p:nvPr/>
        </p:nvGrpSpPr>
        <p:grpSpPr>
          <a:xfrm>
            <a:off x="1253825" y="2548582"/>
            <a:ext cx="10619917" cy="2028051"/>
            <a:chOff x="1253825" y="2450611"/>
            <a:chExt cx="10619917" cy="2028051"/>
          </a:xfrm>
        </p:grpSpPr>
        <p:pic>
          <p:nvPicPr>
            <p:cNvPr id="1030" name="Picture 6" descr="디바이스마트,컴퓨터/모바일/가전 &gt; 저장장치 &gt; 메모리카드/리더기 &gt; MicroSD 카드,,MicroSDHC/XC, Class10, UHS-I (U1), 95MBs [액센 캐릭터 마이크로 SD카드] MicroSDHC 32GB,[ 메모리카드 - 최대 읽기속도 : 95MB / s ] [보증기간 : 1년] / 보호 : X-ray 방지, 생활방수, 자기손상방지 / TLC (Triple Level Cell)">
              <a:extLst>
                <a:ext uri="{FF2B5EF4-FFF2-40B4-BE49-F238E27FC236}">
                  <a16:creationId xmlns:a16="http://schemas.microsoft.com/office/drawing/2014/main" id="{C0809D97-1442-4505-9B05-63347ABF2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0967" y="2455887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디바이스마트,컴퓨터/모바일/가전 &gt; 저장장치 &gt; 메모리카드/리더기 &gt; MicroSD 카드,,MicroSD카드 리더기 RD-K01,[ 외장형 카드리더기 - 연결방식 : Type-A 2.0 ] 장착가능메모리 : MicroSD / MicroSDHC / MicroSDXC1TB">
              <a:extLst>
                <a:ext uri="{FF2B5EF4-FFF2-40B4-BE49-F238E27FC236}">
                  <a16:creationId xmlns:a16="http://schemas.microsoft.com/office/drawing/2014/main" id="{2F09EEB3-E6BD-40BE-97D3-0B0977A90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682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디바이스마트,MCU보드/전자키트 &gt; 임베디드/인공지능/산업용 &gt; 인공지능/머신러닝 &gt; 확장보드/액세서리,SZH,젯슨 나노 전용 5V 4A KC 인증 아답터 [SZH-PSU05],젯슨 나노(Jetson Nano)의 권장 스펙(5V 4A)에 맞는 전용 아답터 / 정격출력 : DC 5V 4A / 정격입력 : 100 - 240V / 50-60Hz / 2.0A / 사이즈 : 95mm X 45mm X 32mm / 케이블 옵션">
              <a:extLst>
                <a:ext uri="{FF2B5EF4-FFF2-40B4-BE49-F238E27FC236}">
                  <a16:creationId xmlns:a16="http://schemas.microsoft.com/office/drawing/2014/main" id="{7B83CB49-3C83-46F8-9D4D-E9F766578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10" y="2450611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디바이스마트,MCU보드/전자키트 &gt; 임베디드/인공지능/산업용 &gt; 인공지능/머신러닝 &gt; 카메라/비젼,유니즈,IMX219 젯슨나노 160도 광각 카메라 모듈 8MP,800만화소의 젯슨나노용 160도 광각 카메라 모듈입니다.">
              <a:extLst>
                <a:ext uri="{FF2B5EF4-FFF2-40B4-BE49-F238E27FC236}">
                  <a16:creationId xmlns:a16="http://schemas.microsoft.com/office/drawing/2014/main" id="{0F230249-F736-4099-A0F7-7F7947342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96" y="2450612"/>
              <a:ext cx="2022775" cy="2022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52FE096-A34A-407F-BE98-329415B3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3825" y="2450612"/>
              <a:ext cx="2022775" cy="2027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2862C3-53FA-4049-B126-FC23BE1A0F5E}"/>
              </a:ext>
            </a:extLst>
          </p:cNvPr>
          <p:cNvGrpSpPr/>
          <p:nvPr/>
        </p:nvGrpSpPr>
        <p:grpSpPr>
          <a:xfrm>
            <a:off x="75883" y="-19050"/>
            <a:ext cx="2854066" cy="861774"/>
            <a:chOff x="75883" y="-19050"/>
            <a:chExt cx="2854066" cy="8617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3105EB-FCA5-4FF9-BC0E-7CE79D1C5B59}"/>
                </a:ext>
              </a:extLst>
            </p:cNvPr>
            <p:cNvSpPr txBox="1"/>
            <p:nvPr/>
          </p:nvSpPr>
          <p:spPr>
            <a:xfrm>
              <a:off x="707449" y="166898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장비 구매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14E764A-5520-4EF0-A16D-3F850A514793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CAC89C-E8CC-429D-B384-7C7AAEB42E18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6FFFFA-9025-43F6-BBF8-0CE86D7F4E8C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671E1C-A17D-486C-9458-F6C0E6668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B1A0C68-BD0E-4585-B2D5-01C5B1E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D26CB-37CB-4DD5-ABCF-A355B4BE891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844966" y="2030516"/>
            <a:ext cx="4806824" cy="36051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2086B-3017-41B9-9A63-8AA7611A67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731058" y="720571"/>
            <a:ext cx="3605118" cy="6229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BDEBC-D6AB-4FD3-A4E8-2E5B91FB1B82}"/>
              </a:ext>
            </a:extLst>
          </p:cNvPr>
          <p:cNvSpPr txBox="1"/>
          <p:nvPr/>
        </p:nvSpPr>
        <p:spPr>
          <a:xfrm>
            <a:off x="418783" y="5919307"/>
            <a:ext cx="11487467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- </a:t>
            </a:r>
            <a:r>
              <a:rPr lang="ko-KR" altLang="en-US" sz="2000" kern="0" dirty="0">
                <a:solidFill>
                  <a:srgbClr val="000000"/>
                </a:solidFill>
                <a:latin typeface="한양신명조"/>
                <a:ea typeface="에스코어 드림 3 Light" panose="020B0303030302020204"/>
              </a:rPr>
              <a:t>오디오 모듈은 해외구매이기 때문에 추후 배송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85D8A-EF12-4F67-A558-5BDA38B50BC2}"/>
              </a:ext>
            </a:extLst>
          </p:cNvPr>
          <p:cNvSpPr txBox="1"/>
          <p:nvPr/>
        </p:nvSpPr>
        <p:spPr>
          <a:xfrm>
            <a:off x="2206974" y="1514783"/>
            <a:ext cx="2653286" cy="4370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어댑터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카메라 모듈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0258B-15BC-43DF-A0D1-656FFC3D04BB}"/>
              </a:ext>
            </a:extLst>
          </p:cNvPr>
          <p:cNvSpPr txBox="1"/>
          <p:nvPr/>
        </p:nvSpPr>
        <p:spPr>
          <a:xfrm>
            <a:off x="7812652" y="1517283"/>
            <a:ext cx="2871451" cy="434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500" marR="0" indent="0" algn="ctr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 리더기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, SD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한양신명조"/>
                <a:ea typeface="에스코어 드림 3 Light" panose="020B0303030302020204"/>
              </a:rPr>
              <a:t>카드</a:t>
            </a:r>
          </a:p>
        </p:txBody>
      </p:sp>
    </p:spTree>
    <p:extLst>
      <p:ext uri="{BB962C8B-B14F-4D97-AF65-F5344CB8AC3E}">
        <p14:creationId xmlns:p14="http://schemas.microsoft.com/office/powerpoint/2010/main" val="571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157170" cy="861774"/>
            <a:chOff x="75883" y="-19050"/>
            <a:chExt cx="315717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525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개발 환경 구축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0C73EE-1F29-4588-8C14-F1BADEF9D82C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539633-3E53-48CF-99A3-82BCFE6A9BA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F18C83-F0A2-487B-B8CC-6F7582B47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5C7BA-77E7-4374-BF02-3ABE5554F998}"/>
              </a:ext>
            </a:extLst>
          </p:cNvPr>
          <p:cNvSpPr txBox="1"/>
          <p:nvPr/>
        </p:nvSpPr>
        <p:spPr>
          <a:xfrm>
            <a:off x="527957" y="1222365"/>
            <a:ext cx="10426700" cy="6343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기존에 사용하던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GTX1070Ti 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탑재된 데스크탑에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설치하여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개발데스크탑으로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활용할 예정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기존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OS : Windows10)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1) Windows</a:t>
            </a:r>
            <a:r>
              <a:rPr lang="ko-KR" altLang="en-US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그대로 사용하며 </a:t>
            </a:r>
            <a:r>
              <a:rPr lang="en-US" altLang="ko-KR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Ubuntu</a:t>
            </a:r>
            <a:r>
              <a:rPr lang="ko-KR" altLang="en-US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멀티부팅으로 사용하기 위해 추가 저장공간 </a:t>
            </a:r>
            <a:r>
              <a:rPr lang="en-US" altLang="ko-KR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(HDD 1TB) </a:t>
            </a:r>
            <a:r>
              <a:rPr lang="ko-KR" altLang="en-US" sz="2000" kern="0" spc="-16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확보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2) Ubuntu 20.04 LTS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Usb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를 통해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멀팁부팅으로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3) Ubuntu OS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실행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드라이버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3-1) Nvidia Driver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3-2)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11.3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(GPU compute capability 6.1 / Pascal)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3_3)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Toolkit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후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PATH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설정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3-4)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와 호환되는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4)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Cuda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Cudnn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, Nvidia Driver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설치된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GPU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가 정상적으로 인식되는지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nvcc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--version,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nvidia-smi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명령어를 통해 확인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5)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딥러닝 개발 프레임워크 및 통합개발환경 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5-1)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(framework),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tensorflow-gpu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5-2)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pytorch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(framework)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5-3) </a:t>
            </a:r>
            <a:r>
              <a:rPr lang="en-US" altLang="ko-KR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Pycharm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(IDE)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  <a:p>
            <a:pPr marL="63500" marR="0" indent="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5-4)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터미널 </a:t>
            </a:r>
            <a:r>
              <a:rPr lang="ko-KR" altLang="en-US" sz="2000" kern="0" spc="-150" dirty="0" err="1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창분할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 프로그램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Terminator 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설치 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(</a:t>
            </a:r>
            <a:r>
              <a:rPr lang="ko-KR" altLang="en-US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개발에 용이</a:t>
            </a:r>
            <a:r>
              <a:rPr lang="en-US" altLang="ko-KR" sz="2000" kern="0" spc="-150" dirty="0">
                <a:solidFill>
                  <a:srgbClr val="000000"/>
                </a:solidFill>
                <a:effectLst/>
                <a:latin typeface="휴먼명조"/>
                <a:ea typeface="에스코어 드림 3 Light" panose="020B0303030302020204"/>
              </a:rPr>
              <a:t>)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양신명조"/>
              <a:ea typeface="에스코어 드림 3 Light" panose="020B03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9199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0C73EE-1F29-4588-8C14-F1BADEF9D82C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539633-3E53-48CF-99A3-82BCFE6A9BA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F18C83-F0A2-487B-B8CC-6F7582B47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BB151-E6D9-40ED-AF82-F2089CB6F7D6}"/>
              </a:ext>
            </a:extLst>
          </p:cNvPr>
          <p:cNvSpPr txBox="1"/>
          <p:nvPr/>
        </p:nvSpPr>
        <p:spPr>
          <a:xfrm>
            <a:off x="5640132" y="3149751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샘플데이터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2200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여개 파이썬 코드를 통해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전처리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154C9A-B56B-4D04-B97D-CA177941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1514878"/>
            <a:ext cx="4636130" cy="4938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421874-0EA9-4D1B-A521-2F68255E6DA9}"/>
              </a:ext>
            </a:extLst>
          </p:cNvPr>
          <p:cNvSpPr txBox="1"/>
          <p:nvPr/>
        </p:nvSpPr>
        <p:spPr>
          <a:xfrm>
            <a:off x="5640132" y="1887757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Pretrained Model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사용하여 샘플데이터만으로 테스트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30FC28-0121-4AB3-87BA-A055D28AE1E2}"/>
              </a:ext>
            </a:extLst>
          </p:cNvPr>
          <p:cNvGrpSpPr/>
          <p:nvPr/>
        </p:nvGrpSpPr>
        <p:grpSpPr>
          <a:xfrm>
            <a:off x="75883" y="-19050"/>
            <a:ext cx="3287800" cy="861774"/>
            <a:chOff x="75883" y="-19050"/>
            <a:chExt cx="3287800" cy="861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17B34-FEFB-4770-9DB1-696CE761A4DE}"/>
                </a:ext>
              </a:extLst>
            </p:cNvPr>
            <p:cNvSpPr txBox="1"/>
            <p:nvPr/>
          </p:nvSpPr>
          <p:spPr>
            <a:xfrm rot="5400000">
              <a:off x="319692" y="-26285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4E207-A230-4096-A32F-44B0A39CCF10}"/>
                </a:ext>
              </a:extLst>
            </p:cNvPr>
            <p:cNvSpPr txBox="1"/>
            <p:nvPr/>
          </p:nvSpPr>
          <p:spPr>
            <a:xfrm>
              <a:off x="707448" y="166898"/>
              <a:ext cx="2656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데이터 </a:t>
              </a:r>
              <a:r>
                <a:rPr lang="ko-KR" altLang="en-US" sz="2800" spc="-150" dirty="0" err="1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전처리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FFD768-8A04-456F-A762-F1D19720C219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0C73EE-1F29-4588-8C14-F1BADEF9D82C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539633-3E53-48CF-99A3-82BCFE6A9BAA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6F18C83-F0A2-487B-B8CC-6F7582B47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F6387-A7FE-4CDA-8371-FBC8F066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4FA87-9322-49B7-9491-4F8AF56582FB}"/>
              </a:ext>
            </a:extLst>
          </p:cNvPr>
          <p:cNvSpPr txBox="1"/>
          <p:nvPr/>
        </p:nvSpPr>
        <p:spPr>
          <a:xfrm>
            <a:off x="5640132" y="1710101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json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파일에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annotations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 내 객체의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이용하여 데이터 처리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B241-037E-4A70-831E-621CAC7F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7" y="1454695"/>
            <a:ext cx="4636129" cy="50771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847419-53E5-4A6C-A7A8-0585D6FF39AF}"/>
              </a:ext>
            </a:extLst>
          </p:cNvPr>
          <p:cNvSpPr txBox="1"/>
          <p:nvPr/>
        </p:nvSpPr>
        <p:spPr>
          <a:xfrm>
            <a:off x="5640132" y="3055248"/>
            <a:ext cx="1056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: 01~08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CDF57-BBDB-4076-B1DD-650F9C9CA266}"/>
              </a:ext>
            </a:extLst>
          </p:cNvPr>
          <p:cNvSpPr txBox="1"/>
          <p:nvPr/>
        </p:nvSpPr>
        <p:spPr>
          <a:xfrm>
            <a:off x="5640132" y="4092619"/>
            <a:ext cx="1056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안전장비 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포함하지 않는다면 원본</a:t>
            </a:r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라벨링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</a:t>
            </a:r>
            <a:r>
              <a:rPr lang="ko-KR" altLang="en-US" sz="2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삭제</a:t>
            </a:r>
            <a:endParaRPr lang="en-US" altLang="ko-KR" sz="20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62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 도형 7">
            <a:extLst>
              <a:ext uri="{FF2B5EF4-FFF2-40B4-BE49-F238E27FC236}">
                <a16:creationId xmlns:a16="http://schemas.microsoft.com/office/drawing/2014/main" id="{AA47EEB1-50CE-4DE1-A9E7-841DBF249608}"/>
              </a:ext>
            </a:extLst>
          </p:cNvPr>
          <p:cNvSpPr/>
          <p:nvPr/>
        </p:nvSpPr>
        <p:spPr>
          <a:xfrm rot="5400000">
            <a:off x="640646" y="1519243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933CDF13-280E-46BD-8602-BA108A8720D7}"/>
              </a:ext>
            </a:extLst>
          </p:cNvPr>
          <p:cNvSpPr/>
          <p:nvPr/>
        </p:nvSpPr>
        <p:spPr>
          <a:xfrm rot="16200000">
            <a:off x="10596058" y="5525980"/>
            <a:ext cx="644522" cy="558800"/>
          </a:xfrm>
          <a:prstGeom prst="corner">
            <a:avLst>
              <a:gd name="adj1" fmla="val 4546"/>
              <a:gd name="adj2" fmla="val 4545"/>
            </a:avLst>
          </a:prstGeom>
          <a:solidFill>
            <a:srgbClr val="424242"/>
          </a:solidFill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7CF417-7A3D-45A9-95CA-FE52534D1C03}"/>
              </a:ext>
            </a:extLst>
          </p:cNvPr>
          <p:cNvSpPr/>
          <p:nvPr/>
        </p:nvSpPr>
        <p:spPr>
          <a:xfrm>
            <a:off x="884804" y="1602007"/>
            <a:ext cx="10129942" cy="4260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tx1"/>
                </a:solidFill>
                <a:ea typeface="에스코어 드림 3 Light" panose="020B0303030302020204"/>
              </a:rPr>
              <a:t>Yolact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ea typeface="에스코어 드림 3 Light" panose="020B0303030302020204"/>
              </a:rPr>
              <a:t>YOLO 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모델을 이용하여 학습 및 객체 탐지를 진행하고 정확도를 비교하여 사용할 모델 선정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하이퍼</a:t>
            </a: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 파라미터를 변경하면서 정확도 향상 작업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원본 구축데이터 </a:t>
            </a:r>
            <a:r>
              <a:rPr lang="ko-KR" altLang="en-US" sz="2000" dirty="0" err="1">
                <a:solidFill>
                  <a:schemeClr val="tx1"/>
                </a:solidFill>
                <a:ea typeface="에스코어 드림 3 Light" panose="020B0303030302020204"/>
              </a:rPr>
              <a:t>전처리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  <a:ea typeface="에스코어 드림 3 Light" panose="020B0303030302020204"/>
              </a:rPr>
              <a:t>임베디드 보드 환경 구축 및 테스트</a:t>
            </a:r>
            <a:endParaRPr lang="en-US" altLang="ko-KR" sz="2000" dirty="0">
              <a:solidFill>
                <a:schemeClr val="tx1"/>
              </a:solidFill>
              <a:ea typeface="에스코어 드림 3 Light" panose="020B03030303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4FC33-A1B8-4215-A3D4-DA5E611EE8DD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04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EEDB32-1961-4B2A-8422-8A7A60BE1F92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추후 계획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C78667-4D5D-4040-BA94-A63B62A49C54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6D2FCC-1503-4EE6-98FC-27ACF508B14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7EE7542-FF48-43A1-9327-3A5CBFAD4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AA2B90-2BE6-440E-974A-0469447B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6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890713-6D61-41EF-8B1E-F02B3607B0DD}"/>
              </a:ext>
            </a:extLst>
          </p:cNvPr>
          <p:cNvCxnSpPr>
            <a:cxnSpLocks/>
          </p:cNvCxnSpPr>
          <p:nvPr/>
        </p:nvCxnSpPr>
        <p:spPr>
          <a:xfrm flipH="1">
            <a:off x="698500" y="1222365"/>
            <a:ext cx="7861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D44389-8901-4C8F-8860-EDE8A3F45813}"/>
              </a:ext>
            </a:extLst>
          </p:cNvPr>
          <p:cNvSpPr/>
          <p:nvPr/>
        </p:nvSpPr>
        <p:spPr>
          <a:xfrm>
            <a:off x="698500" y="1376140"/>
            <a:ext cx="10308719" cy="4748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[ 1]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박상윤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윤상현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허준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“R-FCN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Transfer Learning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기법을 이용한 영상기반 건설 안전모 자동 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탐지”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대한토목학회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논문집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39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대한토목학회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pp. 399-407, 2019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[ 2]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곽우찬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허지웅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김민정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심보경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김현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“IoT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와 딥러닝 영상분석을 이용한 스마트 안전모 서비스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연구”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ACK 2021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학술발표대회 논문집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28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한국과학기술정보연구원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pp. 1055-1058, </a:t>
            </a: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[ 3]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임선영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최재영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박영호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“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딥러닝 기반 건설 현장 작업자 안전관리 시스템 개발”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ACK 2021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학술</a:t>
            </a:r>
            <a:endParaRPr lang="en-US" altLang="ko-KR" kern="0" dirty="0">
              <a:solidFill>
                <a:srgbClr val="000000"/>
              </a:solidFill>
              <a:latin typeface="휴먼명조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발표대회 논문집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28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권 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2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호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한국과학기술정보연구원</a:t>
            </a:r>
            <a:r>
              <a:rPr lang="en-US" altLang="ko-KR" kern="0" dirty="0">
                <a:solidFill>
                  <a:srgbClr val="000000"/>
                </a:solidFill>
                <a:latin typeface="휴먼명조"/>
              </a:rPr>
              <a:t>, pp. 884-886, 2021</a:t>
            </a:r>
            <a:r>
              <a:rPr lang="ko-KR" altLang="en-US" kern="0" dirty="0">
                <a:solidFill>
                  <a:srgbClr val="000000"/>
                </a:solidFill>
                <a:latin typeface="휴먼명조"/>
              </a:rPr>
              <a:t>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[ 4]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이승준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원대희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윤석창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류민형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조진수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성상경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이영재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임베디드 프로세서를 이용한 실시간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영상처리 시스템 구현”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한국항공우주학회 학술발표회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초록집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한국항공우주학회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pp. 1026-</a:t>
            </a:r>
          </a:p>
          <a:p>
            <a:pPr marL="281940" marR="0" indent="-281940" algn="l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1030, 2011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월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3AD0A-A481-4C9D-826E-CEB67F3B6DE8}"/>
              </a:ext>
            </a:extLst>
          </p:cNvPr>
          <p:cNvSpPr txBox="1"/>
          <p:nvPr/>
        </p:nvSpPr>
        <p:spPr>
          <a:xfrm rot="5400000">
            <a:off x="319692" y="-262859"/>
            <a:ext cx="861774" cy="13493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ko-KR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05</a:t>
            </a:r>
            <a:endParaRPr lang="ko-KR" altLang="en-US" sz="4400" spc="-3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0F2E-BFD0-4BF0-A20B-A1EF39608BDB}"/>
              </a:ext>
            </a:extLst>
          </p:cNvPr>
          <p:cNvSpPr txBox="1"/>
          <p:nvPr/>
        </p:nvSpPr>
        <p:spPr>
          <a:xfrm>
            <a:off x="707448" y="166898"/>
            <a:ext cx="266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참고 문헌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B671E-9963-4A13-9855-E8CB32B3FEBD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  <a:solidFill>
            <a:srgbClr val="FFFF00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A17211-6468-4159-9F35-D0A17D54FC3E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E74E723-0E41-48AF-A19D-885CD217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0464B-FFDD-4433-81FE-96693CC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0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515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에스코어 드림 3 Light</vt:lpstr>
      <vt:lpstr>에스코어 드림 8 Heavy</vt:lpstr>
      <vt:lpstr>에스코어 드림 9 Black</vt:lpstr>
      <vt:lpstr>한양신명조</vt:lpstr>
      <vt:lpstr>한컴바탕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구 태훈</cp:lastModifiedBy>
  <cp:revision>122</cp:revision>
  <dcterms:created xsi:type="dcterms:W3CDTF">2020-11-26T12:57:00Z</dcterms:created>
  <dcterms:modified xsi:type="dcterms:W3CDTF">2022-04-10T13:12:19Z</dcterms:modified>
</cp:coreProperties>
</file>