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6" r:id="rId3"/>
    <p:sldId id="260" r:id="rId4"/>
    <p:sldId id="288" r:id="rId5"/>
    <p:sldId id="266" r:id="rId6"/>
    <p:sldId id="290" r:id="rId7"/>
    <p:sldId id="291" r:id="rId8"/>
    <p:sldId id="292" r:id="rId9"/>
    <p:sldId id="287" r:id="rId10"/>
    <p:sldId id="289" r:id="rId11"/>
    <p:sldId id="284" r:id="rId12"/>
    <p:sldId id="285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E0CE5-F90F-4BDF-B41A-BB6D5DA4ADFA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41914-FCE1-4CF3-8CFB-5B5A3403D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FDBE-E144-42C2-B200-B7C12B86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2DB6BD-A4D8-452F-B138-2F033465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FE118-0EB1-481F-B80B-5C38E9B1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E986-061E-4767-8338-52965FBFDABF}" type="datetime1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6CBDC-DD51-4A20-99A6-4A2096B4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898F6-357B-4AF0-9321-CF22F0B7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4D4F-0883-42D2-96FA-A2980A1E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263C1-3B27-44CB-ADA3-EF80EAF6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7EDCC-DA42-47DA-82DB-E657327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806C-4736-4F58-8582-B8F7F9441973}" type="datetime1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EB4A1-A687-4FEA-809E-FB06961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5B889-7445-444C-9E5E-2724805D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804D18-CEA4-41B5-8A7A-B5279EE3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160D-AE0F-43FC-BD8C-AAFAC7A99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92247-9CF5-412D-83FC-5294E705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60FE-2537-49E0-AC4A-00D616856957}" type="datetime1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7FFD9-C487-4CD6-AE5C-CED63F67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5600-BE23-4692-8B09-265EB64F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1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80CC-A87F-4703-A9FA-547C7179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BA0DF-1C15-465D-9A57-1CA36C4C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AA823-BFB1-449E-A1C8-27955F09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583F-1BC8-49F8-AD66-D1C9B60444CA}" type="datetime1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BF6B7-9F0D-465A-A728-C766F9B3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24838-ADB7-40F6-A9E2-CFCFDF5B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4DBD0-682B-4A32-A695-0957620C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1646C-5E03-466F-845B-135DFA7D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2C69C-30C8-446E-8B56-6543285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599E-E4EB-4AA8-86BF-2F5EA286ACEE}" type="datetime1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6CAD1-02C7-4280-A8B3-9058AF39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CBFCF-C366-4C9E-9139-AF6FC7B4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1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B866B-0D8F-46FD-A6AC-37CF4237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77B94-07BA-4B7B-8066-6940791BC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A79C4-E1F7-466D-BC45-71BF7F8D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B45F9-A86E-4468-AAFB-785EB4B1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25E8-77FF-47E9-AFAB-7B1F9CA2D672}" type="datetime1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B64E4-663E-45F9-870C-328282E0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BF23C-738F-44D2-A61C-F542658A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8536-D58F-4E7C-8426-ABDBCD8D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4CDDA-7E4E-4F10-BC48-CEE503B5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91F72-7C9A-4233-BD6E-096F0C49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62D89-0973-47E3-A921-19D978E11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F3B71-1BF8-48AD-B0B7-C6F33100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1F4D91-B1C4-4BDA-920F-891B4C01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2FDD-ED70-4956-8C04-B1535C08C520}" type="datetime1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50109-1799-4497-81A6-331A4DA3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C0577B-DD69-4715-A605-3C43B8EB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914-026C-4ADD-A8B0-877D11B1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E3836-1305-490F-B0E2-32AA6D24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67F8-0EF6-4014-A0A1-80151B320D8B}" type="datetime1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131218-87C5-4C65-8F24-4CF4E66B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F5299-D959-4667-803B-17CC709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8B252-2354-4DEB-BE0B-AE917286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42B4-63A1-4E08-BC46-AA60E3DE9D2C}" type="datetime1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B45D91-3AB6-4C16-B9E3-9BDED975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75DD5-C94A-4D7F-B63C-8D6C748C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3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6312-8DB6-4583-A630-8CCAE12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4A23D-C08A-4839-8F8F-B3126816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07010-6CBB-472D-AF50-14B45373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E41D7-7361-4ABA-939E-A3D963ED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6A23-E3FA-4DFC-AADD-165325F2B919}" type="datetime1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B605C-6279-4028-B42A-F0593174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731B5-CB24-4EB7-82C8-423CF40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2CCA5-A3BD-4114-828F-9F00374B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84929-3150-469A-9DF5-FBA5FB7ED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4B9BD-74D9-4B7A-B3B6-246916A0E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FDAF-CD0C-4170-B2F9-7D70C0BC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C75B-A304-4BE7-8D21-EF9BBEF859E6}" type="datetime1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D8236-774B-42A1-9461-782F462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8A841-9BFA-462C-ACA3-406486FE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3517A-4489-4563-B368-331AFAF5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EFD28-F0D3-4FBB-B10B-AB8B747E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65865-B91F-42A2-9AB9-CB2D3DB7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0DB3-D916-4B6B-94F2-646473027273}" type="datetime1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24938-1CC3-4ABF-89C8-D9DA026E4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5E21E-395C-4D76-B015-842DF5436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ihub.or.kr/aidata/33921" TargetMode="External"/><Relationship Id="rId2" Type="http://schemas.openxmlformats.org/officeDocument/2006/relationships/hyperlink" Target="https://pstudio411.tistory.com/entry/Ubuntu-2004-Nvidia%EB%93%9C%EB%9D%BC%EC%9D%B4%EB%B2%84-%EC%84%A4%EC%B9%98%ED%95%98%EA%B8%B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pouch.tistory.com/33" TargetMode="External"/><Relationship Id="rId4" Type="http://schemas.openxmlformats.org/officeDocument/2006/relationships/hyperlink" Target="https://codechacha.com/ko/python-list-all-files-in-dir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9323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중간 결과 발표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9B5270-93EA-4884-9C28-5BCE37603EE3}"/>
              </a:ext>
            </a:extLst>
          </p:cNvPr>
          <p:cNvGrpSpPr/>
          <p:nvPr/>
        </p:nvGrpSpPr>
        <p:grpSpPr>
          <a:xfrm>
            <a:off x="3187217" y="2370769"/>
            <a:ext cx="3080233" cy="338554"/>
            <a:chOff x="3187217" y="2427919"/>
            <a:chExt cx="3080233" cy="3385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1EB37A-4371-4D14-A4C4-2BB1144AF17E}"/>
                </a:ext>
              </a:extLst>
            </p:cNvPr>
            <p:cNvSpPr txBox="1"/>
            <p:nvPr/>
          </p:nvSpPr>
          <p:spPr>
            <a:xfrm>
              <a:off x="3187217" y="2427919"/>
              <a:ext cx="2852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S A S (Safety Alert System)</a:t>
              </a:r>
              <a:endPara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3742CBE-E2B7-4321-9ECE-865DBA21BE5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0" y="2709323"/>
              <a:ext cx="3016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6267450" y="3295649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214AE5-3333-429E-B51D-7A6516CFC740}"/>
              </a:ext>
            </a:extLst>
          </p:cNvPr>
          <p:cNvSpPr txBox="1"/>
          <p:nvPr/>
        </p:nvSpPr>
        <p:spPr>
          <a:xfrm>
            <a:off x="7815072" y="3320816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Team. UNDERDOG</a:t>
            </a:r>
            <a:endParaRPr lang="ko-KR" altLang="en-US" sz="16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CCD4E6-C13F-45DF-888C-82A54E6C25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22501C-6A65-4147-8F92-3714F32178C8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9B11E3-7C12-465F-BBEC-B1D6F635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9F7D682-5B5B-454D-9801-6ADF20CA6752}"/>
              </a:ext>
            </a:extLst>
          </p:cNvPr>
          <p:cNvSpPr txBox="1"/>
          <p:nvPr/>
        </p:nvSpPr>
        <p:spPr>
          <a:xfrm>
            <a:off x="7815072" y="3587640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20160072 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구태훈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E87AB-DD50-464E-87A4-CD2455A82A74}"/>
              </a:ext>
            </a:extLst>
          </p:cNvPr>
          <p:cNvSpPr txBox="1"/>
          <p:nvPr/>
        </p:nvSpPr>
        <p:spPr>
          <a:xfrm>
            <a:off x="7815072" y="3854464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20160114 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김경민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A1EE0D-AC44-4E98-B2A7-C411B868806C}"/>
              </a:ext>
            </a:extLst>
          </p:cNvPr>
          <p:cNvSpPr txBox="1"/>
          <p:nvPr/>
        </p:nvSpPr>
        <p:spPr>
          <a:xfrm>
            <a:off x="7815072" y="4121288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20160921 </a:t>
            </a:r>
            <a:r>
              <a:rPr lang="ko-KR" altLang="en-US" sz="1600" spc="-15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이재문</a:t>
            </a:r>
            <a:endParaRPr lang="ko-KR" altLang="en-US" sz="16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2A2A1D-3243-4C40-8D43-C945975D5DA8}"/>
              </a:ext>
            </a:extLst>
          </p:cNvPr>
          <p:cNvSpPr txBox="1"/>
          <p:nvPr/>
        </p:nvSpPr>
        <p:spPr>
          <a:xfrm>
            <a:off x="7815072" y="4388112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20161115 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정재형</a:t>
            </a:r>
          </a:p>
        </p:txBody>
      </p:sp>
    </p:spTree>
    <p:extLst>
      <p:ext uri="{BB962C8B-B14F-4D97-AF65-F5344CB8AC3E}">
        <p14:creationId xmlns:p14="http://schemas.microsoft.com/office/powerpoint/2010/main" val="404624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287800" cy="861774"/>
            <a:chOff x="75883" y="-19050"/>
            <a:chExt cx="328780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6562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데이터 </a:t>
              </a:r>
              <a:r>
                <a:rPr lang="ko-KR" altLang="en-US" sz="2800" spc="-150" dirty="0" err="1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전처리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4FA87-9322-49B7-9491-4F8AF56582FB}"/>
              </a:ext>
            </a:extLst>
          </p:cNvPr>
          <p:cNvSpPr txBox="1"/>
          <p:nvPr/>
        </p:nvSpPr>
        <p:spPr>
          <a:xfrm>
            <a:off x="5640132" y="1710101"/>
            <a:ext cx="10566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json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파일에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annotations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배열 내 객체의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키를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이용하여 데이터 처리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36B241-037E-4A70-831E-621CAC7F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8" y="1279164"/>
            <a:ext cx="4636129" cy="50771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5847419-53E5-4A6C-A7A8-0585D6FF39AF}"/>
              </a:ext>
            </a:extLst>
          </p:cNvPr>
          <p:cNvSpPr txBox="1"/>
          <p:nvPr/>
        </p:nvSpPr>
        <p:spPr>
          <a:xfrm>
            <a:off x="5640132" y="3055248"/>
            <a:ext cx="1056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안전장비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 : 01~08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ACDF57-BBDB-4076-B1DD-650F9C9CA266}"/>
              </a:ext>
            </a:extLst>
          </p:cNvPr>
          <p:cNvSpPr txBox="1"/>
          <p:nvPr/>
        </p:nvSpPr>
        <p:spPr>
          <a:xfrm>
            <a:off x="5640132" y="4092619"/>
            <a:ext cx="10566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안전장비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포함하지 않는다면 원본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20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라벨링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 삭제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0A8233-9FEC-43E0-B9C7-F921F5D1994D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EB7A89A-2F87-4089-AD06-2B993E721F20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EA58214-D1AE-4B04-A22F-1BEE2F5C1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762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9890713-6D61-41EF-8B1E-F02B3607B0DD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 도형 7">
            <a:extLst>
              <a:ext uri="{FF2B5EF4-FFF2-40B4-BE49-F238E27FC236}">
                <a16:creationId xmlns:a16="http://schemas.microsoft.com/office/drawing/2014/main" id="{AA47EEB1-50CE-4DE1-A9E7-841DBF249608}"/>
              </a:ext>
            </a:extLst>
          </p:cNvPr>
          <p:cNvSpPr/>
          <p:nvPr/>
        </p:nvSpPr>
        <p:spPr>
          <a:xfrm rot="5400000">
            <a:off x="640646" y="1519243"/>
            <a:ext cx="644522" cy="558800"/>
          </a:xfrm>
          <a:prstGeom prst="corner">
            <a:avLst>
              <a:gd name="adj1" fmla="val 4546"/>
              <a:gd name="adj2" fmla="val 4545"/>
            </a:avLst>
          </a:prstGeom>
          <a:solidFill>
            <a:srgbClr val="424242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L 도형 28">
            <a:extLst>
              <a:ext uri="{FF2B5EF4-FFF2-40B4-BE49-F238E27FC236}">
                <a16:creationId xmlns:a16="http://schemas.microsoft.com/office/drawing/2014/main" id="{933CDF13-280E-46BD-8602-BA108A8720D7}"/>
              </a:ext>
            </a:extLst>
          </p:cNvPr>
          <p:cNvSpPr/>
          <p:nvPr/>
        </p:nvSpPr>
        <p:spPr>
          <a:xfrm rot="16200000">
            <a:off x="10596058" y="5525980"/>
            <a:ext cx="644522" cy="558800"/>
          </a:xfrm>
          <a:prstGeom prst="corner">
            <a:avLst>
              <a:gd name="adj1" fmla="val 4546"/>
              <a:gd name="adj2" fmla="val 4545"/>
            </a:avLst>
          </a:prstGeom>
          <a:solidFill>
            <a:srgbClr val="424242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7CF417-7A3D-45A9-95CA-FE52534D1C03}"/>
              </a:ext>
            </a:extLst>
          </p:cNvPr>
          <p:cNvSpPr/>
          <p:nvPr/>
        </p:nvSpPr>
        <p:spPr>
          <a:xfrm>
            <a:off x="884804" y="1602007"/>
            <a:ext cx="10129942" cy="4260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z="2000" dirty="0" err="1">
                <a:solidFill>
                  <a:schemeClr val="tx1"/>
                </a:solidFill>
                <a:ea typeface="에스코어 드림 3 Light" panose="020B0303030302020204"/>
              </a:rPr>
              <a:t>Yolact</a:t>
            </a: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와 </a:t>
            </a:r>
            <a:r>
              <a:rPr lang="en-US" altLang="ko-KR" sz="2000" dirty="0">
                <a:solidFill>
                  <a:schemeClr val="tx1"/>
                </a:solidFill>
                <a:ea typeface="에스코어 드림 3 Light" panose="020B0303030302020204"/>
              </a:rPr>
              <a:t>YOLOv5 </a:t>
            </a: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모델을 이용하여 학습 및 객체 탐지를 진행하고 정확도를 비교하여 사용할 모델 선정</a:t>
            </a: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solidFill>
                  <a:schemeClr val="tx1"/>
                </a:solidFill>
                <a:ea typeface="에스코어 드림 3 Light" panose="020B0303030302020204"/>
              </a:rPr>
              <a:t>하이퍼</a:t>
            </a: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 파라미터를 변경하면서 정확도 향상 작업</a:t>
            </a: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원본 구축데이터 </a:t>
            </a:r>
            <a:r>
              <a:rPr lang="ko-KR" altLang="en-US" sz="2000" dirty="0" err="1">
                <a:solidFill>
                  <a:schemeClr val="tx1"/>
                </a:solidFill>
                <a:ea typeface="에스코어 드림 3 Light" panose="020B0303030302020204"/>
              </a:rPr>
              <a:t>전처리</a:t>
            </a: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임베디드 보드 환경 구축 및 테스트</a:t>
            </a: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4FC33-A1B8-4215-A3D4-DA5E611EE8DD}"/>
              </a:ext>
            </a:extLst>
          </p:cNvPr>
          <p:cNvSpPr txBox="1"/>
          <p:nvPr/>
        </p:nvSpPr>
        <p:spPr>
          <a:xfrm rot="5400000">
            <a:off x="319692" y="-26285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EEDB32-1961-4B2A-8422-8A7A60BE1F92}"/>
              </a:ext>
            </a:extLst>
          </p:cNvPr>
          <p:cNvSpPr txBox="1"/>
          <p:nvPr/>
        </p:nvSpPr>
        <p:spPr>
          <a:xfrm>
            <a:off x="707448" y="166898"/>
            <a:ext cx="266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추후 계획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AA2B90-2BE6-440E-974A-0469447B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2477DE4-DCB2-4D68-B90A-124E5189C016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AF5B7CE-8C02-4C4A-B158-E4337E23F952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DC5D6B3-ADAC-4E38-8DBC-BCAF6D8C2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806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9890713-6D61-41EF-8B1E-F02B3607B0DD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D44389-8901-4C8F-8860-EDE8A3F45813}"/>
              </a:ext>
            </a:extLst>
          </p:cNvPr>
          <p:cNvSpPr/>
          <p:nvPr/>
        </p:nvSpPr>
        <p:spPr>
          <a:xfrm>
            <a:off x="698500" y="1376140"/>
            <a:ext cx="10308719" cy="4748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1940" marR="0" indent="-28194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Nvidia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드라이버 설치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: </a:t>
            </a:r>
            <a:r>
              <a:rPr lang="en-US" altLang="ko-KR" dirty="0">
                <a:hlinkClick r:id="rId2"/>
              </a:rPr>
              <a:t>[Ubuntu 20.04 LTS]Nvidia</a:t>
            </a:r>
            <a:r>
              <a:rPr lang="ko-KR" altLang="en-US" dirty="0">
                <a:hlinkClick r:id="rId2"/>
              </a:rPr>
              <a:t>드라이버 설치하기 </a:t>
            </a:r>
            <a:r>
              <a:rPr lang="en-US" altLang="ko-KR" dirty="0">
                <a:hlinkClick r:id="rId2"/>
              </a:rPr>
              <a:t>— </a:t>
            </a:r>
            <a:r>
              <a:rPr lang="ko-KR" altLang="en-US" dirty="0">
                <a:hlinkClick r:id="rId2"/>
              </a:rPr>
              <a:t>평범한 이야기 </a:t>
            </a:r>
            <a:r>
              <a:rPr lang="en-US" altLang="ko-KR" dirty="0">
                <a:hlinkClick r:id="rId2"/>
              </a:rPr>
              <a:t>(tistory.com)</a:t>
            </a:r>
            <a:endParaRPr lang="en-US" altLang="ko-KR" dirty="0"/>
          </a:p>
          <a:p>
            <a:pPr marL="281940" marR="0" indent="-28194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000000"/>
                </a:solidFill>
                <a:latin typeface="휴먼명조"/>
                <a:ea typeface="휴먼명조"/>
              </a:rPr>
              <a:t>AiHub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 ‘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공사현장 안전장비 인식 이미지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‘: </a:t>
            </a:r>
            <a:r>
              <a:rPr lang="ko-KR" altLang="en-US" dirty="0">
                <a:hlinkClick r:id="rId3"/>
              </a:rPr>
              <a:t>공사현장 안전장비 인식 이미지 소개 </a:t>
            </a:r>
            <a:r>
              <a:rPr lang="en-US" altLang="ko-KR" dirty="0">
                <a:hlinkClick r:id="rId3"/>
              </a:rPr>
              <a:t>| AI </a:t>
            </a:r>
            <a:r>
              <a:rPr lang="ko-KR" altLang="en-US" dirty="0">
                <a:hlinkClick r:id="rId3"/>
              </a:rPr>
              <a:t>허브 </a:t>
            </a:r>
            <a:r>
              <a:rPr lang="en-US" altLang="ko-KR" dirty="0">
                <a:hlinkClick r:id="rId3"/>
              </a:rPr>
              <a:t>(aihub.or.kr)</a:t>
            </a:r>
            <a:endParaRPr lang="en-US" altLang="ko-KR" dirty="0"/>
          </a:p>
          <a:p>
            <a:pPr marL="285750" marR="0" indent="-28575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800" kern="0" spc="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285750" marR="0" indent="-28575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파이썬 코드 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참고</a:t>
            </a:r>
            <a:b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</a:b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폴더 내 파일 확인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: </a:t>
            </a:r>
            <a:r>
              <a:rPr lang="en-US" altLang="ko-KR" dirty="0">
                <a:hlinkClick r:id="rId4"/>
              </a:rPr>
              <a:t>Python - </a:t>
            </a:r>
            <a:r>
              <a:rPr lang="ko-KR" altLang="en-US" dirty="0">
                <a:hlinkClick r:id="rId4"/>
              </a:rPr>
              <a:t>폴더의 모든 파일 리스트 가져오기 </a:t>
            </a:r>
            <a:r>
              <a:rPr lang="en-US" altLang="ko-KR" dirty="0">
                <a:hlinkClick r:id="rId4"/>
              </a:rPr>
              <a:t>(codechacha.com)</a:t>
            </a:r>
            <a:endParaRPr lang="en-US" altLang="ko-KR" kern="0" dirty="0">
              <a:solidFill>
                <a:srgbClr val="000000"/>
              </a:solidFill>
              <a:latin typeface="휴먼명조"/>
            </a:endParaRPr>
          </a:p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json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파일 다루기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en-US" altLang="ko-KR" dirty="0"/>
              <a:t> </a:t>
            </a:r>
            <a:r>
              <a:rPr lang="en-US" altLang="ko-KR" dirty="0">
                <a:hlinkClick r:id="rId5"/>
              </a:rPr>
              <a:t>Python</a:t>
            </a:r>
            <a:r>
              <a:rPr lang="ko-KR" altLang="en-US" dirty="0">
                <a:hlinkClick r:id="rId5"/>
              </a:rPr>
              <a:t>에서 </a:t>
            </a:r>
            <a:r>
              <a:rPr lang="en-US" altLang="ko-KR" dirty="0" err="1">
                <a:hlinkClick r:id="rId5"/>
              </a:rPr>
              <a:t>json</a:t>
            </a:r>
            <a:r>
              <a:rPr lang="ko-KR" altLang="en-US" dirty="0">
                <a:hlinkClick r:id="rId5"/>
              </a:rPr>
              <a:t>파일 다루기 </a:t>
            </a:r>
            <a:r>
              <a:rPr lang="en-US" altLang="ko-KR" dirty="0">
                <a:hlinkClick r:id="rId5"/>
              </a:rPr>
              <a:t>(</a:t>
            </a:r>
            <a:r>
              <a:rPr lang="ko-KR" altLang="en-US" dirty="0">
                <a:hlinkClick r:id="rId5"/>
              </a:rPr>
              <a:t>읽기</a:t>
            </a:r>
            <a:r>
              <a:rPr lang="en-US" altLang="ko-KR" dirty="0">
                <a:hlinkClick r:id="rId5"/>
              </a:rPr>
              <a:t>, </a:t>
            </a:r>
            <a:r>
              <a:rPr lang="ko-KR" altLang="en-US" dirty="0">
                <a:hlinkClick r:id="rId5"/>
              </a:rPr>
              <a:t>쓰기</a:t>
            </a:r>
            <a:r>
              <a:rPr lang="en-US" altLang="ko-KR" dirty="0">
                <a:hlinkClick r:id="rId5"/>
              </a:rPr>
              <a:t>, </a:t>
            </a:r>
            <a:r>
              <a:rPr lang="ko-KR" altLang="en-US" dirty="0">
                <a:hlinkClick r:id="rId5"/>
              </a:rPr>
              <a:t>수정</a:t>
            </a:r>
            <a:r>
              <a:rPr lang="en-US" altLang="ko-KR" dirty="0">
                <a:hlinkClick r:id="rId5"/>
              </a:rPr>
              <a:t>) (tistory.com)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13AD0A-A481-4C9D-826E-CEB67F3B6DE8}"/>
              </a:ext>
            </a:extLst>
          </p:cNvPr>
          <p:cNvSpPr txBox="1"/>
          <p:nvPr/>
        </p:nvSpPr>
        <p:spPr>
          <a:xfrm rot="5400000">
            <a:off x="319692" y="-26285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05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40F2E-BFD0-4BF0-A20B-A1EF39608BDB}"/>
              </a:ext>
            </a:extLst>
          </p:cNvPr>
          <p:cNvSpPr txBox="1"/>
          <p:nvPr/>
        </p:nvSpPr>
        <p:spPr>
          <a:xfrm>
            <a:off x="707448" y="166898"/>
            <a:ext cx="266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참고 문헌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20464B-FFDD-4433-81FE-96693CC2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2AE984-8E7D-429C-AEBF-14AC0747980F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46B99C8-DC56-4279-A9B9-C8E6929C3C6E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CAD3DD8-5E33-4963-BC16-A8DD39EFC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270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100" y="2897452"/>
            <a:ext cx="8305800" cy="1045898"/>
          </a:xfrm>
        </p:spPr>
        <p:txBody>
          <a:bodyPr>
            <a:normAutofit/>
          </a:bodyPr>
          <a:lstStyle/>
          <a:p>
            <a:r>
              <a:rPr lang="en-US" altLang="ko-KR" sz="4400" spc="-150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QnA</a:t>
            </a:r>
            <a:endParaRPr lang="ko-KR" altLang="en-US" sz="4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742CBE-E2B7-4321-9ECE-865DBA21BE5E}"/>
              </a:ext>
            </a:extLst>
          </p:cNvPr>
          <p:cNvCxnSpPr>
            <a:cxnSpLocks/>
          </p:cNvCxnSpPr>
          <p:nvPr/>
        </p:nvCxnSpPr>
        <p:spPr>
          <a:xfrm>
            <a:off x="3251200" y="2755635"/>
            <a:ext cx="3016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6019800" y="3706281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8C98185C-585D-4FC1-B194-67965EB34219}"/>
              </a:ext>
            </a:extLst>
          </p:cNvPr>
          <p:cNvSpPr txBox="1">
            <a:spLocks/>
          </p:cNvSpPr>
          <p:nvPr/>
        </p:nvSpPr>
        <p:spPr>
          <a:xfrm>
            <a:off x="2847975" y="2897452"/>
            <a:ext cx="649605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감사합니다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21469A-7AED-487A-B580-71BA57FA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95FFC8-263B-45AC-BA00-762B1FEB6CEA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BFD31E-893E-4502-B779-67322F22E83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79A9782-9CB6-4355-AE67-267C8C2364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5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666746-8C88-4979-967D-4D4B4E3B09E2}"/>
              </a:ext>
            </a:extLst>
          </p:cNvPr>
          <p:cNvSpPr txBox="1"/>
          <p:nvPr/>
        </p:nvSpPr>
        <p:spPr>
          <a:xfrm>
            <a:off x="202717" y="268585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CONTENT</a:t>
            </a:r>
            <a:endParaRPr lang="ko-KR" altLang="en-US" sz="2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CFE422-97AC-4293-8A19-7FFD0442B116}"/>
              </a:ext>
            </a:extLst>
          </p:cNvPr>
          <p:cNvCxnSpPr>
            <a:cxnSpLocks/>
          </p:cNvCxnSpPr>
          <p:nvPr/>
        </p:nvCxnSpPr>
        <p:spPr>
          <a:xfrm flipH="1">
            <a:off x="202717" y="673100"/>
            <a:ext cx="2451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08B110-F8DB-4C10-9BDE-AD683037AE87}"/>
              </a:ext>
            </a:extLst>
          </p:cNvPr>
          <p:cNvGrpSpPr/>
          <p:nvPr/>
        </p:nvGrpSpPr>
        <p:grpSpPr>
          <a:xfrm>
            <a:off x="2774283" y="2545161"/>
            <a:ext cx="3317207" cy="1107996"/>
            <a:chOff x="2314813" y="2047120"/>
            <a:chExt cx="3317207" cy="11079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09C9C3-ABB7-4321-A014-A558CC6B7A93}"/>
                </a:ext>
              </a:extLst>
            </p:cNvPr>
            <p:cNvSpPr txBox="1"/>
            <p:nvPr/>
          </p:nvSpPr>
          <p:spPr>
            <a:xfrm rot="5400000">
              <a:off x="2435511" y="1926422"/>
              <a:ext cx="1107996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75AB65-32A6-4214-95A0-D76FC6BBF264}"/>
                </a:ext>
              </a:extLst>
            </p:cNvPr>
            <p:cNvSpPr txBox="1"/>
            <p:nvPr/>
          </p:nvSpPr>
          <p:spPr>
            <a:xfrm>
              <a:off x="3198704" y="2308099"/>
              <a:ext cx="2433316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개발 환경구축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84C3D4-893A-4166-8FDE-8835B17BE122}"/>
              </a:ext>
            </a:extLst>
          </p:cNvPr>
          <p:cNvGrpSpPr/>
          <p:nvPr/>
        </p:nvGrpSpPr>
        <p:grpSpPr>
          <a:xfrm>
            <a:off x="416272" y="1268811"/>
            <a:ext cx="2290690" cy="1107996"/>
            <a:chOff x="420534" y="1134765"/>
            <a:chExt cx="2290690" cy="1107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834C1F-7A90-473A-BA0C-B851EF52A01A}"/>
                </a:ext>
              </a:extLst>
            </p:cNvPr>
            <p:cNvSpPr txBox="1"/>
            <p:nvPr/>
          </p:nvSpPr>
          <p:spPr>
            <a:xfrm rot="5400000">
              <a:off x="541232" y="1014067"/>
              <a:ext cx="1107996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D4A6A4-3251-4DAB-B481-1CB1F462E855}"/>
                </a:ext>
              </a:extLst>
            </p:cNvPr>
            <p:cNvSpPr txBox="1"/>
            <p:nvPr/>
          </p:nvSpPr>
          <p:spPr>
            <a:xfrm>
              <a:off x="1188010" y="1391755"/>
              <a:ext cx="1523214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9 Black" panose="020B0A03030302020204" pitchFamily="34" charset="-127"/>
                </a:rPr>
                <a:t>장비 구매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6EBB9BE-BF19-4E9B-AA49-7666AC687264}"/>
              </a:ext>
            </a:extLst>
          </p:cNvPr>
          <p:cNvGrpSpPr/>
          <p:nvPr/>
        </p:nvGrpSpPr>
        <p:grpSpPr>
          <a:xfrm>
            <a:off x="6158811" y="3821511"/>
            <a:ext cx="3049609" cy="1107996"/>
            <a:chOff x="4758896" y="3144044"/>
            <a:chExt cx="3049609" cy="11079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FC9BC1-E6AE-482E-8D81-C3F4FCF49E6C}"/>
                </a:ext>
              </a:extLst>
            </p:cNvPr>
            <p:cNvSpPr txBox="1"/>
            <p:nvPr/>
          </p:nvSpPr>
          <p:spPr>
            <a:xfrm rot="16200000" flipV="1">
              <a:off x="4879594" y="3023346"/>
              <a:ext cx="1107996" cy="1349392"/>
            </a:xfrm>
            <a:prstGeom prst="rect">
              <a:avLst/>
            </a:prstGeom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 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D38ED6-292E-4C58-9FF1-FBE141571530}"/>
                </a:ext>
              </a:extLst>
            </p:cNvPr>
            <p:cNvSpPr txBox="1"/>
            <p:nvPr/>
          </p:nvSpPr>
          <p:spPr>
            <a:xfrm>
              <a:off x="5649559" y="3467210"/>
              <a:ext cx="215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데이터 </a:t>
              </a:r>
              <a:r>
                <a:rPr lang="ko-KR" altLang="en-US" sz="2400" dirty="0" err="1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전처리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FC98CA1-DB01-4103-BB38-276EF53A2B7F}"/>
              </a:ext>
            </a:extLst>
          </p:cNvPr>
          <p:cNvGrpSpPr/>
          <p:nvPr/>
        </p:nvGrpSpPr>
        <p:grpSpPr>
          <a:xfrm>
            <a:off x="9275741" y="5097861"/>
            <a:ext cx="3049609" cy="1107996"/>
            <a:chOff x="4758896" y="3144044"/>
            <a:chExt cx="3049609" cy="11079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AD6F41-EE05-4881-893D-8AB1246AB74E}"/>
                </a:ext>
              </a:extLst>
            </p:cNvPr>
            <p:cNvSpPr txBox="1"/>
            <p:nvPr/>
          </p:nvSpPr>
          <p:spPr>
            <a:xfrm rot="16200000" flipV="1">
              <a:off x="4879594" y="3023346"/>
              <a:ext cx="1107996" cy="1349392"/>
            </a:xfrm>
            <a:prstGeom prst="rect">
              <a:avLst/>
            </a:prstGeom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04 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5836B3-5D74-4FFD-A1FF-037E52FD13F1}"/>
                </a:ext>
              </a:extLst>
            </p:cNvPr>
            <p:cNvSpPr txBox="1"/>
            <p:nvPr/>
          </p:nvSpPr>
          <p:spPr>
            <a:xfrm>
              <a:off x="5649559" y="3467210"/>
              <a:ext cx="215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추후 계획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23F4BD-42F4-4473-A02C-384A6107EF52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19E116-5A2B-4D9E-A220-798A4BA33585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9A06209-E1E6-4343-81BF-63F4FDA01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417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75360CBC-5719-4214-95D2-5609535BC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784568"/>
              </p:ext>
            </p:extLst>
          </p:nvPr>
        </p:nvGraphicFramePr>
        <p:xfrm>
          <a:off x="257175" y="1500340"/>
          <a:ext cx="11677650" cy="48135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1130">
                  <a:extLst>
                    <a:ext uri="{9D8B030D-6E8A-4147-A177-3AD203B41FA5}">
                      <a16:colId xmlns:a16="http://schemas.microsoft.com/office/drawing/2014/main" val="1066010061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55334371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3661429640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1460015470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3674743585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4146963638"/>
                    </a:ext>
                  </a:extLst>
                </a:gridCol>
              </a:tblGrid>
              <a:tr h="859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오디오 코덱 모듈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어댑터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카메라모듈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SD</a:t>
                      </a:r>
                      <a:r>
                        <a:rPr lang="ko-KR" altLang="en-US" dirty="0"/>
                        <a:t>카드 리더기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SD</a:t>
                      </a:r>
                      <a:r>
                        <a:rPr lang="ko-KR" altLang="en-US" dirty="0"/>
                        <a:t>카드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273774"/>
                  </a:ext>
                </a:extLst>
              </a:tr>
              <a:tr h="2405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이미지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206122"/>
                  </a:ext>
                </a:extLst>
              </a:tr>
              <a:tr h="1548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용도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경고 출력에 사용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젯슨</a:t>
                      </a:r>
                      <a:r>
                        <a:rPr lang="ko-KR" altLang="en-US" dirty="0"/>
                        <a:t> 나노 전원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공급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현장 영상 입력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SD</a:t>
                      </a:r>
                      <a:r>
                        <a:rPr lang="ko-KR" altLang="en-US" dirty="0"/>
                        <a:t>카드 </a:t>
                      </a:r>
                      <a:r>
                        <a:rPr lang="en-US" altLang="ko-KR" dirty="0"/>
                        <a:t>OS</a:t>
                      </a:r>
                      <a:r>
                        <a:rPr lang="ko-KR" altLang="en-US" dirty="0"/>
                        <a:t>설치 및 파일 전송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젯슨</a:t>
                      </a:r>
                      <a:r>
                        <a:rPr lang="ko-KR" altLang="en-US" dirty="0"/>
                        <a:t> 나노 저장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장치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05036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7C2862C3-53FA-4049-B126-FC23BE1A0F5E}"/>
              </a:ext>
            </a:extLst>
          </p:cNvPr>
          <p:cNvGrpSpPr/>
          <p:nvPr/>
        </p:nvGrpSpPr>
        <p:grpSpPr>
          <a:xfrm>
            <a:off x="75883" y="-19050"/>
            <a:ext cx="2854066" cy="861774"/>
            <a:chOff x="75883" y="-19050"/>
            <a:chExt cx="2854066" cy="86177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3105EB-FCA5-4FF9-BC0E-7CE79D1C5B59}"/>
                </a:ext>
              </a:extLst>
            </p:cNvPr>
            <p:cNvSpPr txBox="1"/>
            <p:nvPr/>
          </p:nvSpPr>
          <p:spPr>
            <a:xfrm>
              <a:off x="707449" y="166898"/>
              <a:ext cx="222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장비 구매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4E764A-5520-4EF0-A16D-3F850A514793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B1A0C68-BD0E-4585-B2D5-01C5B1E8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FC3139-631D-4EFD-AF09-617B690FF711}"/>
              </a:ext>
            </a:extLst>
          </p:cNvPr>
          <p:cNvGrpSpPr/>
          <p:nvPr/>
        </p:nvGrpSpPr>
        <p:grpSpPr>
          <a:xfrm>
            <a:off x="1253825" y="2548582"/>
            <a:ext cx="10619917" cy="2028051"/>
            <a:chOff x="1253825" y="2450611"/>
            <a:chExt cx="10619917" cy="2028051"/>
          </a:xfrm>
        </p:grpSpPr>
        <p:pic>
          <p:nvPicPr>
            <p:cNvPr id="1030" name="Picture 6" descr="디바이스마트,컴퓨터/모바일/가전 &gt; 저장장치 &gt; 메모리카드/리더기 &gt; MicroSD 카드,,MicroSDHC/XC, Class10, UHS-I (U1), 95MBs [액센 캐릭터 마이크로 SD카드] MicroSDHC 32GB,[ 메모리카드 - 최대 읽기속도 : 95MB / s ] [보증기간 : 1년] / 보호 : X-ray 방지, 생활방수, 자기손상방지 / TLC (Triple Level Cell)">
              <a:extLst>
                <a:ext uri="{FF2B5EF4-FFF2-40B4-BE49-F238E27FC236}">
                  <a16:creationId xmlns:a16="http://schemas.microsoft.com/office/drawing/2014/main" id="{C0809D97-1442-4505-9B05-63347ABF2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0967" y="2455887"/>
              <a:ext cx="2022775" cy="202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디바이스마트,컴퓨터/모바일/가전 &gt; 저장장치 &gt; 메모리카드/리더기 &gt; MicroSD 카드,,MicroSD카드 리더기 RD-K01,[ 외장형 카드리더기 - 연결방식 : Type-A 2.0 ] 장착가능메모리 : MicroSD / MicroSDHC / MicroSDXC1TB">
              <a:extLst>
                <a:ext uri="{FF2B5EF4-FFF2-40B4-BE49-F238E27FC236}">
                  <a16:creationId xmlns:a16="http://schemas.microsoft.com/office/drawing/2014/main" id="{2F09EEB3-E6BD-40BE-97D3-0B0977A908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1682" y="2450611"/>
              <a:ext cx="2022775" cy="202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디바이스마트,MCU보드/전자키트 &gt; 임베디드/인공지능/산업용 &gt; 인공지능/머신러닝 &gt; 확장보드/액세서리,SZH,젯슨 나노 전용 5V 4A KC 인증 아답터 [SZH-PSU05],젯슨 나노(Jetson Nano)의 권장 스펙(5V 4A)에 맞는 전용 아답터 / 정격출력 : DC 5V 4A / 정격입력 : 100 - 240V / 50-60Hz / 2.0A / 사이즈 : 95mm X 45mm X 32mm / 케이블 옵션">
              <a:extLst>
                <a:ext uri="{FF2B5EF4-FFF2-40B4-BE49-F238E27FC236}">
                  <a16:creationId xmlns:a16="http://schemas.microsoft.com/office/drawing/2014/main" id="{7B83CB49-3C83-46F8-9D4D-E9F766578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3110" y="2450611"/>
              <a:ext cx="2022775" cy="202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디바이스마트,MCU보드/전자키트 &gt; 임베디드/인공지능/산업용 &gt; 인공지능/머신러닝 &gt; 카메라/비젼,유니즈,IMX219 젯슨나노 160도 광각 카메라 모듈 8MP,800만화소의 젯슨나노용 160도 광각 카메라 모듈입니다.">
              <a:extLst>
                <a:ext uri="{FF2B5EF4-FFF2-40B4-BE49-F238E27FC236}">
                  <a16:creationId xmlns:a16="http://schemas.microsoft.com/office/drawing/2014/main" id="{0F230249-F736-4099-A0F7-7F79473425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2396" y="2450612"/>
              <a:ext cx="2022775" cy="202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52FE096-A34A-407F-BE98-329415B3B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53825" y="2450612"/>
              <a:ext cx="2022775" cy="20278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8BD893-F0A0-44B5-A8CA-F85CE0BD343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C6EDC83-73DB-4307-8D9C-7BE4701ED36E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789B8E1-CB1F-4FF9-B5FE-7D4773307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60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2862C3-53FA-4049-B126-FC23BE1A0F5E}"/>
              </a:ext>
            </a:extLst>
          </p:cNvPr>
          <p:cNvGrpSpPr/>
          <p:nvPr/>
        </p:nvGrpSpPr>
        <p:grpSpPr>
          <a:xfrm>
            <a:off x="75883" y="-19050"/>
            <a:ext cx="2854066" cy="861774"/>
            <a:chOff x="75883" y="-19050"/>
            <a:chExt cx="2854066" cy="86177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3105EB-FCA5-4FF9-BC0E-7CE79D1C5B59}"/>
                </a:ext>
              </a:extLst>
            </p:cNvPr>
            <p:cNvSpPr txBox="1"/>
            <p:nvPr/>
          </p:nvSpPr>
          <p:spPr>
            <a:xfrm>
              <a:off x="707449" y="166898"/>
              <a:ext cx="222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장비 구매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4E764A-5520-4EF0-A16D-3F850A514793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B1A0C68-BD0E-4585-B2D5-01C5B1E8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5D26CB-37CB-4DD5-ABCF-A355B4BE891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844966" y="2030516"/>
            <a:ext cx="4806824" cy="36051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12086B-3017-41B9-9A63-8AA7611A67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731058" y="720571"/>
            <a:ext cx="3605118" cy="622966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4ABDEBC-D6AB-4FD3-A4E8-2E5B91FB1B82}"/>
              </a:ext>
            </a:extLst>
          </p:cNvPr>
          <p:cNvSpPr txBox="1"/>
          <p:nvPr/>
        </p:nvSpPr>
        <p:spPr>
          <a:xfrm>
            <a:off x="418783" y="5919307"/>
            <a:ext cx="11487467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>
                <a:solidFill>
                  <a:srgbClr val="000000"/>
                </a:solidFill>
                <a:latin typeface="한양신명조"/>
                <a:ea typeface="에스코어 드림 3 Light" panose="020B0303030302020204"/>
              </a:rPr>
              <a:t>- </a:t>
            </a:r>
            <a:r>
              <a:rPr lang="ko-KR" altLang="en-US" sz="2000" kern="0" dirty="0">
                <a:solidFill>
                  <a:srgbClr val="000000"/>
                </a:solidFill>
                <a:latin typeface="한양신명조"/>
                <a:ea typeface="에스코어 드림 3 Light" panose="020B0303030302020204"/>
              </a:rPr>
              <a:t>오디오 모듈은 해외구매이기 때문에 추후 배송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885D8A-EF12-4F67-A558-5BDA38B50BC2}"/>
              </a:ext>
            </a:extLst>
          </p:cNvPr>
          <p:cNvSpPr txBox="1"/>
          <p:nvPr/>
        </p:nvSpPr>
        <p:spPr>
          <a:xfrm>
            <a:off x="2206974" y="1514783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어댑터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카메라 모듈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50258B-15BC-43DF-A0D1-656FFC3D04BB}"/>
              </a:ext>
            </a:extLst>
          </p:cNvPr>
          <p:cNvSpPr txBox="1"/>
          <p:nvPr/>
        </p:nvSpPr>
        <p:spPr>
          <a:xfrm>
            <a:off x="7812652" y="1517283"/>
            <a:ext cx="2871451" cy="4345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SD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카드 리더기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, SD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카드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3D1C83-4C19-416A-AA63-23C254F782F2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D91FECE-B4BE-4819-9E76-F70D4A40E401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BCD0C96-A3DC-431A-9B86-FD95D3981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82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157170" cy="861774"/>
            <a:chOff x="75883" y="-19050"/>
            <a:chExt cx="315717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525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개발 환경 구축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A5C7BA-77E7-4374-BF02-3ABE5554F998}"/>
              </a:ext>
            </a:extLst>
          </p:cNvPr>
          <p:cNvSpPr txBox="1"/>
          <p:nvPr/>
        </p:nvSpPr>
        <p:spPr>
          <a:xfrm>
            <a:off x="617069" y="5233698"/>
            <a:ext cx="10836994" cy="803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기존에 사용하던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GTX1070Ti GPU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가 탑재된 데스크탑에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Ubuntu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를 설치하여 개발 </a:t>
            </a:r>
            <a:r>
              <a:rPr lang="ko-KR" altLang="en-US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데스크탑으로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활용할 예정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기존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OS : Windows10)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D1A6A2-2AF9-4A4A-B396-6D157C60B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98" y="1374972"/>
            <a:ext cx="5015522" cy="36036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4D9982-9FC0-4378-A26D-1624B25A0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723" y="1374971"/>
            <a:ext cx="5030789" cy="36036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9380765-6FF3-408D-B951-37EC25FB5FC7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AF3A97B-8357-4CE7-AA45-A12F5D116149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7BF981A-ECEE-4703-8DD8-5387280BB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199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157170" cy="861774"/>
            <a:chOff x="75883" y="-19050"/>
            <a:chExt cx="315717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525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개발 환경 구축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4A98E-5A0C-4501-9849-B5B321858A76}"/>
              </a:ext>
            </a:extLst>
          </p:cNvPr>
          <p:cNvSpPr txBox="1"/>
          <p:nvPr/>
        </p:nvSpPr>
        <p:spPr>
          <a:xfrm>
            <a:off x="897623" y="4501127"/>
            <a:ext cx="10426700" cy="191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Ubuntu OS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실행 후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GPU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드라이버 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1) Nvidia Driver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2)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Cuda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Toolkit 11.3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(GPU compute capability 6.1 / Pascal)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3)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Cuda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Toolkit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 후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PATH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설정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4)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Cuda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와 호환되는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Cudnn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1F92F2B-3EB7-4B14-B08C-A780686192CD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ACB3458-F20D-4BC8-BD44-B791F3AB858F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F944048-E53C-4A6F-BB97-C88DCD1B28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8" name="Picture 6">
            <a:extLst>
              <a:ext uri="{FF2B5EF4-FFF2-40B4-BE49-F238E27FC236}">
                <a16:creationId xmlns:a16="http://schemas.microsoft.com/office/drawing/2014/main" id="{D7DD4F02-3911-4248-BD8B-D979AAC95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43"/>
          <a:stretch/>
        </p:blipFill>
        <p:spPr bwMode="auto">
          <a:xfrm>
            <a:off x="875030" y="1463476"/>
            <a:ext cx="4773998" cy="253422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0CFFA67F-D4EC-435B-9714-B155A19A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938" y="1463476"/>
            <a:ext cx="4250334" cy="30376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B10DC41-B8FF-436A-9ADE-95D69AA42EB8}"/>
              </a:ext>
            </a:extLst>
          </p:cNvPr>
          <p:cNvSpPr txBox="1"/>
          <p:nvPr/>
        </p:nvSpPr>
        <p:spPr>
          <a:xfrm>
            <a:off x="1906410" y="3933415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>
                <a:solidFill>
                  <a:srgbClr val="000000"/>
                </a:solidFill>
                <a:latin typeface="한양신명조"/>
                <a:ea typeface="에스코어 드림 3 Light" panose="020B0303030302020204"/>
              </a:rPr>
              <a:t>Nvidia Driver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6AC65B-86BB-4BEE-BE7D-71214CB79B31}"/>
              </a:ext>
            </a:extLst>
          </p:cNvPr>
          <p:cNvSpPr txBox="1"/>
          <p:nvPr/>
        </p:nvSpPr>
        <p:spPr>
          <a:xfrm>
            <a:off x="6590462" y="4498448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CUDA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5390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157170" cy="861774"/>
            <a:chOff x="75883" y="-19050"/>
            <a:chExt cx="315717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525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개발 환경 구축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C9169-3BB8-491C-B356-AAA4B6E7EEFD}"/>
              </a:ext>
            </a:extLst>
          </p:cNvPr>
          <p:cNvSpPr txBox="1"/>
          <p:nvPr/>
        </p:nvSpPr>
        <p:spPr>
          <a:xfrm>
            <a:off x="698500" y="5480592"/>
            <a:ext cx="10341677" cy="434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Cuda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,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Cudnn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, Nvidia Driver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가 설치된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GPU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가 정상적으로 인식되는지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nvidia-smi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명령어를 통해 확인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286659E-4E0F-43B8-BE0D-B4D0C9B9A59F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D98E7AB-FDA9-4857-BB74-22F029FEC83F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3FD186F-118C-4A65-9295-085E3F92E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A30533-2C1F-4875-8D7B-C92FF8ADCAB1}"/>
              </a:ext>
            </a:extLst>
          </p:cNvPr>
          <p:cNvGrpSpPr/>
          <p:nvPr/>
        </p:nvGrpSpPr>
        <p:grpSpPr>
          <a:xfrm>
            <a:off x="2310058" y="1356413"/>
            <a:ext cx="6875014" cy="4028974"/>
            <a:chOff x="707448" y="1356413"/>
            <a:chExt cx="6875014" cy="402897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D6F5A4-BBF7-4726-A16E-19C9D600CFAF}"/>
                </a:ext>
              </a:extLst>
            </p:cNvPr>
            <p:cNvSpPr txBox="1"/>
            <p:nvPr/>
          </p:nvSpPr>
          <p:spPr>
            <a:xfrm>
              <a:off x="2818312" y="4948344"/>
              <a:ext cx="2653286" cy="43704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63500" marR="0" indent="0" algn="ctr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kern="0" spc="0" dirty="0" err="1">
                  <a:solidFill>
                    <a:srgbClr val="000000"/>
                  </a:solidFill>
                  <a:effectLst/>
                  <a:latin typeface="한양신명조"/>
                  <a:ea typeface="에스코어 드림 3 Light" panose="020B0303030302020204"/>
                </a:rPr>
                <a:t>nvidia-smi</a:t>
              </a:r>
              <a:endPara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25D0EE-8891-44B5-B45E-5E143C691E4C}"/>
                </a:ext>
              </a:extLst>
            </p:cNvPr>
            <p:cNvGrpSpPr/>
            <p:nvPr/>
          </p:nvGrpSpPr>
          <p:grpSpPr>
            <a:xfrm>
              <a:off x="707448" y="1356413"/>
              <a:ext cx="6875014" cy="3591931"/>
              <a:chOff x="707448" y="1356413"/>
              <a:chExt cx="6875014" cy="3591931"/>
            </a:xfrm>
          </p:grpSpPr>
          <p:pic>
            <p:nvPicPr>
              <p:cNvPr id="4100" name="Picture 4">
                <a:extLst>
                  <a:ext uri="{FF2B5EF4-FFF2-40B4-BE49-F238E27FC236}">
                    <a16:creationId xmlns:a16="http://schemas.microsoft.com/office/drawing/2014/main" id="{E3EFD434-911D-46EA-8B5B-2D13E4020B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700"/>
              <a:stretch/>
            </p:blipFill>
            <p:spPr bwMode="auto">
              <a:xfrm>
                <a:off x="707448" y="1356413"/>
                <a:ext cx="6875014" cy="35919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그림 5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CA5BD454-A30F-4F6D-9B11-C06CDE808A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9" t="35657" r="60193" b="48819"/>
              <a:stretch/>
            </p:blipFill>
            <p:spPr>
              <a:xfrm>
                <a:off x="882650" y="2485755"/>
                <a:ext cx="2540879" cy="42342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4743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157170" cy="861774"/>
            <a:chOff x="75883" y="-19050"/>
            <a:chExt cx="315717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525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개발 환경 구축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D836C-15D5-4DBB-AD5B-8BCB190F9919}"/>
              </a:ext>
            </a:extLst>
          </p:cNvPr>
          <p:cNvSpPr txBox="1"/>
          <p:nvPr/>
        </p:nvSpPr>
        <p:spPr>
          <a:xfrm>
            <a:off x="698500" y="4384030"/>
            <a:ext cx="10426700" cy="191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딥러닝 개발 프레임워크 및 통합개발환경 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1)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tensorflow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(framework),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tensorflow-gpu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2)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pytorch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(framework)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3)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Pycharm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(IDE)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4)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터미널 </a:t>
            </a:r>
            <a:r>
              <a:rPr lang="ko-KR" altLang="en-US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창분할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프로그램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Terminator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개발에 용이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)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77A6172-31B6-4FED-912B-A341015D4A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FE3550C-A6FC-4EB5-80FC-8A8A04623C2C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2A72C10-D0AD-43A9-A3B1-2F9EE1F2AC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1C4068FF-65D2-4853-8DDB-F87EADC39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30" y="1602007"/>
            <a:ext cx="5328672" cy="23354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48E80E0-069F-480C-887C-4393E6F3B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602007"/>
            <a:ext cx="5328672" cy="15684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64EC36-60AE-431D-9081-754CDB133301}"/>
              </a:ext>
            </a:extLst>
          </p:cNvPr>
          <p:cNvSpPr txBox="1"/>
          <p:nvPr/>
        </p:nvSpPr>
        <p:spPr>
          <a:xfrm>
            <a:off x="1906410" y="3122449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 err="1">
                <a:solidFill>
                  <a:srgbClr val="000000"/>
                </a:solidFill>
                <a:latin typeface="한양신명조"/>
                <a:ea typeface="에스코어 드림 3 Light" panose="020B0303030302020204"/>
              </a:rPr>
              <a:t>T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ensorflow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AA20B-C89F-4627-B393-2B750ED3F7A4}"/>
              </a:ext>
            </a:extLst>
          </p:cNvPr>
          <p:cNvSpPr txBox="1"/>
          <p:nvPr/>
        </p:nvSpPr>
        <p:spPr>
          <a:xfrm>
            <a:off x="7502523" y="3868339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 err="1">
                <a:solidFill>
                  <a:srgbClr val="000000"/>
                </a:solidFill>
                <a:latin typeface="한양신명조"/>
                <a:ea typeface="에스코어 드림 3 Light" panose="020B0303030302020204"/>
              </a:rPr>
              <a:t>P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ytorch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6295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287800" cy="861774"/>
            <a:chOff x="75883" y="-19050"/>
            <a:chExt cx="328780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6562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데이터 </a:t>
              </a:r>
              <a:r>
                <a:rPr lang="ko-KR" altLang="en-US" sz="2800" spc="-150" dirty="0" err="1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전처리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BB151-E6D9-40ED-AF82-F2089CB6F7D6}"/>
              </a:ext>
            </a:extLst>
          </p:cNvPr>
          <p:cNvSpPr txBox="1"/>
          <p:nvPr/>
        </p:nvSpPr>
        <p:spPr>
          <a:xfrm>
            <a:off x="5640132" y="3149751"/>
            <a:ext cx="1056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샘플데이터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2200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여개 파이썬 코드를 통해 </a:t>
            </a:r>
            <a:r>
              <a:rPr lang="ko-KR" altLang="en-US" sz="20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전처리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154C9A-B56B-4D04-B97D-CA1779418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8" y="1514878"/>
            <a:ext cx="4636130" cy="49389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421874-0EA9-4D1B-A521-2F68255E6DA9}"/>
              </a:ext>
            </a:extLst>
          </p:cNvPr>
          <p:cNvSpPr txBox="1"/>
          <p:nvPr/>
        </p:nvSpPr>
        <p:spPr>
          <a:xfrm>
            <a:off x="5640132" y="1887757"/>
            <a:ext cx="1056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Pretrained Model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사용하여 샘플데이터만으로 테스트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A3652C2-81F2-4E3A-97CF-6776A90D300E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DB1A49B-F89C-4E14-87A4-506016ED88BA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A1ECF03-E6CA-46FC-9AB7-AF0A8F272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788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418</Words>
  <Application>Microsoft Office PowerPoint</Application>
  <PresentationFormat>와이드스크린</PresentationFormat>
  <Paragraphs>103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에스코어 드림 3 Light</vt:lpstr>
      <vt:lpstr>에스코어 드림 8 Heavy</vt:lpstr>
      <vt:lpstr>에스코어 드림 9 Black</vt:lpstr>
      <vt:lpstr>한양신명조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고은솔</dc:creator>
  <cp:lastModifiedBy>구 태훈</cp:lastModifiedBy>
  <cp:revision>140</cp:revision>
  <dcterms:created xsi:type="dcterms:W3CDTF">2020-11-26T12:57:00Z</dcterms:created>
  <dcterms:modified xsi:type="dcterms:W3CDTF">2022-04-16T11:04:36Z</dcterms:modified>
</cp:coreProperties>
</file>