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9" r:id="rId10"/>
    <p:sldId id="268" r:id="rId11"/>
    <p:sldId id="270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39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920" autoAdjust="0"/>
  </p:normalViewPr>
  <p:slideViewPr>
    <p:cSldViewPr snapToGrid="0">
      <p:cViewPr varScale="1">
        <p:scale>
          <a:sx n="62" d="100"/>
          <a:sy n="62" d="100"/>
        </p:scale>
        <p:origin x="108" y="984"/>
      </p:cViewPr>
      <p:guideLst>
        <p:guide orient="horz" pos="935"/>
        <p:guide pos="399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현장점검의 날 점검 결과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D-43F5-B525-85FE78EF8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달비계 작업 안전조치 미확인</c:v>
                </c:pt>
                <c:pt idx="1">
                  <c:v>지붕작업 안전조치 불량</c:v>
                </c:pt>
                <c:pt idx="2">
                  <c:v>추락방호망 등 미설치</c:v>
                </c:pt>
                <c:pt idx="3">
                  <c:v>개구부 덮개 등 불량</c:v>
                </c:pt>
                <c:pt idx="4">
                  <c:v>작업발판 미설치</c:v>
                </c:pt>
                <c:pt idx="5">
                  <c:v>근로자 개인보호구 착용 불량</c:v>
                </c:pt>
                <c:pt idx="6">
                  <c:v>안전난간 미설치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128</c:v>
                </c:pt>
                <c:pt idx="2">
                  <c:v>347</c:v>
                </c:pt>
                <c:pt idx="3">
                  <c:v>382</c:v>
                </c:pt>
                <c:pt idx="4">
                  <c:v>834</c:v>
                </c:pt>
                <c:pt idx="5">
                  <c:v>1156</c:v>
                </c:pt>
                <c:pt idx="6">
                  <c:v>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F5-B525-85FE78EF869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0"/>
        <c:axId val="714869480"/>
        <c:axId val="714874072"/>
      </c:barChart>
      <c:catAx>
        <c:axId val="714869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곳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c:rich>
          </c:tx>
          <c:layout>
            <c:manualLayout>
              <c:xMode val="edge"/>
              <c:yMode val="edge"/>
              <c:x val="0.85040128841384455"/>
              <c:y val="0.930905740458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1672309-6C7B-41FB-A7FB-60BAC2697C90}" type="datetime1">
              <a:rPr lang="ko-KR" altLang="en-US"/>
              <a:pPr lvl="0">
                <a:defRPr/>
              </a:pPr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6CC6E1-F608-49C1-97FF-A98474E1C5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18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5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9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76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17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waQt5sk9pfs?feature=oembed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1FF6510-B35D-06C2-015D-1C6B82C192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326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210D7-64DE-C34C-04D0-35437F503451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6A27-2B78-78E6-3C01-AE67AA7A6EC5}"/>
              </a:ext>
            </a:extLst>
          </p:cNvPr>
          <p:cNvSpPr txBox="1"/>
          <p:nvPr/>
        </p:nvSpPr>
        <p:spPr>
          <a:xfrm>
            <a:off x="3529757" y="2720024"/>
            <a:ext cx="5132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Safety Alert System</a:t>
            </a:r>
            <a:endParaRPr lang="ko-KR" altLang="en-US" sz="4800" b="1" spc="-300" dirty="0">
              <a:solidFill>
                <a:schemeClr val="accent6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5430-7661-3E5B-A9D8-C4518DF0F596}"/>
              </a:ext>
            </a:extLst>
          </p:cNvPr>
          <p:cNvSpPr txBox="1"/>
          <p:nvPr/>
        </p:nvSpPr>
        <p:spPr>
          <a:xfrm>
            <a:off x="5212585" y="14541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창의설계프로젝트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62F7-71DC-B666-EAAA-8514CBB7B3D5}"/>
              </a:ext>
            </a:extLst>
          </p:cNvPr>
          <p:cNvSpPr txBox="1"/>
          <p:nvPr/>
        </p:nvSpPr>
        <p:spPr>
          <a:xfrm>
            <a:off x="8692098" y="6246096"/>
            <a:ext cx="31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구태훈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김경민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이재문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정재형</a:t>
            </a:r>
            <a:endParaRPr lang="en-US" altLang="ko-KR" sz="2000" dirty="0">
              <a:solidFill>
                <a:schemeClr val="accent6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E00EE-9B80-7C85-4279-327787BC882E}"/>
              </a:ext>
            </a:extLst>
          </p:cNvPr>
          <p:cNvSpPr txBox="1"/>
          <p:nvPr/>
        </p:nvSpPr>
        <p:spPr>
          <a:xfrm>
            <a:off x="8691261" y="5876764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EFD5B2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Team. UNDERDOG</a:t>
            </a:r>
            <a:endParaRPr lang="ko-KR" altLang="en-US" b="1" dirty="0">
              <a:solidFill>
                <a:srgbClr val="EFD5B2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07B61-F8CA-9395-F49B-D6ACD7A6B7B0}"/>
              </a:ext>
            </a:extLst>
          </p:cNvPr>
          <p:cNvSpPr txBox="1"/>
          <p:nvPr/>
        </p:nvSpPr>
        <p:spPr>
          <a:xfrm>
            <a:off x="2604338" y="3484198"/>
            <a:ext cx="6983323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127000" algn="ctr" fontAlgn="base" latinLnBrk="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ko-KR" sz="1800" kern="0" spc="-70" dirty="0">
                <a:solidFill>
                  <a:schemeClr val="bg1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Development of Personal Safety Equipment Wearing Confirmation System</a:t>
            </a:r>
            <a:endParaRPr lang="en-US" altLang="ko-KR" sz="1800" kern="0" spc="-60" dirty="0">
              <a:solidFill>
                <a:schemeClr val="bg1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756393" cy="1076960"/>
            <a:chOff x="0" y="0"/>
            <a:chExt cx="475639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09599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검출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10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FDE6DBBC-352B-2653-B7DF-3596F8B4C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6" r="14195"/>
          <a:stretch/>
        </p:blipFill>
        <p:spPr>
          <a:xfrm>
            <a:off x="843080" y="1272054"/>
            <a:ext cx="5023531" cy="5075142"/>
          </a:xfrm>
          <a:prstGeom prst="rect">
            <a:avLst/>
          </a:prstGeom>
        </p:spPr>
      </p:pic>
      <p:pic>
        <p:nvPicPr>
          <p:cNvPr id="6" name="그림 5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CB8A85D-36AD-8512-5826-AEF83BEC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7" r="16230"/>
          <a:stretch/>
        </p:blipFill>
        <p:spPr>
          <a:xfrm>
            <a:off x="6372396" y="1272053"/>
            <a:ext cx="4910368" cy="50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660213" cy="1076960"/>
            <a:chOff x="0" y="0"/>
            <a:chExt cx="466021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399981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학습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11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44236-B345-B1AE-463B-01620B93D409}"/>
              </a:ext>
            </a:extLst>
          </p:cNvPr>
          <p:cNvSpPr txBox="1"/>
          <p:nvPr/>
        </p:nvSpPr>
        <p:spPr>
          <a:xfrm>
            <a:off x="2929180" y="2207705"/>
            <a:ext cx="6199322" cy="1059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검출 과정에서 </a:t>
            </a:r>
            <a:r>
              <a:rPr lang="en-US" altLang="ko-KR" sz="1800" b="1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N_ class</a:t>
            </a:r>
            <a:r>
              <a:rPr lang="ko-KR" altLang="en-US" sz="1800" b="1" kern="0" spc="-15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포함시</a:t>
            </a:r>
            <a:r>
              <a:rPr lang="ko-KR" altLang="en-US" sz="1800" b="1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 음성으로 경고</a:t>
            </a:r>
            <a:endParaRPr lang="en-US" altLang="ko-KR" sz="1800" b="1" kern="0" spc="-150" dirty="0">
              <a:solidFill>
                <a:srgbClr val="000000"/>
              </a:solidFill>
              <a:effectLst/>
              <a:latin typeface="휴먼명조" panose="02010504000101010101" pitchFamily="2" charset="-127"/>
            </a:endParaRPr>
          </a:p>
          <a:p>
            <a:pPr marL="349250" marR="0" indent="-28575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kern="0" spc="-150" dirty="0">
                <a:solidFill>
                  <a:srgbClr val="000000"/>
                </a:solidFill>
                <a:latin typeface="휴먼명조" panose="02010504000101010101" pitchFamily="2" charset="-127"/>
              </a:rPr>
              <a:t>음성으로 경고하기 위한 코드</a:t>
            </a:r>
            <a:endParaRPr lang="en-US" altLang="ko-KR" b="1" kern="0" spc="-150" dirty="0">
              <a:solidFill>
                <a:srgbClr val="000000"/>
              </a:solidFill>
              <a:latin typeface="휴먼명조" panose="02010504000101010101" pitchFamily="2" charset="-127"/>
            </a:endParaRPr>
          </a:p>
          <a:p>
            <a:pPr marL="349250" marR="0" indent="-28575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kern="0" spc="-150" dirty="0">
                <a:solidFill>
                  <a:srgbClr val="000000"/>
                </a:solidFill>
                <a:latin typeface="휴먼명조" panose="02010504000101010101" pitchFamily="2" charset="-127"/>
              </a:rPr>
              <a:t>경고 시연영상</a:t>
            </a:r>
            <a:r>
              <a:rPr lang="en-US" altLang="ko-KR" b="1" kern="0" spc="-150" dirty="0">
                <a:solidFill>
                  <a:srgbClr val="000000"/>
                </a:solidFill>
                <a:latin typeface="휴먼명조" panose="02010504000101010101" pitchFamily="2" charset="-127"/>
              </a:rPr>
              <a:t>? 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2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756393" cy="1076960"/>
            <a:chOff x="0" y="0"/>
            <a:chExt cx="475639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09599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시연 영상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12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온라인 미디어 8" title="잿슨나노 실시간 검출 영상">
            <a:hlinkClick r:id="" action="ppaction://media"/>
            <a:extLst>
              <a:ext uri="{FF2B5EF4-FFF2-40B4-BE49-F238E27FC236}">
                <a16:creationId xmlns:a16="http://schemas.microsoft.com/office/drawing/2014/main" id="{45902720-B5E2-00CB-1542-3D4A828FD9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57739" y="1310573"/>
            <a:ext cx="8876522" cy="4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5962650" cy="1246931"/>
            <a:chOff x="0" y="0"/>
            <a:chExt cx="5962650" cy="12469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3022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결론 및 향후 계획</a:t>
              </a:r>
            </a:p>
            <a:p>
              <a:endPara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99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Conclusion and forward plans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49CC37-E4CF-452A-692C-F5881A00C0AB}"/>
              </a:ext>
            </a:extLst>
          </p:cNvPr>
          <p:cNvSpPr txBox="1"/>
          <p:nvPr/>
        </p:nvSpPr>
        <p:spPr>
          <a:xfrm>
            <a:off x="864178" y="2668879"/>
            <a:ext cx="10463644" cy="8704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YOLOv5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기반으로 구현한 모델을 영상 촬영 장치가 포함된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Jetson Nano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이용해 </a:t>
            </a:r>
            <a:endParaRPr lang="en-US" altLang="ko-KR" sz="2400" b="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장비를 실시간으로 검출하여 현장에서의 사고 발생을 낮춤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4B19669B-AEAC-6430-B228-FAB3EB8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13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85319-58D3-ACAC-9018-596266D64CA4}"/>
              </a:ext>
            </a:extLst>
          </p:cNvPr>
          <p:cNvSpPr txBox="1"/>
          <p:nvPr/>
        </p:nvSpPr>
        <p:spPr>
          <a:xfrm>
            <a:off x="864178" y="1928102"/>
            <a:ext cx="1826470" cy="5655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결론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2008B-BBD9-D9F6-AE15-CC917BB414F1}"/>
              </a:ext>
            </a:extLst>
          </p:cNvPr>
          <p:cNvSpPr txBox="1"/>
          <p:nvPr/>
        </p:nvSpPr>
        <p:spPr>
          <a:xfrm>
            <a:off x="864178" y="4027003"/>
            <a:ext cx="2173312" cy="571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향후 계획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4049C-4CEE-0319-8B3C-24CFD613446B}"/>
              </a:ext>
            </a:extLst>
          </p:cNvPr>
          <p:cNvSpPr txBox="1"/>
          <p:nvPr/>
        </p:nvSpPr>
        <p:spPr>
          <a:xfrm>
            <a:off x="864178" y="4885999"/>
            <a:ext cx="10655160" cy="4708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 이상행동을 검출하여 사고 발생시 신속한 대처를 할 수 있는 관련 연구 진행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DF8EEF-C0BA-9236-EC18-40A7C9C63E38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5869F-6A17-85CC-9BAD-82AB3AA59995}"/>
              </a:ext>
            </a:extLst>
          </p:cNvPr>
          <p:cNvSpPr txBox="1"/>
          <p:nvPr/>
        </p:nvSpPr>
        <p:spPr>
          <a:xfrm>
            <a:off x="111760" y="81617"/>
            <a:ext cx="596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4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8DF982-A01E-FE0A-56D0-99B8479DD78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97875" y="3013502"/>
            <a:ext cx="3396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THANK</a:t>
            </a:r>
            <a:r>
              <a:rPr lang="ko-KR" altLang="en-US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en-US" altLang="ko-KR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YOU</a:t>
            </a:r>
            <a:endParaRPr lang="ko-KR" altLang="en-US" sz="4800" spc="-150" dirty="0">
              <a:solidFill>
                <a:schemeClr val="bg1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파란색 배경의 해시 태그 기호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45" y="0"/>
            <a:ext cx="6092455" cy="68579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8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160953"/>
            <a:ext cx="2129478" cy="707886"/>
            <a:chOff x="939800" y="1442839"/>
            <a:chExt cx="2129478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시스템 설명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3364369"/>
            <a:ext cx="2470917" cy="707886"/>
            <a:chOff x="939800" y="1442839"/>
            <a:chExt cx="2470917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902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466077"/>
            <a:ext cx="2820628" cy="707886"/>
            <a:chOff x="939800" y="1442839"/>
            <a:chExt cx="282062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239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JetsonNano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</a:t>
              </a:r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이식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35C9B4-C300-A739-3EA5-A340D4B8CF14}"/>
              </a:ext>
            </a:extLst>
          </p:cNvPr>
          <p:cNvGrpSpPr/>
          <p:nvPr/>
        </p:nvGrpSpPr>
        <p:grpSpPr>
          <a:xfrm>
            <a:off x="939800" y="2262661"/>
            <a:ext cx="1850555" cy="707886"/>
            <a:chOff x="939800" y="1442839"/>
            <a:chExt cx="1850555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2C5C3E-78F2-35DC-2DD9-0DE415E69BDD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858D0-0F71-C88B-D390-FCE6F4ED5DAC}"/>
                </a:ext>
              </a:extLst>
            </p:cNvPr>
            <p:cNvSpPr txBox="1"/>
            <p:nvPr/>
          </p:nvSpPr>
          <p:spPr>
            <a:xfrm>
              <a:off x="1520456" y="1535172"/>
              <a:ext cx="1269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학습 환경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A1ED3F-4A9E-9C09-A398-C568A7F3E837}"/>
              </a:ext>
            </a:extLst>
          </p:cNvPr>
          <p:cNvGrpSpPr/>
          <p:nvPr/>
        </p:nvGrpSpPr>
        <p:grpSpPr>
          <a:xfrm>
            <a:off x="939800" y="5567786"/>
            <a:ext cx="2786709" cy="707886"/>
            <a:chOff x="939800" y="5734049"/>
            <a:chExt cx="2786709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288929-06D8-06A7-032A-F417408961A4}"/>
                </a:ext>
              </a:extLst>
            </p:cNvPr>
            <p:cNvSpPr txBox="1"/>
            <p:nvPr/>
          </p:nvSpPr>
          <p:spPr>
            <a:xfrm>
              <a:off x="939800" y="573404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F39FA-F422-9EFA-1F1A-345B51F1CD6C}"/>
                </a:ext>
              </a:extLst>
            </p:cNvPr>
            <p:cNvSpPr txBox="1"/>
            <p:nvPr/>
          </p:nvSpPr>
          <p:spPr>
            <a:xfrm>
              <a:off x="1520456" y="5826382"/>
              <a:ext cx="2206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결론 및 향후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서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Introduction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4251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608A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1</a:t>
              </a:r>
              <a:endParaRPr lang="ko-KR" altLang="en-US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rgbClr val="0060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755152-4956-1C8E-B0A6-964CAE0284B3}"/>
              </a:ext>
            </a:extLst>
          </p:cNvPr>
          <p:cNvSpPr txBox="1"/>
          <p:nvPr/>
        </p:nvSpPr>
        <p:spPr>
          <a:xfrm>
            <a:off x="694485" y="2049430"/>
            <a:ext cx="5456530" cy="352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근로자 개인 보호구 착용 불량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사고를 유의미하게 줄일 수 있는 방안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- </a:t>
            </a:r>
            <a:r>
              <a:rPr lang="ko-KR" altLang="en-US" sz="20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 미착용을 줄일 수 있는 시스템</a:t>
            </a:r>
            <a:endParaRPr lang="en-US" altLang="ko-KR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딥러닝의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객체 검출 기술을 사용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현장에서의 안전 장비 착용 여부 확인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3EEDBA7E-B8AC-E559-F063-1F53C47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43ED87-31FB-F5E9-63B2-14AF2EAA66D9}"/>
              </a:ext>
            </a:extLst>
          </p:cNvPr>
          <p:cNvGrpSpPr/>
          <p:nvPr/>
        </p:nvGrpSpPr>
        <p:grpSpPr>
          <a:xfrm>
            <a:off x="6426200" y="1378982"/>
            <a:ext cx="4831356" cy="4953997"/>
            <a:chOff x="6426200" y="1378982"/>
            <a:chExt cx="4831356" cy="49539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312925-47A5-67D2-48A6-1D62988D8719}"/>
                </a:ext>
              </a:extLst>
            </p:cNvPr>
            <p:cNvGrpSpPr/>
            <p:nvPr/>
          </p:nvGrpSpPr>
          <p:grpSpPr>
            <a:xfrm>
              <a:off x="6426200" y="1378982"/>
              <a:ext cx="4771531" cy="4833625"/>
              <a:chOff x="6314157" y="1182829"/>
              <a:chExt cx="5501816" cy="507253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B30A82-A4B7-50C8-F1BF-555C25EF2A12}"/>
                  </a:ext>
                </a:extLst>
              </p:cNvPr>
              <p:cNvSpPr/>
              <p:nvPr/>
            </p:nvSpPr>
            <p:spPr>
              <a:xfrm>
                <a:off x="6314157" y="1322861"/>
                <a:ext cx="5396276" cy="49113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C1046B5-D124-62E0-B024-8A629FE5AC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3558893"/>
                  </p:ext>
                </p:extLst>
              </p:nvPr>
            </p:nvGraphicFramePr>
            <p:xfrm>
              <a:off x="6314157" y="1182829"/>
              <a:ext cx="5501816" cy="50725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C182E-0238-02F2-62E8-96EB7AD799FA}"/>
                </a:ext>
              </a:extLst>
            </p:cNvPr>
            <p:cNvSpPr/>
            <p:nvPr/>
          </p:nvSpPr>
          <p:spPr>
            <a:xfrm>
              <a:off x="9838660" y="6058836"/>
              <a:ext cx="1418896" cy="27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고용노동부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900" dirty="0">
                <a:solidFill>
                  <a:srgbClr val="7C7C7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957313-0CC3-DA97-8E0F-2C3E490C288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2767965" cy="1076960"/>
            <a:chOff x="0" y="0"/>
            <a:chExt cx="2767965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2107565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시스템 설명</a:t>
              </a:r>
              <a:endParaRPr lang="en-US" altLang="ko-KR" sz="33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34203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System Description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00363" y="5041245"/>
            <a:ext cx="3340097" cy="4396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YOLOv5-s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로 데이터 학습</a:t>
            </a:r>
          </a:p>
        </p:txBody>
      </p:sp>
      <p:pic>
        <p:nvPicPr>
          <p:cNvPr id="19" name="그래픽 18" descr="오른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9515" y="3075852"/>
            <a:ext cx="308876" cy="439623"/>
          </a:xfrm>
          <a:prstGeom prst="rect">
            <a:avLst/>
          </a:prstGeom>
        </p:spPr>
      </p:pic>
      <p:pic>
        <p:nvPicPr>
          <p:cNvPr id="25" name="그래픽 24" descr="오른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9743" y="3075852"/>
            <a:ext cx="308876" cy="43962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434098" y="5041245"/>
            <a:ext cx="3323803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모델</a:t>
            </a: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데이터를 </a:t>
            </a:r>
          </a:p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Jetson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Nano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에 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이식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0315" y="5008487"/>
            <a:ext cx="2563744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안전장비 검출 및</a:t>
            </a:r>
            <a:br>
              <a:rPr lang="en-US" altLang="ko-KR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</a:b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유사시 알람</a:t>
            </a:r>
          </a:p>
        </p:txBody>
      </p:sp>
      <p:sp>
        <p:nvSpPr>
          <p:cNvPr id="36" name="화살표: 오른쪽 35"/>
          <p:cNvSpPr/>
          <p:nvPr/>
        </p:nvSpPr>
        <p:spPr>
          <a:xfrm>
            <a:off x="3929390" y="3161864"/>
            <a:ext cx="452475" cy="3502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08A"/>
          </a:solidFill>
          <a:ln w="28575"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7" name="화살표: 오른쪽 36"/>
          <p:cNvSpPr/>
          <p:nvPr/>
        </p:nvSpPr>
        <p:spPr>
          <a:xfrm>
            <a:off x="7726268" y="3161864"/>
            <a:ext cx="452475" cy="3502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08A"/>
          </a:solidFill>
          <a:ln w="28575"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4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5" descr="실내, 천장, 바닥, 건물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10048" y="2083937"/>
            <a:ext cx="2944280" cy="2440437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9A22D73-8BC1-4014-A225-8FBEAC5AAB86}"/>
              </a:ext>
            </a:extLst>
          </p:cNvPr>
          <p:cNvGrpSpPr/>
          <p:nvPr/>
        </p:nvGrpSpPr>
        <p:grpSpPr>
          <a:xfrm>
            <a:off x="799740" y="2054275"/>
            <a:ext cx="2944834" cy="2464304"/>
            <a:chOff x="894050" y="2054275"/>
            <a:chExt cx="2944834" cy="24643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t="560"/>
            <a:stretch>
              <a:fillRect/>
            </a:stretch>
          </p:blipFill>
          <p:spPr>
            <a:xfrm>
              <a:off x="905779" y="2072747"/>
              <a:ext cx="2933105" cy="2445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94050" y="2054275"/>
              <a:ext cx="2944834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629D5A4-C80C-17CC-B97B-C7490F15BDCA}"/>
              </a:ext>
            </a:extLst>
          </p:cNvPr>
          <p:cNvSpPr txBox="1"/>
          <p:nvPr/>
        </p:nvSpPr>
        <p:spPr>
          <a:xfrm>
            <a:off x="111760" y="81617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pic>
        <p:nvPicPr>
          <p:cNvPr id="27" name="그림 26" descr="텍스트, 시장, 다른이(가) 표시된 사진&#10;&#10;자동 생성된 설명">
            <a:extLst>
              <a:ext uri="{FF2B5EF4-FFF2-40B4-BE49-F238E27FC236}">
                <a16:creationId xmlns:a16="http://schemas.microsoft.com/office/drawing/2014/main" id="{EA394788-BE14-868A-ED6E-6A2C702C4D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r="75028" b="75835"/>
          <a:stretch/>
        </p:blipFill>
        <p:spPr>
          <a:xfrm>
            <a:off x="8410047" y="2054275"/>
            <a:ext cx="2985982" cy="2464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3B7834B-9A8F-A849-5D81-F461DE0C38C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0654273" y="1661277"/>
            <a:ext cx="1019572" cy="815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그림 30" descr="전자기기이(가) 표시된 사진&#10;&#10;자동 생성된 설명">
            <a:extLst>
              <a:ext uri="{FF2B5EF4-FFF2-40B4-BE49-F238E27FC236}">
                <a16:creationId xmlns:a16="http://schemas.microsoft.com/office/drawing/2014/main" id="{951D462E-D4A7-1442-2E89-92D492929CE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141" y="2054275"/>
            <a:ext cx="2933105" cy="24642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220990" cy="1076960"/>
            <a:chOff x="0" y="0"/>
            <a:chExt cx="422099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56059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7F7060-4DC9-05DE-035A-4DC65AD3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484314"/>
            <a:ext cx="4680000" cy="46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C1B5DA6-620E-7660-3F48-5FCABB3320AE}"/>
              </a:ext>
            </a:extLst>
          </p:cNvPr>
          <p:cNvGrpSpPr/>
          <p:nvPr/>
        </p:nvGrpSpPr>
        <p:grpSpPr>
          <a:xfrm>
            <a:off x="639469" y="2359856"/>
            <a:ext cx="5567268" cy="2732753"/>
            <a:chOff x="639469" y="1712709"/>
            <a:chExt cx="5567268" cy="27327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A7302A-2C4A-238C-D5E3-FD1E0D0CC471}"/>
                </a:ext>
              </a:extLst>
            </p:cNvPr>
            <p:cNvSpPr txBox="1"/>
            <p:nvPr/>
          </p:nvSpPr>
          <p:spPr>
            <a:xfrm>
              <a:off x="639469" y="1712709"/>
              <a:ext cx="5567268" cy="9417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 </a:t>
              </a:r>
              <a:r>
                <a:rPr lang="en-US" altLang="ko-KR" sz="2400" spc="-150" dirty="0" err="1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AIHub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의 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   “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공사현장 안전 장비 인식 이미지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C44486-5865-43AF-0027-8CFC4D857ABE}"/>
                </a:ext>
              </a:extLst>
            </p:cNvPr>
            <p:cNvSpPr txBox="1"/>
            <p:nvPr/>
          </p:nvSpPr>
          <p:spPr>
            <a:xfrm>
              <a:off x="639469" y="3069852"/>
              <a:ext cx="5567268" cy="498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훈련용 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97,990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1EBFE9-4867-4648-AFD1-3B163DB47A85}"/>
                </a:ext>
              </a:extLst>
            </p:cNvPr>
            <p:cNvSpPr txBox="1"/>
            <p:nvPr/>
          </p:nvSpPr>
          <p:spPr>
            <a:xfrm>
              <a:off x="639469" y="3946864"/>
              <a:ext cx="5567268" cy="498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검증용 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8,629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6E6072F9-822C-47B7-CCBA-DD07EC6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5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9CC427-5E3B-A1D8-5161-7F1A2E235FA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0408-08E2-AD3A-9864-29EB6AA5496F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913597-800F-0F99-DD1E-74F55E744CC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661816" cy="1076960"/>
            <a:chOff x="0" y="0"/>
            <a:chExt cx="4661816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0014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개발 환경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9EF7A01-500C-295E-47C8-290F1513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9563"/>
              </p:ext>
            </p:extLst>
          </p:nvPr>
        </p:nvGraphicFramePr>
        <p:xfrm>
          <a:off x="867689" y="1364707"/>
          <a:ext cx="10456621" cy="4833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762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7560859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System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Specifications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OS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Ubuntu 20.04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AMD Ryzen 7 5800X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GPU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NVIDIA A6000 48 GB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RAM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32 GB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CUDA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11.4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cuDNN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8.2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1B12F43D-EFAF-FEB7-4B99-2844961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6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5C9DEBC-E92A-2C74-A935-7AD4C9EA1A31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E8012-050D-DA4C-5EDD-5D67560EE45A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20E340-BD31-D756-391D-96A1E53669C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464920" cy="1076960"/>
            <a:chOff x="0" y="0"/>
            <a:chExt cx="5464920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804520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–-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최종 학습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graphicFrame>
        <p:nvGraphicFramePr>
          <p:cNvPr id="2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7329"/>
              </p:ext>
            </p:extLst>
          </p:nvPr>
        </p:nvGraphicFramePr>
        <p:xfrm>
          <a:off x="881321" y="1291366"/>
          <a:ext cx="10447944" cy="1014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5993">
                  <a:extLst>
                    <a:ext uri="{9D8B030D-6E8A-4147-A177-3AD203B41FA5}">
                      <a16:colId xmlns:a16="http://schemas.microsoft.com/office/drawing/2014/main" val="2177160055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1424133836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3260948664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907451828"/>
                    </a:ext>
                  </a:extLst>
                </a:gridCol>
              </a:tblGrid>
              <a:tr h="5281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 err="1">
                          <a:latin typeface="맑은 고딕"/>
                          <a:ea typeface="맑은 고딕"/>
                        </a:rPr>
                        <a:t>Batchsize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/>
                        <a:t>Epoch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Validation Loss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Precision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Recall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 err="1">
                          <a:latin typeface="맑은 고딕"/>
                          <a:ea typeface="맑은 고딕"/>
                        </a:rPr>
                        <a:t>mAP</a:t>
                      </a: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 0.5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32</a:t>
                      </a:r>
                      <a:endParaRPr lang="ko-KR" altLang="en-US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/>
                        <a:t>0.0001</a:t>
                      </a:r>
                      <a:endParaRPr lang="en-US" altLang="ko-KR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/>
                        <a:t>0.036922</a:t>
                      </a:r>
                      <a:endParaRPr lang="en-US" altLang="ko-KR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0.031359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0.95935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0.82191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0.91017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7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AA5800F-B165-C04C-7044-D3EF7C90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5" y="2350321"/>
            <a:ext cx="10228890" cy="40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660213" cy="1076960"/>
            <a:chOff x="0" y="0"/>
            <a:chExt cx="466021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399981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학습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8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시장, 다른이(가) 표시된 사진&#10;&#10;자동 생성된 설명">
            <a:extLst>
              <a:ext uri="{FF2B5EF4-FFF2-40B4-BE49-F238E27FC236}">
                <a16:creationId xmlns:a16="http://schemas.microsoft.com/office/drawing/2014/main" id="{15CDC0A7-211B-0898-0CD8-85F32064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8" y="1247402"/>
            <a:ext cx="9110125" cy="5124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660213" cy="1076960"/>
            <a:chOff x="0" y="0"/>
            <a:chExt cx="466021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399981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학습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9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C1E97-9B74-B17A-6FD5-559DAA9AC1BC}"/>
              </a:ext>
            </a:extLst>
          </p:cNvPr>
          <p:cNvSpPr txBox="1"/>
          <p:nvPr/>
        </p:nvSpPr>
        <p:spPr>
          <a:xfrm>
            <a:off x="976393" y="1582188"/>
            <a:ext cx="6199322" cy="2388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jetson Nano</a:t>
            </a:r>
            <a:r>
              <a:rPr lang="ko-KR" altLang="en-US" sz="1800" b="1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에 이식 후 </a:t>
            </a:r>
            <a:r>
              <a:rPr lang="en-US" altLang="ko-KR" sz="1800" b="1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inference </a:t>
            </a:r>
            <a:r>
              <a:rPr lang="ko-KR" altLang="en-US" sz="1800" b="1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및 장면 캡처를 위한 코드추가</a:t>
            </a:r>
            <a:endParaRPr lang="ko-KR" altLang="en-US" sz="1800" kern="0" spc="-150" dirty="0">
              <a:solidFill>
                <a:srgbClr val="000000"/>
              </a:solidFill>
              <a:effectLst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- 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학습된 가중치 모델</a:t>
            </a: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(.</a:t>
            </a:r>
            <a:r>
              <a:rPr lang="en-US" altLang="ko-KR" sz="1800" kern="0" spc="-15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pt</a:t>
            </a: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)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를 이식 후 러닝 </a:t>
            </a:r>
            <a:r>
              <a:rPr lang="ko-KR" altLang="en-US" sz="1800" kern="0" spc="-150" dirty="0" err="1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하는데에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 오류가 발생하여 원인 </a:t>
            </a:r>
            <a:r>
              <a:rPr lang="ko-KR" altLang="en-US" sz="1800" kern="0" spc="-150" dirty="0" err="1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파악후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 수정 </a:t>
            </a:r>
            <a:endParaRPr lang="ko-KR" altLang="en-US" sz="1800" kern="0" spc="-150" dirty="0">
              <a:solidFill>
                <a:srgbClr val="000000"/>
              </a:solidFill>
              <a:effectLst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(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원인 </a:t>
            </a: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: CSI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카메라 모듈을 불러오는 </a:t>
            </a: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YOLOv5s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의 수정버전에서 </a:t>
            </a: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pretrained model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을 인식하지 못하여 인식하는 코드 추가</a:t>
            </a: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)</a:t>
            </a:r>
            <a:endParaRPr lang="ko-KR" altLang="en-US" sz="1800" kern="0" spc="-150" dirty="0">
              <a:solidFill>
                <a:srgbClr val="000000"/>
              </a:solidFill>
              <a:effectLst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15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- </a:t>
            </a:r>
            <a:r>
              <a:rPr lang="ko-KR" altLang="en-US" sz="1800" kern="0" spc="-15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영상을 입력으로 한 실시간 영상감지 도중에 특정 장면 캡처 및 정확도 확인을 위한 코드 추가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02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412</Words>
  <Application>Microsoft Office PowerPoint</Application>
  <PresentationFormat>와이드스크린</PresentationFormat>
  <Paragraphs>136</Paragraphs>
  <Slides>14</Slides>
  <Notes>14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배달의민족 한나체 Air</vt:lpstr>
      <vt:lpstr>배달의민족 한나체 Air OTF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구 태훈</cp:lastModifiedBy>
  <cp:revision>116</cp:revision>
  <dcterms:created xsi:type="dcterms:W3CDTF">2021-02-14T00:18:03Z</dcterms:created>
  <dcterms:modified xsi:type="dcterms:W3CDTF">2022-06-06T08:59:43Z</dcterms:modified>
  <cp:version/>
</cp:coreProperties>
</file>