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5A89"/>
    <a:srgbClr val="BF9000"/>
    <a:srgbClr val="AD01A1"/>
    <a:srgbClr val="2D313D"/>
    <a:srgbClr val="5B9FCF"/>
    <a:srgbClr val="3C384B"/>
    <a:srgbClr val="9D4786"/>
    <a:srgbClr val="E6E6E6"/>
    <a:srgbClr val="282E3A"/>
    <a:srgbClr val="E0A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77B75-8332-4A3A-B445-CBF12E5BFCF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4C7BC-87ED-4FD6-8B29-38AEB724B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E0B46-B637-4BDD-962D-C055E3358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60EAF4-8F58-4E09-981E-F46D5639E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78E14-3A31-41FE-9D98-FA4DE07D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F8AC-C40D-4097-81DC-2BA23A021E96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F2C90-DAAD-446F-A69C-56B2DAE0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B550B-1151-4561-8337-032D6657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6509-C8F2-452E-BA79-445B729AD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8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D7E2D-E13E-4B51-BF34-FB9B09C6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4F19D-944E-4164-9974-72F009C3A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777AC-7DBE-4381-911F-C0438829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F8AC-C40D-4097-81DC-2BA23A021E96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8B996-37B4-49D1-B7F5-2DD7C3F7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921C1-C7DE-4E5B-80A5-5EEB576F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6509-C8F2-452E-BA79-445B729AD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27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6C8D71-AB58-49A1-808D-FC8DC2EB0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473293-A64E-4FF4-8CEC-D12957CC1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D9A00-9395-4379-8EFF-8807EE6D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F8AC-C40D-4097-81DC-2BA23A021E96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D69EE-976A-4B03-BE52-67386DB3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B4493-AF88-4BF9-BBA5-1326440C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6509-C8F2-452E-BA79-445B729AD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7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20669-E801-4B07-81FF-AC0F8F0E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62B607-B9B5-426D-95A2-B383F1C3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70B18-148C-4FBF-B2DA-AC604ABF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F8AC-C40D-4097-81DC-2BA23A021E96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C1129-9E5E-417A-AF49-AA99CC3B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C815A-16DE-4B21-B78B-FF8B0977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6509-C8F2-452E-BA79-445B729AD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2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42F74-0304-4495-850D-F2549B4C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6A02D-69B8-4129-B2BA-3C6CB5CAC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6649B-72AB-405E-9163-21292EE6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F8AC-C40D-4097-81DC-2BA23A021E96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620B7-21CA-4C50-A80A-F0E7D27E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84610-5A79-4C82-915C-87830146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6509-C8F2-452E-BA79-445B729AD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7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CAC0A-E061-49E1-A34C-FE4D1759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E9D70-A4B2-4F6F-B91B-A63A6CEF9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15A06-B69F-413A-B1EA-ABFDD6BCB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3E2C52-A9D3-48CA-B3AF-0454BEA5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F8AC-C40D-4097-81DC-2BA23A021E96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2F753-5BFE-4C4F-B7C9-CE62C15F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1B82C-EDA2-43D6-8AF6-8688631B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6509-C8F2-452E-BA79-445B729AD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3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116C5-68CA-4948-A098-607AD615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8E6F1-C623-4E14-901B-892ABDE90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04892C-6A66-4A3C-9A9F-06F905CD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DBC3E7-2ECC-4083-A849-C43BCEC61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EE6572-9A21-4DA8-90ED-AEF77FD67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EF6DF5-D313-4497-91FD-E75C8BD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F8AC-C40D-4097-81DC-2BA23A021E96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9686BE-1C7B-4563-84BE-C0776676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8AB4AB-C6D9-417C-A8ED-1AD3AAC4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6509-C8F2-452E-BA79-445B729AD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3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FFE35-1A8E-496F-BCA7-E5AF4160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5DD657-BC89-43CD-B97F-6AEA09C4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F8AC-C40D-4097-81DC-2BA23A021E96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9AAAFD-41E7-4256-A8B9-B9FEE47B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56D6B4-ADF1-439A-837A-1AEC2CEC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6509-C8F2-452E-BA79-445B729AD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5F7D65-2CD5-4E6E-8A13-1F54CAE2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F8AC-C40D-4097-81DC-2BA23A021E96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0B98FF-EF0B-4BC4-8661-72F7B269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03ABDC-5ADD-4C9E-942F-5991C265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6509-C8F2-452E-BA79-445B729AD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2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B0C5E-1223-4721-BCC5-AA9EC652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3477C-FFC2-4B08-AB53-ACBB57A4D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8C6A15-FF69-44C1-9DD6-D1143C833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E5221-07A7-441E-92B9-6786B593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F8AC-C40D-4097-81DC-2BA23A021E96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9DCB0A-D271-42C2-87B7-B474D73F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2C9D10-9595-4BE0-8EDE-08B5F609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6509-C8F2-452E-BA79-445B729AD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04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01DA9-8459-4B3A-85CC-A57AE71D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6E1466-16EE-498F-8193-1F3449018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54C187-278D-42F1-9751-981001FFD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B79E18-EB5F-41DB-8F3A-DF25B977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F8AC-C40D-4097-81DC-2BA23A021E96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642A23-D5B8-4601-83AD-170EB049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7F84E6-161A-4ACA-928A-E8B219DE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6509-C8F2-452E-BA79-445B729AD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3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933864-4238-4D5D-9838-7955AED8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5140B-555B-4020-8F2B-7466CF0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C737B-464E-4425-AA4B-363EC7C7E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1F8AC-C40D-4097-81DC-2BA23A021E96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EFDD7-84B7-446B-8952-94E5EE066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5770F-6ED1-4F46-9C7F-F4C1E8E38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6509-C8F2-452E-BA79-445B729AD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2.wdp"/><Relationship Id="rId7" Type="http://schemas.openxmlformats.org/officeDocument/2006/relationships/image" Target="../media/image2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D74520-A037-4640-B57F-8758EF9832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5DF085-E0F5-4AD0-AB3D-0268E07CAB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159" y="4265174"/>
            <a:ext cx="1828639" cy="18286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458D3C-A963-41FD-AB03-5BCB9D88E972}"/>
              </a:ext>
            </a:extLst>
          </p:cNvPr>
          <p:cNvSpPr txBox="1"/>
          <p:nvPr/>
        </p:nvSpPr>
        <p:spPr>
          <a:xfrm>
            <a:off x="1347827" y="1383331"/>
            <a:ext cx="5367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3">
                    <a:lumMod val="50000"/>
                  </a:schemeClr>
                </a:solidFill>
              </a:rPr>
              <a:t>창의설계프로젝트</a:t>
            </a:r>
            <a:endParaRPr lang="ko-KR" altLang="en-US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11A597-941C-42E5-870D-CFCA811FC372}"/>
              </a:ext>
            </a:extLst>
          </p:cNvPr>
          <p:cNvCxnSpPr>
            <a:cxnSpLocks/>
          </p:cNvCxnSpPr>
          <p:nvPr/>
        </p:nvCxnSpPr>
        <p:spPr>
          <a:xfrm>
            <a:off x="1216672" y="2183717"/>
            <a:ext cx="1116000" cy="0"/>
          </a:xfrm>
          <a:prstGeom prst="line">
            <a:avLst/>
          </a:prstGeom>
          <a:ln w="50800" cap="sq">
            <a:solidFill>
              <a:srgbClr val="E654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486EAA-C690-4A71-BA1B-8C6219ED6D35}"/>
              </a:ext>
            </a:extLst>
          </p:cNvPr>
          <p:cNvCxnSpPr>
            <a:cxnSpLocks/>
          </p:cNvCxnSpPr>
          <p:nvPr/>
        </p:nvCxnSpPr>
        <p:spPr>
          <a:xfrm>
            <a:off x="2382679" y="2183717"/>
            <a:ext cx="1116000" cy="0"/>
          </a:xfrm>
          <a:prstGeom prst="line">
            <a:avLst/>
          </a:prstGeom>
          <a:ln w="50800" cap="sq">
            <a:solidFill>
              <a:srgbClr val="127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F1FAC3B-BE51-4FFA-BE02-1B4667516545}"/>
              </a:ext>
            </a:extLst>
          </p:cNvPr>
          <p:cNvCxnSpPr>
            <a:cxnSpLocks/>
          </p:cNvCxnSpPr>
          <p:nvPr/>
        </p:nvCxnSpPr>
        <p:spPr>
          <a:xfrm>
            <a:off x="3541609" y="2183717"/>
            <a:ext cx="1116000" cy="0"/>
          </a:xfrm>
          <a:prstGeom prst="line">
            <a:avLst/>
          </a:prstGeom>
          <a:ln w="50800" cap="sq">
            <a:solidFill>
              <a:srgbClr val="E0AE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639AA95-3C9D-4289-9C49-A9BC7DA2D60F}"/>
              </a:ext>
            </a:extLst>
          </p:cNvPr>
          <p:cNvCxnSpPr>
            <a:cxnSpLocks/>
          </p:cNvCxnSpPr>
          <p:nvPr/>
        </p:nvCxnSpPr>
        <p:spPr>
          <a:xfrm>
            <a:off x="4705779" y="2183717"/>
            <a:ext cx="1116000" cy="0"/>
          </a:xfrm>
          <a:prstGeom prst="line">
            <a:avLst/>
          </a:prstGeom>
          <a:ln w="50800" cap="sq">
            <a:solidFill>
              <a:srgbClr val="24AE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889917-888E-4E39-AAF1-342649B3560C}"/>
              </a:ext>
            </a:extLst>
          </p:cNvPr>
          <p:cNvSpPr txBox="1"/>
          <p:nvPr/>
        </p:nvSpPr>
        <p:spPr>
          <a:xfrm>
            <a:off x="8221796" y="4394663"/>
            <a:ext cx="2692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</a:rPr>
              <a:t>20160072 </a:t>
            </a:r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구태훈</a:t>
            </a:r>
            <a:endParaRPr lang="en-US" altLang="ko-KR" sz="24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</a:rPr>
              <a:t>20160114 </a:t>
            </a:r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김경민</a:t>
            </a:r>
            <a:endParaRPr lang="en-US" altLang="ko-KR" sz="24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</a:rPr>
              <a:t>20160921 </a:t>
            </a:r>
            <a:r>
              <a:rPr lang="ko-KR" altLang="en-US" sz="2400" b="1" dirty="0" err="1">
                <a:solidFill>
                  <a:schemeClr val="accent3">
                    <a:lumMod val="50000"/>
                  </a:schemeClr>
                </a:solidFill>
              </a:rPr>
              <a:t>이재문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</a:rPr>
              <a:t>20161115 </a:t>
            </a:r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정재형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8B420-29CC-4B75-B618-AED9A643C3F4}"/>
              </a:ext>
            </a:extLst>
          </p:cNvPr>
          <p:cNvSpPr txBox="1"/>
          <p:nvPr/>
        </p:nvSpPr>
        <p:spPr>
          <a:xfrm>
            <a:off x="4589155" y="2331582"/>
            <a:ext cx="269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</a:rPr>
              <a:t>Team.</a:t>
            </a:r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</a:rPr>
              <a:t>Underdog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BCF07B-7250-459F-9A72-A1FBFA8AD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84" y="1019654"/>
            <a:ext cx="2133600" cy="2143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2FFBCB-94E2-4C05-A4DC-6082CF314D33}"/>
              </a:ext>
            </a:extLst>
          </p:cNvPr>
          <p:cNvSpPr txBox="1"/>
          <p:nvPr/>
        </p:nvSpPr>
        <p:spPr>
          <a:xfrm>
            <a:off x="7891787" y="2701114"/>
            <a:ext cx="3123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chemeClr val="accent3">
                    <a:lumMod val="50000"/>
                  </a:schemeClr>
                </a:solidFill>
              </a:rPr>
              <a:t>Project. Genie Cook</a:t>
            </a:r>
            <a:endParaRPr lang="ko-KR" altLang="en-US" sz="24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1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실외, 옅은, 파란색, 앉아있는이(가) 표시된 사진&#10;&#10;자동 생성된 설명">
            <a:extLst>
              <a:ext uri="{FF2B5EF4-FFF2-40B4-BE49-F238E27FC236}">
                <a16:creationId xmlns:a16="http://schemas.microsoft.com/office/drawing/2014/main" id="{E85E38BE-3D6A-43A2-B90B-36DF90B7D5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2000" cy="686822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5D74520-A037-4640-B57F-8758EF9832A5}"/>
              </a:ext>
            </a:extLst>
          </p:cNvPr>
          <p:cNvSpPr/>
          <p:nvPr/>
        </p:nvSpPr>
        <p:spPr>
          <a:xfrm>
            <a:off x="-9403" y="25843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2D3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8A880B-059A-4551-8BE2-06F43519B9B4}"/>
              </a:ext>
            </a:extLst>
          </p:cNvPr>
          <p:cNvCxnSpPr/>
          <p:nvPr/>
        </p:nvCxnSpPr>
        <p:spPr>
          <a:xfrm>
            <a:off x="0" y="1064690"/>
            <a:ext cx="12192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09A8AB-5187-4910-B2F9-C9DB4AC25B21}"/>
              </a:ext>
            </a:extLst>
          </p:cNvPr>
          <p:cNvSpPr txBox="1"/>
          <p:nvPr/>
        </p:nvSpPr>
        <p:spPr>
          <a:xfrm>
            <a:off x="1124289" y="329811"/>
            <a:ext cx="908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3">
                    <a:lumMod val="50000"/>
                  </a:schemeClr>
                </a:solidFill>
              </a:rPr>
              <a:t>목차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DBE9D38-C776-40C3-A18B-FED826B76983}"/>
              </a:ext>
            </a:extLst>
          </p:cNvPr>
          <p:cNvCxnSpPr>
            <a:cxnSpLocks/>
          </p:cNvCxnSpPr>
          <p:nvPr/>
        </p:nvCxnSpPr>
        <p:spPr>
          <a:xfrm>
            <a:off x="311456" y="940325"/>
            <a:ext cx="2088389" cy="0"/>
          </a:xfrm>
          <a:prstGeom prst="line">
            <a:avLst/>
          </a:prstGeom>
          <a:ln w="50800" cap="sq">
            <a:solidFill>
              <a:srgbClr val="E654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ACEEF5-68DE-4CE1-BCAD-3AF6D9E6F85C}"/>
              </a:ext>
            </a:extLst>
          </p:cNvPr>
          <p:cNvSpPr txBox="1"/>
          <p:nvPr/>
        </p:nvSpPr>
        <p:spPr>
          <a:xfrm>
            <a:off x="5641747" y="5772414"/>
            <a:ext cx="908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그래픽 7" descr="고정">
            <a:extLst>
              <a:ext uri="{FF2B5EF4-FFF2-40B4-BE49-F238E27FC236}">
                <a16:creationId xmlns:a16="http://schemas.microsoft.com/office/drawing/2014/main" id="{4A4B2C75-3608-47C6-ACD3-648E3EF8C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967" y="126711"/>
            <a:ext cx="769967" cy="76996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7588122-FE74-4863-BF83-EA1EC25F43AB}"/>
              </a:ext>
            </a:extLst>
          </p:cNvPr>
          <p:cNvSpPr txBox="1"/>
          <p:nvPr/>
        </p:nvSpPr>
        <p:spPr>
          <a:xfrm>
            <a:off x="5608934" y="2503017"/>
            <a:ext cx="47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1E3C5D9-BFA0-4734-9736-AC8FF75239FB}"/>
              </a:ext>
            </a:extLst>
          </p:cNvPr>
          <p:cNvSpPr/>
          <p:nvPr/>
        </p:nvSpPr>
        <p:spPr>
          <a:xfrm>
            <a:off x="5391150" y="2355635"/>
            <a:ext cx="817984" cy="817984"/>
          </a:xfrm>
          <a:prstGeom prst="ellipse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B428279-0ED2-442B-8D2F-33EB241E613C}"/>
              </a:ext>
            </a:extLst>
          </p:cNvPr>
          <p:cNvCxnSpPr>
            <a:cxnSpLocks/>
          </p:cNvCxnSpPr>
          <p:nvPr/>
        </p:nvCxnSpPr>
        <p:spPr>
          <a:xfrm>
            <a:off x="5847765" y="3181556"/>
            <a:ext cx="3750488" cy="0"/>
          </a:xfrm>
          <a:prstGeom prst="line">
            <a:avLst/>
          </a:prstGeom>
          <a:ln w="50800" cap="sq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F8A787C-7264-41F4-BE8F-C82E733139F9}"/>
              </a:ext>
            </a:extLst>
          </p:cNvPr>
          <p:cNvSpPr txBox="1"/>
          <p:nvPr/>
        </p:nvSpPr>
        <p:spPr>
          <a:xfrm>
            <a:off x="6063186" y="3547542"/>
            <a:ext cx="47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lang="ko-KR" alt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776F895-059F-4669-8CB8-F229BA673CA3}"/>
              </a:ext>
            </a:extLst>
          </p:cNvPr>
          <p:cNvSpPr/>
          <p:nvPr/>
        </p:nvSpPr>
        <p:spPr>
          <a:xfrm>
            <a:off x="5845402" y="3400160"/>
            <a:ext cx="817984" cy="817984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717351-4CF9-40C4-9B4C-F9FE4BD80CEF}"/>
              </a:ext>
            </a:extLst>
          </p:cNvPr>
          <p:cNvCxnSpPr>
            <a:cxnSpLocks/>
          </p:cNvCxnSpPr>
          <p:nvPr/>
        </p:nvCxnSpPr>
        <p:spPr>
          <a:xfrm>
            <a:off x="6302017" y="4221318"/>
            <a:ext cx="3750488" cy="0"/>
          </a:xfrm>
          <a:prstGeom prst="line">
            <a:avLst/>
          </a:prstGeom>
          <a:ln w="50800" cap="sq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80E5621-B954-4C24-8C39-A1E1B3C16CEB}"/>
              </a:ext>
            </a:extLst>
          </p:cNvPr>
          <p:cNvSpPr txBox="1"/>
          <p:nvPr/>
        </p:nvSpPr>
        <p:spPr>
          <a:xfrm>
            <a:off x="6519801" y="4611946"/>
            <a:ext cx="47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accent3">
                    <a:lumMod val="50000"/>
                  </a:schemeClr>
                </a:solidFill>
              </a:rPr>
              <a:t>4</a:t>
            </a:r>
            <a:endParaRPr lang="ko-KR" alt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354A3EF-6F8D-4FE2-90E1-C35BABF486D3}"/>
              </a:ext>
            </a:extLst>
          </p:cNvPr>
          <p:cNvSpPr/>
          <p:nvPr/>
        </p:nvSpPr>
        <p:spPr>
          <a:xfrm>
            <a:off x="6302017" y="4464564"/>
            <a:ext cx="817984" cy="817984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83098AD-9A4B-4448-89D9-81F50C9A7E04}"/>
              </a:ext>
            </a:extLst>
          </p:cNvPr>
          <p:cNvCxnSpPr>
            <a:cxnSpLocks/>
          </p:cNvCxnSpPr>
          <p:nvPr/>
        </p:nvCxnSpPr>
        <p:spPr>
          <a:xfrm>
            <a:off x="6758632" y="5289348"/>
            <a:ext cx="3750488" cy="0"/>
          </a:xfrm>
          <a:prstGeom prst="line">
            <a:avLst/>
          </a:prstGeom>
          <a:ln w="50800" cap="sq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900E7BC-DC33-45D8-8615-6DB35A026556}"/>
              </a:ext>
            </a:extLst>
          </p:cNvPr>
          <p:cNvSpPr txBox="1"/>
          <p:nvPr/>
        </p:nvSpPr>
        <p:spPr>
          <a:xfrm>
            <a:off x="7029925" y="5647776"/>
            <a:ext cx="47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accent3">
                    <a:lumMod val="50000"/>
                  </a:schemeClr>
                </a:solidFill>
              </a:rPr>
              <a:t>5</a:t>
            </a:r>
            <a:endParaRPr lang="ko-KR" alt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E41513D-0A5B-4326-96F3-141DCDC7E6E1}"/>
              </a:ext>
            </a:extLst>
          </p:cNvPr>
          <p:cNvSpPr/>
          <p:nvPr/>
        </p:nvSpPr>
        <p:spPr>
          <a:xfrm>
            <a:off x="6812141" y="5500394"/>
            <a:ext cx="817984" cy="817984"/>
          </a:xfrm>
          <a:prstGeom prst="ellipse">
            <a:avLst/>
          </a:prstGeom>
          <a:noFill/>
          <a:ln w="57150">
            <a:solidFill>
              <a:srgbClr val="825A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3D648F5-286E-47C6-87D8-65A184348F4E}"/>
              </a:ext>
            </a:extLst>
          </p:cNvPr>
          <p:cNvCxnSpPr>
            <a:cxnSpLocks/>
          </p:cNvCxnSpPr>
          <p:nvPr/>
        </p:nvCxnSpPr>
        <p:spPr>
          <a:xfrm>
            <a:off x="7268756" y="6326315"/>
            <a:ext cx="3750488" cy="0"/>
          </a:xfrm>
          <a:prstGeom prst="line">
            <a:avLst/>
          </a:prstGeom>
          <a:ln w="50800" cap="sq">
            <a:solidFill>
              <a:srgbClr val="82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CF64687-2161-484A-8A58-DF4BE0079B92}"/>
              </a:ext>
            </a:extLst>
          </p:cNvPr>
          <p:cNvSpPr txBox="1"/>
          <p:nvPr/>
        </p:nvSpPr>
        <p:spPr>
          <a:xfrm>
            <a:off x="6302017" y="2554814"/>
            <a:ext cx="320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목표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F4D104E-729A-495D-98EB-C451154DBEE7}"/>
              </a:ext>
            </a:extLst>
          </p:cNvPr>
          <p:cNvSpPr txBox="1"/>
          <p:nvPr/>
        </p:nvSpPr>
        <p:spPr>
          <a:xfrm>
            <a:off x="6758632" y="3557797"/>
            <a:ext cx="342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accent3">
                    <a:lumMod val="50000"/>
                  </a:schemeClr>
                </a:solidFill>
              </a:rPr>
              <a:t>기술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33EF48-5342-4B64-9295-E2FF078553AB}"/>
              </a:ext>
            </a:extLst>
          </p:cNvPr>
          <p:cNvSpPr txBox="1"/>
          <p:nvPr/>
        </p:nvSpPr>
        <p:spPr>
          <a:xfrm>
            <a:off x="7215248" y="4673501"/>
            <a:ext cx="418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추진 일정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466E16-D080-44B3-A57B-FFEB36EC41F8}"/>
              </a:ext>
            </a:extLst>
          </p:cNvPr>
          <p:cNvSpPr txBox="1"/>
          <p:nvPr/>
        </p:nvSpPr>
        <p:spPr>
          <a:xfrm>
            <a:off x="7817238" y="5678553"/>
            <a:ext cx="418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accent3">
                    <a:lumMod val="50000"/>
                  </a:schemeClr>
                </a:solidFill>
              </a:rPr>
              <a:t>결론 및</a:t>
            </a:r>
            <a:r>
              <a:rPr lang="en-US" altLang="ko-KR" sz="2400" b="1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2400" b="1">
                <a:solidFill>
                  <a:schemeClr val="accent3">
                    <a:lumMod val="50000"/>
                  </a:schemeClr>
                </a:solidFill>
              </a:rPr>
              <a:t>기대효과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C35848-D706-426C-8932-2675658B88E6}"/>
              </a:ext>
            </a:extLst>
          </p:cNvPr>
          <p:cNvSpPr txBox="1"/>
          <p:nvPr/>
        </p:nvSpPr>
        <p:spPr>
          <a:xfrm>
            <a:off x="5152319" y="1485133"/>
            <a:ext cx="47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A9966C0-6A09-47BD-AE9D-48E12551E978}"/>
              </a:ext>
            </a:extLst>
          </p:cNvPr>
          <p:cNvSpPr/>
          <p:nvPr/>
        </p:nvSpPr>
        <p:spPr>
          <a:xfrm>
            <a:off x="4934535" y="1337751"/>
            <a:ext cx="817984" cy="817984"/>
          </a:xfrm>
          <a:prstGeom prst="ellipse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3BC431E-35EF-4CDB-A203-9E8B81E4FDB6}"/>
              </a:ext>
            </a:extLst>
          </p:cNvPr>
          <p:cNvCxnSpPr>
            <a:cxnSpLocks/>
          </p:cNvCxnSpPr>
          <p:nvPr/>
        </p:nvCxnSpPr>
        <p:spPr>
          <a:xfrm>
            <a:off x="5391150" y="2158909"/>
            <a:ext cx="3750488" cy="0"/>
          </a:xfrm>
          <a:prstGeom prst="line">
            <a:avLst/>
          </a:prstGeom>
          <a:ln w="50800" cap="sq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4013E92-0D5F-4CBE-96BF-C195C67CD914}"/>
              </a:ext>
            </a:extLst>
          </p:cNvPr>
          <p:cNvSpPr txBox="1"/>
          <p:nvPr/>
        </p:nvSpPr>
        <p:spPr>
          <a:xfrm>
            <a:off x="5845402" y="1536930"/>
            <a:ext cx="320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accent3">
                    <a:lumMod val="50000"/>
                  </a:schemeClr>
                </a:solidFill>
              </a:rPr>
              <a:t>서론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8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D74520-A037-4640-B57F-8758EF9832A5}"/>
              </a:ext>
            </a:extLst>
          </p:cNvPr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2D3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8A880B-059A-4551-8BE2-06F43519B9B4}"/>
              </a:ext>
            </a:extLst>
          </p:cNvPr>
          <p:cNvCxnSpPr/>
          <p:nvPr/>
        </p:nvCxnSpPr>
        <p:spPr>
          <a:xfrm>
            <a:off x="152400" y="1140890"/>
            <a:ext cx="12192000" cy="0"/>
          </a:xfrm>
          <a:prstGeom prst="line">
            <a:avLst/>
          </a:prstGeom>
          <a:ln>
            <a:solidFill>
              <a:srgbClr val="CFC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09A8AB-5187-4910-B2F9-C9DB4AC25B21}"/>
              </a:ext>
            </a:extLst>
          </p:cNvPr>
          <p:cNvSpPr txBox="1"/>
          <p:nvPr/>
        </p:nvSpPr>
        <p:spPr>
          <a:xfrm>
            <a:off x="1124289" y="329811"/>
            <a:ext cx="908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3">
                    <a:lumMod val="50000"/>
                  </a:schemeClr>
                </a:solidFill>
              </a:rPr>
              <a:t>서론</a:t>
            </a:r>
          </a:p>
        </p:txBody>
      </p:sp>
      <p:pic>
        <p:nvPicPr>
          <p:cNvPr id="51" name="그래픽 50" descr="좋은 아이디어">
            <a:extLst>
              <a:ext uri="{FF2B5EF4-FFF2-40B4-BE49-F238E27FC236}">
                <a16:creationId xmlns:a16="http://schemas.microsoft.com/office/drawing/2014/main" id="{21D4C80A-1700-4454-888E-49C20A323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52" y="122341"/>
            <a:ext cx="817984" cy="817984"/>
          </a:xfrm>
          <a:prstGeom prst="rect">
            <a:avLst/>
          </a:prstGeom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DBE9D38-C776-40C3-A18B-FED826B76983}"/>
              </a:ext>
            </a:extLst>
          </p:cNvPr>
          <p:cNvCxnSpPr>
            <a:cxnSpLocks/>
          </p:cNvCxnSpPr>
          <p:nvPr/>
        </p:nvCxnSpPr>
        <p:spPr>
          <a:xfrm>
            <a:off x="311456" y="940325"/>
            <a:ext cx="2088389" cy="0"/>
          </a:xfrm>
          <a:prstGeom prst="line">
            <a:avLst/>
          </a:prstGeom>
          <a:ln w="50800" cap="sq">
            <a:solidFill>
              <a:srgbClr val="E654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ACEEF5-68DE-4CE1-BCAD-3AF6D9E6F85C}"/>
              </a:ext>
            </a:extLst>
          </p:cNvPr>
          <p:cNvSpPr txBox="1"/>
          <p:nvPr/>
        </p:nvSpPr>
        <p:spPr>
          <a:xfrm>
            <a:off x="4109665" y="6133857"/>
            <a:ext cx="908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9AEB0-2848-4CF6-9CA4-97B0690DC28B}"/>
              </a:ext>
            </a:extLst>
          </p:cNvPr>
          <p:cNvSpPr txBox="1"/>
          <p:nvPr/>
        </p:nvSpPr>
        <p:spPr>
          <a:xfrm>
            <a:off x="1000151" y="6141422"/>
            <a:ext cx="10860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accent3">
                    <a:lumMod val="50000"/>
                  </a:schemeClr>
                </a:solidFill>
              </a:rPr>
              <a:t>이게 왜 필요한가</a:t>
            </a:r>
            <a:r>
              <a:rPr lang="en-US" altLang="ko-KR" sz="2000" b="1">
                <a:solidFill>
                  <a:schemeClr val="accent3">
                    <a:lumMod val="50000"/>
                  </a:schemeClr>
                </a:solidFill>
              </a:rPr>
              <a:t>? </a:t>
            </a:r>
            <a:r>
              <a:rPr lang="ko-KR" altLang="en-US" sz="2000" b="1">
                <a:solidFill>
                  <a:schemeClr val="accent3">
                    <a:lumMod val="50000"/>
                  </a:schemeClr>
                </a:solidFill>
              </a:rPr>
              <a:t>개발 배경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FD119A1-450C-46C9-9A28-8D5B71D21902}"/>
              </a:ext>
            </a:extLst>
          </p:cNvPr>
          <p:cNvCxnSpPr>
            <a:cxnSpLocks/>
          </p:cNvCxnSpPr>
          <p:nvPr/>
        </p:nvCxnSpPr>
        <p:spPr>
          <a:xfrm flipH="1">
            <a:off x="1047347" y="6194387"/>
            <a:ext cx="5492" cy="340603"/>
          </a:xfrm>
          <a:prstGeom prst="line">
            <a:avLst/>
          </a:prstGeom>
          <a:ln w="50800" cap="sq">
            <a:solidFill>
              <a:srgbClr val="E654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65C1EA63-663E-4226-9EF8-CF41D18D9C63}"/>
              </a:ext>
            </a:extLst>
          </p:cNvPr>
          <p:cNvSpPr txBox="1">
            <a:spLocks/>
          </p:cNvSpPr>
          <p:nvPr/>
        </p:nvSpPr>
        <p:spPr>
          <a:xfrm>
            <a:off x="-318036" y="757898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A078571-F197-4DD2-A161-9AAC87645EE4}"/>
              </a:ext>
            </a:extLst>
          </p:cNvPr>
          <p:cNvSpPr/>
          <p:nvPr/>
        </p:nvSpPr>
        <p:spPr>
          <a:xfrm rot="2700000">
            <a:off x="11196297" y="292518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rgbClr val="825A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D84A953-DB1A-477D-8C36-CEE900505055}"/>
              </a:ext>
            </a:extLst>
          </p:cNvPr>
          <p:cNvSpPr/>
          <p:nvPr/>
        </p:nvSpPr>
        <p:spPr>
          <a:xfrm rot="2700000">
            <a:off x="10984833" y="293373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E49312-3470-4DDF-8AD3-892259A9EFFE}"/>
              </a:ext>
            </a:extLst>
          </p:cNvPr>
          <p:cNvSpPr/>
          <p:nvPr/>
        </p:nvSpPr>
        <p:spPr>
          <a:xfrm rot="2700000">
            <a:off x="10768833" y="292518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756BAC8-1CF4-4983-8BC4-9B904D3A07E5}"/>
              </a:ext>
            </a:extLst>
          </p:cNvPr>
          <p:cNvSpPr/>
          <p:nvPr/>
        </p:nvSpPr>
        <p:spPr>
          <a:xfrm rot="2700000">
            <a:off x="10552833" y="292518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0E0FA31-9A07-47A9-B885-12EA3F5F78A4}"/>
              </a:ext>
            </a:extLst>
          </p:cNvPr>
          <p:cNvSpPr/>
          <p:nvPr/>
        </p:nvSpPr>
        <p:spPr>
          <a:xfrm rot="2700000">
            <a:off x="10335495" y="293309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AAD307-61EC-4AF5-B6F4-46C09D55B080}"/>
              </a:ext>
            </a:extLst>
          </p:cNvPr>
          <p:cNvSpPr txBox="1"/>
          <p:nvPr/>
        </p:nvSpPr>
        <p:spPr>
          <a:xfrm>
            <a:off x="10373251" y="259717"/>
            <a:ext cx="47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ko-KR" alt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F95811-688C-4FB9-86DA-2539E80BC2B0}"/>
              </a:ext>
            </a:extLst>
          </p:cNvPr>
          <p:cNvSpPr txBox="1"/>
          <p:nvPr/>
        </p:nvSpPr>
        <p:spPr>
          <a:xfrm>
            <a:off x="11408758" y="6460470"/>
            <a:ext cx="90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ko-KR" altLang="en-US" b="1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b="1">
                <a:solidFill>
                  <a:schemeClr val="accent3">
                    <a:lumMod val="50000"/>
                  </a:schemeClr>
                </a:solidFill>
              </a:rPr>
              <a:t>/ 7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010B33-83DB-403F-A75B-08ECB736A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65" y="1574016"/>
            <a:ext cx="4970918" cy="3960156"/>
          </a:xfrm>
          <a:prstGeom prst="rect">
            <a:avLst/>
          </a:prstGeom>
          <a:noFill/>
          <a:ln w="31750">
            <a:solidFill>
              <a:schemeClr val="bg2">
                <a:lumMod val="1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6A939B2-BB8C-43FE-9207-E8CF500F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06" y="1574016"/>
            <a:ext cx="5818990" cy="3967721"/>
          </a:xfrm>
          <a:prstGeom prst="rect">
            <a:avLst/>
          </a:prstGeom>
          <a:noFill/>
          <a:ln w="31750">
            <a:solidFill>
              <a:schemeClr val="bg2">
                <a:lumMod val="1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74564B-AB97-45E5-AF9E-E2C1FF80BB64}"/>
              </a:ext>
            </a:extLst>
          </p:cNvPr>
          <p:cNvSpPr txBox="1"/>
          <p:nvPr/>
        </p:nvSpPr>
        <p:spPr>
          <a:xfrm>
            <a:off x="1264317" y="5575700"/>
            <a:ext cx="414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b="1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ko-KR" altLang="en-US" sz="1050" b="1" dirty="0">
                <a:solidFill>
                  <a:schemeClr val="accent3">
                    <a:lumMod val="50000"/>
                  </a:schemeClr>
                </a:solidFill>
              </a:rPr>
              <a:t>인 가구 수 및 비율 그래프 </a:t>
            </a:r>
            <a:r>
              <a:rPr lang="en-US" altLang="ko-KR" sz="1050" b="1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ko-KR" altLang="en-US" sz="1050" b="1" dirty="0">
                <a:solidFill>
                  <a:schemeClr val="accent3">
                    <a:lumMod val="50000"/>
                  </a:schemeClr>
                </a:solidFill>
              </a:rPr>
              <a:t>통계청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232866-867B-4A17-9D19-FC472CC681DF}"/>
              </a:ext>
            </a:extLst>
          </p:cNvPr>
          <p:cNvSpPr txBox="1"/>
          <p:nvPr/>
        </p:nvSpPr>
        <p:spPr>
          <a:xfrm>
            <a:off x="8295440" y="5599236"/>
            <a:ext cx="3401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solidFill>
                  <a:schemeClr val="accent3">
                    <a:lumMod val="50000"/>
                  </a:schemeClr>
                </a:solidFill>
              </a:rPr>
              <a:t>배달 앱 결제 금액 변화 그래프 </a:t>
            </a:r>
            <a:r>
              <a:rPr lang="en-US" altLang="ko-KR" sz="1050" b="1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ko-KR" altLang="en-US" sz="1050" b="1" dirty="0">
                <a:solidFill>
                  <a:schemeClr val="accent3">
                    <a:lumMod val="50000"/>
                  </a:schemeClr>
                </a:solidFill>
              </a:rPr>
              <a:t>하나금융경영연구소 </a:t>
            </a:r>
          </a:p>
        </p:txBody>
      </p:sp>
    </p:spTree>
    <p:extLst>
      <p:ext uri="{BB962C8B-B14F-4D97-AF65-F5344CB8AC3E}">
        <p14:creationId xmlns:p14="http://schemas.microsoft.com/office/powerpoint/2010/main" val="206868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D74520-A037-4640-B57F-8758EF9832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2D3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09A8AB-5187-4910-B2F9-C9DB4AC25B21}"/>
              </a:ext>
            </a:extLst>
          </p:cNvPr>
          <p:cNvSpPr txBox="1"/>
          <p:nvPr/>
        </p:nvSpPr>
        <p:spPr>
          <a:xfrm>
            <a:off x="1124289" y="329811"/>
            <a:ext cx="908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3">
                    <a:lumMod val="50000"/>
                  </a:schemeClr>
                </a:solidFill>
              </a:rPr>
              <a:t>목표</a:t>
            </a:r>
          </a:p>
        </p:txBody>
      </p:sp>
      <p:pic>
        <p:nvPicPr>
          <p:cNvPr id="4" name="그래픽 3" descr="막대 그래프 상향 추세">
            <a:extLst>
              <a:ext uri="{FF2B5EF4-FFF2-40B4-BE49-F238E27FC236}">
                <a16:creationId xmlns:a16="http://schemas.microsoft.com/office/drawing/2014/main" id="{D9DC9E4D-BDFB-4DFC-A4B6-ECF88E902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085" y="158828"/>
            <a:ext cx="809153" cy="8091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F28010-328B-4C77-97B2-25384DE6BB7D}"/>
              </a:ext>
            </a:extLst>
          </p:cNvPr>
          <p:cNvSpPr txBox="1"/>
          <p:nvPr/>
        </p:nvSpPr>
        <p:spPr>
          <a:xfrm>
            <a:off x="493297" y="6108957"/>
            <a:ext cx="1141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accent3">
                    <a:lumMod val="50000"/>
                  </a:schemeClr>
                </a:solidFill>
              </a:rPr>
              <a:t>휴대폰 카메라로 식재료를 촬영하여 그 식재료로 어떤 음식을 만들 수 있는지 레시피를 추천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2923391-1476-409B-904C-2C9E3C42C218}"/>
              </a:ext>
            </a:extLst>
          </p:cNvPr>
          <p:cNvCxnSpPr>
            <a:cxnSpLocks/>
          </p:cNvCxnSpPr>
          <p:nvPr/>
        </p:nvCxnSpPr>
        <p:spPr>
          <a:xfrm flipH="1">
            <a:off x="493297" y="6138711"/>
            <a:ext cx="5492" cy="340603"/>
          </a:xfrm>
          <a:prstGeom prst="line">
            <a:avLst/>
          </a:prstGeom>
          <a:ln w="50800" cap="sq">
            <a:solidFill>
              <a:srgbClr val="1276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4D1F04-A659-4300-9D0D-8DFB8365C8F5}"/>
              </a:ext>
            </a:extLst>
          </p:cNvPr>
          <p:cNvSpPr txBox="1"/>
          <p:nvPr/>
        </p:nvSpPr>
        <p:spPr>
          <a:xfrm>
            <a:off x="11408758" y="6460470"/>
            <a:ext cx="90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b="1">
                <a:solidFill>
                  <a:schemeClr val="accent3">
                    <a:lumMod val="50000"/>
                  </a:schemeClr>
                </a:solidFill>
              </a:rPr>
              <a:t>/ 7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3190B7-19AD-4392-A539-CBC75C5C7979}"/>
              </a:ext>
            </a:extLst>
          </p:cNvPr>
          <p:cNvCxnSpPr/>
          <p:nvPr/>
        </p:nvCxnSpPr>
        <p:spPr>
          <a:xfrm>
            <a:off x="152400" y="1140890"/>
            <a:ext cx="12192000" cy="0"/>
          </a:xfrm>
          <a:prstGeom prst="line">
            <a:avLst/>
          </a:prstGeom>
          <a:ln>
            <a:solidFill>
              <a:srgbClr val="CFC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>
            <a:extLst>
              <a:ext uri="{FF2B5EF4-FFF2-40B4-BE49-F238E27FC236}">
                <a16:creationId xmlns:a16="http://schemas.microsoft.com/office/drawing/2014/main" id="{5DA25C66-A22A-4B6C-891D-292E9B3E3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36" y="1494170"/>
            <a:ext cx="3781425" cy="3801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0EDD76ED-03E9-4A90-8D13-91737B707C34}"/>
              </a:ext>
            </a:extLst>
          </p:cNvPr>
          <p:cNvSpPr/>
          <p:nvPr/>
        </p:nvSpPr>
        <p:spPr>
          <a:xfrm>
            <a:off x="6141208" y="3394913"/>
            <a:ext cx="431800" cy="40009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6" name="그래픽 25" descr="카메라 윤곽선">
            <a:extLst>
              <a:ext uri="{FF2B5EF4-FFF2-40B4-BE49-F238E27FC236}">
                <a16:creationId xmlns:a16="http://schemas.microsoft.com/office/drawing/2014/main" id="{FE88ACD0-5E7E-4229-8F8B-C6A21C2BE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789" y="5092402"/>
            <a:ext cx="914400" cy="914400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D045B9-A65D-42B7-ADD9-63FF69694153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1136989" y="3394914"/>
            <a:ext cx="732047" cy="1697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B06E6A7-899F-41CC-8C2C-ADD02B82DDA5}"/>
              </a:ext>
            </a:extLst>
          </p:cNvPr>
          <p:cNvCxnSpPr>
            <a:cxnSpLocks/>
          </p:cNvCxnSpPr>
          <p:nvPr/>
        </p:nvCxnSpPr>
        <p:spPr>
          <a:xfrm flipV="1">
            <a:off x="1594189" y="5321057"/>
            <a:ext cx="2203660" cy="253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B764E9FC-F424-4073-A72A-D8FE2831D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715" y="1385887"/>
            <a:ext cx="3114675" cy="4163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B58700-98D5-4FD7-B11F-82619BD26573}"/>
              </a:ext>
            </a:extLst>
          </p:cNvPr>
          <p:cNvSpPr/>
          <p:nvPr/>
        </p:nvSpPr>
        <p:spPr>
          <a:xfrm rot="2700000">
            <a:off x="11196297" y="292518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rgbClr val="825A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C22125-F174-4B4B-A79D-C29F8D79D5EA}"/>
              </a:ext>
            </a:extLst>
          </p:cNvPr>
          <p:cNvSpPr/>
          <p:nvPr/>
        </p:nvSpPr>
        <p:spPr>
          <a:xfrm rot="2700000">
            <a:off x="10984833" y="293373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05051DD-11B4-4CAB-A971-B3077655104C}"/>
              </a:ext>
            </a:extLst>
          </p:cNvPr>
          <p:cNvSpPr/>
          <p:nvPr/>
        </p:nvSpPr>
        <p:spPr>
          <a:xfrm rot="2700000">
            <a:off x="10768833" y="292518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CBD6C02-38AD-41E8-8C28-081DD84A62A3}"/>
              </a:ext>
            </a:extLst>
          </p:cNvPr>
          <p:cNvSpPr/>
          <p:nvPr/>
        </p:nvSpPr>
        <p:spPr>
          <a:xfrm rot="2700000">
            <a:off x="10335495" y="293309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5D92884-CC19-4D51-8D02-F850083611FB}"/>
              </a:ext>
            </a:extLst>
          </p:cNvPr>
          <p:cNvSpPr/>
          <p:nvPr/>
        </p:nvSpPr>
        <p:spPr>
          <a:xfrm rot="2700000">
            <a:off x="10552833" y="292518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B1989F-5AC9-4C02-A37E-2295AB64F3A3}"/>
              </a:ext>
            </a:extLst>
          </p:cNvPr>
          <p:cNvSpPr txBox="1"/>
          <p:nvPr/>
        </p:nvSpPr>
        <p:spPr>
          <a:xfrm>
            <a:off x="10583534" y="256037"/>
            <a:ext cx="47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ko-KR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02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D74520-A037-4640-B57F-8758EF9832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2D3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8A880B-059A-4551-8BE2-06F43519B9B4}"/>
              </a:ext>
            </a:extLst>
          </p:cNvPr>
          <p:cNvCxnSpPr/>
          <p:nvPr/>
        </p:nvCxnSpPr>
        <p:spPr>
          <a:xfrm>
            <a:off x="0" y="1064690"/>
            <a:ext cx="12192000" cy="0"/>
          </a:xfrm>
          <a:prstGeom prst="line">
            <a:avLst/>
          </a:prstGeom>
          <a:ln>
            <a:solidFill>
              <a:srgbClr val="CFC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09A8AB-5187-4910-B2F9-C9DB4AC25B21}"/>
              </a:ext>
            </a:extLst>
          </p:cNvPr>
          <p:cNvSpPr txBox="1"/>
          <p:nvPr/>
        </p:nvSpPr>
        <p:spPr>
          <a:xfrm>
            <a:off x="1124289" y="329811"/>
            <a:ext cx="908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3">
                    <a:lumMod val="50000"/>
                  </a:schemeClr>
                </a:solidFill>
              </a:rPr>
              <a:t>기술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DBE9D38-C776-40C3-A18B-FED826B76983}"/>
              </a:ext>
            </a:extLst>
          </p:cNvPr>
          <p:cNvCxnSpPr>
            <a:cxnSpLocks/>
          </p:cNvCxnSpPr>
          <p:nvPr/>
        </p:nvCxnSpPr>
        <p:spPr>
          <a:xfrm>
            <a:off x="311456" y="940325"/>
            <a:ext cx="2088389" cy="0"/>
          </a:xfrm>
          <a:prstGeom prst="line">
            <a:avLst/>
          </a:prstGeom>
          <a:ln w="50800" cap="sq">
            <a:solidFill>
              <a:srgbClr val="E0AE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시계, 옅은이(가) 표시된 사진&#10;&#10;자동 생성된 설명">
            <a:extLst>
              <a:ext uri="{FF2B5EF4-FFF2-40B4-BE49-F238E27FC236}">
                <a16:creationId xmlns:a16="http://schemas.microsoft.com/office/drawing/2014/main" id="{ED3C089C-05A0-409D-9A03-AF92B33E7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43" y="2187155"/>
            <a:ext cx="2152746" cy="2152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5CE1AA-4ECE-41B6-9623-E65B067B5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806" y="4080177"/>
            <a:ext cx="592961" cy="592961"/>
          </a:xfrm>
          <a:prstGeom prst="rect">
            <a:avLst/>
          </a:prstGeom>
        </p:spPr>
      </p:pic>
      <p:pic>
        <p:nvPicPr>
          <p:cNvPr id="10" name="그림 9" descr="옅은, 그리기, 음식, 셔츠이(가) 표시된 사진&#10;&#10;자동 생성된 설명">
            <a:extLst>
              <a:ext uri="{FF2B5EF4-FFF2-40B4-BE49-F238E27FC236}">
                <a16:creationId xmlns:a16="http://schemas.microsoft.com/office/drawing/2014/main" id="{C438E053-9994-4DA4-B8C6-C9B614C28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89" y="3978407"/>
            <a:ext cx="1040365" cy="744789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C9555F4-0BA4-479B-9A49-65FD00D3D2D2}"/>
              </a:ext>
            </a:extLst>
          </p:cNvPr>
          <p:cNvCxnSpPr>
            <a:cxnSpLocks/>
          </p:cNvCxnSpPr>
          <p:nvPr/>
        </p:nvCxnSpPr>
        <p:spPr>
          <a:xfrm>
            <a:off x="686594" y="5642677"/>
            <a:ext cx="0" cy="664200"/>
          </a:xfrm>
          <a:prstGeom prst="line">
            <a:avLst/>
          </a:prstGeom>
          <a:ln w="50800" cap="sq">
            <a:solidFill>
              <a:srgbClr val="E0AE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A145FEE-F0CB-4985-9A9A-98D708C2A253}"/>
              </a:ext>
            </a:extLst>
          </p:cNvPr>
          <p:cNvCxnSpPr>
            <a:cxnSpLocks/>
          </p:cNvCxnSpPr>
          <p:nvPr/>
        </p:nvCxnSpPr>
        <p:spPr>
          <a:xfrm>
            <a:off x="6885742" y="5642677"/>
            <a:ext cx="0" cy="664200"/>
          </a:xfrm>
          <a:prstGeom prst="line">
            <a:avLst/>
          </a:prstGeom>
          <a:ln w="50800" cap="sq">
            <a:solidFill>
              <a:srgbClr val="E0AE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808620-AE7F-4FE1-A15A-9CB492DDB479}"/>
              </a:ext>
            </a:extLst>
          </p:cNvPr>
          <p:cNvSpPr txBox="1"/>
          <p:nvPr/>
        </p:nvSpPr>
        <p:spPr>
          <a:xfrm>
            <a:off x="3174545" y="1853918"/>
            <a:ext cx="2883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accent3">
                    <a:lumMod val="50000"/>
                  </a:schemeClr>
                </a:solidFill>
              </a:rPr>
              <a:t>Android Studio</a:t>
            </a:r>
          </a:p>
          <a:p>
            <a:r>
              <a:rPr lang="en-US" altLang="ko-KR" sz="2000" b="1">
                <a:solidFill>
                  <a:schemeClr val="accent3">
                    <a:lumMod val="50000"/>
                  </a:schemeClr>
                </a:solidFill>
              </a:rPr>
              <a:t>Kotlin, Java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9EDD2-5272-4CFD-BF7E-2A172BFAE2F9}"/>
              </a:ext>
            </a:extLst>
          </p:cNvPr>
          <p:cNvSpPr txBox="1"/>
          <p:nvPr/>
        </p:nvSpPr>
        <p:spPr>
          <a:xfrm>
            <a:off x="763343" y="5573811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schemeClr val="accent3">
                    <a:lumMod val="50000"/>
                  </a:schemeClr>
                </a:solidFill>
              </a:rPr>
              <a:t>Firebase ML</a:t>
            </a:r>
            <a:r>
              <a:rPr lang="ko-KR" altLang="en-US" sz="1800" b="1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1800" b="1">
                <a:solidFill>
                  <a:schemeClr val="accent3">
                    <a:lumMod val="50000"/>
                  </a:schemeClr>
                </a:solidFill>
              </a:rPr>
              <a:t>Kit</a:t>
            </a:r>
            <a:r>
              <a:rPr lang="ko-KR" altLang="en-US" sz="1800" b="1">
                <a:solidFill>
                  <a:schemeClr val="accent3">
                    <a:lumMod val="50000"/>
                  </a:schemeClr>
                </a:solidFill>
              </a:rPr>
              <a:t>를 이용한 객체탐지</a:t>
            </a:r>
            <a:endParaRPr lang="en-US" altLang="ko-KR" sz="18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8E246F-7E47-4CCA-A4F4-FECC331393FE}"/>
              </a:ext>
            </a:extLst>
          </p:cNvPr>
          <p:cNvSpPr txBox="1"/>
          <p:nvPr/>
        </p:nvSpPr>
        <p:spPr>
          <a:xfrm>
            <a:off x="763343" y="5984700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accent3">
                    <a:lumMod val="50000"/>
                  </a:schemeClr>
                </a:solidFill>
              </a:rPr>
              <a:t>안드로이드 스튜디오를 이용한 앱 </a:t>
            </a:r>
            <a:r>
              <a:rPr lang="en-US" altLang="ko-KR" sz="1800" b="1" dirty="0">
                <a:solidFill>
                  <a:schemeClr val="accent3">
                    <a:lumMod val="50000"/>
                  </a:schemeClr>
                </a:solidFill>
              </a:rPr>
              <a:t>UI, UX </a:t>
            </a:r>
            <a:r>
              <a:rPr lang="ko-KR" altLang="en-US" sz="1800" b="1" dirty="0">
                <a:solidFill>
                  <a:schemeClr val="accent3">
                    <a:lumMod val="50000"/>
                  </a:schemeClr>
                </a:solidFill>
              </a:rPr>
              <a:t>설계 및 구현</a:t>
            </a:r>
            <a:endParaRPr lang="en-US" altLang="ko-KR" sz="1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9" name="그래픽 8" descr="데이터베이스 단색으로 채워진">
            <a:extLst>
              <a:ext uri="{FF2B5EF4-FFF2-40B4-BE49-F238E27FC236}">
                <a16:creationId xmlns:a16="http://schemas.microsoft.com/office/drawing/2014/main" id="{A09EBDF2-EE24-4D79-9C07-5422924EB7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5084" y="2574678"/>
            <a:ext cx="1905171" cy="190517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63F0FB9-5D98-42A8-AE5C-3EBC1DAFFDAB}"/>
              </a:ext>
            </a:extLst>
          </p:cNvPr>
          <p:cNvSpPr txBox="1"/>
          <p:nvPr/>
        </p:nvSpPr>
        <p:spPr>
          <a:xfrm>
            <a:off x="8247441" y="2118858"/>
            <a:ext cx="3099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accent3">
                    <a:lumMod val="50000"/>
                  </a:schemeClr>
                </a:solidFill>
              </a:rPr>
              <a:t>Database(Server)</a:t>
            </a:r>
            <a:endParaRPr lang="en-US" altLang="ko-KR" sz="20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71653-A701-4185-AC1D-634ECB401A02}"/>
              </a:ext>
            </a:extLst>
          </p:cNvPr>
          <p:cNvSpPr txBox="1"/>
          <p:nvPr/>
        </p:nvSpPr>
        <p:spPr>
          <a:xfrm>
            <a:off x="6962491" y="5615368"/>
            <a:ext cx="42318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식재료와 레시피가 있는 공공데이터를</a:t>
            </a:r>
            <a:endParaRPr lang="en-US" altLang="ko-KR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altLang="ko-KR" sz="6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DB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로 사용하며 </a:t>
            </a:r>
            <a:r>
              <a:rPr lang="en-US" altLang="ko-KR" sz="1800" b="1" dirty="0">
                <a:solidFill>
                  <a:schemeClr val="accent3">
                    <a:lumMod val="50000"/>
                  </a:schemeClr>
                </a:solidFill>
              </a:rPr>
              <a:t>App</a:t>
            </a:r>
            <a:r>
              <a:rPr lang="ko-KR" altLang="en-US" sz="1800" b="1" dirty="0">
                <a:solidFill>
                  <a:schemeClr val="accent3">
                    <a:lumMod val="50000"/>
                  </a:schemeClr>
                </a:solidFill>
              </a:rPr>
              <a:t>과 통신</a:t>
            </a:r>
            <a:endParaRPr lang="en-US" altLang="ko-KR" sz="1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DF3622CD-E727-470C-83EA-82AD63D3A761}"/>
              </a:ext>
            </a:extLst>
          </p:cNvPr>
          <p:cNvSpPr/>
          <p:nvPr/>
        </p:nvSpPr>
        <p:spPr>
          <a:xfrm rot="10800000">
            <a:off x="5481030" y="3612549"/>
            <a:ext cx="639999" cy="369335"/>
          </a:xfrm>
          <a:prstGeom prst="rightArrow">
            <a:avLst/>
          </a:prstGeom>
          <a:solidFill>
            <a:srgbClr val="E0AE33"/>
          </a:solidFill>
          <a:ln>
            <a:solidFill>
              <a:srgbClr val="E0A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FD87D1E3-7692-4561-8952-92D7D3E30084}"/>
              </a:ext>
            </a:extLst>
          </p:cNvPr>
          <p:cNvSpPr/>
          <p:nvPr/>
        </p:nvSpPr>
        <p:spPr>
          <a:xfrm>
            <a:off x="5481401" y="3187149"/>
            <a:ext cx="639999" cy="369335"/>
          </a:xfrm>
          <a:prstGeom prst="rightArrow">
            <a:avLst/>
          </a:prstGeom>
          <a:solidFill>
            <a:srgbClr val="E0AE33"/>
          </a:solidFill>
          <a:ln>
            <a:solidFill>
              <a:srgbClr val="E0A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4" name="그래픽 13" descr="남성 프로그래머 단색으로 채워진">
            <a:extLst>
              <a:ext uri="{FF2B5EF4-FFF2-40B4-BE49-F238E27FC236}">
                <a16:creationId xmlns:a16="http://schemas.microsoft.com/office/drawing/2014/main" id="{FC21B0A6-014E-4302-B0EC-60AA633BE0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017" y="177736"/>
            <a:ext cx="769743" cy="66702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CE4A7E-2F0E-4200-804A-D73A1CDBCF90}"/>
              </a:ext>
            </a:extLst>
          </p:cNvPr>
          <p:cNvSpPr/>
          <p:nvPr/>
        </p:nvSpPr>
        <p:spPr>
          <a:xfrm rot="2700000">
            <a:off x="11196297" y="292518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rgbClr val="825A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EF4F82-0EDE-44B3-B68D-A39C0D2606CF}"/>
              </a:ext>
            </a:extLst>
          </p:cNvPr>
          <p:cNvSpPr/>
          <p:nvPr/>
        </p:nvSpPr>
        <p:spPr>
          <a:xfrm rot="2700000">
            <a:off x="10984833" y="293373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3CC1A3-E01C-443A-A379-DC7019472105}"/>
              </a:ext>
            </a:extLst>
          </p:cNvPr>
          <p:cNvSpPr/>
          <p:nvPr/>
        </p:nvSpPr>
        <p:spPr>
          <a:xfrm rot="2700000">
            <a:off x="10335495" y="293309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766434C-1FC9-4FD0-B5FF-BC79B5590469}"/>
              </a:ext>
            </a:extLst>
          </p:cNvPr>
          <p:cNvSpPr/>
          <p:nvPr/>
        </p:nvSpPr>
        <p:spPr>
          <a:xfrm rot="2700000">
            <a:off x="10552833" y="292518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DBF848-DAFC-4158-AF6A-838CE6EFD1D3}"/>
              </a:ext>
            </a:extLst>
          </p:cNvPr>
          <p:cNvSpPr/>
          <p:nvPr/>
        </p:nvSpPr>
        <p:spPr>
          <a:xfrm rot="2700000">
            <a:off x="10768833" y="292518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ED8B8B-C5EF-401A-A9C7-99C953BAA203}"/>
              </a:ext>
            </a:extLst>
          </p:cNvPr>
          <p:cNvSpPr txBox="1"/>
          <p:nvPr/>
        </p:nvSpPr>
        <p:spPr>
          <a:xfrm>
            <a:off x="10805368" y="270736"/>
            <a:ext cx="47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5054C8-C706-4472-AC73-F8EEF2C88C27}"/>
              </a:ext>
            </a:extLst>
          </p:cNvPr>
          <p:cNvSpPr txBox="1"/>
          <p:nvPr/>
        </p:nvSpPr>
        <p:spPr>
          <a:xfrm>
            <a:off x="11408758" y="6460470"/>
            <a:ext cx="90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ko-KR" altLang="en-US" b="1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b="1">
                <a:solidFill>
                  <a:schemeClr val="accent3">
                    <a:lumMod val="50000"/>
                  </a:schemeClr>
                </a:solidFill>
              </a:rPr>
              <a:t>/ 7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2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D74520-A037-4640-B57F-8758EF9832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2D3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8A880B-059A-4551-8BE2-06F43519B9B4}"/>
              </a:ext>
            </a:extLst>
          </p:cNvPr>
          <p:cNvCxnSpPr/>
          <p:nvPr/>
        </p:nvCxnSpPr>
        <p:spPr>
          <a:xfrm>
            <a:off x="0" y="1064690"/>
            <a:ext cx="12192000" cy="0"/>
          </a:xfrm>
          <a:prstGeom prst="line">
            <a:avLst/>
          </a:prstGeom>
          <a:ln>
            <a:solidFill>
              <a:srgbClr val="CFC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09A8AB-5187-4910-B2F9-C9DB4AC25B21}"/>
              </a:ext>
            </a:extLst>
          </p:cNvPr>
          <p:cNvSpPr txBox="1"/>
          <p:nvPr/>
        </p:nvSpPr>
        <p:spPr>
          <a:xfrm>
            <a:off x="1124289" y="329811"/>
            <a:ext cx="205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3">
                    <a:lumMod val="50000"/>
                  </a:schemeClr>
                </a:solidFill>
              </a:rPr>
              <a:t>추진 일정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DBE9D38-C776-40C3-A18B-FED826B76983}"/>
              </a:ext>
            </a:extLst>
          </p:cNvPr>
          <p:cNvCxnSpPr>
            <a:cxnSpLocks/>
          </p:cNvCxnSpPr>
          <p:nvPr/>
        </p:nvCxnSpPr>
        <p:spPr>
          <a:xfrm>
            <a:off x="311456" y="940325"/>
            <a:ext cx="2647644" cy="0"/>
          </a:xfrm>
          <a:prstGeom prst="line">
            <a:avLst/>
          </a:prstGeom>
          <a:ln w="50800" cap="sq">
            <a:solidFill>
              <a:srgbClr val="E0AE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D14A92DB-BDFD-4602-A8EB-904C6E93D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67673"/>
              </p:ext>
            </p:extLst>
          </p:nvPr>
        </p:nvGraphicFramePr>
        <p:xfrm>
          <a:off x="222250" y="1327148"/>
          <a:ext cx="11772903" cy="52518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4519">
                  <a:extLst>
                    <a:ext uri="{9D8B030D-6E8A-4147-A177-3AD203B41FA5}">
                      <a16:colId xmlns:a16="http://schemas.microsoft.com/office/drawing/2014/main" val="3147080645"/>
                    </a:ext>
                  </a:extLst>
                </a:gridCol>
                <a:gridCol w="727568">
                  <a:extLst>
                    <a:ext uri="{9D8B030D-6E8A-4147-A177-3AD203B41FA5}">
                      <a16:colId xmlns:a16="http://schemas.microsoft.com/office/drawing/2014/main" val="2745527356"/>
                    </a:ext>
                  </a:extLst>
                </a:gridCol>
                <a:gridCol w="727568">
                  <a:extLst>
                    <a:ext uri="{9D8B030D-6E8A-4147-A177-3AD203B41FA5}">
                      <a16:colId xmlns:a16="http://schemas.microsoft.com/office/drawing/2014/main" val="3640733756"/>
                    </a:ext>
                  </a:extLst>
                </a:gridCol>
                <a:gridCol w="727568">
                  <a:extLst>
                    <a:ext uri="{9D8B030D-6E8A-4147-A177-3AD203B41FA5}">
                      <a16:colId xmlns:a16="http://schemas.microsoft.com/office/drawing/2014/main" val="2844339812"/>
                    </a:ext>
                  </a:extLst>
                </a:gridCol>
                <a:gridCol w="727568">
                  <a:extLst>
                    <a:ext uri="{9D8B030D-6E8A-4147-A177-3AD203B41FA5}">
                      <a16:colId xmlns:a16="http://schemas.microsoft.com/office/drawing/2014/main" val="13547836"/>
                    </a:ext>
                  </a:extLst>
                </a:gridCol>
                <a:gridCol w="727568">
                  <a:extLst>
                    <a:ext uri="{9D8B030D-6E8A-4147-A177-3AD203B41FA5}">
                      <a16:colId xmlns:a16="http://schemas.microsoft.com/office/drawing/2014/main" val="2001540464"/>
                    </a:ext>
                  </a:extLst>
                </a:gridCol>
                <a:gridCol w="727568">
                  <a:extLst>
                    <a:ext uri="{9D8B030D-6E8A-4147-A177-3AD203B41FA5}">
                      <a16:colId xmlns:a16="http://schemas.microsoft.com/office/drawing/2014/main" val="579827053"/>
                    </a:ext>
                  </a:extLst>
                </a:gridCol>
                <a:gridCol w="727568">
                  <a:extLst>
                    <a:ext uri="{9D8B030D-6E8A-4147-A177-3AD203B41FA5}">
                      <a16:colId xmlns:a16="http://schemas.microsoft.com/office/drawing/2014/main" val="3001315589"/>
                    </a:ext>
                  </a:extLst>
                </a:gridCol>
                <a:gridCol w="727568">
                  <a:extLst>
                    <a:ext uri="{9D8B030D-6E8A-4147-A177-3AD203B41FA5}">
                      <a16:colId xmlns:a16="http://schemas.microsoft.com/office/drawing/2014/main" val="298707253"/>
                    </a:ext>
                  </a:extLst>
                </a:gridCol>
                <a:gridCol w="727568">
                  <a:extLst>
                    <a:ext uri="{9D8B030D-6E8A-4147-A177-3AD203B41FA5}">
                      <a16:colId xmlns:a16="http://schemas.microsoft.com/office/drawing/2014/main" val="3187366140"/>
                    </a:ext>
                  </a:extLst>
                </a:gridCol>
                <a:gridCol w="727568">
                  <a:extLst>
                    <a:ext uri="{9D8B030D-6E8A-4147-A177-3AD203B41FA5}">
                      <a16:colId xmlns:a16="http://schemas.microsoft.com/office/drawing/2014/main" val="1041677434"/>
                    </a:ext>
                  </a:extLst>
                </a:gridCol>
                <a:gridCol w="727568">
                  <a:extLst>
                    <a:ext uri="{9D8B030D-6E8A-4147-A177-3AD203B41FA5}">
                      <a16:colId xmlns:a16="http://schemas.microsoft.com/office/drawing/2014/main" val="853008071"/>
                    </a:ext>
                  </a:extLst>
                </a:gridCol>
                <a:gridCol w="727568">
                  <a:extLst>
                    <a:ext uri="{9D8B030D-6E8A-4147-A177-3AD203B41FA5}">
                      <a16:colId xmlns:a16="http://schemas.microsoft.com/office/drawing/2014/main" val="2057248538"/>
                    </a:ext>
                  </a:extLst>
                </a:gridCol>
                <a:gridCol w="727568">
                  <a:extLst>
                    <a:ext uri="{9D8B030D-6E8A-4147-A177-3AD203B41FA5}">
                      <a16:colId xmlns:a16="http://schemas.microsoft.com/office/drawing/2014/main" val="2565807209"/>
                    </a:ext>
                  </a:extLst>
                </a:gridCol>
              </a:tblGrid>
              <a:tr h="430623">
                <a:tc gridSpan="1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(</a:t>
                      </a:r>
                      <a:r>
                        <a:rPr lang="ko-KR" altLang="en-US"/>
                        <a:t>수행 기간 </a:t>
                      </a:r>
                      <a:r>
                        <a:rPr lang="en-US" altLang="ko-KR"/>
                        <a:t>: 2022</a:t>
                      </a:r>
                      <a:r>
                        <a:rPr lang="ko-KR" altLang="en-US"/>
                        <a:t>년 </a:t>
                      </a: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 </a:t>
                      </a:r>
                      <a:r>
                        <a:rPr lang="en-US" altLang="ko-KR"/>
                        <a:t>2</a:t>
                      </a:r>
                      <a:r>
                        <a:rPr lang="ko-KR" altLang="en-US"/>
                        <a:t>일 </a:t>
                      </a:r>
                      <a:r>
                        <a:rPr lang="en-US" altLang="ko-KR"/>
                        <a:t>~ 2022</a:t>
                      </a:r>
                      <a:r>
                        <a:rPr lang="ko-KR" altLang="en-US"/>
                        <a:t>년 </a:t>
                      </a: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 </a:t>
                      </a:r>
                      <a:r>
                        <a:rPr lang="en-US" altLang="ko-KR"/>
                        <a:t>23</a:t>
                      </a:r>
                      <a:r>
                        <a:rPr lang="ko-KR" altLang="en-US"/>
                        <a:t>일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89815"/>
                  </a:ext>
                </a:extLst>
              </a:tr>
              <a:tr h="5637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                   구분</a:t>
                      </a:r>
                      <a:endParaRPr lang="en-US" altLang="ko-KR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과제내용</a:t>
                      </a:r>
                      <a:endParaRPr lang="en-US" altLang="ko-KR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78739"/>
                  </a:ext>
                </a:extLst>
              </a:tr>
              <a:tr h="60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주제선정 및 자료수집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91782"/>
                  </a:ext>
                </a:extLst>
              </a:tr>
              <a:tr h="60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어플리케이션 환경 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743512"/>
                  </a:ext>
                </a:extLst>
              </a:tr>
              <a:tr h="60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딥러닝 객체탐지모델 활용</a:t>
                      </a:r>
                      <a:r>
                        <a:rPr lang="en-US" altLang="ko-KR" sz="11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5020"/>
                  </a:ext>
                </a:extLst>
              </a:tr>
              <a:tr h="6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서버 설계</a:t>
                      </a:r>
                      <a:r>
                        <a:rPr lang="en-US" altLang="ko-KR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/ </a:t>
                      </a:r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98959"/>
                  </a:ext>
                </a:extLst>
              </a:tr>
              <a:tr h="6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UI UX </a:t>
                      </a:r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설계 </a:t>
                      </a:r>
                      <a:r>
                        <a:rPr lang="en-US" altLang="ko-KR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035240"/>
                  </a:ext>
                </a:extLst>
              </a:tr>
              <a:tr h="60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프로토타입 완성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14576"/>
                  </a:ext>
                </a:extLst>
              </a:tr>
              <a:tr h="60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최종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03126"/>
                  </a:ext>
                </a:extLst>
              </a:tr>
            </a:tbl>
          </a:graphicData>
        </a:graphic>
      </p:graphicFrame>
      <p:pic>
        <p:nvPicPr>
          <p:cNvPr id="12" name="그래픽 11" descr="플립 달력 윤곽선">
            <a:extLst>
              <a:ext uri="{FF2B5EF4-FFF2-40B4-BE49-F238E27FC236}">
                <a16:creationId xmlns:a16="http://schemas.microsoft.com/office/drawing/2014/main" id="{4590B71C-F48E-468A-A412-63591FB5A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285" y="129781"/>
            <a:ext cx="782119" cy="782119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52EA57-2CCC-44F9-B6CE-799C55BE58F9}"/>
              </a:ext>
            </a:extLst>
          </p:cNvPr>
          <p:cNvSpPr/>
          <p:nvPr/>
        </p:nvSpPr>
        <p:spPr>
          <a:xfrm rot="2700000">
            <a:off x="11196297" y="292518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rgbClr val="825A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F7191B3-6028-4B66-8F92-BA5F2294385F}"/>
              </a:ext>
            </a:extLst>
          </p:cNvPr>
          <p:cNvSpPr/>
          <p:nvPr/>
        </p:nvSpPr>
        <p:spPr>
          <a:xfrm rot="2700000">
            <a:off x="10335495" y="293309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B8EAB3-9E0A-440A-BAAE-86F937122648}"/>
              </a:ext>
            </a:extLst>
          </p:cNvPr>
          <p:cNvSpPr/>
          <p:nvPr/>
        </p:nvSpPr>
        <p:spPr>
          <a:xfrm rot="2700000">
            <a:off x="10552833" y="292518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72A544A-389F-41F2-A44E-5B3861AF1465}"/>
              </a:ext>
            </a:extLst>
          </p:cNvPr>
          <p:cNvSpPr/>
          <p:nvPr/>
        </p:nvSpPr>
        <p:spPr>
          <a:xfrm rot="2700000">
            <a:off x="10768833" y="292518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098ECFB-FE1A-46D5-A850-AC2F77205308}"/>
              </a:ext>
            </a:extLst>
          </p:cNvPr>
          <p:cNvSpPr/>
          <p:nvPr/>
        </p:nvSpPr>
        <p:spPr>
          <a:xfrm rot="2700000">
            <a:off x="10984833" y="293373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2F3FE2-0AC1-4C1F-B8D1-4B49745E74E7}"/>
              </a:ext>
            </a:extLst>
          </p:cNvPr>
          <p:cNvSpPr txBox="1"/>
          <p:nvPr/>
        </p:nvSpPr>
        <p:spPr>
          <a:xfrm>
            <a:off x="11010273" y="259230"/>
            <a:ext cx="47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endParaRPr lang="ko-KR" alt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56162B-84B4-4887-B486-F87F3EAAC34E}"/>
              </a:ext>
            </a:extLst>
          </p:cNvPr>
          <p:cNvSpPr txBox="1"/>
          <p:nvPr/>
        </p:nvSpPr>
        <p:spPr>
          <a:xfrm>
            <a:off x="11408758" y="6460470"/>
            <a:ext cx="90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r>
              <a:rPr lang="ko-KR" altLang="en-US" b="1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b="1">
                <a:solidFill>
                  <a:schemeClr val="accent3">
                    <a:lumMod val="50000"/>
                  </a:schemeClr>
                </a:solidFill>
              </a:rPr>
              <a:t>/ 7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6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D74520-A037-4640-B57F-8758EF9832A5}"/>
              </a:ext>
            </a:extLst>
          </p:cNvPr>
          <p:cNvSpPr/>
          <p:nvPr/>
        </p:nvSpPr>
        <p:spPr>
          <a:xfrm>
            <a:off x="-1" y="7929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2D3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8A880B-059A-4551-8BE2-06F43519B9B4}"/>
              </a:ext>
            </a:extLst>
          </p:cNvPr>
          <p:cNvCxnSpPr/>
          <p:nvPr/>
        </p:nvCxnSpPr>
        <p:spPr>
          <a:xfrm>
            <a:off x="0" y="1064690"/>
            <a:ext cx="12192000" cy="0"/>
          </a:xfrm>
          <a:prstGeom prst="line">
            <a:avLst/>
          </a:prstGeom>
          <a:ln>
            <a:solidFill>
              <a:srgbClr val="CFC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DBE9D38-C776-40C3-A18B-FED826B76983}"/>
              </a:ext>
            </a:extLst>
          </p:cNvPr>
          <p:cNvCxnSpPr>
            <a:cxnSpLocks/>
          </p:cNvCxnSpPr>
          <p:nvPr/>
        </p:nvCxnSpPr>
        <p:spPr>
          <a:xfrm>
            <a:off x="311456" y="940325"/>
            <a:ext cx="2088389" cy="0"/>
          </a:xfrm>
          <a:prstGeom prst="line">
            <a:avLst/>
          </a:prstGeom>
          <a:ln w="50800" cap="sq">
            <a:solidFill>
              <a:srgbClr val="24AE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플래그">
            <a:extLst>
              <a:ext uri="{FF2B5EF4-FFF2-40B4-BE49-F238E27FC236}">
                <a16:creationId xmlns:a16="http://schemas.microsoft.com/office/drawing/2014/main" id="{EB701D16-D2CB-493F-815C-25039419C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91" y="130712"/>
            <a:ext cx="809613" cy="8096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11078A-76AA-447E-ADB4-31585746823C}"/>
              </a:ext>
            </a:extLst>
          </p:cNvPr>
          <p:cNvSpPr txBox="1"/>
          <p:nvPr/>
        </p:nvSpPr>
        <p:spPr>
          <a:xfrm>
            <a:off x="2055844" y="2580309"/>
            <a:ext cx="80803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ko-KR" altLang="en-US" sz="2600" b="1" dirty="0">
                <a:solidFill>
                  <a:schemeClr val="accent3">
                    <a:lumMod val="50000"/>
                  </a:schemeClr>
                </a:solidFill>
              </a:rPr>
              <a:t>인 가구를 위한 현실적인 요리 추천 서비스를 제공하여 식생활을 개선</a:t>
            </a:r>
            <a:endParaRPr lang="en-US" altLang="ko-KR" sz="26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altLang="ko-KR" sz="26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ko-KR" altLang="en-US" sz="2600" b="1" dirty="0">
                <a:solidFill>
                  <a:schemeClr val="accent3">
                    <a:lumMod val="50000"/>
                  </a:schemeClr>
                </a:solidFill>
              </a:rPr>
              <a:t>식재료들을 효율적으로 활용함으로써 음식물 쓰레기 배출량을 줄이는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5544A-EB95-4C99-9A2A-3D12427E2571}"/>
              </a:ext>
            </a:extLst>
          </p:cNvPr>
          <p:cNvSpPr txBox="1"/>
          <p:nvPr/>
        </p:nvSpPr>
        <p:spPr>
          <a:xfrm>
            <a:off x="1146645" y="1662644"/>
            <a:ext cx="1253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b="1" dirty="0">
                <a:solidFill>
                  <a:schemeClr val="accent3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endParaRPr lang="ko-KR" altLang="en-US" sz="16600" b="1" dirty="0">
              <a:solidFill>
                <a:schemeClr val="accent3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C2F34-1214-44EB-916A-7BC1C1AB87A0}"/>
              </a:ext>
            </a:extLst>
          </p:cNvPr>
          <p:cNvSpPr txBox="1"/>
          <p:nvPr/>
        </p:nvSpPr>
        <p:spPr>
          <a:xfrm>
            <a:off x="9749277" y="4016912"/>
            <a:ext cx="1253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b="1" dirty="0">
                <a:solidFill>
                  <a:srgbClr val="CFCED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endParaRPr lang="ko-KR" altLang="en-US" sz="16600" b="1" dirty="0">
              <a:solidFill>
                <a:srgbClr val="CFCED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12333-0BA7-4D1D-806A-F333B2028EF2}"/>
              </a:ext>
            </a:extLst>
          </p:cNvPr>
          <p:cNvSpPr txBox="1"/>
          <p:nvPr/>
        </p:nvSpPr>
        <p:spPr>
          <a:xfrm>
            <a:off x="1124289" y="329811"/>
            <a:ext cx="908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accent3">
                    <a:lumMod val="50000"/>
                  </a:schemeClr>
                </a:solidFill>
              </a:rPr>
              <a:t>결론</a:t>
            </a:r>
            <a:endParaRPr lang="ko-KR" alt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884EE6-2177-4ACB-814E-7D2971735706}"/>
              </a:ext>
            </a:extLst>
          </p:cNvPr>
          <p:cNvSpPr/>
          <p:nvPr/>
        </p:nvSpPr>
        <p:spPr>
          <a:xfrm rot="2700000">
            <a:off x="10335495" y="293309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49689F-BAEA-4318-B1CD-67D21655F7CC}"/>
              </a:ext>
            </a:extLst>
          </p:cNvPr>
          <p:cNvSpPr/>
          <p:nvPr/>
        </p:nvSpPr>
        <p:spPr>
          <a:xfrm rot="2700000">
            <a:off x="10552833" y="292518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556BC6-2C25-4913-A7DD-03CBFD41A70E}"/>
              </a:ext>
            </a:extLst>
          </p:cNvPr>
          <p:cNvSpPr/>
          <p:nvPr/>
        </p:nvSpPr>
        <p:spPr>
          <a:xfrm rot="2700000">
            <a:off x="10768833" y="292518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76054D-E6CA-4A9B-B3E3-4713EF94F281}"/>
              </a:ext>
            </a:extLst>
          </p:cNvPr>
          <p:cNvSpPr/>
          <p:nvPr/>
        </p:nvSpPr>
        <p:spPr>
          <a:xfrm rot="2700000">
            <a:off x="10984833" y="293373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B1FEBA-D204-417E-BA6A-5CBB905046BF}"/>
              </a:ext>
            </a:extLst>
          </p:cNvPr>
          <p:cNvSpPr/>
          <p:nvPr/>
        </p:nvSpPr>
        <p:spPr>
          <a:xfrm rot="2700000">
            <a:off x="11196297" y="292518"/>
            <a:ext cx="478800" cy="478800"/>
          </a:xfrm>
          <a:prstGeom prst="rect">
            <a:avLst/>
          </a:prstGeom>
          <a:solidFill>
            <a:srgbClr val="2D313D"/>
          </a:solidFill>
          <a:ln w="50800">
            <a:solidFill>
              <a:srgbClr val="825A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366A0-E297-4DE6-9875-90EFA525E2A4}"/>
              </a:ext>
            </a:extLst>
          </p:cNvPr>
          <p:cNvSpPr txBox="1"/>
          <p:nvPr/>
        </p:nvSpPr>
        <p:spPr>
          <a:xfrm>
            <a:off x="11224233" y="270308"/>
            <a:ext cx="47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825A89"/>
                </a:solidFill>
              </a:rPr>
              <a:t>5</a:t>
            </a:r>
            <a:endParaRPr lang="ko-KR" altLang="en-US" sz="2800" b="1" dirty="0">
              <a:solidFill>
                <a:srgbClr val="825A89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A69A8B-BA05-4D32-B66F-88EBFD6A7211}"/>
              </a:ext>
            </a:extLst>
          </p:cNvPr>
          <p:cNvSpPr txBox="1"/>
          <p:nvPr/>
        </p:nvSpPr>
        <p:spPr>
          <a:xfrm>
            <a:off x="11408758" y="6460470"/>
            <a:ext cx="90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ko-KR" altLang="en-US" b="1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b="1">
                <a:solidFill>
                  <a:schemeClr val="accent3">
                    <a:lumMod val="50000"/>
                  </a:schemeClr>
                </a:solidFill>
              </a:rPr>
              <a:t>/ 7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9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220</Words>
  <Application>Microsoft Office PowerPoint</Application>
  <PresentationFormat>와이드스크린</PresentationFormat>
  <Paragraphs>73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이민호</dc:creator>
  <cp:lastModifiedBy>구 태훈</cp:lastModifiedBy>
  <cp:revision>44</cp:revision>
  <dcterms:created xsi:type="dcterms:W3CDTF">2020-09-12T12:42:26Z</dcterms:created>
  <dcterms:modified xsi:type="dcterms:W3CDTF">2022-03-13T08:53:21Z</dcterms:modified>
</cp:coreProperties>
</file>