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95" r:id="rId3"/>
    <p:sldId id="299" r:id="rId4"/>
    <p:sldId id="302" r:id="rId5"/>
    <p:sldId id="303" r:id="rId6"/>
    <p:sldId id="304" r:id="rId7"/>
    <p:sldId id="305" r:id="rId8"/>
    <p:sldId id="306" r:id="rId9"/>
    <p:sldId id="308" r:id="rId10"/>
    <p:sldId id="301" r:id="rId11"/>
    <p:sldId id="283" r:id="rId12"/>
    <p:sldId id="261" r:id="rId13"/>
    <p:sldId id="291" r:id="rId14"/>
    <p:sldId id="292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80" r:id="rId23"/>
    <p:sldId id="282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D5B2"/>
    <a:srgbClr val="4785B8"/>
    <a:srgbClr val="396E9A"/>
    <a:srgbClr val="6BC0FF"/>
    <a:srgbClr val="00608A"/>
    <a:srgbClr val="174366"/>
    <a:srgbClr val="000000"/>
    <a:srgbClr val="4B5C75"/>
    <a:srgbClr val="0F518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93" autoAdjust="0"/>
  </p:normalViewPr>
  <p:slideViewPr>
    <p:cSldViewPr snapToGrid="0" showGuides="1">
      <p:cViewPr>
        <p:scale>
          <a:sx n="100" d="100"/>
          <a:sy n="100" d="100"/>
        </p:scale>
        <p:origin x="402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/>
              <a:t>현장점검의 날 점검 결과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3D-43F5-B525-85FE78EF86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달비계 작업 안전조치 미확인</c:v>
                </c:pt>
                <c:pt idx="1">
                  <c:v>지붕작업 안전조치 불량</c:v>
                </c:pt>
                <c:pt idx="2">
                  <c:v>추락방호망 등 미설치</c:v>
                </c:pt>
                <c:pt idx="3">
                  <c:v>개구부 덮개 등 불량</c:v>
                </c:pt>
                <c:pt idx="4">
                  <c:v>작업발판 미설치</c:v>
                </c:pt>
                <c:pt idx="5">
                  <c:v>근로자 개인보호구 착용 불량</c:v>
                </c:pt>
                <c:pt idx="6">
                  <c:v>안전난간 미설치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</c:v>
                </c:pt>
                <c:pt idx="1">
                  <c:v>128</c:v>
                </c:pt>
                <c:pt idx="2">
                  <c:v>347</c:v>
                </c:pt>
                <c:pt idx="3">
                  <c:v>382</c:v>
                </c:pt>
                <c:pt idx="4">
                  <c:v>834</c:v>
                </c:pt>
                <c:pt idx="5">
                  <c:v>1156</c:v>
                </c:pt>
                <c:pt idx="6">
                  <c:v>1665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D-43F5-B525-85FE78EF869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0"/>
        <c:axId val="714869480"/>
        <c:axId val="714874072"/>
      </c:barChart>
      <c:catAx>
        <c:axId val="714869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900" dirty="0"/>
                  <a:t>(</a:t>
                </a:r>
                <a:r>
                  <a:rPr lang="ko-KR" altLang="en-US" sz="900" dirty="0"/>
                  <a:t>단위 </a:t>
                </a:r>
                <a:r>
                  <a:rPr lang="en-US" altLang="ko-KR" sz="900" dirty="0"/>
                  <a:t>: </a:t>
                </a:r>
                <a:r>
                  <a:rPr lang="ko-KR" altLang="en-US" sz="900" dirty="0"/>
                  <a:t>곳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c:rich>
          </c:tx>
          <c:layout>
            <c:manualLayout>
              <c:xMode val="edge"/>
              <c:yMode val="edge"/>
              <c:x val="0.85040128841384455"/>
              <c:y val="0.93090574045893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7-4058-88B9-CDAEF151F8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7-4058-88B9-CDAEF151F8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7-4058-88B9-CDAEF151F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12-467E-ACFE-478F8FF976C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12-467E-ACFE-478F8FF976C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12-467E-ACFE-478F8FF976C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12-467E-ACFE-478F8FF976CB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12-467E-ACFE-478F8FF97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0-493B-80CA-30AE6C2988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0-493B-80CA-30AE6C2988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0-493B-80CA-30AE6C298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D-4E9A-8C01-C2372AC73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9D-4E9A-8C01-C2372AC733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9D-4E9A-8C01-C2372AC73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2309-6C7B-41FB-A7FB-60BAC2697C9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C6E1-F608-49C1-97FF-A98474E1C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6E1-F608-49C1-97FF-A98474E1C5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4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6E1-F608-49C1-97FF-A98474E1C5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6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97000"/>
                <a:lumOff val="3000"/>
              </a:schemeClr>
            </a:gs>
            <a:gs pos="23000">
              <a:schemeClr val="accent2">
                <a:lumMod val="94000"/>
                <a:lumOff val="6000"/>
              </a:schemeClr>
            </a:gs>
            <a:gs pos="69000">
              <a:schemeClr val="accent2">
                <a:lumMod val="99000"/>
                <a:lumOff val="1000"/>
              </a:schemeClr>
            </a:gs>
            <a:gs pos="100000">
              <a:schemeClr val="accent2">
                <a:lumMod val="94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F96A27-2B78-78E6-3C01-AE67AA7A6EC5}"/>
              </a:ext>
            </a:extLst>
          </p:cNvPr>
          <p:cNvSpPr txBox="1"/>
          <p:nvPr/>
        </p:nvSpPr>
        <p:spPr>
          <a:xfrm>
            <a:off x="1276412" y="3013502"/>
            <a:ext cx="9639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>
                <a:solidFill>
                  <a:schemeClr val="accent6"/>
                </a:solidFill>
              </a:rPr>
              <a:t>개인 안정 장비 착용 확인 시스템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5430-7661-3E5B-A9D8-C4518DF0F596}"/>
              </a:ext>
            </a:extLst>
          </p:cNvPr>
          <p:cNvSpPr txBox="1"/>
          <p:nvPr/>
        </p:nvSpPr>
        <p:spPr>
          <a:xfrm>
            <a:off x="3887702" y="145413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2022 </a:t>
            </a:r>
            <a:r>
              <a:rPr lang="ko-KR" altLang="en-US" b="1" dirty="0">
                <a:solidFill>
                  <a:schemeClr val="accent6"/>
                </a:solidFill>
              </a:rPr>
              <a:t>정보기술학회 대학생 논문 경진대회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962F7-71DC-B666-EAAA-8514CBB7B3D5}"/>
              </a:ext>
            </a:extLst>
          </p:cNvPr>
          <p:cNvSpPr txBox="1"/>
          <p:nvPr/>
        </p:nvSpPr>
        <p:spPr>
          <a:xfrm>
            <a:off x="6685363" y="6131271"/>
            <a:ext cx="5506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</a:rPr>
              <a:t>정재형</a:t>
            </a:r>
            <a:r>
              <a:rPr lang="en-US" altLang="ko-KR" sz="2000" dirty="0">
                <a:solidFill>
                  <a:schemeClr val="accent6"/>
                </a:solidFill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</a:rPr>
              <a:t>구태훈</a:t>
            </a:r>
            <a:r>
              <a:rPr lang="en-US" altLang="ko-KR" sz="2000" dirty="0">
                <a:solidFill>
                  <a:schemeClr val="accent6"/>
                </a:solidFill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</a:rPr>
              <a:t>김경민</a:t>
            </a:r>
            <a:r>
              <a:rPr lang="en-US" altLang="ko-KR" sz="2000" dirty="0">
                <a:solidFill>
                  <a:schemeClr val="accent6"/>
                </a:solidFill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</a:rPr>
              <a:t>이재문</a:t>
            </a:r>
            <a:r>
              <a:rPr lang="en-US" altLang="ko-KR" sz="2000" dirty="0">
                <a:solidFill>
                  <a:schemeClr val="accent6"/>
                </a:solidFill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</a:rPr>
              <a:t>김성영</a:t>
            </a:r>
            <a:r>
              <a:rPr lang="en-US" altLang="ko-KR" sz="2000" dirty="0">
                <a:solidFill>
                  <a:schemeClr val="accent6"/>
                </a:solidFill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</a:rPr>
              <a:t>오병우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E00EE-9B80-7C85-4279-327787BC882E}"/>
              </a:ext>
            </a:extLst>
          </p:cNvPr>
          <p:cNvSpPr txBox="1"/>
          <p:nvPr/>
        </p:nvSpPr>
        <p:spPr>
          <a:xfrm>
            <a:off x="6685363" y="566672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EFD5B2"/>
                </a:solidFill>
              </a:rPr>
              <a:t>금오공과대학교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1112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결  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Conclusion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1C44EF-D708-6739-4196-5E00C48DF38D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/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C4BC7-AF64-EE2D-307D-C92ED9022E90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9CC37-E4CF-452A-692C-F5881A00C0AB}"/>
              </a:ext>
            </a:extLst>
          </p:cNvPr>
          <p:cNvSpPr txBox="1"/>
          <p:nvPr/>
        </p:nvSpPr>
        <p:spPr>
          <a:xfrm>
            <a:off x="2417535" y="2581973"/>
            <a:ext cx="7356930" cy="16940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400" b="1" i="0" dirty="0">
                <a:effectLst/>
                <a:latin typeface="Whitney"/>
              </a:rPr>
              <a:t>YOLOv5</a:t>
            </a:r>
            <a:r>
              <a:rPr lang="ko-KR" altLang="en-US" sz="2400" b="1" i="0" dirty="0">
                <a:effectLst/>
                <a:latin typeface="Whitney"/>
              </a:rPr>
              <a:t>를 활용한 안전 장비 검출 시스템을 사용하여</a:t>
            </a:r>
          </a:p>
          <a:p>
            <a:pPr algn="ctr">
              <a:lnSpc>
                <a:spcPct val="110000"/>
              </a:lnSpc>
            </a:pPr>
            <a:endParaRPr lang="ko-KR" altLang="en-US" sz="2400" b="1" i="0" dirty="0">
              <a:effectLst/>
              <a:latin typeface="Whitney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400" b="1" i="0" dirty="0">
                <a:effectLst/>
                <a:latin typeface="Whitney"/>
              </a:rPr>
              <a:t>안전 장비 미착용에 대한 경고를 울려 현장에서의 사고 발생률을 낮춤</a:t>
            </a:r>
            <a:endParaRPr lang="ko-KR" altLang="en-US" sz="2400" b="1" i="1" spc="-150" dirty="0"/>
          </a:p>
        </p:txBody>
      </p:sp>
    </p:spTree>
    <p:extLst>
      <p:ext uri="{BB962C8B-B14F-4D97-AF65-F5344CB8AC3E}">
        <p14:creationId xmlns:p14="http://schemas.microsoft.com/office/powerpoint/2010/main" val="12648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E7F62-C20B-4071-9D3D-B76ABFF40067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151CF-30D6-4926-B0EE-1D081AF1F004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2417535" y="2581973"/>
            <a:ext cx="7356930" cy="16940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400" b="1" i="0" dirty="0">
                <a:solidFill>
                  <a:srgbClr val="DCDDDE"/>
                </a:solidFill>
                <a:effectLst/>
                <a:latin typeface="Whitney"/>
              </a:rPr>
              <a:t>YOLOv5</a:t>
            </a:r>
            <a:r>
              <a:rPr lang="ko-KR" altLang="en-US" sz="2400" b="1" i="0" dirty="0">
                <a:solidFill>
                  <a:srgbClr val="DCDDDE"/>
                </a:solidFill>
                <a:effectLst/>
                <a:latin typeface="Whitney"/>
              </a:rPr>
              <a:t>를 활용한 안전 장비 검출 시스템을 사용하여</a:t>
            </a:r>
          </a:p>
          <a:p>
            <a:pPr algn="ctr">
              <a:lnSpc>
                <a:spcPct val="110000"/>
              </a:lnSpc>
            </a:pPr>
            <a:endParaRPr lang="ko-KR" altLang="en-US" sz="2400" b="1" i="0" dirty="0">
              <a:solidFill>
                <a:srgbClr val="DCDDDE"/>
              </a:solidFill>
              <a:effectLst/>
              <a:latin typeface="Whitney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400" b="1" i="0" dirty="0">
                <a:solidFill>
                  <a:srgbClr val="DCDDDE"/>
                </a:solidFill>
                <a:effectLst/>
                <a:latin typeface="Whitney"/>
              </a:rPr>
              <a:t>안전 장비 미착용에 대한 경고를 울려 현장에서의 사고 발생률을 낮춤</a:t>
            </a:r>
            <a:endParaRPr lang="ko-KR" altLang="en-US" sz="2400" b="1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DD93F0-CFCA-B819-C665-AE8AA28B727A}"/>
              </a:ext>
            </a:extLst>
          </p:cNvPr>
          <p:cNvGrpSpPr/>
          <p:nvPr/>
        </p:nvGrpSpPr>
        <p:grpSpPr>
          <a:xfrm>
            <a:off x="5065910" y="2805752"/>
            <a:ext cx="2060180" cy="1246496"/>
            <a:chOff x="5065912" y="2680230"/>
            <a:chExt cx="2060180" cy="12464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A48078-82E0-46B0-BFB6-AC766ABB0F40}"/>
                </a:ext>
              </a:extLst>
            </p:cNvPr>
            <p:cNvSpPr txBox="1"/>
            <p:nvPr/>
          </p:nvSpPr>
          <p:spPr>
            <a:xfrm>
              <a:off x="5195336" y="2680230"/>
              <a:ext cx="1801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chemeClr val="bg1"/>
                  </a:solidFill>
                </a:rPr>
                <a:t>THANK</a:t>
              </a:r>
              <a:r>
                <a:rPr lang="ko-KR" altLang="en-US" sz="24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2400" spc="-150" dirty="0">
                  <a:solidFill>
                    <a:schemeClr val="bg1"/>
                  </a:solidFill>
                </a:rPr>
                <a:t>YOU</a:t>
              </a:r>
              <a:endParaRPr lang="ko-KR" altLang="en-US" sz="2400" spc="-15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38E00D-C0DE-724C-F642-9D56C384212C}"/>
                </a:ext>
              </a:extLst>
            </p:cNvPr>
            <p:cNvSpPr txBox="1"/>
            <p:nvPr/>
          </p:nvSpPr>
          <p:spPr>
            <a:xfrm>
              <a:off x="5065912" y="2911063"/>
              <a:ext cx="20601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Q</a:t>
              </a:r>
              <a:r>
                <a:rPr lang="en-US" altLang="ko-KR" sz="4400" dirty="0">
                  <a:solidFill>
                    <a:schemeClr val="bg1"/>
                  </a:solidFill>
                </a:rPr>
                <a:t> &amp; </a:t>
              </a:r>
              <a:r>
                <a:rPr lang="en-US" altLang="ko-KR" sz="6000" dirty="0">
                  <a:solidFill>
                    <a:schemeClr val="bg1"/>
                  </a:solidFill>
                </a:rPr>
                <a:t>A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C84CC-870D-4BA4-9FCA-61510052C1CD}"/>
              </a:ext>
            </a:extLst>
          </p:cNvPr>
          <p:cNvSpPr/>
          <p:nvPr/>
        </p:nvSpPr>
        <p:spPr>
          <a:xfrm>
            <a:off x="727075" y="188668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C62F2D-FF1C-4B64-9669-910937A95205}"/>
              </a:ext>
            </a:extLst>
          </p:cNvPr>
          <p:cNvCxnSpPr/>
          <p:nvPr/>
        </p:nvCxnSpPr>
        <p:spPr>
          <a:xfrm>
            <a:off x="727075" y="189591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CEB380-0C7F-4231-B8A3-F631EE9E9C03}"/>
              </a:ext>
            </a:extLst>
          </p:cNvPr>
          <p:cNvSpPr txBox="1"/>
          <p:nvPr/>
        </p:nvSpPr>
        <p:spPr>
          <a:xfrm>
            <a:off x="831850" y="197053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B139DB-04C3-4D86-8269-02D49140FBCC}"/>
              </a:ext>
            </a:extLst>
          </p:cNvPr>
          <p:cNvSpPr txBox="1"/>
          <p:nvPr/>
        </p:nvSpPr>
        <p:spPr>
          <a:xfrm>
            <a:off x="1299635" y="207349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594225" y="189815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/>
          <p:nvPr/>
        </p:nvCxnSpPr>
        <p:spPr>
          <a:xfrm>
            <a:off x="4594225" y="190738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E7564B-D7BF-4417-B996-A68AD575F309}"/>
              </a:ext>
            </a:extLst>
          </p:cNvPr>
          <p:cNvSpPr txBox="1"/>
          <p:nvPr/>
        </p:nvSpPr>
        <p:spPr>
          <a:xfrm>
            <a:off x="4699000" y="198200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CE5A6-652E-47B0-8866-AD478EBE0E4F}"/>
              </a:ext>
            </a:extLst>
          </p:cNvPr>
          <p:cNvSpPr txBox="1"/>
          <p:nvPr/>
        </p:nvSpPr>
        <p:spPr>
          <a:xfrm>
            <a:off x="5166785" y="208496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33ADD8-1844-45D5-A6EC-B3EE33A562F0}"/>
              </a:ext>
            </a:extLst>
          </p:cNvPr>
          <p:cNvSpPr/>
          <p:nvPr/>
        </p:nvSpPr>
        <p:spPr>
          <a:xfrm>
            <a:off x="8461375" y="190963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AD0239-BA74-4AF1-81DC-CC213E0C3E7A}"/>
              </a:ext>
            </a:extLst>
          </p:cNvPr>
          <p:cNvCxnSpPr/>
          <p:nvPr/>
        </p:nvCxnSpPr>
        <p:spPr>
          <a:xfrm>
            <a:off x="8461375" y="191886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5818B-9B8C-468F-A99E-7AB391263460}"/>
              </a:ext>
            </a:extLst>
          </p:cNvPr>
          <p:cNvSpPr txBox="1"/>
          <p:nvPr/>
        </p:nvSpPr>
        <p:spPr>
          <a:xfrm>
            <a:off x="8566150" y="19934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055386-8D24-43D1-A0EC-A35DC5538940}"/>
              </a:ext>
            </a:extLst>
          </p:cNvPr>
          <p:cNvSpPr txBox="1"/>
          <p:nvPr/>
        </p:nvSpPr>
        <p:spPr>
          <a:xfrm>
            <a:off x="9033935" y="209644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D03BDC-63A8-4556-B3F0-BE4A7191B373}"/>
              </a:ext>
            </a:extLst>
          </p:cNvPr>
          <p:cNvCxnSpPr/>
          <p:nvPr/>
        </p:nvCxnSpPr>
        <p:spPr>
          <a:xfrm>
            <a:off x="727075" y="605495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/>
          <p:nvPr/>
        </p:nvCxnSpPr>
        <p:spPr>
          <a:xfrm>
            <a:off x="4594225" y="606234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8D6BB67-77B5-4EEB-B428-8B62D9693608}"/>
              </a:ext>
            </a:extLst>
          </p:cNvPr>
          <p:cNvCxnSpPr/>
          <p:nvPr/>
        </p:nvCxnSpPr>
        <p:spPr>
          <a:xfrm>
            <a:off x="8461375" y="606973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4699000" y="289758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id="{EA746855-464E-4B9F-94CF-A402812F7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127377"/>
              </p:ext>
            </p:extLst>
          </p:nvPr>
        </p:nvGraphicFramePr>
        <p:xfrm>
          <a:off x="8609762" y="289124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차트 71">
            <a:extLst>
              <a:ext uri="{FF2B5EF4-FFF2-40B4-BE49-F238E27FC236}">
                <a16:creationId xmlns:a16="http://schemas.microsoft.com/office/drawing/2014/main" id="{E3D33EAD-F134-4505-B23B-7516DBAE5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014016"/>
              </p:ext>
            </p:extLst>
          </p:nvPr>
        </p:nvGraphicFramePr>
        <p:xfrm>
          <a:off x="127000" y="287199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58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280667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280667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685C2-CB3C-4485-9CB8-D568C68537A2}"/>
              </a:ext>
            </a:extLst>
          </p:cNvPr>
          <p:cNvGrpSpPr/>
          <p:nvPr/>
        </p:nvGrpSpPr>
        <p:grpSpPr>
          <a:xfrm>
            <a:off x="6880463" y="1662606"/>
            <a:ext cx="4541574" cy="4833448"/>
            <a:chOff x="6799183" y="1723944"/>
            <a:chExt cx="4541574" cy="4833448"/>
          </a:xfrm>
          <a:solidFill>
            <a:schemeClr val="accent2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BAF6F9B-ACB4-4ED8-B636-6CAA6F71C5C9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862573-C8AC-42FB-BB10-E3DF9C9D862F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097E53A-3EA4-4D28-BBFF-B5C5F8EBEAF2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84508C1-27E5-4322-9986-DA08D458D73E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8076405-00E4-475F-9EED-A49A14705F4C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A41D26B-A7A3-4F01-BA25-64B3600FAD6B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A368863-12CF-4E7F-B52B-C2646CA52A5F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EF84AFA-53CB-4EE4-AE9D-DE88574C31AA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9ECA585-BED6-4658-819D-1C8F8B6D982F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600C19-2EDE-4A3D-B2AE-EB154FCA7EDD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118563D-D757-47D1-9122-18669721CDCF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2E65227-F667-4A8D-A50F-F6B6D26F4E8A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D726DA0-A3E4-4FC0-8357-FE1D68AAE9BF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93D56D0-B500-457F-97A8-1BF0A135C062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E8B33B8-FC68-480D-80E2-AAB732A98347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4DF07A8-D8D1-481F-B1E9-D82D54E26235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09A23F7-8EB3-4CB9-826B-D0E4D2613AF3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F6CD0F-6927-4A65-9456-C7EC316B0D8D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E6C7DED-07C9-40B6-A86E-0AAE56990FB9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1CBE9DE-8A29-4D69-890D-30C4923ED861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7F4F695-43CE-4BE3-B5E1-967FBAE7A9CF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31190B6-8D28-44BE-99B8-755F0B395DBF}"/>
              </a:ext>
            </a:extLst>
          </p:cNvPr>
          <p:cNvSpPr/>
          <p:nvPr/>
        </p:nvSpPr>
        <p:spPr>
          <a:xfrm>
            <a:off x="594313" y="2923490"/>
            <a:ext cx="1493036" cy="1493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2BE3328-AC3F-4EBB-B3E3-F50BF72506BB}"/>
              </a:ext>
            </a:extLst>
          </p:cNvPr>
          <p:cNvSpPr/>
          <p:nvPr/>
        </p:nvSpPr>
        <p:spPr>
          <a:xfrm>
            <a:off x="2466544" y="2923490"/>
            <a:ext cx="1493036" cy="1493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83FB523-DE0B-41EB-836B-8EB67F61F8DE}"/>
              </a:ext>
            </a:extLst>
          </p:cNvPr>
          <p:cNvSpPr/>
          <p:nvPr/>
        </p:nvSpPr>
        <p:spPr>
          <a:xfrm>
            <a:off x="4338776" y="2923490"/>
            <a:ext cx="1493036" cy="14930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525278" y="4834348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가을 위에도 하나에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프랑시스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가득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이름을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그러나 까닭이요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위에도 지나가는 내린 이국 사람들의 하나에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D750C1-8067-4DEC-A81B-787727A2722E}"/>
              </a:ext>
            </a:extLst>
          </p:cNvPr>
          <p:cNvSpPr txBox="1"/>
          <p:nvPr/>
        </p:nvSpPr>
        <p:spPr>
          <a:xfrm>
            <a:off x="4828873" y="3395918"/>
            <a:ext cx="47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2F4B82-9363-452F-9D7E-DF77E8534EA6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5DD1-996E-44BD-A789-4A76C87AF483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4F89D-A3E0-4115-B256-612A896AA81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4496-669C-47EA-828B-6B7F9D2C95C6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17348F-5BA3-4B7D-8D68-35676EBD494B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E1BB-6FC3-4B23-99CA-9F80E209C5C7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8EBEE-6206-4D4C-A2C1-E9F0AF60594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51B32B-4449-4A50-81FB-81DE93EC374E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BB84E-1344-41FE-A472-2A421764B74A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6C64-55D5-4231-A826-E4EDDD810771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원호 10">
            <a:extLst>
              <a:ext uri="{FF2B5EF4-FFF2-40B4-BE49-F238E27FC236}">
                <a16:creationId xmlns:a16="http://schemas.microsoft.com/office/drawing/2014/main" id="{2540F78E-8752-4895-A4F5-C517D9EF6E83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309A68A5-C54D-406F-ACD7-044844E6AF73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8C217-C539-4F33-9289-F67D8D81843E}"/>
              </a:ext>
            </a:extLst>
          </p:cNvPr>
          <p:cNvSpPr txBox="1"/>
          <p:nvPr/>
        </p:nvSpPr>
        <p:spPr>
          <a:xfrm>
            <a:off x="1670442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75%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F330851B-0F38-4268-9B2A-7A8C97258E9E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5AA62189-D6C3-458B-AD54-6B4FCCB37C2E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BA6FA6E-AD07-441B-9A07-41FF9D16C8B7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2C3E1-CA9A-4FD2-B135-4467F23CEA6E}"/>
              </a:ext>
            </a:extLst>
          </p:cNvPr>
          <p:cNvSpPr txBox="1"/>
          <p:nvPr/>
        </p:nvSpPr>
        <p:spPr>
          <a:xfrm>
            <a:off x="5652980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67%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92561A-8B9C-42D3-AEBA-A0CAEC34B21F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3237BB-53A8-4851-843A-820DC32F9BF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A8342561-CBC3-45AE-8513-97B7F7755848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F02A8B71-7339-4243-B9FA-3B5E0C162CF5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62AEF-6B60-4D82-AACB-85C320926CDA}"/>
              </a:ext>
            </a:extLst>
          </p:cNvPr>
          <p:cNvSpPr txBox="1"/>
          <p:nvPr/>
        </p:nvSpPr>
        <p:spPr>
          <a:xfrm>
            <a:off x="9635515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51%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テキスト ボックス 17">
            <a:extLst>
              <a:ext uri="{FF2B5EF4-FFF2-40B4-BE49-F238E27FC236}">
                <a16:creationId xmlns:a16="http://schemas.microsoft.com/office/drawing/2014/main" id="{72F3CCDA-9CE1-4627-A905-5A25C71F725F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D62F3C-71A2-4B66-B46E-F20139C6A2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56E455-D3FC-4DF1-A149-C18D8FF897C7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8936B308-2BCD-47D5-B69F-9711F6D57EE2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618F3C-4F46-4794-A83B-596039880A05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652CBA-57A7-4D11-A252-C6571A6986A2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4F490-23B9-4751-81DD-3EB98763973A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53E84-221A-4F70-A0E7-C80FF2BEE01F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CD465-87B3-47DC-B991-1FEA2D072210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0AC2D-E0A6-4F90-9AB9-A946887F3DC9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6B159-B554-4548-9959-F7FDB43BB3B2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C39B7-278E-4954-9514-E9A2F4D899C7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차트 11">
                <a:extLst>
                  <a:ext uri="{FF2B5EF4-FFF2-40B4-BE49-F238E27FC236}">
                    <a16:creationId xmlns:a16="http://schemas.microsoft.com/office/drawing/2014/main" id="{F9360B68-AA33-46DC-83B4-9120BC2D67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74158464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차트 11">
                <a:extLst>
                  <a:ext uri="{FF2B5EF4-FFF2-40B4-BE49-F238E27FC236}">
                    <a16:creationId xmlns:a16="http://schemas.microsoft.com/office/drawing/2014/main" id="{F9360B68-AA33-46DC-83B4-9120BC2D67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305C4EF-A581-45DA-B017-702AEFE9D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268248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1494383" y="161597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파란색 배경의 해시 태그 기호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545" y="0"/>
            <a:ext cx="6092455" cy="68579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46EA0-04EF-AFE2-98F7-C9F9D0D2820E}"/>
              </a:ext>
            </a:extLst>
          </p:cNvPr>
          <p:cNvGrpSpPr/>
          <p:nvPr/>
        </p:nvGrpSpPr>
        <p:grpSpPr>
          <a:xfrm>
            <a:off x="939800" y="1781727"/>
            <a:ext cx="2871668" cy="3294546"/>
            <a:chOff x="939800" y="1357779"/>
            <a:chExt cx="2871668" cy="32945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C08834-ED35-45E6-B147-6F64B4C6C295}"/>
                </a:ext>
              </a:extLst>
            </p:cNvPr>
            <p:cNvGrpSpPr/>
            <p:nvPr/>
          </p:nvGrpSpPr>
          <p:grpSpPr>
            <a:xfrm>
              <a:off x="939800" y="1357779"/>
              <a:ext cx="1406523" cy="707886"/>
              <a:chOff x="939800" y="1442839"/>
              <a:chExt cx="1406523" cy="707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F72330-7E35-4F3E-8233-5EF2FA75D0AC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346A5-0E50-4A80-AECC-3CD8A3A24059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825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서론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076CB6-D359-4E8A-B7BA-83335D6CFD8F}"/>
                </a:ext>
              </a:extLst>
            </p:cNvPr>
            <p:cNvGrpSpPr/>
            <p:nvPr/>
          </p:nvGrpSpPr>
          <p:grpSpPr>
            <a:xfrm>
              <a:off x="939800" y="2651109"/>
              <a:ext cx="2871668" cy="707886"/>
              <a:chOff x="939800" y="1442839"/>
              <a:chExt cx="2871668" cy="70788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75C46-30D4-4E5A-A1AE-F7AB20CDC7FB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9CCD7-3E49-43B4-BB9C-7D7D8A386A9A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291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안전 장비 검출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C3C80B5-AE52-41E1-806D-EC76DD5D2936}"/>
                </a:ext>
              </a:extLst>
            </p:cNvPr>
            <p:cNvGrpSpPr/>
            <p:nvPr/>
          </p:nvGrpSpPr>
          <p:grpSpPr>
            <a:xfrm>
              <a:off x="939800" y="3944439"/>
              <a:ext cx="1406523" cy="707886"/>
              <a:chOff x="939800" y="1442839"/>
              <a:chExt cx="1406523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7F61B-E90A-4A24-8681-B60ABA115232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39A7FC-8333-48EF-848E-56B2C85A9A85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825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결론</a:t>
                </a:r>
              </a:p>
            </p:txBody>
          </p:sp>
        </p:grp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BDF12-79F8-42FC-9BC3-713B38E15599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16A41-532E-444B-B021-6EE967194B6D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B24ED-B869-40F5-9C93-C4FE48C5076D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926596-C6F5-4097-BD20-308F8C490C2D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D43160-2BCA-44CC-BD93-ABD4DA6EE0E1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B7E51-2E33-470F-8C4A-78288B4ED20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510EF-A4CE-494B-8941-D6DA8533A09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001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0DFA6-03C7-4391-BA45-400043E8BC29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002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85C29-D193-45E0-9270-B25D1F5AF4F1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003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290B3-124C-4CE7-916D-123C29B94810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004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48237-7D1A-46D6-BD84-2F784093F833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5DC1F-F555-4442-BCE4-24A268216C92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AB44F-6D32-4320-85C6-4D957656C570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B27EB-7DFE-4CC4-9C8C-061B7221C6BB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81E3D-7089-4C8A-B2D1-03CEBADC5A41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EB64F-1AC9-4F24-8EAA-5BDB74B83811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3E8F-973B-43C3-B25B-CC44EF733504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F9BF4-F74A-46FD-AE15-860E7F714C05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0CDF5-90D6-4A74-B086-B27B1F63784E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CA3DC-5113-4F8D-B6C9-D94E83FFAB91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6438-EAA1-4375-BB4C-3DFE7A49DC33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0082D3-A3AF-4A99-868C-CA96F856224E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EB4D81DB-0980-4A8C-B8E9-347A2FF87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60544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171890-4F0A-4C5E-9406-E164C4389724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F7580-8060-4242-B08B-33EB8CC1E788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7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3560693" y="2824480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94FBE0-043F-4D38-AB0A-4A7B2F3582AC}"/>
              </a:ext>
            </a:extLst>
          </p:cNvPr>
          <p:cNvSpPr/>
          <p:nvPr/>
        </p:nvSpPr>
        <p:spPr>
          <a:xfrm>
            <a:off x="2796363" y="2402958"/>
            <a:ext cx="6581553" cy="216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3DBFF-1414-4BF0-ADA5-9B5D3274B90E}"/>
              </a:ext>
            </a:extLst>
          </p:cNvPr>
          <p:cNvSpPr txBox="1"/>
          <p:nvPr/>
        </p:nvSpPr>
        <p:spPr>
          <a:xfrm>
            <a:off x="4047433" y="2967335"/>
            <a:ext cx="407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54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어려울것없음</a:t>
            </a:r>
            <a:endParaRPr lang="ko-KR" altLang="en-US" sz="5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2B895-78D9-4620-B1F3-86FFF76BB729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1ACE-3E1E-4C35-B9EE-5628C56357C0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1112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서  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Introduction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B755152-4956-1C8E-B0A6-964CAE0284B3}"/>
              </a:ext>
            </a:extLst>
          </p:cNvPr>
          <p:cNvSpPr txBox="1"/>
          <p:nvPr/>
        </p:nvSpPr>
        <p:spPr>
          <a:xfrm>
            <a:off x="639470" y="1322861"/>
            <a:ext cx="5456530" cy="337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현장에서의 사고 항목 중 근로자 개인 보호구 착용 불량 </a:t>
            </a:r>
            <a:r>
              <a:rPr lang="en-US" altLang="ko-KR" sz="2000" spc="-150" dirty="0">
                <a:latin typeface="+mn-ea"/>
              </a:rPr>
              <a:t>2</a:t>
            </a:r>
            <a:r>
              <a:rPr lang="ko-KR" altLang="en-US" sz="2000" spc="-150" dirty="0">
                <a:latin typeface="+mn-ea"/>
              </a:rPr>
              <a:t>위임</a:t>
            </a:r>
            <a:endParaRPr lang="en-US" altLang="ko-KR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안전 장비 미착용을 줄일 수 있는 시스템이 있다면 사고와 사망자의 수를 유의미하게 줄일 수 있을 것으로 예측됨</a:t>
            </a:r>
            <a:endParaRPr lang="en-US" altLang="ko-KR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 err="1">
                <a:latin typeface="+mn-ea"/>
              </a:rPr>
              <a:t>딥러닝의</a:t>
            </a:r>
            <a:r>
              <a:rPr lang="ko-KR" altLang="en-US" sz="2000" spc="-150" dirty="0">
                <a:latin typeface="+mn-ea"/>
              </a:rPr>
              <a:t> 객체 검출 기술을 사용하여 현장에서의 안정 장비 착용 여부를 확인함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B30A82-A4B7-50C8-F1BF-555C25EF2A12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3C1046B5-D124-62E0-B024-8A629FE5A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377467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0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72863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660400" y="1291366"/>
            <a:ext cx="5567268" cy="3010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 </a:t>
            </a:r>
            <a:r>
              <a:rPr lang="en-US" altLang="ko-KR" sz="2000" spc="-150" dirty="0">
                <a:latin typeface="+mn-ea"/>
              </a:rPr>
              <a:t>- </a:t>
            </a:r>
            <a:r>
              <a:rPr lang="en-US" altLang="ko-KR" sz="2000" spc="-150" dirty="0" err="1">
                <a:latin typeface="+mn-ea"/>
              </a:rPr>
              <a:t>AIHub</a:t>
            </a:r>
            <a:r>
              <a:rPr lang="ko-KR" altLang="en-US" sz="2000" spc="-150" dirty="0">
                <a:latin typeface="+mn-ea"/>
              </a:rPr>
              <a:t>의 </a:t>
            </a:r>
            <a:r>
              <a:rPr lang="en-US" altLang="ko-KR" sz="2000" spc="-150" dirty="0">
                <a:latin typeface="+mn-ea"/>
              </a:rPr>
              <a:t>"</a:t>
            </a:r>
            <a:r>
              <a:rPr lang="ko-KR" altLang="en-US" sz="2000" spc="-150" dirty="0">
                <a:latin typeface="+mn-ea"/>
              </a:rPr>
              <a:t>공사현장 안전 장비 인식 미시지</a:t>
            </a:r>
            <a:r>
              <a:rPr lang="en-US" altLang="ko-KR" sz="2000" spc="-150" dirty="0">
                <a:latin typeface="+mn-ea"/>
              </a:rPr>
              <a:t>“</a:t>
            </a:r>
          </a:p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latin typeface="+mn-ea"/>
              </a:rPr>
              <a:t>   </a:t>
            </a:r>
            <a:r>
              <a:rPr lang="ko-KR" altLang="en-US" sz="2000" spc="-150" dirty="0">
                <a:latin typeface="+mn-ea"/>
              </a:rPr>
              <a:t>데이터 세트 사용함</a:t>
            </a:r>
            <a:endParaRPr lang="en-US" altLang="ko-KR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 </a:t>
            </a:r>
            <a:r>
              <a:rPr lang="en-US" altLang="ko-KR" sz="2000" spc="-150" dirty="0">
                <a:latin typeface="+mn-ea"/>
              </a:rPr>
              <a:t>- 97,990</a:t>
            </a:r>
            <a:r>
              <a:rPr lang="ko-KR" altLang="en-US" sz="2000" spc="-150" dirty="0">
                <a:latin typeface="+mn-ea"/>
              </a:rPr>
              <a:t>개의 훈련용 데이터와</a:t>
            </a:r>
            <a:endParaRPr lang="en-US" altLang="ko-KR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latin typeface="+mn-ea"/>
              </a:rPr>
              <a:t>   8,629</a:t>
            </a:r>
            <a:r>
              <a:rPr lang="ko-KR" altLang="en-US" sz="2000" spc="-150" dirty="0">
                <a:latin typeface="+mn-ea"/>
              </a:rPr>
              <a:t>개의 검증용 데이터 사용함</a:t>
            </a:r>
            <a:endParaRPr lang="en-US" altLang="ko-KR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latin typeface="+mn-ea"/>
              </a:rPr>
              <a:t> - 45</a:t>
            </a:r>
            <a:r>
              <a:rPr lang="ko-KR" altLang="en-US" sz="2000" spc="-150" dirty="0">
                <a:latin typeface="+mn-ea"/>
              </a:rPr>
              <a:t>가지 클래스 중 안정 장비와 관련된</a:t>
            </a:r>
            <a:endParaRPr lang="en-US" altLang="ko-KR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latin typeface="+mn-ea"/>
              </a:rPr>
              <a:t>   1~8</a:t>
            </a:r>
            <a:r>
              <a:rPr lang="ko-KR" altLang="en-US" sz="2000" spc="-150" dirty="0">
                <a:latin typeface="+mn-ea"/>
              </a:rPr>
              <a:t>까지의 데이터 클래스 사용함</a:t>
            </a:r>
            <a:endParaRPr lang="en-US" altLang="ko-KR" sz="2000" spc="-150" dirty="0"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7F7060-4DC9-05DE-035A-4DC65AD3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291366"/>
            <a:ext cx="5365750" cy="531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72863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660401" y="1188880"/>
            <a:ext cx="11531599" cy="491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spc="-150" dirty="0">
                <a:latin typeface="+mn-ea"/>
              </a:rPr>
              <a:t>개발환경 사양 </a:t>
            </a:r>
            <a:r>
              <a:rPr lang="en-US" altLang="ko-KR" sz="2400" spc="-150" dirty="0">
                <a:latin typeface="+mn-ea"/>
              </a:rPr>
              <a:t>- </a:t>
            </a:r>
            <a:r>
              <a:rPr lang="ko-KR" altLang="en-US" sz="2400" spc="-150" dirty="0">
                <a:latin typeface="+mn-ea"/>
              </a:rPr>
              <a:t>초기</a:t>
            </a:r>
            <a:r>
              <a:rPr lang="en-US" altLang="ko-KR" sz="2400" spc="-150" dirty="0">
                <a:latin typeface="+mn-ea"/>
              </a:rPr>
              <a:t>, </a:t>
            </a:r>
            <a:r>
              <a:rPr lang="ko-KR" altLang="en-US" sz="2400" spc="-150" dirty="0">
                <a:latin typeface="+mn-ea"/>
              </a:rPr>
              <a:t>학습환경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086C95-639C-2F45-8FD1-982A70AE7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0220"/>
              </p:ext>
            </p:extLst>
          </p:nvPr>
        </p:nvGraphicFramePr>
        <p:xfrm>
          <a:off x="660398" y="1793579"/>
          <a:ext cx="5312615" cy="47034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227">
                  <a:extLst>
                    <a:ext uri="{9D8B030D-6E8A-4147-A177-3AD203B41FA5}">
                      <a16:colId xmlns:a16="http://schemas.microsoft.com/office/drawing/2014/main" val="3878228800"/>
                    </a:ext>
                  </a:extLst>
                </a:gridCol>
                <a:gridCol w="3841388">
                  <a:extLst>
                    <a:ext uri="{9D8B030D-6E8A-4147-A177-3AD203B41FA5}">
                      <a16:colId xmlns:a16="http://schemas.microsoft.com/office/drawing/2014/main" val="2156778239"/>
                    </a:ext>
                  </a:extLst>
                </a:gridCol>
              </a:tblGrid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Specifications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5471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Ubuntu 18.04 LTS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6753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i5-9600K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67451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NVIDIA </a:t>
                      </a:r>
                      <a:r>
                        <a:rPr lang="en-US" altLang="ko-KR" dirty="0" err="1"/>
                        <a:t>geforce</a:t>
                      </a:r>
                      <a:r>
                        <a:rPr lang="en-US" altLang="ko-KR" dirty="0"/>
                        <a:t> GTX 1070 </a:t>
                      </a:r>
                      <a:r>
                        <a:rPr lang="en-US" altLang="ko-KR" dirty="0" err="1"/>
                        <a:t>ti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64267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GB LDDR4 </a:t>
                      </a:r>
                      <a:r>
                        <a:rPr lang="ko-KR" altLang="en-US" dirty="0"/>
                        <a:t>*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10295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19829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cuDNN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70334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89EF7A01-500C-295E-47C8-290F1513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43566"/>
              </p:ext>
            </p:extLst>
          </p:nvPr>
        </p:nvGraphicFramePr>
        <p:xfrm>
          <a:off x="6218989" y="1793579"/>
          <a:ext cx="5312615" cy="47034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227">
                  <a:extLst>
                    <a:ext uri="{9D8B030D-6E8A-4147-A177-3AD203B41FA5}">
                      <a16:colId xmlns:a16="http://schemas.microsoft.com/office/drawing/2014/main" val="3878228800"/>
                    </a:ext>
                  </a:extLst>
                </a:gridCol>
                <a:gridCol w="3841388">
                  <a:extLst>
                    <a:ext uri="{9D8B030D-6E8A-4147-A177-3AD203B41FA5}">
                      <a16:colId xmlns:a16="http://schemas.microsoft.com/office/drawing/2014/main" val="2156778239"/>
                    </a:ext>
                  </a:extLst>
                </a:gridCol>
              </a:tblGrid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Specifications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5471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Ubuntu 18.04 LTS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6753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i5-9600K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67451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NVIDIA </a:t>
                      </a:r>
                      <a:r>
                        <a:rPr lang="en-US" altLang="ko-KR" dirty="0" err="1"/>
                        <a:t>geforce</a:t>
                      </a:r>
                      <a:r>
                        <a:rPr lang="en-US" altLang="ko-KR" dirty="0"/>
                        <a:t> GTX 1070 </a:t>
                      </a:r>
                      <a:r>
                        <a:rPr lang="en-US" altLang="ko-KR" dirty="0" err="1"/>
                        <a:t>ti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64267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GB LDDR4 </a:t>
                      </a:r>
                      <a:r>
                        <a:rPr lang="ko-KR" altLang="en-US" dirty="0"/>
                        <a:t>*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10295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198290"/>
                  </a:ext>
                </a:extLst>
              </a:tr>
              <a:tr h="671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cuDNN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2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72863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6096000" y="1329107"/>
            <a:ext cx="5151731" cy="10754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spc="-150" dirty="0">
                <a:latin typeface="+mn-ea"/>
              </a:rPr>
              <a:t>- </a:t>
            </a:r>
            <a:r>
              <a:rPr lang="ko-KR" altLang="en-US" sz="2800" spc="-150" dirty="0">
                <a:latin typeface="+mn-ea"/>
              </a:rPr>
              <a:t>파라미터에 따른 변화 양상 </a:t>
            </a:r>
            <a:r>
              <a:rPr lang="en-US" altLang="ko-KR" sz="2800" spc="-150" dirty="0">
                <a:latin typeface="+mn-ea"/>
              </a:rPr>
              <a:t>– </a:t>
            </a:r>
            <a:r>
              <a:rPr lang="ko-KR" altLang="en-US" sz="2800" spc="-150" dirty="0">
                <a:latin typeface="+mn-ea"/>
              </a:rPr>
              <a:t>값 </a:t>
            </a:r>
            <a:r>
              <a:rPr lang="en-US" altLang="ko-KR" sz="2800" spc="-150" dirty="0">
                <a:latin typeface="+mn-ea"/>
              </a:rPr>
              <a:t>= </a:t>
            </a:r>
            <a:r>
              <a:rPr lang="ko-KR" altLang="en-US" sz="2800" spc="-150" dirty="0">
                <a:latin typeface="+mn-ea"/>
              </a:rPr>
              <a:t>표나 그래프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D457B7-1A14-D165-1D20-D6694ADF9D21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72863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7B2D26-2AB1-0E8C-1C22-5F53DE04478A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5F3833-2434-EB79-9040-894FAC2188EF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639469" y="1129460"/>
            <a:ext cx="11531599" cy="5584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spc="-150" dirty="0">
                <a:latin typeface="+mn-ea"/>
              </a:rPr>
              <a:t>- </a:t>
            </a:r>
            <a:r>
              <a:rPr lang="ko-KR" altLang="en-US" sz="2800" spc="-150" dirty="0">
                <a:latin typeface="+mn-ea"/>
              </a:rPr>
              <a:t>최종 파라미터 </a:t>
            </a:r>
            <a:r>
              <a:rPr lang="en-US" altLang="ko-KR" sz="2800" spc="-150" dirty="0">
                <a:latin typeface="+mn-ea"/>
              </a:rPr>
              <a:t>– </a:t>
            </a:r>
            <a:r>
              <a:rPr lang="ko-KR" altLang="en-US" sz="2800" spc="-150" dirty="0">
                <a:latin typeface="+mn-ea"/>
              </a:rPr>
              <a:t>값 </a:t>
            </a:r>
            <a:r>
              <a:rPr lang="en-US" altLang="ko-KR" sz="2800" spc="-150" dirty="0">
                <a:latin typeface="+mn-ea"/>
              </a:rPr>
              <a:t>= </a:t>
            </a:r>
            <a:r>
              <a:rPr lang="ko-KR" altLang="en-US" sz="2800" spc="-150" dirty="0">
                <a:latin typeface="+mn-ea"/>
              </a:rPr>
              <a:t>표 </a:t>
            </a:r>
            <a:r>
              <a:rPr lang="en-US" altLang="ko-KR" sz="2800" spc="-150" dirty="0">
                <a:latin typeface="+mn-ea"/>
              </a:rPr>
              <a:t>/ </a:t>
            </a:r>
            <a:r>
              <a:rPr lang="ko-KR" altLang="en-US" sz="2800" spc="-150" dirty="0" err="1">
                <a:latin typeface="+mn-ea"/>
              </a:rPr>
              <a:t>결과이미지</a:t>
            </a:r>
            <a:endParaRPr lang="ko-KR" altLang="en-US" sz="28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29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72863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639469" y="1227474"/>
            <a:ext cx="11531599" cy="40374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lnSpc>
                <a:spcPct val="120000"/>
              </a:lnSpc>
              <a:buFontTx/>
              <a:buChar char="-"/>
            </a:pPr>
            <a:r>
              <a:rPr lang="ko-KR" altLang="en-US" sz="2400" spc="-150" dirty="0">
                <a:latin typeface="+mn-ea"/>
              </a:rPr>
              <a:t>시스템 설명</a:t>
            </a:r>
            <a:endParaRPr lang="en-US" altLang="ko-KR" sz="2400" spc="-150" dirty="0"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Tx/>
              <a:buChar char="-"/>
            </a:pPr>
            <a:r>
              <a:rPr lang="en-US" altLang="ko-KR" sz="2400" spc="-150" dirty="0">
                <a:latin typeface="+mn-ea"/>
              </a:rPr>
              <a:t>YOLOv5</a:t>
            </a:r>
            <a:r>
              <a:rPr lang="ko-KR" altLang="en-US" sz="2400" spc="-150" dirty="0">
                <a:latin typeface="+mn-ea"/>
              </a:rPr>
              <a:t>를 사용하여 실시간으로 안전 장비의</a:t>
            </a:r>
          </a:p>
          <a:p>
            <a:pPr marL="457200" indent="-457200" algn="just">
              <a:lnSpc>
                <a:spcPct val="120000"/>
              </a:lnSpc>
              <a:buFontTx/>
              <a:buChar char="-"/>
            </a:pPr>
            <a:r>
              <a:rPr lang="ko-KR" altLang="en-US" sz="2400" spc="-150" dirty="0">
                <a:latin typeface="+mn-ea"/>
              </a:rPr>
              <a:t>미착용을 검출할 수 있는 모델을 구현</a:t>
            </a:r>
          </a:p>
          <a:p>
            <a:pPr marL="457200" indent="-457200" algn="just">
              <a:lnSpc>
                <a:spcPct val="120000"/>
              </a:lnSpc>
              <a:buFontTx/>
              <a:buChar char="-"/>
            </a:pPr>
            <a:endParaRPr lang="ko-KR" altLang="en-US" sz="2400" spc="-150" dirty="0"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Tx/>
              <a:buChar char="-"/>
            </a:pPr>
            <a:r>
              <a:rPr lang="ko-KR" altLang="en-US" sz="2400" spc="-150" dirty="0">
                <a:latin typeface="+mn-ea"/>
              </a:rPr>
              <a:t>현장에서 영상 촬영 장치가 포함된 </a:t>
            </a:r>
            <a:r>
              <a:rPr lang="en-US" altLang="ko-KR" sz="2400" spc="-150" dirty="0">
                <a:latin typeface="+mn-ea"/>
              </a:rPr>
              <a:t>Jetson Nano</a:t>
            </a:r>
            <a:r>
              <a:rPr lang="ko-KR" altLang="en-US" sz="2400" spc="-150" dirty="0">
                <a:latin typeface="+mn-ea"/>
              </a:rPr>
              <a:t>를</a:t>
            </a:r>
          </a:p>
          <a:p>
            <a:pPr marL="457200" indent="-457200" algn="just">
              <a:lnSpc>
                <a:spcPct val="120000"/>
              </a:lnSpc>
              <a:buFontTx/>
              <a:buChar char="-"/>
            </a:pPr>
            <a:r>
              <a:rPr lang="ko-KR" altLang="en-US" sz="2400" spc="-150" dirty="0">
                <a:latin typeface="+mn-ea"/>
              </a:rPr>
              <a:t>이용해 안전 장비를 실시간으로 검출</a:t>
            </a:r>
          </a:p>
          <a:p>
            <a:pPr marL="457200" indent="-457200" algn="just">
              <a:lnSpc>
                <a:spcPct val="120000"/>
              </a:lnSpc>
              <a:buFontTx/>
              <a:buChar char="-"/>
            </a:pPr>
            <a:endParaRPr lang="ko-KR" altLang="en-US" sz="2400" spc="-150" dirty="0">
              <a:latin typeface="+mn-ea"/>
            </a:endParaRPr>
          </a:p>
          <a:p>
            <a:pPr marL="457200" indent="-457200" algn="just">
              <a:lnSpc>
                <a:spcPct val="120000"/>
              </a:lnSpc>
              <a:buFontTx/>
              <a:buChar char="-"/>
            </a:pPr>
            <a:r>
              <a:rPr lang="ko-KR" altLang="en-US" sz="2400" spc="-150" dirty="0">
                <a:latin typeface="+mn-ea"/>
              </a:rPr>
              <a:t>미착용 시 스피커로 위험을 알려 현장에서의</a:t>
            </a:r>
          </a:p>
          <a:p>
            <a:pPr marL="457200" indent="-457200" algn="just">
              <a:lnSpc>
                <a:spcPct val="120000"/>
              </a:lnSpc>
              <a:buFontTx/>
              <a:buChar char="-"/>
            </a:pPr>
            <a:r>
              <a:rPr lang="ko-KR" altLang="en-US" sz="2400" spc="-150" dirty="0">
                <a:latin typeface="+mn-ea"/>
              </a:rPr>
              <a:t>사고 발생을 줄일 수 있을 것으로 기대됨</a:t>
            </a:r>
          </a:p>
        </p:txBody>
      </p:sp>
    </p:spTree>
    <p:extLst>
      <p:ext uri="{BB962C8B-B14F-4D97-AF65-F5344CB8AC3E}">
        <p14:creationId xmlns:p14="http://schemas.microsoft.com/office/powerpoint/2010/main" val="14768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72863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안전 장비 검출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A7302A-2C4A-238C-D5E3-FD1E0D0CC471}"/>
              </a:ext>
            </a:extLst>
          </p:cNvPr>
          <p:cNvSpPr txBox="1"/>
          <p:nvPr/>
        </p:nvSpPr>
        <p:spPr>
          <a:xfrm>
            <a:off x="639469" y="1227474"/>
            <a:ext cx="11531599" cy="5584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spc="-150" dirty="0">
                <a:latin typeface="+mn-ea"/>
              </a:rPr>
              <a:t>- </a:t>
            </a:r>
            <a:r>
              <a:rPr lang="ko-KR" altLang="en-US" sz="2800" spc="-150" dirty="0">
                <a:latin typeface="+mn-ea"/>
              </a:rPr>
              <a:t>시연영상</a:t>
            </a:r>
            <a:r>
              <a:rPr lang="en-US" altLang="ko-KR" sz="2800" spc="-150" dirty="0">
                <a:latin typeface="+mn-ea"/>
              </a:rPr>
              <a:t>(Jetson Nano)</a:t>
            </a:r>
            <a:endParaRPr lang="ko-KR" altLang="en-US" sz="28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840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1223</Words>
  <Application>Microsoft Office PowerPoint</Application>
  <PresentationFormat>와이드스크린</PresentationFormat>
  <Paragraphs>220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Whitney</vt:lpstr>
      <vt:lpstr>나눔스퀘어 ExtraBold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구 태훈</cp:lastModifiedBy>
  <cp:revision>51</cp:revision>
  <dcterms:created xsi:type="dcterms:W3CDTF">2021-02-14T00:18:03Z</dcterms:created>
  <dcterms:modified xsi:type="dcterms:W3CDTF">2022-05-19T13:29:17Z</dcterms:modified>
</cp:coreProperties>
</file>