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4" r:id="rId4"/>
    <p:sldId id="276" r:id="rId5"/>
    <p:sldId id="257" r:id="rId6"/>
    <p:sldId id="275" r:id="rId7"/>
    <p:sldId id="270" r:id="rId8"/>
    <p:sldId id="284" r:id="rId9"/>
    <p:sldId id="288" r:id="rId10"/>
    <p:sldId id="280" r:id="rId11"/>
    <p:sldId id="281" r:id="rId12"/>
    <p:sldId id="285" r:id="rId13"/>
    <p:sldId id="294" r:id="rId14"/>
    <p:sldId id="282" r:id="rId15"/>
    <p:sldId id="283" r:id="rId16"/>
    <p:sldId id="286" r:id="rId17"/>
    <p:sldId id="287" r:id="rId18"/>
    <p:sldId id="296" r:id="rId19"/>
    <p:sldId id="291" r:id="rId20"/>
    <p:sldId id="292" r:id="rId21"/>
    <p:sldId id="293" r:id="rId22"/>
    <p:sldId id="263" r:id="rId23"/>
    <p:sldId id="297" r:id="rId24"/>
    <p:sldId id="298" r:id="rId25"/>
    <p:sldId id="299" r:id="rId26"/>
    <p:sldId id="290" r:id="rId27"/>
    <p:sldId id="300" r:id="rId28"/>
    <p:sldId id="289" r:id="rId29"/>
    <p:sldId id="295" r:id="rId30"/>
    <p:sldId id="271" r:id="rId31"/>
    <p:sldId id="27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12</c:v>
                </c:pt>
                <c:pt idx="2">
                  <c:v>8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B-48A1-AD0A-BFCAA508F8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100"/>
        <c:axId val="368779824"/>
        <c:axId val="368779496"/>
      </c:barChart>
      <c:catAx>
        <c:axId val="36877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79496"/>
        <c:crosses val="autoZero"/>
        <c:auto val="1"/>
        <c:lblAlgn val="ctr"/>
        <c:lblOffset val="100"/>
        <c:noMultiLvlLbl val="0"/>
      </c:catAx>
      <c:valAx>
        <c:axId val="3687794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87798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7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9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485D-1D49-4D25-A361-9BE7B45FBEB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BE9A7-BE41-4245-9763-D2BABD6DF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er.tran@camh.c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microsoft.com/office/2007/relationships/hdphoto" Target="../media/hdphoto6.wdp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10" Type="http://schemas.microsoft.com/office/2007/relationships/hdphoto" Target="../media/hdphoto9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The impact of taxation and minimum legal drinking age on young adults: An example in Lithuania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Alex Tran, PhD</a:t>
            </a:r>
          </a:p>
          <a:p>
            <a:r>
              <a:rPr lang="en-US" dirty="0" smtClean="0"/>
              <a:t>Centre for Addiction and Mental Health</a:t>
            </a:r>
          </a:p>
          <a:p>
            <a:r>
              <a:rPr lang="en-US" dirty="0" smtClean="0"/>
              <a:t>Toronto, Canada</a:t>
            </a:r>
          </a:p>
          <a:p>
            <a:r>
              <a:rPr lang="en-US" smtClean="0"/>
              <a:t>November 30</a:t>
            </a:r>
            <a:r>
              <a:rPr lang="en-US" baseline="30000" smtClean="0"/>
              <a:t>th</a:t>
            </a:r>
            <a:r>
              <a:rPr lang="en-US" smtClean="0"/>
              <a:t> 2022</a:t>
            </a:r>
            <a:endParaRPr lang="en-US" dirty="0"/>
          </a:p>
        </p:txBody>
      </p:sp>
      <p:pic>
        <p:nvPicPr>
          <p:cNvPr id="4" name="Picture 2" descr="The Centre for Addiction and Mental Health | CAM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85" b="89968" l="6917" r="90000">
                        <a14:foregroundMark x1="18000" y1="31847" x2="18000" y2="31847"/>
                        <a14:foregroundMark x1="35417" y1="31847" x2="35417" y2="31847"/>
                        <a14:foregroundMark x1="75833" y1="28822" x2="75833" y2="28822"/>
                        <a14:foregroundMark x1="16333" y1="74045" x2="16333" y2="74045"/>
                        <a14:foregroundMark x1="20250" y1="73408" x2="20250" y2="73408"/>
                        <a14:foregroundMark x1="23833" y1="76115" x2="23833" y2="76115"/>
                        <a14:foregroundMark x1="27750" y1="72771" x2="27750" y2="72771"/>
                        <a14:foregroundMark x1="34583" y1="71815" x2="34583" y2="71815"/>
                        <a14:foregroundMark x1="38333" y1="73726" x2="38333" y2="73726"/>
                        <a14:foregroundMark x1="43083" y1="73726" x2="43083" y2="73726"/>
                        <a14:foregroundMark x1="48667" y1="73726" x2="48667" y2="73726"/>
                        <a14:foregroundMark x1="50917" y1="73726" x2="50917" y2="73726"/>
                        <a14:foregroundMark x1="52417" y1="73089" x2="52417" y2="73089"/>
                        <a14:foregroundMark x1="55000" y1="73408" x2="55000" y2="73408"/>
                        <a14:foregroundMark x1="62667" y1="73408" x2="62667" y2="73408"/>
                        <a14:foregroundMark x1="61083" y1="73408" x2="61083" y2="73408"/>
                        <a14:foregroundMark x1="61083" y1="70223" x2="61083" y2="70223"/>
                        <a14:foregroundMark x1="70833" y1="73726" x2="70833" y2="73726"/>
                        <a14:foregroundMark x1="73917" y1="74045" x2="73917" y2="74045"/>
                        <a14:foregroundMark x1="77667" y1="73726" x2="77667" y2="73726"/>
                        <a14:foregroundMark x1="81167" y1="72134" x2="81167" y2="72134"/>
                        <a14:foregroundMark x1="82750" y1="72452" x2="82750" y2="72452"/>
                        <a14:foregroundMark x1="85833" y1="72452" x2="85833" y2="72452"/>
                        <a14:backgroundMark x1="20833" y1="74522" x2="20833" y2="74522"/>
                        <a14:backgroundMark x1="31000" y1="77866" x2="31000" y2="77866"/>
                        <a14:backgroundMark x1="43917" y1="74841" x2="43917" y2="74841"/>
                        <a14:backgroundMark x1="47667" y1="77707" x2="47667" y2="77707"/>
                        <a14:backgroundMark x1="74500" y1="74841" x2="74500" y2="74841"/>
                        <a14:backgroundMark x1="78750" y1="77866" x2="78750" y2="77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5842"/>
            <a:ext cx="2373549" cy="124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7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All-cause mortality rate trends (20 – 29)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4440" y="1825625"/>
            <a:ext cx="60031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Taxation policies model included </a:t>
            </a:r>
            <a:r>
              <a:rPr lang="en-US" dirty="0" smtClean="0"/>
              <a:t>(20 – 29)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011" y="1825625"/>
            <a:ext cx="5959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4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637205"/>
              </p:ext>
            </p:extLst>
          </p:nvPr>
        </p:nvGraphicFramePr>
        <p:xfrm>
          <a:off x="1831304" y="2961242"/>
          <a:ext cx="7873413" cy="179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666">
                  <a:extLst>
                    <a:ext uri="{9D8B030D-6E8A-4147-A177-3AD203B41FA5}">
                      <a16:colId xmlns:a16="http://schemas.microsoft.com/office/drawing/2014/main" val="3183155359"/>
                    </a:ext>
                  </a:extLst>
                </a:gridCol>
                <a:gridCol w="1007857">
                  <a:extLst>
                    <a:ext uri="{9D8B030D-6E8A-4147-A177-3AD203B41FA5}">
                      <a16:colId xmlns:a16="http://schemas.microsoft.com/office/drawing/2014/main" val="2238206607"/>
                    </a:ext>
                  </a:extLst>
                </a:gridCol>
                <a:gridCol w="1075047">
                  <a:extLst>
                    <a:ext uri="{9D8B030D-6E8A-4147-A177-3AD203B41FA5}">
                      <a16:colId xmlns:a16="http://schemas.microsoft.com/office/drawing/2014/main" val="2602731555"/>
                    </a:ext>
                  </a:extLst>
                </a:gridCol>
                <a:gridCol w="1255155">
                  <a:extLst>
                    <a:ext uri="{9D8B030D-6E8A-4147-A177-3AD203B41FA5}">
                      <a16:colId xmlns:a16="http://schemas.microsoft.com/office/drawing/2014/main" val="1610976739"/>
                    </a:ext>
                  </a:extLst>
                </a:gridCol>
                <a:gridCol w="1108642">
                  <a:extLst>
                    <a:ext uri="{9D8B030D-6E8A-4147-A177-3AD203B41FA5}">
                      <a16:colId xmlns:a16="http://schemas.microsoft.com/office/drawing/2014/main" val="492320283"/>
                    </a:ext>
                  </a:extLst>
                </a:gridCol>
                <a:gridCol w="1075047">
                  <a:extLst>
                    <a:ext uri="{9D8B030D-6E8A-4147-A177-3AD203B41FA5}">
                      <a16:colId xmlns:a16="http://schemas.microsoft.com/office/drawing/2014/main" val="3314275988"/>
                    </a:ext>
                  </a:extLst>
                </a:gridCol>
                <a:gridCol w="1410999">
                  <a:extLst>
                    <a:ext uri="{9D8B030D-6E8A-4147-A177-3AD203B41FA5}">
                      <a16:colId xmlns:a16="http://schemas.microsoft.com/office/drawing/2014/main" val="2580189903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Age groups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Policy 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Policy 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28858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Model 1: Joinpoint </a:t>
                      </a:r>
                      <a:r>
                        <a:rPr lang="de-DE" sz="1100" dirty="0" smtClean="0">
                          <a:effectLst/>
                        </a:rPr>
                        <a:t>analysis, mean predicted value for 2009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Model 2: Model 1 + Policy </a:t>
                      </a:r>
                      <a:r>
                        <a:rPr lang="de-DE" sz="1100" dirty="0" smtClean="0">
                          <a:effectLst/>
                        </a:rPr>
                        <a:t>Effect, </a:t>
                      </a:r>
                      <a:r>
                        <a:rPr lang="de-DE" sz="1100" dirty="0" smtClean="0">
                          <a:effectLst/>
                        </a:rPr>
                        <a:t>mean predicted value for 2009</a:t>
                      </a:r>
                      <a:r>
                        <a:rPr lang="de-DE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t-value and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p-value of 2009 Policy in Model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Model 1: Joinpoint </a:t>
                      </a:r>
                      <a:r>
                        <a:rPr lang="de-DE" sz="1100" dirty="0" smtClean="0">
                          <a:effectLst/>
                        </a:rPr>
                        <a:t>analysis, </a:t>
                      </a:r>
                      <a:r>
                        <a:rPr lang="de-DE" sz="1100" dirty="0" smtClean="0">
                          <a:effectLst/>
                        </a:rPr>
                        <a:t>mean predicted value for 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Model 2: Model 1 + Policy </a:t>
                      </a:r>
                      <a:r>
                        <a:rPr lang="de-DE" sz="1100" dirty="0" smtClean="0">
                          <a:effectLst/>
                        </a:rPr>
                        <a:t>Effect,</a:t>
                      </a:r>
                      <a:r>
                        <a:rPr lang="de-DE" sz="1100" baseline="0" dirty="0" smtClean="0">
                          <a:effectLst/>
                        </a:rPr>
                        <a:t> </a:t>
                      </a:r>
                      <a:r>
                        <a:rPr lang="de-DE" sz="1100" dirty="0" smtClean="0">
                          <a:effectLst/>
                        </a:rPr>
                        <a:t>mean predicted value for 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t-value and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p-value of 2017 Policy in Model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val="1615552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20-29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t(212) = -3.05,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 = .0026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t(212) = -1.193,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 = 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extLst>
                  <a:ext uri="{0D108BD9-81ED-4DB2-BD59-A6C34878D82A}">
                    <a16:rowId xmlns:a16="http://schemas.microsoft.com/office/drawing/2014/main" val="4171074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30-39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t(212) = -0.669,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 = 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17.78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t(212) = -2.554,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 = .011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extLst>
                  <a:ext uri="{0D108BD9-81ED-4DB2-BD59-A6C34878D82A}">
                    <a16:rowId xmlns:a16="http://schemas.microsoft.com/office/drawing/2014/main" val="279395918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00996" y="3942271"/>
            <a:ext cx="8755812" cy="50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771" y="1825625"/>
            <a:ext cx="60244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6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535" y="1825625"/>
            <a:ext cx="6024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1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535" y="1825625"/>
            <a:ext cx="6024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850291"/>
              </p:ext>
            </p:extLst>
          </p:nvPr>
        </p:nvGraphicFramePr>
        <p:xfrm>
          <a:off x="1831304" y="2961242"/>
          <a:ext cx="7873413" cy="1793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666">
                  <a:extLst>
                    <a:ext uri="{9D8B030D-6E8A-4147-A177-3AD203B41FA5}">
                      <a16:colId xmlns:a16="http://schemas.microsoft.com/office/drawing/2014/main" val="3183155359"/>
                    </a:ext>
                  </a:extLst>
                </a:gridCol>
                <a:gridCol w="1007857">
                  <a:extLst>
                    <a:ext uri="{9D8B030D-6E8A-4147-A177-3AD203B41FA5}">
                      <a16:colId xmlns:a16="http://schemas.microsoft.com/office/drawing/2014/main" val="2238206607"/>
                    </a:ext>
                  </a:extLst>
                </a:gridCol>
                <a:gridCol w="1075047">
                  <a:extLst>
                    <a:ext uri="{9D8B030D-6E8A-4147-A177-3AD203B41FA5}">
                      <a16:colId xmlns:a16="http://schemas.microsoft.com/office/drawing/2014/main" val="2602731555"/>
                    </a:ext>
                  </a:extLst>
                </a:gridCol>
                <a:gridCol w="1255155">
                  <a:extLst>
                    <a:ext uri="{9D8B030D-6E8A-4147-A177-3AD203B41FA5}">
                      <a16:colId xmlns:a16="http://schemas.microsoft.com/office/drawing/2014/main" val="1610976739"/>
                    </a:ext>
                  </a:extLst>
                </a:gridCol>
                <a:gridCol w="1108642">
                  <a:extLst>
                    <a:ext uri="{9D8B030D-6E8A-4147-A177-3AD203B41FA5}">
                      <a16:colId xmlns:a16="http://schemas.microsoft.com/office/drawing/2014/main" val="492320283"/>
                    </a:ext>
                  </a:extLst>
                </a:gridCol>
                <a:gridCol w="1075047">
                  <a:extLst>
                    <a:ext uri="{9D8B030D-6E8A-4147-A177-3AD203B41FA5}">
                      <a16:colId xmlns:a16="http://schemas.microsoft.com/office/drawing/2014/main" val="3314275988"/>
                    </a:ext>
                  </a:extLst>
                </a:gridCol>
                <a:gridCol w="1410999">
                  <a:extLst>
                    <a:ext uri="{9D8B030D-6E8A-4147-A177-3AD203B41FA5}">
                      <a16:colId xmlns:a16="http://schemas.microsoft.com/office/drawing/2014/main" val="2580189903"/>
                    </a:ext>
                  </a:extLst>
                </a:gridCol>
              </a:tblGrid>
              <a:tr h="1727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Age groups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Policy 2009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Policy 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28858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Model 1: Joinpoint </a:t>
                      </a:r>
                      <a:r>
                        <a:rPr lang="de-DE" sz="1100" dirty="0" smtClean="0">
                          <a:effectLst/>
                        </a:rPr>
                        <a:t>analysis, mean predicted value for 2009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Model 2: Model 1 + Policy </a:t>
                      </a:r>
                      <a:r>
                        <a:rPr lang="de-DE" sz="1100" dirty="0" smtClean="0">
                          <a:effectLst/>
                        </a:rPr>
                        <a:t>Effect, </a:t>
                      </a:r>
                      <a:r>
                        <a:rPr lang="de-DE" sz="1100" dirty="0" smtClean="0">
                          <a:effectLst/>
                        </a:rPr>
                        <a:t>mean predicted value for 2009</a:t>
                      </a:r>
                      <a:r>
                        <a:rPr lang="de-DE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t-value and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p-value of 2009 Policy in Model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Model 1: Joinpoint </a:t>
                      </a:r>
                      <a:r>
                        <a:rPr lang="de-DE" sz="1100" dirty="0" smtClean="0">
                          <a:effectLst/>
                        </a:rPr>
                        <a:t>analysis, </a:t>
                      </a:r>
                      <a:r>
                        <a:rPr lang="de-DE" sz="1100" dirty="0" smtClean="0">
                          <a:effectLst/>
                        </a:rPr>
                        <a:t>mean predicted value for 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Model 2: Model 1 + Policy </a:t>
                      </a:r>
                      <a:r>
                        <a:rPr lang="de-DE" sz="1100" dirty="0" smtClean="0">
                          <a:effectLst/>
                        </a:rPr>
                        <a:t>Effect,</a:t>
                      </a:r>
                      <a:r>
                        <a:rPr lang="de-DE" sz="1100" baseline="0" dirty="0" smtClean="0">
                          <a:effectLst/>
                        </a:rPr>
                        <a:t> </a:t>
                      </a:r>
                      <a:r>
                        <a:rPr lang="de-DE" sz="1100" dirty="0" smtClean="0">
                          <a:effectLst/>
                        </a:rPr>
                        <a:t>mean predicted value for 2017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t-value and 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p-value of 2017 Policy in Model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/>
                </a:tc>
                <a:extLst>
                  <a:ext uri="{0D108BD9-81ED-4DB2-BD59-A6C34878D82A}">
                    <a16:rowId xmlns:a16="http://schemas.microsoft.com/office/drawing/2014/main" val="1615552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20-29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t(212) = -3.05,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 = .0026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7.28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7.27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t(212) = -1.193,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 = .23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extLst>
                  <a:ext uri="{0D108BD9-81ED-4DB2-BD59-A6C34878D82A}">
                    <a16:rowId xmlns:a16="http://schemas.microsoft.com/office/drawing/2014/main" val="4171074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30-39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t(212) = -0.669,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 = .50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17.78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16.69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t(212) = -2.554,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 = .011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610" marR="54610" marT="0" marB="0" anchor="ctr"/>
                </a:tc>
                <a:extLst>
                  <a:ext uri="{0D108BD9-81ED-4DB2-BD59-A6C34878D82A}">
                    <a16:rowId xmlns:a16="http://schemas.microsoft.com/office/drawing/2014/main" val="279395918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09622" y="4347712"/>
            <a:ext cx="8755812" cy="50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 minimum legal drinking age (MLDA) policies affect young drinkers?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240" y="5881634"/>
            <a:ext cx="90289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Tran, A., Jiang, H., Lange, S., Livingston, M., 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Manthey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Neufeld, M., ... &amp; </a:t>
            </a:r>
            <a:r>
              <a:rPr lang="en-US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Rehm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(2022). The Impact of Increasing the Minimum Legal Drinking Age from 18 to 20 Years in Lithuania on All-Cause Mortality in Young Adults—An Interrupted Time-Series Analysis. 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Alcohol and alcoholism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57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513-519.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798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all-cause and cause-specific mortality rates for 3 age groups, 15 – 17, 18 – 19, 20 – 22 years of age</a:t>
            </a:r>
          </a:p>
          <a:p>
            <a:r>
              <a:rPr lang="en-US" dirty="0" smtClean="0"/>
              <a:t>Data collected from 2001 to 2018</a:t>
            </a:r>
          </a:p>
          <a:p>
            <a:r>
              <a:rPr lang="en-US" dirty="0" smtClean="0"/>
              <a:t>Employed an interrupted time series analysis to test the effect of MLDA on 18 – 19 year olds (other ages served as control groups)</a:t>
            </a:r>
          </a:p>
        </p:txBody>
      </p:sp>
    </p:spTree>
    <p:extLst>
      <p:ext uri="{BB962C8B-B14F-4D97-AF65-F5344CB8AC3E}">
        <p14:creationId xmlns:p14="http://schemas.microsoft.com/office/powerpoint/2010/main" val="39644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034" y="1825625"/>
            <a:ext cx="58099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4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and public health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743091" cy="435133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Alcohol </a:t>
            </a:r>
            <a:r>
              <a:rPr lang="en-US" sz="2400" dirty="0"/>
              <a:t>consumption poses a significant public health risk, consumption is among the highest in the European region. </a:t>
            </a:r>
            <a:r>
              <a:rPr lang="en-US" sz="2400" dirty="0"/>
              <a:t>(</a:t>
            </a:r>
            <a:r>
              <a:rPr lang="en-US" sz="2000" dirty="0"/>
              <a:t>World Health Organization, 2018; </a:t>
            </a:r>
            <a:r>
              <a:rPr lang="en-US" sz="2000" dirty="0" err="1"/>
              <a:t>Vos</a:t>
            </a:r>
            <a:r>
              <a:rPr lang="en-US" sz="2000" dirty="0"/>
              <a:t> et al., 2020)</a:t>
            </a:r>
          </a:p>
          <a:p>
            <a:r>
              <a:rPr lang="en-US" sz="2400" dirty="0"/>
              <a:t>Consumption is projected to rise globally by 2030, while rates of abstention are dropping </a:t>
            </a:r>
            <a:r>
              <a:rPr lang="en-US" sz="2000" dirty="0"/>
              <a:t>(</a:t>
            </a:r>
            <a:r>
              <a:rPr lang="en-US" sz="2000" dirty="0" err="1"/>
              <a:t>Manthey</a:t>
            </a:r>
            <a:r>
              <a:rPr lang="en-US" sz="2000" dirty="0"/>
              <a:t> et al., 2019)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026" name="Picture 2" descr="Alcohol series - Alcohol and Your Health - PAHO/WHO | Pan American Health  Organiz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251" y="496017"/>
            <a:ext cx="4533900" cy="619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729" y="1438219"/>
            <a:ext cx="6026744" cy="4838052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8767" y="-15833"/>
            <a:ext cx="743200" cy="730400"/>
          </a:xfrm>
        </p:spPr>
        <p:txBody>
          <a:bodyPr/>
          <a:lstStyle/>
          <a:p>
            <a:r>
              <a:rPr lang="en-US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381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53" presetClass="exit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7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005" y="1825625"/>
            <a:ext cx="58619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330" y="1825625"/>
            <a:ext cx="5867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932693" y="1738154"/>
          <a:ext cx="4326614" cy="4937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77381">
                  <a:extLst>
                    <a:ext uri="{9D8B030D-6E8A-4147-A177-3AD203B41FA5}">
                      <a16:colId xmlns:a16="http://schemas.microsoft.com/office/drawing/2014/main" val="4221155264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2962331451"/>
                    </a:ext>
                  </a:extLst>
                </a:gridCol>
                <a:gridCol w="700499">
                  <a:extLst>
                    <a:ext uri="{9D8B030D-6E8A-4147-A177-3AD203B41FA5}">
                      <a16:colId xmlns:a16="http://schemas.microsoft.com/office/drawing/2014/main" val="186090025"/>
                    </a:ext>
                  </a:extLst>
                </a:gridCol>
                <a:gridCol w="494470">
                  <a:extLst>
                    <a:ext uri="{9D8B030D-6E8A-4147-A177-3AD203B41FA5}">
                      <a16:colId xmlns:a16="http://schemas.microsoft.com/office/drawing/2014/main" val="3205414373"/>
                    </a:ext>
                  </a:extLst>
                </a:gridCol>
                <a:gridCol w="535676">
                  <a:extLst>
                    <a:ext uri="{9D8B030D-6E8A-4147-A177-3AD203B41FA5}">
                      <a16:colId xmlns:a16="http://schemas.microsoft.com/office/drawing/2014/main" val="2251184351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52812772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900">
                          <a:effectLst/>
                        </a:rPr>
                        <a:t>Control time series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Estimated effect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Standard Error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t-value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p-value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Adjusted-R</a:t>
                      </a:r>
                      <a:r>
                        <a:rPr lang="en-US" sz="900" baseline="300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136808380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Total, aged 18 – 19 minus Total, aged 15 - 17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55664546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Intercept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3.82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&lt; .0001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35570383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Policy 2018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-1.70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0.85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-1.98      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= .049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4098311322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Seasonality (smooth term)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&gt; .95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458503119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AR(0) MA(1)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90217801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Men, aged 18 – 19 minus Men, aged 15 - 17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0.024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16940485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Intercept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6.56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0.49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&lt; .0001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55187415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Policy 2018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-3.62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1.51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-2.39      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= .018  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103803636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Seasonality (smooth term)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&gt; .36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176681289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AR(0) MA(1)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14810029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Men, aged 18 – 19 minus Women, aged 18 - 19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247152061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Intercept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3.82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0.28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&lt; .0001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77633253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Policy 2018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-5.73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2.10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-2.73      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= .0069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43067900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Seasonality (smooth term)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&lt;.0008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10285944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AR(0) MA(1)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882555518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Total, aged 18 – 19 minus Total, aged 20 - 22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0.004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242060144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Intercept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9.48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0.68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13.85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&lt; .0001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2151766230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Policy 2018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-0.73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0.88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-0.84      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= .40  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3449407646"/>
                  </a:ext>
                </a:extLst>
              </a:tr>
              <a:tr h="263717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Seasonality (smooth term)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 &gt; .19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4062402749"/>
                  </a:ext>
                </a:extLst>
              </a:tr>
              <a:tr h="131859">
                <a:tc>
                  <a:txBody>
                    <a:bodyPr/>
                    <a:lstStyle/>
                    <a:p>
                      <a:pPr marL="45720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AR(0) MA(1)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9447" marR="49447" marT="0" marB="0"/>
                </a:tc>
                <a:extLst>
                  <a:ext uri="{0D108BD9-81ED-4DB2-BD59-A6C34878D82A}">
                    <a16:rowId xmlns:a16="http://schemas.microsoft.com/office/drawing/2014/main" val="1694327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6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Adolescents 15 – 17 years of age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095625" y="3269774"/>
          <a:ext cx="60007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345">
                  <a:extLst>
                    <a:ext uri="{9D8B030D-6E8A-4147-A177-3AD203B41FA5}">
                      <a16:colId xmlns:a16="http://schemas.microsoft.com/office/drawing/2014/main" val="3040461241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1825156652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1631669783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766024146"/>
                    </a:ext>
                  </a:extLst>
                </a:gridCol>
                <a:gridCol w="1077595">
                  <a:extLst>
                    <a:ext uri="{9D8B030D-6E8A-4147-A177-3AD203B41FA5}">
                      <a16:colId xmlns:a16="http://schemas.microsoft.com/office/drawing/2014/main" val="1340531513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1200708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Model 2(Total)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0.22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794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Intercept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6.24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13.60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&lt; 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962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GDP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-0.00061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0.00015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-3.97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&lt;.0001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1215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Policy 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-1.46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-1.90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= 0.059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209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Policy 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1.47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= .14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7287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Seasonality (smooth term)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&lt; 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617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AR(5) MA)(1)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9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96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Young adults 18 – 19 years of 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095625" y="3330734"/>
          <a:ext cx="6000750" cy="134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345">
                  <a:extLst>
                    <a:ext uri="{9D8B030D-6E8A-4147-A177-3AD203B41FA5}">
                      <a16:colId xmlns:a16="http://schemas.microsoft.com/office/drawing/2014/main" val="1168898234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3011069835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023180243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950091466"/>
                    </a:ext>
                  </a:extLst>
                </a:gridCol>
                <a:gridCol w="1077595">
                  <a:extLst>
                    <a:ext uri="{9D8B030D-6E8A-4147-A177-3AD203B41FA5}">
                      <a16:colId xmlns:a16="http://schemas.microsoft.com/office/drawing/2014/main" val="2357986789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3837963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Model 2 (Total)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170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Intercept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12.76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.70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18.27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 &lt; 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12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GDP per capita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-0.0015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0.00023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-6.63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 &lt;.0001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127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Policy 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-1.71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-1.46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 = .15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7072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Policy 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1.25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 = .21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8194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Seasonality (smooth term)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 &lt; .001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92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AR(1) MA(0)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06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Youn</a:t>
            </a:r>
            <a:r>
              <a:rPr lang="en-US" dirty="0" smtClean="0"/>
              <a:t>g adults</a:t>
            </a:r>
            <a:r>
              <a:rPr lang="en-US" dirty="0" smtClean="0"/>
              <a:t> 20 – 22 years of age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95625" y="3269774"/>
          <a:ext cx="6000750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0345">
                  <a:extLst>
                    <a:ext uri="{9D8B030D-6E8A-4147-A177-3AD203B41FA5}">
                      <a16:colId xmlns:a16="http://schemas.microsoft.com/office/drawing/2014/main" val="3092235754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152429318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3952655331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3186005737"/>
                    </a:ext>
                  </a:extLst>
                </a:gridCol>
                <a:gridCol w="1077595">
                  <a:extLst>
                    <a:ext uri="{9D8B030D-6E8A-4147-A177-3AD203B41FA5}">
                      <a16:colId xmlns:a16="http://schemas.microsoft.com/office/drawing/2014/main" val="1314478154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3861273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Model 2(Total)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0.42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645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Intercept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14.32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0.70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20.33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&lt; 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57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GDP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-0.0016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0.00023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-7.02   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&lt;.0001   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3259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Policy 2017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-2.63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1.17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-2.24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= .026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648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Policy 2018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2.05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1.31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-1.56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= .12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2286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Seasonality (smooth term)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 &lt; .0001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3670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AR(0) MA(2)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05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do taxation policies affect liver cirrhosis deaths and hospitalizations?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240" y="5881634"/>
            <a:ext cx="902898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Tran, A., Llamosas-Falcon, L., Jiang H., Lange, S., Kim, V., K., Štelemėkas, M., Petkevičienė, J., </a:t>
            </a:r>
            <a:r>
              <a:rPr lang="en-US" dirty="0" err="1" smtClean="0"/>
              <a:t>Radišauskas</a:t>
            </a:r>
            <a:r>
              <a:rPr lang="en-US" dirty="0" smtClean="0"/>
              <a:t>, R., &amp; Jürgen </a:t>
            </a:r>
            <a:r>
              <a:rPr lang="en-US" dirty="0" err="1" smtClean="0"/>
              <a:t>Rehm</a:t>
            </a:r>
            <a:r>
              <a:rPr lang="en-US" dirty="0" smtClean="0"/>
              <a:t>, J.,</a:t>
            </a:r>
            <a:r>
              <a:rPr lang="en-US" baseline="30000" dirty="0" smtClean="0"/>
              <a:t> 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rgbClr val="222222"/>
                </a:solidFill>
                <a:latin typeface="Arial" panose="020B0604020202020204" pitchFamily="34" charset="0"/>
              </a:rPr>
              <a:t>submitted</a:t>
            </a:r>
            <a:r>
              <a:rPr lang="en-US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). Age-specific effects of alcohol control policies on liver cirrhosis hospitalizations and mortality rates in Lithuania.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4884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hospitalizations and mortality rates due to liver cirrhosis</a:t>
            </a:r>
          </a:p>
          <a:p>
            <a:r>
              <a:rPr lang="en-US" dirty="0" smtClean="0"/>
              <a:t>Data collected from 2001 to 2019</a:t>
            </a:r>
          </a:p>
          <a:p>
            <a:r>
              <a:rPr lang="en-US" dirty="0" smtClean="0"/>
              <a:t>Employed an interrupted time series analysis to test two taxation policies, and one availability policy on 4 different age groups (15 – 34, 35 – 54, 55 – 74, and 75+ years of age)</a:t>
            </a:r>
          </a:p>
        </p:txBody>
      </p:sp>
    </p:spTree>
    <p:extLst>
      <p:ext uri="{BB962C8B-B14F-4D97-AF65-F5344CB8AC3E}">
        <p14:creationId xmlns:p14="http://schemas.microsoft.com/office/powerpoint/2010/main" val="8440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153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43" y="1825625"/>
            <a:ext cx="601651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42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the data show?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Policy effects on all-cause mortality in young adults;</a:t>
            </a:r>
          </a:p>
          <a:p>
            <a:pPr lvl="1"/>
            <a:r>
              <a:rPr lang="en-US" dirty="0" smtClean="0"/>
              <a:t>All-cause mortality rates </a:t>
            </a:r>
            <a:r>
              <a:rPr lang="en-US" b="1" u="sng" dirty="0" smtClean="0"/>
              <a:t>decrease</a:t>
            </a:r>
            <a:r>
              <a:rPr lang="en-US" dirty="0" smtClean="0"/>
              <a:t> following taxation in those &lt;30 years of age </a:t>
            </a:r>
          </a:p>
          <a:p>
            <a:pPr lvl="1"/>
            <a:r>
              <a:rPr lang="en-US" dirty="0" smtClean="0"/>
              <a:t>In a</a:t>
            </a:r>
            <a:r>
              <a:rPr lang="en-US" dirty="0" smtClean="0"/>
              <a:t>dolescents specifically, there is a </a:t>
            </a:r>
            <a:r>
              <a:rPr lang="en-US" b="1" u="sng" dirty="0" smtClean="0"/>
              <a:t>decrease</a:t>
            </a:r>
            <a:r>
              <a:rPr lang="en-US" dirty="0" smtClean="0"/>
              <a:t> in all-cause mortality following MLDA when modelled alone (however confounded by additional, earlier policies)</a:t>
            </a:r>
            <a:endParaRPr lang="en-US" dirty="0" smtClean="0"/>
          </a:p>
          <a:p>
            <a:r>
              <a:rPr lang="en-US" dirty="0" smtClean="0"/>
              <a:t>Policy effects on liver cirrhosis; </a:t>
            </a:r>
          </a:p>
          <a:p>
            <a:pPr lvl="1"/>
            <a:r>
              <a:rPr lang="en-US" dirty="0" smtClean="0"/>
              <a:t>Taxation </a:t>
            </a:r>
            <a:r>
              <a:rPr lang="en-US" dirty="0" smtClean="0"/>
              <a:t>appears to have a </a:t>
            </a:r>
            <a:r>
              <a:rPr lang="en-US" b="1" u="sng" dirty="0" smtClean="0"/>
              <a:t>detrimental</a:t>
            </a:r>
            <a:r>
              <a:rPr lang="en-US" dirty="0" smtClean="0"/>
              <a:t> effect on hospitalizations, indicating a need to implement more than just taxation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6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Taxation and alcohol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6"/>
            <a:ext cx="4898367" cy="4885727"/>
          </a:xfrm>
        </p:spPr>
        <p:txBody>
          <a:bodyPr/>
          <a:lstStyle/>
          <a:p>
            <a:r>
              <a:rPr lang="en-US" sz="2400" dirty="0"/>
              <a:t>A review and meta-analysis of studies showed a medium effect size of taxation on alcohol-related disease, </a:t>
            </a:r>
            <a:r>
              <a:rPr lang="en-US" sz="2400" i="1" dirty="0"/>
              <a:t>r </a:t>
            </a:r>
            <a:r>
              <a:rPr lang="en-US" sz="2400" dirty="0"/>
              <a:t>= .347. </a:t>
            </a:r>
            <a:r>
              <a:rPr lang="en-US" sz="1600" dirty="0"/>
              <a:t>(</a:t>
            </a:r>
            <a:r>
              <a:rPr lang="en-US" sz="1600" dirty="0" err="1"/>
              <a:t>Wagenaar</a:t>
            </a:r>
            <a:r>
              <a:rPr lang="en-US" sz="1600" dirty="0"/>
              <a:t> et al., 2010)</a:t>
            </a:r>
          </a:p>
          <a:p>
            <a:r>
              <a:rPr lang="en-US" sz="2400" dirty="0"/>
              <a:t>Price changes may not affect all </a:t>
            </a:r>
            <a:r>
              <a:rPr lang="en-US" sz="2400" dirty="0" smtClean="0"/>
              <a:t>part of the population </a:t>
            </a:r>
            <a:r>
              <a:rPr lang="en-US" sz="2400" dirty="0"/>
              <a:t>equally e.g., </a:t>
            </a:r>
            <a:r>
              <a:rPr lang="en-US" sz="2400" dirty="0" smtClean="0"/>
              <a:t>heavy drinkers, those with limited income– young adults and elderly </a:t>
            </a:r>
            <a:r>
              <a:rPr lang="en-US" sz="1600" dirty="0" smtClean="0"/>
              <a:t>(Elder </a:t>
            </a:r>
            <a:r>
              <a:rPr lang="en-US" sz="1600" dirty="0"/>
              <a:t>et al., 2010; </a:t>
            </a:r>
            <a:r>
              <a:rPr lang="en-US" sz="1600" dirty="0"/>
              <a:t>Nelson &amp; Moran, 2019)</a:t>
            </a:r>
            <a:endParaRPr lang="en-US" sz="16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8767" y="-15833"/>
            <a:ext cx="743200" cy="7304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654216" y="-15833"/>
            <a:ext cx="4889275" cy="5911285"/>
            <a:chOff x="4990662" y="-11875"/>
            <a:chExt cx="3666956" cy="4433464"/>
          </a:xfrm>
        </p:grpSpPr>
        <p:grpSp>
          <p:nvGrpSpPr>
            <p:cNvPr id="9" name="Group 8"/>
            <p:cNvGrpSpPr/>
            <p:nvPr/>
          </p:nvGrpSpPr>
          <p:grpSpPr>
            <a:xfrm>
              <a:off x="4990662" y="-11875"/>
              <a:ext cx="3666956" cy="4433464"/>
              <a:chOff x="4990662" y="-231048"/>
              <a:chExt cx="3666956" cy="4433464"/>
            </a:xfrm>
          </p:grpSpPr>
          <p:graphicFrame>
            <p:nvGraphicFramePr>
              <p:cNvPr id="8" name="Chart 7"/>
              <p:cNvGraphicFramePr/>
              <p:nvPr>
                <p:extLst/>
              </p:nvPr>
            </p:nvGraphicFramePr>
            <p:xfrm>
              <a:off x="5218495" y="-231048"/>
              <a:ext cx="3069471" cy="408320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pic>
            <p:nvPicPr>
              <p:cNvPr id="7170" name="Picture 2" descr="Alcohol Alcoholic Drink Drinking Non Beverage Liquid - Alcohol Clipart No  Background, HD Png Download - kindpng"/>
              <p:cNvPicPr>
                <a:picLocks noChangeAspect="1" noChangeArrowheads="1"/>
              </p:cNvPicPr>
              <p:nvPr/>
            </p:nvPicPr>
            <p:blipFill>
              <a:blip r:embed="rId3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939" b="94061" l="8256" r="92093">
                            <a14:foregroundMark x1="25116" y1="40230" x2="26860" y2="84483"/>
                            <a14:foregroundMark x1="39651" y1="69732" x2="42558" y2="81992"/>
                            <a14:foregroundMark x1="53721" y1="35057" x2="56047" y2="83333"/>
                            <a14:foregroundMark x1="37907" y1="38314" x2="33837" y2="37931"/>
                            <a14:foregroundMark x1="79302" y1="9579" x2="76860" y2="9195"/>
                            <a14:foregroundMark x1="75233" y1="9195" x2="77558" y2="10345"/>
                            <a14:foregroundMark x1="79767" y1="9195" x2="79767" y2="99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0662" y="1976659"/>
                <a:ext cx="3666956" cy="2225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5486400" y="2029725"/>
              <a:ext cx="408562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33" b="1" dirty="0"/>
                <a:t>$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24140" y="1172172"/>
              <a:ext cx="582138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33" b="1" dirty="0"/>
                <a:t>$$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32971" y="1851169"/>
              <a:ext cx="408562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33" b="1" dirty="0"/>
                <a:t>$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24665" y="139640"/>
              <a:ext cx="888459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733" b="1" dirty="0"/>
                <a:t>$$$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167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Young people MLDA seems to be effective, even when controlling for mortality rates among other adolescents</a:t>
            </a:r>
          </a:p>
          <a:p>
            <a:pPr lvl="1"/>
            <a:r>
              <a:rPr lang="en-US" dirty="0" smtClean="0"/>
              <a:t>However, due to close proximity of other policies, difficult to attribute the entire effect to MLDA</a:t>
            </a:r>
          </a:p>
          <a:p>
            <a:r>
              <a:rPr lang="en-US" dirty="0" smtClean="0"/>
              <a:t>Taxation reduces all-cause mortality in younger adults (20 – 39 years of age), even when controlling for general overall trends</a:t>
            </a:r>
          </a:p>
          <a:p>
            <a:pPr lvl="1"/>
            <a:r>
              <a:rPr lang="en-US" dirty="0" smtClean="0"/>
              <a:t>However these effects are important to consider along side hospitalization changes </a:t>
            </a:r>
          </a:p>
          <a:p>
            <a:r>
              <a:rPr lang="en-US" dirty="0" smtClean="0"/>
              <a:t>How can we improve?</a:t>
            </a:r>
          </a:p>
          <a:p>
            <a:pPr lvl="1"/>
            <a:r>
              <a:rPr lang="en-US" dirty="0" smtClean="0"/>
              <a:t>Addition of policies not aimed at the broad market, but also to specific age groups;</a:t>
            </a:r>
          </a:p>
          <a:p>
            <a:pPr lvl="2"/>
            <a:r>
              <a:rPr lang="en-US" dirty="0" smtClean="0"/>
              <a:t>Advertising and marketing, reduce the perceived acceptability of consumption (social media is now a problem, hard to police; Galkus et al., 2022)</a:t>
            </a:r>
          </a:p>
          <a:p>
            <a:pPr lvl="2"/>
            <a:r>
              <a:rPr lang="en-US" dirty="0" smtClean="0"/>
              <a:t>Minimum unit pricing (all taxation not the same, need to consider changes in GDP and affordability of alcohol)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376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Alexander.tran@camh.ca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1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</a:t>
            </a:r>
            <a:r>
              <a:rPr lang="en-US" dirty="0" smtClean="0"/>
              <a:t>olicy </a:t>
            </a:r>
            <a:r>
              <a:rPr lang="en-US" dirty="0" smtClean="0"/>
              <a:t>changes and alcohol-related harm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6"/>
            <a:ext cx="5709249" cy="4255999"/>
          </a:xfrm>
        </p:spPr>
        <p:txBody>
          <a:bodyPr>
            <a:normAutofit/>
          </a:bodyPr>
          <a:lstStyle/>
          <a:p>
            <a:r>
              <a:rPr lang="en-US" dirty="0" smtClean="0"/>
              <a:t>Alcohol consumption and harm can be reduced through public policy </a:t>
            </a:r>
            <a:endParaRPr lang="en-US" dirty="0" smtClean="0"/>
          </a:p>
          <a:p>
            <a:pPr lvl="1"/>
            <a:r>
              <a:rPr lang="en-US" dirty="0"/>
              <a:t>Minimum unit pricing</a:t>
            </a:r>
          </a:p>
          <a:p>
            <a:pPr lvl="1"/>
            <a:r>
              <a:rPr lang="en-US" dirty="0"/>
              <a:t>Tougher drink-driving laws</a:t>
            </a:r>
          </a:p>
          <a:p>
            <a:pPr lvl="1"/>
            <a:r>
              <a:rPr lang="en-US" dirty="0"/>
              <a:t>Minimum legal drinking-age</a:t>
            </a:r>
          </a:p>
          <a:p>
            <a:pPr lvl="1"/>
            <a:r>
              <a:rPr lang="en-US" dirty="0"/>
              <a:t>Marketing </a:t>
            </a:r>
            <a:r>
              <a:rPr lang="en-US" dirty="0" smtClean="0"/>
              <a:t>restrictions</a:t>
            </a:r>
            <a:endParaRPr lang="en-US" dirty="0" smtClean="0"/>
          </a:p>
          <a:p>
            <a:r>
              <a:rPr lang="en-US" sz="2000" dirty="0" smtClean="0"/>
              <a:t>(</a:t>
            </a:r>
            <a:r>
              <a:rPr lang="en-US" sz="2000" dirty="0" err="1"/>
              <a:t>Babor</a:t>
            </a:r>
            <a:r>
              <a:rPr lang="en-US" sz="2000" dirty="0"/>
              <a:t> et al., 2010; </a:t>
            </a:r>
            <a:r>
              <a:rPr lang="en-US" sz="2000" dirty="0" err="1"/>
              <a:t>Stockwell</a:t>
            </a:r>
            <a:r>
              <a:rPr lang="en-US" sz="2000" dirty="0"/>
              <a:t> et al., 2020; Neufeld &amp; </a:t>
            </a:r>
            <a:r>
              <a:rPr lang="en-US" sz="2000" dirty="0" err="1"/>
              <a:t>Rehm</a:t>
            </a:r>
            <a:r>
              <a:rPr lang="en-US" sz="2000" dirty="0"/>
              <a:t>, 2018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  <p:pic>
        <p:nvPicPr>
          <p:cNvPr id="2050" name="Picture 2" descr="Public Policy: Meaning, Courses, Careers &amp; Salary 2021 - Leverage Edu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64" b="96727" l="10455" r="90000">
                        <a14:foregroundMark x1="52045" y1="40545" x2="52386" y2="38909"/>
                        <a14:foregroundMark x1="53068" y1="38727" x2="53523" y2="40000"/>
                        <a14:foregroundMark x1="38295" y1="87273" x2="38295" y2="90909"/>
                        <a14:foregroundMark x1="49886" y1="80364" x2="50000" y2="84364"/>
                        <a14:foregroundMark x1="48409" y1="86364" x2="48409" y2="88364"/>
                        <a14:foregroundMark x1="48409" y1="90545" x2="48523" y2="89273"/>
                        <a14:foregroundMark x1="62955" y1="91455" x2="62955" y2="88000"/>
                        <a14:foregroundMark x1="51705" y1="79091" x2="51818" y2="80545"/>
                        <a14:foregroundMark x1="47045" y1="31636" x2="47045" y2="31636"/>
                        <a14:foregroundMark x1="46818" y1="29818" x2="46818" y2="29818"/>
                        <a14:foregroundMark x1="47500" y1="28182" x2="47500" y2="28182"/>
                        <a14:backgroundMark x1="34886" y1="35818" x2="38750" y2="43455"/>
                        <a14:backgroundMark x1="46705" y1="22727" x2="52159" y2="21818"/>
                        <a14:backgroundMark x1="34432" y1="61091" x2="34432" y2="61636"/>
                        <a14:backgroundMark x1="27386" y1="58364" x2="27386" y2="59091"/>
                        <a14:backgroundMark x1="64205" y1="26182" x2="62841" y2="32545"/>
                        <a14:backgroundMark x1="52727" y1="39818" x2="52955" y2="40545"/>
                        <a14:backgroundMark x1="26136" y1="80727" x2="26250" y2="89091"/>
                        <a14:backgroundMark x1="28068" y1="87091" x2="28295" y2="89091"/>
                        <a14:backgroundMark x1="30227" y1="79273" x2="30114" y2="88182"/>
                        <a14:backgroundMark x1="33295" y1="80364" x2="33295" y2="93636"/>
                        <a14:backgroundMark x1="36136" y1="80727" x2="36136" y2="88909"/>
                        <a14:backgroundMark x1="37500" y1="87091" x2="37500" y2="88545"/>
                        <a14:backgroundMark x1="39659" y1="78909" x2="39545" y2="92909"/>
                        <a14:backgroundMark x1="42841" y1="81455" x2="42841" y2="88545"/>
                        <a14:backgroundMark x1="45909" y1="81636" x2="46136" y2="93636"/>
                        <a14:backgroundMark x1="47955" y1="87455" x2="47955" y2="90182"/>
                        <a14:backgroundMark x1="49318" y1="79818" x2="49318" y2="89636"/>
                        <a14:backgroundMark x1="50795" y1="79636" x2="50795" y2="89636"/>
                        <a14:backgroundMark x1="52955" y1="78545" x2="53068" y2="91091"/>
                        <a14:backgroundMark x1="56364" y1="76000" x2="56364" y2="90545"/>
                        <a14:backgroundMark x1="59091" y1="78000" x2="59205" y2="91636"/>
                        <a14:backgroundMark x1="62386" y1="79636" x2="62386" y2="90182"/>
                        <a14:backgroundMark x1="61136" y1="87091" x2="61136" y2="90000"/>
                        <a14:backgroundMark x1="63636" y1="87636" x2="63636" y2="89455"/>
                        <a14:backgroundMark x1="65682" y1="76909" x2="65568" y2="89636"/>
                        <a14:backgroundMark x1="72500" y1="78364" x2="72386" y2="86364"/>
                        <a14:backgroundMark x1="45000" y1="47818" x2="44659" y2="51273"/>
                        <a14:backgroundMark x1="42841" y1="80000" x2="42727" y2="78727"/>
                        <a14:backgroundMark x1="42727" y1="77091" x2="42727" y2="78182"/>
                        <a14:backgroundMark x1="47727" y1="86364" x2="47955" y2="86545"/>
                        <a14:backgroundMark x1="73636" y1="59273" x2="73523" y2="60000"/>
                        <a14:backgroundMark x1="74205" y1="88364" x2="74205" y2="89091"/>
                        <a14:backgroundMark x1="68977" y1="78909" x2="68750" y2="74909"/>
                        <a14:backgroundMark x1="42500" y1="75636" x2="42727" y2="77273"/>
                        <a14:backgroundMark x1="59091" y1="77273" x2="59091" y2="77818"/>
                        <a14:backgroundMark x1="53068" y1="77818" x2="52841" y2="78000"/>
                        <a14:backgroundMark x1="77045" y1="69455" x2="76818" y2="69091"/>
                        <a14:backgroundMark x1="47500" y1="29273" x2="47500" y2="292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348" y="2518565"/>
            <a:ext cx="5700893" cy="356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301383" y="1845886"/>
            <a:ext cx="2038991" cy="1721585"/>
            <a:chOff x="7404979" y="1294666"/>
            <a:chExt cx="2038990" cy="1721585"/>
          </a:xfrm>
        </p:grpSpPr>
        <p:pic>
          <p:nvPicPr>
            <p:cNvPr id="2052" name="Picture 4" descr="Alcohol Behaviors and Academic Grades"/>
            <p:cNvPicPr>
              <a:picLocks noChangeAspect="1" noChangeArrowheads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3" b="99395" l="0" r="98898">
                          <a14:foregroundMark x1="33386" y1="64750" x2="33386" y2="64750"/>
                          <a14:foregroundMark x1="20000" y1="72617" x2="20000" y2="72617"/>
                          <a14:foregroundMark x1="29291" y1="78366" x2="29291" y2="78366"/>
                          <a14:foregroundMark x1="37953" y1="78366" x2="37953" y2="78366"/>
                          <a14:foregroundMark x1="86614" y1="99546" x2="86614" y2="99546"/>
                          <a14:foregroundMark x1="98898" y1="57186" x2="98898" y2="57186"/>
                          <a14:foregroundMark x1="71969" y1="303" x2="71969" y2="303"/>
                          <a14:foregroundMark x1="68976" y1="40545" x2="70866" y2="24054"/>
                          <a14:foregroundMark x1="70866" y1="5749" x2="70866" y2="7867"/>
                          <a14:foregroundMark x1="70551" y1="55371" x2="68661" y2="62935"/>
                          <a14:foregroundMark x1="72283" y1="7110" x2="71181" y2="85477"/>
                          <a14:foregroundMark x1="61890" y1="42360" x2="62992" y2="82300"/>
                          <a14:foregroundMark x1="78740" y1="41301" x2="87717" y2="89561"/>
                          <a14:foregroundMark x1="60787" y1="86233" x2="91024" y2="57186"/>
                          <a14:foregroundMark x1="81732" y1="40545" x2="94016" y2="72920"/>
                          <a14:foregroundMark x1="93701" y1="52799" x2="93701" y2="56732"/>
                          <a14:foregroundMark x1="88504" y1="95310" x2="85512" y2="95310"/>
                          <a14:foregroundMark x1="73858" y1="77610" x2="74961" y2="83056"/>
                          <a14:foregroundMark x1="57323" y1="78064" x2="83150" y2="88805"/>
                          <a14:foregroundMark x1="25984" y1="53858" x2="34961" y2="88805"/>
                          <a14:foregroundMark x1="9134" y1="66868" x2="39370" y2="64297"/>
                          <a14:foregroundMark x1="10551" y1="88805" x2="37165" y2="90923"/>
                          <a14:foregroundMark x1="3780" y1="69440" x2="2677" y2="82300"/>
                          <a14:foregroundMark x1="17638" y1="76551" x2="33071" y2="95915"/>
                          <a14:foregroundMark x1="40157" y1="65809" x2="42047" y2="89107"/>
                          <a14:foregroundMark x1="21732" y1="54614" x2="35276" y2="53858"/>
                          <a14:foregroundMark x1="18425" y1="51740" x2="30079" y2="50983"/>
                          <a14:foregroundMark x1="39370" y1="53858" x2="34173" y2="59607"/>
                          <a14:foregroundMark x1="20000" y1="55673" x2="24724" y2="76853"/>
                          <a14:foregroundMark x1="42362" y1="56430" x2="43937" y2="5643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1001" y="1767136"/>
              <a:ext cx="848034" cy="8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Oval Callout 3"/>
            <p:cNvSpPr/>
            <p:nvPr/>
          </p:nvSpPr>
          <p:spPr>
            <a:xfrm>
              <a:off x="7404979" y="1294666"/>
              <a:ext cx="2038990" cy="1721585"/>
            </a:xfrm>
            <a:prstGeom prst="wedgeEllipseCallout">
              <a:avLst>
                <a:gd name="adj1" fmla="val 57221"/>
                <a:gd name="adj2" fmla="val 4536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/>
            </a:p>
          </p:txBody>
        </p:sp>
        <p:pic>
          <p:nvPicPr>
            <p:cNvPr id="2054" name="Picture 6" descr="61,438 Taxes Illustrations &amp; Clip Art - iStock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4902" b="97386" l="2778" r="95098">
                          <a14:foregroundMark x1="20425" y1="16340" x2="20261" y2="80719"/>
                          <a14:foregroundMark x1="14379" y1="88072" x2="68954" y2="87745"/>
                          <a14:foregroundMark x1="70752" y1="85294" x2="71569" y2="25000"/>
                          <a14:foregroundMark x1="72549" y1="25000" x2="89542" y2="25000"/>
                          <a14:foregroundMark x1="89542" y1="25000" x2="88889" y2="12418"/>
                          <a14:foregroundMark x1="88889" y1="12418" x2="22222" y2="14869"/>
                          <a14:foregroundMark x1="20915" y1="15033" x2="23203" y2="71405"/>
                          <a14:foregroundMark x1="60621" y1="84477" x2="68627" y2="37582"/>
                          <a14:foregroundMark x1="38072" y1="21405" x2="45588" y2="68137"/>
                          <a14:foregroundMark x1="42157" y1="21078" x2="59804" y2="338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285" y="1469268"/>
              <a:ext cx="853189" cy="853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8767" y="-15833"/>
            <a:ext cx="743200" cy="730400"/>
          </a:xfrm>
        </p:spPr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2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consumption in adolescence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Young adults are especially vulnerable population; patterns of drinking are usually hazardous (binge drinking) can carry on throughout life (</a:t>
            </a:r>
            <a:r>
              <a:rPr lang="en-CA" dirty="0" err="1" smtClean="0"/>
              <a:t>Buchmann</a:t>
            </a:r>
            <a:r>
              <a:rPr lang="en-CA" dirty="0" smtClean="0"/>
              <a:t> et al., 2009; Morgenstern et al., 2011)</a:t>
            </a:r>
            <a:endParaRPr lang="en-US" dirty="0" smtClean="0"/>
          </a:p>
          <a:p>
            <a:r>
              <a:rPr lang="en-US" dirty="0" smtClean="0"/>
              <a:t>Young adult brains are still developing, they lack impulse control and are undergoing a critical growth period (Crews et al., 2007; </a:t>
            </a:r>
            <a:r>
              <a:rPr lang="en-US" dirty="0" err="1" smtClean="0"/>
              <a:t>Kelder</a:t>
            </a:r>
            <a:r>
              <a:rPr lang="en-US" dirty="0" smtClean="0"/>
              <a:t> et al., 1994)</a:t>
            </a:r>
          </a:p>
          <a:p>
            <a:pPr lvl="1"/>
            <a:r>
              <a:rPr lang="en-US" dirty="0" smtClean="0"/>
              <a:t>Perceptions of peer use are strong predictors of consumption (Song et al., 2012; Pederson et al., 2013)</a:t>
            </a:r>
            <a:endParaRPr lang="en-US" dirty="0" smtClean="0"/>
          </a:p>
          <a:p>
            <a:r>
              <a:rPr lang="en-US" dirty="0" smtClean="0"/>
              <a:t>Alcohol is an addictive substance, with large global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51888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best buy’s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1825624"/>
            <a:ext cx="5588479" cy="4540669"/>
          </a:xfrm>
        </p:spPr>
        <p:txBody>
          <a:bodyPr>
            <a:normAutofit/>
          </a:bodyPr>
          <a:lstStyle/>
          <a:p>
            <a:r>
              <a:rPr lang="en-US" dirty="0" smtClean="0"/>
              <a:t>The World Health Organization (WHO) has identified 3 categories of public policy that are effective and cost-effective in reducing alcohol-attributable harm </a:t>
            </a:r>
            <a:r>
              <a:rPr lang="en-US" sz="2000" dirty="0"/>
              <a:t>(Chisholm et al., 2018)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Taxation</a:t>
            </a:r>
          </a:p>
          <a:p>
            <a:pPr lvl="1"/>
            <a:r>
              <a:rPr lang="en-US" dirty="0" smtClean="0"/>
              <a:t>Decreased availability</a:t>
            </a:r>
          </a:p>
          <a:p>
            <a:pPr lvl="1"/>
            <a:r>
              <a:rPr lang="en-US" dirty="0"/>
              <a:t>Bans on marketing and advertising</a:t>
            </a:r>
          </a:p>
          <a:p>
            <a:pPr marL="457189" lvl="1" indent="0">
              <a:buNone/>
            </a:pPr>
            <a:endParaRPr lang="en-US" dirty="0" smtClean="0"/>
          </a:p>
        </p:txBody>
      </p:sp>
      <p:pic>
        <p:nvPicPr>
          <p:cNvPr id="3074" name="Picture 2" descr="Price Tag Clip Art, PNG, 768x768px, Price Tag, Area, Black And White,  Brand, Jessie J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4922" l="5366" r="97927">
                        <a14:foregroundMark x1="47317" y1="42057" x2="53415" y2="50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45" y="581923"/>
            <a:ext cx="2498415" cy="233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321693" y="2854139"/>
            <a:ext cx="3576017" cy="1331251"/>
          </a:xfrm>
          <a:prstGeom prst="rect">
            <a:avLst/>
          </a:prstGeom>
          <a:blipFill dpi="0"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451" b="97621" l="1249" r="99432">
                          <a14:foregroundMark x1="5789" y1="15758" x2="5978" y2="87215"/>
                          <a14:foregroundMark x1="22739" y1="19722" x2="22739" y2="82755"/>
                          <a14:foregroundMark x1="37571" y1="21705" x2="37003" y2="87711"/>
                          <a14:foregroundMark x1="50738" y1="27056" x2="51684" y2="91675"/>
                          <a14:foregroundMark x1="91525" y1="22696" x2="92092" y2="91179"/>
                          <a14:foregroundMark x1="71547" y1="76710" x2="70564" y2="582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0" name="fade"/>
          <p:cNvSpPr/>
          <p:nvPr/>
        </p:nvSpPr>
        <p:spPr>
          <a:xfrm>
            <a:off x="7321692" y="2854139"/>
            <a:ext cx="3576017" cy="1339311"/>
          </a:xfrm>
          <a:prstGeom prst="rect">
            <a:avLst/>
          </a:prstGeom>
          <a:blipFill dpi="0" rotWithShape="1">
            <a:blip r:embed="rId6">
              <a:alphaModFix amt="3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sp>
        <p:nvSpPr>
          <p:cNvPr id="11" name="Rectangle2"/>
          <p:cNvSpPr/>
          <p:nvPr/>
        </p:nvSpPr>
        <p:spPr>
          <a:xfrm>
            <a:off x="7321693" y="2854139"/>
            <a:ext cx="1555975" cy="1309544"/>
          </a:xfrm>
          <a:prstGeom prst="rect">
            <a:avLst/>
          </a:prstGeom>
          <a:blipFill dpi="0" rotWithShape="1"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451" b="97621" l="1249" r="99432">
                          <a14:foregroundMark x1="5789" y1="15758" x2="5978" y2="87215"/>
                          <a14:foregroundMark x1="22739" y1="19722" x2="22739" y2="82755"/>
                          <a14:foregroundMark x1="37571" y1="21705" x2="37003" y2="87711"/>
                          <a14:foregroundMark x1="50738" y1="27056" x2="51684" y2="91675"/>
                          <a14:foregroundMark x1="91525" y1="22696" x2="92092" y2="9117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" r="-129824" b="-11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483" b="98010" l="1859" r="97026">
                        <a14:foregroundMark x1="13383" y1="21393" x2="78439" y2="61692"/>
                        <a14:foregroundMark x1="74721" y1="8955" x2="85874" y2="24378"/>
                        <a14:foregroundMark x1="87732" y1="61692" x2="89963" y2="90547"/>
                        <a14:foregroundMark x1="90706" y1="58209" x2="90706" y2="7213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8149" y="4304944"/>
            <a:ext cx="3416777" cy="2553056"/>
          </a:xfrm>
          <a:prstGeom prst="rect">
            <a:avLst/>
          </a:prstGeom>
        </p:spPr>
      </p:pic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8767" y="-15833"/>
            <a:ext cx="743200" cy="730400"/>
          </a:xfrm>
        </p:spPr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natural experiment in Lithuania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Lithuania is a high income country, part of the EU</a:t>
            </a:r>
          </a:p>
          <a:p>
            <a:pPr lvl="1"/>
            <a:r>
              <a:rPr lang="en-US" dirty="0" smtClean="0"/>
              <a:t>Enacted a number of tough policy changes (natural experiment, generalizable to other EU countries)</a:t>
            </a:r>
          </a:p>
          <a:p>
            <a:r>
              <a:rPr lang="en-US" dirty="0" smtClean="0"/>
              <a:t>Monthly data of mortality rates available; smaller country with comprehensive national data reporting system</a:t>
            </a:r>
          </a:p>
          <a:p>
            <a:r>
              <a:rPr lang="en-US" dirty="0" smtClean="0"/>
              <a:t>Implemented multiple ‘best buys’ in short period (</a:t>
            </a:r>
            <a:r>
              <a:rPr lang="lt-LT" dirty="0" smtClean="0"/>
              <a:t>Štelemėkas</a:t>
            </a:r>
            <a:r>
              <a:rPr lang="en-US" dirty="0" smtClean="0"/>
              <a:t> et al., 2021; Miščikienė et al.,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8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Can we separate the effects of taxation from general trends in mortality in young adults?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34529" y="5934346"/>
            <a:ext cx="90462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t-LT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Tran, A., Manthey, J., Lange, S., Jiang, H., Štelemėkas, M., Liutkutė-Gumarov, V., ... &amp; Rehm, J. (2021). Alcohol control policies add to secular trends in all-cause mortality rates in young adults. </a:t>
            </a:r>
            <a:r>
              <a:rPr lang="lt-LT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Scientific reports</a:t>
            </a:r>
            <a:r>
              <a:rPr lang="lt-LT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lt-LT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lt-LT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1-9.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16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Monthly all-cause mortality rates for various 10-year age groups</a:t>
            </a:r>
          </a:p>
          <a:p>
            <a:r>
              <a:rPr lang="en-US" dirty="0" smtClean="0"/>
              <a:t>Data collected from 2001 to 2018</a:t>
            </a:r>
          </a:p>
          <a:p>
            <a:r>
              <a:rPr lang="en-US" dirty="0" smtClean="0"/>
              <a:t>Employed a </a:t>
            </a:r>
            <a:r>
              <a:rPr lang="en-US" dirty="0" err="1" smtClean="0"/>
              <a:t>joinpoint</a:t>
            </a:r>
            <a:r>
              <a:rPr lang="en-US" dirty="0" smtClean="0"/>
              <a:t> analysis (general trends) and an interrupted time series analysis (effect of policies while controlling for seasonality; Beard et al., 2019)</a:t>
            </a:r>
          </a:p>
        </p:txBody>
      </p:sp>
    </p:spTree>
    <p:extLst>
      <p:ext uri="{BB962C8B-B14F-4D97-AF65-F5344CB8AC3E}">
        <p14:creationId xmlns:p14="http://schemas.microsoft.com/office/powerpoint/2010/main" val="11346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14586</TotalTime>
  <Words>1806</Words>
  <Application>Microsoft Office PowerPoint</Application>
  <PresentationFormat>Widescreen</PresentationFormat>
  <Paragraphs>397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The impact of taxation and minimum legal drinking age on young adults: An example in Lithuania</vt:lpstr>
      <vt:lpstr>Alcohol and public health</vt:lpstr>
      <vt:lpstr>Taxation and alcohol</vt:lpstr>
      <vt:lpstr>Other policy changes and alcohol-related harm</vt:lpstr>
      <vt:lpstr>Alcohol consumption in adolescence</vt:lpstr>
      <vt:lpstr>WHO best buy’s</vt:lpstr>
      <vt:lpstr>A natural experiment in Lithuania </vt:lpstr>
      <vt:lpstr>Study 1</vt:lpstr>
      <vt:lpstr>Methods</vt:lpstr>
      <vt:lpstr>All-cause mortality rate trends (20 – 29)</vt:lpstr>
      <vt:lpstr>Taxation policies model included (20 – 29)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2</vt:lpstr>
      <vt:lpstr>Methods</vt:lpstr>
      <vt:lpstr>PowerPoint Presentation</vt:lpstr>
      <vt:lpstr>PowerPoint Presentation</vt:lpstr>
      <vt:lpstr>PowerPoint Presentation</vt:lpstr>
      <vt:lpstr>PowerPoint Presentation</vt:lpstr>
      <vt:lpstr>Adolescents 15 – 17 years of age</vt:lpstr>
      <vt:lpstr>Young adults 18 – 19 years of age</vt:lpstr>
      <vt:lpstr>Young adults 20 – 22 years of age</vt:lpstr>
      <vt:lpstr>Study 3</vt:lpstr>
      <vt:lpstr>Methods</vt:lpstr>
      <vt:lpstr>PowerPoint Presentation</vt:lpstr>
      <vt:lpstr>What do the data show?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Tran</dc:creator>
  <cp:lastModifiedBy>Alexander Tran</cp:lastModifiedBy>
  <cp:revision>18</cp:revision>
  <dcterms:created xsi:type="dcterms:W3CDTF">2022-11-14T13:59:03Z</dcterms:created>
  <dcterms:modified xsi:type="dcterms:W3CDTF">2022-11-24T17:05:18Z</dcterms:modified>
</cp:coreProperties>
</file>