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62" r:id="rId2"/>
    <p:sldId id="285" r:id="rId3"/>
    <p:sldId id="288" r:id="rId4"/>
    <p:sldId id="291" r:id="rId5"/>
    <p:sldId id="287" r:id="rId6"/>
    <p:sldId id="289" r:id="rId7"/>
    <p:sldId id="279" r:id="rId8"/>
    <p:sldId id="276" r:id="rId9"/>
    <p:sldId id="286" r:id="rId10"/>
    <p:sldId id="280" r:id="rId11"/>
    <p:sldId id="278" r:id="rId12"/>
    <p:sldId id="281" r:id="rId13"/>
    <p:sldId id="282" r:id="rId14"/>
    <p:sldId id="301" r:id="rId15"/>
    <p:sldId id="300" r:id="rId16"/>
    <p:sldId id="283" r:id="rId17"/>
    <p:sldId id="277" r:id="rId18"/>
    <p:sldId id="284" r:id="rId19"/>
    <p:sldId id="293" r:id="rId20"/>
    <p:sldId id="259" r:id="rId21"/>
    <p:sldId id="260" r:id="rId22"/>
    <p:sldId id="263" r:id="rId23"/>
    <p:sldId id="261" r:id="rId24"/>
    <p:sldId id="294" r:id="rId25"/>
    <p:sldId id="308" r:id="rId26"/>
    <p:sldId id="307" r:id="rId27"/>
    <p:sldId id="264" r:id="rId28"/>
    <p:sldId id="295" r:id="rId29"/>
    <p:sldId id="296" r:id="rId30"/>
    <p:sldId id="265" r:id="rId31"/>
    <p:sldId id="297" r:id="rId32"/>
    <p:sldId id="267" r:id="rId33"/>
    <p:sldId id="298" r:id="rId34"/>
    <p:sldId id="257" r:id="rId35"/>
    <p:sldId id="266" r:id="rId36"/>
    <p:sldId id="258" r:id="rId37"/>
    <p:sldId id="299" r:id="rId38"/>
    <p:sldId id="268" r:id="rId39"/>
    <p:sldId id="271" r:id="rId40"/>
    <p:sldId id="303" r:id="rId41"/>
    <p:sldId id="302" r:id="rId42"/>
    <p:sldId id="304" r:id="rId43"/>
    <p:sldId id="273" r:id="rId44"/>
    <p:sldId id="306" r:id="rId45"/>
    <p:sldId id="269" r:id="rId46"/>
    <p:sldId id="272" r:id="rId47"/>
    <p:sldId id="275" r:id="rId48"/>
    <p:sldId id="305" r:id="rId49"/>
    <p:sldId id="290" r:id="rId50"/>
    <p:sldId id="29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7093" autoAdjust="0"/>
  </p:normalViewPr>
  <p:slideViewPr>
    <p:cSldViewPr snapToGrid="0">
      <p:cViewPr varScale="1">
        <p:scale>
          <a:sx n="89" d="100"/>
          <a:sy n="89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6E1BD-912B-4C44-B082-1C809B0B120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1D55D0-0685-43FA-8FBA-46F8BA152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50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D55D0-0685-43FA-8FBA-46F8BA1524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66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D55D0-0685-43FA-8FBA-46F8BA1524A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19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D55D0-0685-43FA-8FBA-46F8BA1524A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94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Session file calls the data file (a .txt file) and reads characteristics of the dataset (e.g., which variable to use, how the data are separated in the file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D55D0-0685-43FA-8FBA-46F8BA1524A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20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Session file calls the data file (a .txt file) and reads characteristics of the dataset (e.g., which variable to use, how the data are separated in the file etc.)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D55D0-0685-43FA-8FBA-46F8BA1524A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117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Options</a:t>
            </a:r>
            <a:r>
              <a:rPr lang="en-US" baseline="0" dirty="0" smtClean="0"/>
              <a:t> file has the most flexibility available. Can change numerous parameters for the JP analysis, notably the number of </a:t>
            </a:r>
            <a:r>
              <a:rPr lang="en-US" baseline="0" dirty="0" err="1" smtClean="0"/>
              <a:t>joinpoints</a:t>
            </a:r>
            <a:r>
              <a:rPr lang="en-US" baseline="0" dirty="0" smtClean="0"/>
              <a:t>, the number of permutations, and the number of model samples.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D55D0-0685-43FA-8FBA-46F8BA1524A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231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 make sure all files are together in the same directory,</a:t>
            </a:r>
            <a:r>
              <a:rPr lang="en-US" baseline="0" dirty="0" smtClean="0"/>
              <a:t> as the R code is written to call both the program and .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file together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D55D0-0685-43FA-8FBA-46F8BA1524A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5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 keep organized,</a:t>
            </a:r>
            <a:r>
              <a:rPr lang="en-US" baseline="0" dirty="0" smtClean="0"/>
              <a:t> it is helpful to label your analysis, and the resulting output files,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D55D0-0685-43FA-8FBA-46F8BA1524A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6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Dataset size, number of permutations, and number of </a:t>
            </a:r>
            <a:r>
              <a:rPr lang="en-US" dirty="0" err="1" smtClean="0"/>
              <a:t>joinpoints</a:t>
            </a:r>
            <a:r>
              <a:rPr lang="en-US" baseline="0" dirty="0" smtClean="0"/>
              <a:t> are main variables that predict analysis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D55D0-0685-43FA-8FBA-46F8BA1524A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69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D55D0-0685-43FA-8FBA-46F8BA1524A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251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Compare</a:t>
            </a:r>
            <a:r>
              <a:rPr lang="en-US" baseline="0" dirty="0" smtClean="0"/>
              <a:t> models with the JP </a:t>
            </a:r>
            <a:r>
              <a:rPr lang="en-US" baseline="0" dirty="0" smtClean="0"/>
              <a:t>analysis </a:t>
            </a:r>
            <a:r>
              <a:rPr lang="en-US" baseline="0" dirty="0" smtClean="0"/>
              <a:t>and without to see how effect it is or if additional variables also help explain the trends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D55D0-0685-43FA-8FBA-46F8BA1524A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06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Prostate</a:t>
            </a:r>
            <a:r>
              <a:rPr lang="en-US" baseline="0" dirty="0" smtClean="0"/>
              <a:t> cancer example, incidence rates after introducing a new screening technique; </a:t>
            </a:r>
            <a:r>
              <a:rPr lang="en-US" dirty="0" smtClean="0"/>
              <a:t>Kim, H. J., Fay, M. P., </a:t>
            </a:r>
            <a:r>
              <a:rPr lang="en-US" dirty="0" err="1" smtClean="0"/>
              <a:t>Feuer</a:t>
            </a:r>
            <a:r>
              <a:rPr lang="en-US" dirty="0" smtClean="0"/>
              <a:t>, E. J., &amp; </a:t>
            </a:r>
            <a:r>
              <a:rPr lang="en-US" dirty="0" err="1" smtClean="0"/>
              <a:t>Midthune</a:t>
            </a:r>
            <a:r>
              <a:rPr lang="en-US" dirty="0" smtClean="0"/>
              <a:t>, D. N. (2000). Permutation tests for </a:t>
            </a:r>
            <a:r>
              <a:rPr lang="en-US" dirty="0" err="1" smtClean="0"/>
              <a:t>joinpoint</a:t>
            </a:r>
            <a:r>
              <a:rPr lang="en-US" dirty="0" smtClean="0"/>
              <a:t> regression with applications to cancer rates. </a:t>
            </a:r>
            <a:r>
              <a:rPr lang="en-US" i="1" dirty="0" smtClean="0"/>
              <a:t>Statistics in medicine</a:t>
            </a:r>
            <a:r>
              <a:rPr lang="en-US" dirty="0" smtClean="0"/>
              <a:t>, </a:t>
            </a:r>
            <a:r>
              <a:rPr lang="en-US" i="1" dirty="0" smtClean="0"/>
              <a:t>19</a:t>
            </a:r>
            <a:r>
              <a:rPr lang="en-US" dirty="0" smtClean="0"/>
              <a:t>(3), 335-351.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D55D0-0685-43FA-8FBA-46F8BA1524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375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Graphing is up</a:t>
            </a:r>
            <a:r>
              <a:rPr lang="en-US" baseline="0" dirty="0" smtClean="0"/>
              <a:t> to you, here is some sample code that can be used and repurposed for your dataset. </a:t>
            </a:r>
            <a:r>
              <a:rPr lang="en-US" baseline="0" dirty="0" err="1" smtClean="0"/>
              <a:t>GGPlot</a:t>
            </a:r>
            <a:r>
              <a:rPr lang="en-US" baseline="0" dirty="0" smtClean="0"/>
              <a:t> is a well developed package with a lot of documentation.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D55D0-0685-43FA-8FBA-46F8BA1524A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41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Dragomirescu</a:t>
            </a:r>
            <a:r>
              <a:rPr lang="en-US" dirty="0" smtClean="0"/>
              <a:t>, I., </a:t>
            </a:r>
            <a:r>
              <a:rPr lang="en-US" dirty="0" err="1" smtClean="0"/>
              <a:t>Llorca</a:t>
            </a:r>
            <a:r>
              <a:rPr lang="en-US" dirty="0" smtClean="0"/>
              <a:t>, J., Gómez-</a:t>
            </a:r>
            <a:r>
              <a:rPr lang="en-US" dirty="0" err="1" smtClean="0"/>
              <a:t>Acebo</a:t>
            </a:r>
            <a:r>
              <a:rPr lang="en-US" dirty="0" smtClean="0"/>
              <a:t>, I., &amp; </a:t>
            </a:r>
            <a:r>
              <a:rPr lang="en-US" dirty="0" err="1" smtClean="0"/>
              <a:t>Dierssen-Sotos</a:t>
            </a:r>
            <a:r>
              <a:rPr lang="en-US" dirty="0" smtClean="0"/>
              <a:t>, T. (2019). A join point regression analysis of trends in mortality due to osteoporosis in Spain. </a:t>
            </a:r>
            <a:r>
              <a:rPr lang="en-US" i="1" dirty="0" smtClean="0"/>
              <a:t>Scientific reports</a:t>
            </a:r>
            <a:r>
              <a:rPr lang="en-US" dirty="0" smtClean="0"/>
              <a:t>, </a:t>
            </a:r>
            <a:r>
              <a:rPr lang="en-US" i="1" dirty="0" smtClean="0"/>
              <a:t>9</a:t>
            </a:r>
            <a:r>
              <a:rPr lang="en-US" dirty="0" smtClean="0"/>
              <a:t>(1), 1-8.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D55D0-0685-43FA-8FBA-46F8BA1524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65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Remove red 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D55D0-0685-43FA-8FBA-46F8BA1524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00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Highlight the effect policies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D55D0-0685-43FA-8FBA-46F8BA1524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1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program</a:t>
            </a:r>
            <a:r>
              <a:rPr lang="en-US" baseline="0" dirty="0" smtClean="0"/>
              <a:t> can be found here:</a:t>
            </a:r>
          </a:p>
          <a:p>
            <a:endParaRPr lang="en-US" baseline="0" dirty="0" smtClean="0"/>
          </a:p>
          <a:p>
            <a:r>
              <a:rPr lang="en-US" dirty="0" smtClean="0"/>
              <a:t>https://surveillance.cancer.gov/joinpoint/</a:t>
            </a:r>
          </a:p>
          <a:p>
            <a:endParaRPr lang="en-US" dirty="0" smtClean="0"/>
          </a:p>
          <a:p>
            <a:r>
              <a:rPr lang="en-US" dirty="0" smtClean="0"/>
              <a:t>Users must fill out a consent/copyright</a:t>
            </a:r>
            <a:r>
              <a:rPr lang="en-US" baseline="0" dirty="0" smtClean="0"/>
              <a:t> form and register to receive the software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D55D0-0685-43FA-8FBA-46F8BA1524A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02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Two versions are available, some may be familiar with the GUI/graphical</a:t>
            </a:r>
            <a:r>
              <a:rPr lang="en-US" baseline="0" dirty="0" smtClean="0"/>
              <a:t> version, it may be easier to use, however for this workshop we will be using the program through R and a windows-based command line (will not be using Mac </a:t>
            </a:r>
            <a:r>
              <a:rPr lang="en-US" baseline="0" dirty="0" err="1" smtClean="0"/>
              <a:t>OSX</a:t>
            </a:r>
            <a:r>
              <a:rPr lang="en-US" baseline="0" dirty="0" smtClean="0"/>
              <a:t> or UNIX operating systems… sorry).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command-line version can be run directly from R using the system() function, or it can be run from command prompt as well (open </a:t>
            </a:r>
            <a:r>
              <a:rPr lang="en-US" baseline="0" dirty="0" err="1" smtClean="0"/>
              <a:t>cmd</a:t>
            </a:r>
            <a:r>
              <a:rPr lang="en-US" baseline="0" dirty="0" smtClean="0"/>
              <a:t>, change directory to directory/folder that contains the .exe file)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D55D0-0685-43FA-8FBA-46F8BA1524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8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Software package comes with some simple templates</a:t>
            </a:r>
            <a:r>
              <a:rPr lang="en-US" baseline="0" dirty="0" smtClean="0"/>
              <a:t> that can be modified using the Read Me, they are text files saved with a .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extension. The files have a basic structure that must be followed, so best to use the template (copy/paste the file). It also comes with an example R script, however the script only runs the .exe file and creates a initialization file– might require some trial and error to get the .exe file to work </a:t>
            </a:r>
          </a:p>
          <a:p>
            <a:endParaRPr lang="en-US" baseline="0" dirty="0" smtClean="0"/>
          </a:p>
          <a:p>
            <a:r>
              <a:rPr lang="en-US" baseline="0" dirty="0" smtClean="0"/>
              <a:t>(needs to have /path/to/jpCommand.exe </a:t>
            </a:r>
            <a:r>
              <a:rPr lang="en-US" i="1" baseline="0" dirty="0" smtClean="0"/>
              <a:t>space </a:t>
            </a:r>
            <a:r>
              <a:rPr lang="en-US" i="0" baseline="0" dirty="0" smtClean="0"/>
              <a:t>/path/to/JPRun.ini on the same line– will describe and demonstrate)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D55D0-0685-43FA-8FBA-46F8BA1524A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74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Read Me is quite extensive in terms of the options available, however the actual description of the program, or errors you might encounter are not present. It may be a bit frustrating to use at first, but eventually you will get the hang of it. Most important is to ensure all the .</a:t>
            </a:r>
            <a:r>
              <a:rPr lang="en-US" baseline="0" dirty="0" err="1" smtClean="0"/>
              <a:t>ini</a:t>
            </a:r>
            <a:r>
              <a:rPr lang="en-US" baseline="0" dirty="0" smtClean="0"/>
              <a:t> files point to the same folder/directory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1D55D0-0685-43FA-8FBA-46F8BA1524A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27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472E-992F-434E-AA15-92206DB89EF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2FDD-066B-447B-A3BD-833B0C2E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0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472E-992F-434E-AA15-92206DB89EF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2FDD-066B-447B-A3BD-833B0C2E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472E-992F-434E-AA15-92206DB89EF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2FDD-066B-447B-A3BD-833B0C2E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5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472E-992F-434E-AA15-92206DB89EF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2FDD-066B-447B-A3BD-833B0C2E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8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472E-992F-434E-AA15-92206DB89EF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2FDD-066B-447B-A3BD-833B0C2E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0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472E-992F-434E-AA15-92206DB89EF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2FDD-066B-447B-A3BD-833B0C2E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2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472E-992F-434E-AA15-92206DB89EF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2FDD-066B-447B-A3BD-833B0C2E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5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472E-992F-434E-AA15-92206DB89EF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2FDD-066B-447B-A3BD-833B0C2E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05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472E-992F-434E-AA15-92206DB89EF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2FDD-066B-447B-A3BD-833B0C2E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0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472E-992F-434E-AA15-92206DB89EF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2FDD-066B-447B-A3BD-833B0C2E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1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E472E-992F-434E-AA15-92206DB89EF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0E2FDD-066B-447B-A3BD-833B0C2E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0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E472E-992F-434E-AA15-92206DB89EF9}" type="datetimeFigureOut">
              <a:rPr lang="en-US" smtClean="0"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E2FDD-066B-447B-A3BD-833B0C2E0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1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surveillance.cancer.gov/joinpoin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Joinpoint</a:t>
            </a:r>
            <a:r>
              <a:rPr lang="en-US" dirty="0" smtClean="0"/>
              <a:t> Analysis in Time Series Data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Alexander Tran, Postdoctoral Fellow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Institute for Mental Health Policy Research &amp; Campbell Family Mental Health Research Institute, Centre for Addiction and Mental Health (CAMH), Canada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FDD77-F903-FD43-B969-4FE38A96F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882" y="5264114"/>
            <a:ext cx="3290236" cy="159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34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policy and all-cause mortality in Lithuania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aim was to test the impact of policies above and beyond the general trends– </a:t>
            </a:r>
            <a:r>
              <a:rPr lang="en-US" dirty="0" smtClean="0"/>
              <a:t>employing </a:t>
            </a:r>
            <a:r>
              <a:rPr lang="en-US" dirty="0" smtClean="0"/>
              <a:t>a JP analysis</a:t>
            </a:r>
          </a:p>
          <a:p>
            <a:r>
              <a:rPr lang="en-US" dirty="0" smtClean="0"/>
              <a:t>Time series data were input into the JP program (x = months, y = all-cause mortality rates)</a:t>
            </a:r>
          </a:p>
          <a:p>
            <a:r>
              <a:rPr lang="en-US" dirty="0" smtClean="0"/>
              <a:t>Resulting output was further analyzed using a GAMM (to control for seasonality and autocorrelation effect) to test for impact of </a:t>
            </a:r>
            <a:r>
              <a:rPr lang="en-US" b="1" i="1" dirty="0" smtClean="0"/>
              <a:t>policy effects</a:t>
            </a:r>
          </a:p>
        </p:txBody>
      </p:sp>
    </p:spTree>
    <p:extLst>
      <p:ext uri="{BB962C8B-B14F-4D97-AF65-F5344CB8AC3E}">
        <p14:creationId xmlns:p14="http://schemas.microsoft.com/office/powerpoint/2010/main" val="2743745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9220" y="1825625"/>
            <a:ext cx="7856601" cy="5032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policy and all-cause mortality in Lithuania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37259" y="1854723"/>
            <a:ext cx="1949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2009 </a:t>
            </a:r>
            <a:r>
              <a:rPr lang="en-US" dirty="0" smtClean="0"/>
              <a:t>(Policy 2)</a:t>
            </a:r>
          </a:p>
          <a:p>
            <a:r>
              <a:rPr lang="en-US" dirty="0" smtClean="0"/>
              <a:t>2017</a:t>
            </a:r>
            <a:r>
              <a:rPr lang="en-US" dirty="0" smtClean="0"/>
              <a:t> </a:t>
            </a:r>
            <a:r>
              <a:rPr lang="en-US" dirty="0" smtClean="0"/>
              <a:t>(Policy 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933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policy and all-cause mortality in </a:t>
            </a:r>
            <a:r>
              <a:rPr lang="en-US" dirty="0" smtClean="0"/>
              <a:t>Lithuania: JP Analysis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Showed a single </a:t>
            </a:r>
            <a:r>
              <a:rPr lang="en-US" dirty="0" err="1" smtClean="0"/>
              <a:t>joinpoint</a:t>
            </a:r>
            <a:r>
              <a:rPr lang="en-US" dirty="0" smtClean="0"/>
              <a:t> at month 72 (December 2006) followed by a single downward trend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16710" y="2667897"/>
            <a:ext cx="5843196" cy="419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11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policy and all-cause mortality in </a:t>
            </a:r>
            <a:r>
              <a:rPr lang="en-US" dirty="0" smtClean="0"/>
              <a:t>Lithuania: GAMM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Predicted values from JP analysis were then entered into a GAMM (Model 1) served as a base model</a:t>
            </a:r>
          </a:p>
          <a:p>
            <a:r>
              <a:rPr lang="en-US" dirty="0" smtClean="0"/>
              <a:t>The JP analysis was then entered into a </a:t>
            </a:r>
            <a:r>
              <a:rPr lang="en-US" dirty="0"/>
              <a:t>GAMM along </a:t>
            </a:r>
            <a:r>
              <a:rPr lang="en-US" b="1" i="1" dirty="0"/>
              <a:t>with policy </a:t>
            </a:r>
            <a:r>
              <a:rPr lang="en-US" b="1" i="1" dirty="0" smtClean="0"/>
              <a:t>effects </a:t>
            </a:r>
            <a:r>
              <a:rPr lang="en-US" dirty="0"/>
              <a:t>(Model </a:t>
            </a:r>
            <a:r>
              <a:rPr lang="en-US" dirty="0" smtClean="0"/>
              <a:t>2) to test for improvement in the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4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1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721224" y="5647765"/>
            <a:ext cx="71000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1228" y="1398495"/>
            <a:ext cx="8575791" cy="474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2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2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775012" y="5841403"/>
            <a:ext cx="710004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81835" y="1384504"/>
            <a:ext cx="7161955" cy="505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8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policy and all-cause mortality in Lithuania: </a:t>
            </a:r>
            <a:r>
              <a:rPr lang="en-US" dirty="0" smtClean="0"/>
              <a:t>Model 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of the models showed significant improvement in fit when policies were included using the </a:t>
            </a:r>
            <a:r>
              <a:rPr lang="en-US" dirty="0" err="1" smtClean="0"/>
              <a:t>anova</a:t>
            </a:r>
            <a:r>
              <a:rPr lang="en-US" dirty="0" smtClean="0"/>
              <a:t>() function in R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7061" y="3479996"/>
            <a:ext cx="11011348" cy="104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3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policy and all-cause mortality in Lithuania</a:t>
            </a:r>
            <a:r>
              <a:rPr lang="en-US" dirty="0" smtClean="0"/>
              <a:t>: Model comparison</a:t>
            </a:r>
            <a:endParaRPr lang="en-US" dirty="0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4727" y="1906307"/>
            <a:ext cx="8540949" cy="4951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66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policy and all-cause mortality in Lithuania: </a:t>
            </a:r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was a significant effect of alcohol policy on all-cause mortality rates in Lithuania (</a:t>
            </a:r>
            <a:r>
              <a:rPr lang="en-US" dirty="0" err="1" smtClean="0"/>
              <a:t>Štelemėkas</a:t>
            </a:r>
            <a:r>
              <a:rPr lang="en-US" dirty="0" smtClean="0"/>
              <a:t> et al., 2020)</a:t>
            </a:r>
          </a:p>
          <a:p>
            <a:r>
              <a:rPr lang="en-US" dirty="0" smtClean="0"/>
              <a:t>Using a JP analysis, it appears that this effect is still significant, even when controlling for larger overall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78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dirty="0" smtClean="0"/>
              <a:t>How do we use the JP program?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17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</a:t>
            </a:r>
            <a:r>
              <a:rPr lang="en-US" dirty="0" err="1" smtClean="0"/>
              <a:t>joinpoint</a:t>
            </a:r>
            <a:r>
              <a:rPr lang="en-US" dirty="0" smtClean="0"/>
              <a:t>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Time series data has trends that change at different points</a:t>
            </a:r>
          </a:p>
          <a:p>
            <a:r>
              <a:rPr lang="en-US" dirty="0" smtClean="0"/>
              <a:t>Simple trends can sometimes be visible when plotting data</a:t>
            </a:r>
          </a:p>
          <a:p>
            <a:r>
              <a:rPr lang="en-US" dirty="0" smtClean="0"/>
              <a:t>How do we quantify these changes?</a:t>
            </a:r>
          </a:p>
          <a:p>
            <a:r>
              <a:rPr lang="en-US" dirty="0" smtClean="0"/>
              <a:t>How can we determine (without estimation) where these changes occur?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56271" y="1825625"/>
            <a:ext cx="5679457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66" y="518594"/>
            <a:ext cx="98202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download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use the GUI </a:t>
            </a:r>
            <a:r>
              <a:rPr lang="en-US" dirty="0" smtClean="0"/>
              <a:t>(graphical user interface; will </a:t>
            </a:r>
            <a:r>
              <a:rPr lang="en-US" dirty="0" smtClean="0"/>
              <a:t>not be covered in this workshop)</a:t>
            </a:r>
          </a:p>
          <a:p>
            <a:pPr lvl="1"/>
            <a:r>
              <a:rPr lang="en-US" dirty="0" smtClean="0"/>
              <a:t>Simpler interface, some help with setting parameters on website</a:t>
            </a:r>
          </a:p>
          <a:p>
            <a:r>
              <a:rPr lang="en-US" dirty="0" smtClean="0"/>
              <a:t>Command-line (R-compatible)</a:t>
            </a:r>
          </a:p>
          <a:p>
            <a:pPr lvl="1"/>
            <a:r>
              <a:rPr lang="en-US" dirty="0" smtClean="0"/>
              <a:t>Flexible, analysis code can be saved for future use</a:t>
            </a:r>
          </a:p>
          <a:p>
            <a:pPr lvl="1"/>
            <a:r>
              <a:rPr lang="en-US" dirty="0" smtClean="0"/>
              <a:t>BUT very challenging, not many help-documents be prepared to problem-solve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9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(R-compatible command-line)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Comes with several files, including basic R-script files</a:t>
            </a:r>
          </a:p>
          <a:p>
            <a:r>
              <a:rPr lang="en-US" dirty="0" smtClean="0"/>
              <a:t>Requires the program (jpCommand.exe) and 3 primary files:</a:t>
            </a:r>
          </a:p>
          <a:p>
            <a:pPr lvl="1"/>
            <a:r>
              <a:rPr lang="en-US" dirty="0" err="1" smtClean="0"/>
              <a:t>JPRun</a:t>
            </a:r>
            <a:r>
              <a:rPr lang="en-US" dirty="0" smtClean="0"/>
              <a:t> – </a:t>
            </a:r>
            <a:r>
              <a:rPr lang="en-US" dirty="0" err="1" smtClean="0"/>
              <a:t>initiatialization</a:t>
            </a:r>
            <a:r>
              <a:rPr lang="en-US" dirty="0" smtClean="0"/>
              <a:t> file, will be generated with the R script</a:t>
            </a:r>
          </a:p>
          <a:p>
            <a:pPr lvl="1"/>
            <a:r>
              <a:rPr lang="en-US" dirty="0" smtClean="0"/>
              <a:t>Options file – modify parameters of your models</a:t>
            </a:r>
          </a:p>
          <a:p>
            <a:pPr lvl="1"/>
            <a:r>
              <a:rPr lang="en-US" dirty="0" smtClean="0"/>
              <a:t>User Created Session file – Directs program to dataset, and relevant variables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75" y="4367213"/>
            <a:ext cx="55816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7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Me!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Very light documentation…. does not describe functions in </a:t>
            </a:r>
            <a:r>
              <a:rPr lang="en-US" dirty="0" smtClean="0"/>
              <a:t>detail</a:t>
            </a:r>
          </a:p>
          <a:p>
            <a:pPr lvl="1"/>
            <a:r>
              <a:rPr lang="en-US" dirty="0" smtClean="0"/>
              <a:t>Contact me for questions: Alexander.tran@camh.ca</a:t>
            </a:r>
            <a:endParaRPr lang="en-US" dirty="0" smtClean="0"/>
          </a:p>
          <a:p>
            <a:r>
              <a:rPr lang="en-US" dirty="0" smtClean="0"/>
              <a:t>However, readme file lists many parameters that can be modified and tested for different outputs!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30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57225" y="318341"/>
            <a:ext cx="7084807" cy="617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9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Joinpoint</a:t>
            </a:r>
            <a:r>
              <a:rPr lang="en-US" dirty="0" smtClean="0"/>
              <a:t> analysis: 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script creates an artificial dataset, with two variables that can be modelled by the JP program</a:t>
            </a:r>
          </a:p>
          <a:p>
            <a:pPr lvl="1"/>
            <a:r>
              <a:rPr lang="en-US" dirty="0" err="1" smtClean="0"/>
              <a:t>popndat$simple</a:t>
            </a:r>
            <a:r>
              <a:rPr lang="en-US" dirty="0" smtClean="0"/>
              <a:t> and </a:t>
            </a:r>
            <a:r>
              <a:rPr lang="en-US" dirty="0" err="1" smtClean="0"/>
              <a:t>popndat$outcom_var</a:t>
            </a:r>
            <a:endParaRPr lang="en-US" dirty="0"/>
          </a:p>
          <a:p>
            <a:r>
              <a:rPr lang="en-US" dirty="0" smtClean="0"/>
              <a:t>This tutorial will demonstrate the JP program on </a:t>
            </a:r>
            <a:r>
              <a:rPr lang="en-US" dirty="0" err="1" smtClean="0"/>
              <a:t>popndat$simple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5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Joinpoint</a:t>
            </a:r>
            <a:r>
              <a:rPr lang="en-US" dirty="0" smtClean="0"/>
              <a:t> analysis: A simple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68" y="1771836"/>
            <a:ext cx="8435379" cy="4446083"/>
          </a:xfrm>
        </p:spPr>
      </p:pic>
    </p:spTree>
    <p:extLst>
      <p:ext uri="{BB962C8B-B14F-4D97-AF65-F5344CB8AC3E}">
        <p14:creationId xmlns:p14="http://schemas.microsoft.com/office/powerpoint/2010/main" val="174660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Joinpoint</a:t>
            </a:r>
            <a:r>
              <a:rPr lang="en-US" dirty="0" smtClean="0"/>
              <a:t> analysis: 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Options file and User Created Session file are both created/edited manually using a text editor</a:t>
            </a:r>
          </a:p>
          <a:p>
            <a:r>
              <a:rPr lang="en-US" dirty="0" smtClean="0"/>
              <a:t>User Session file: Directs program to dataset (comes with a template)</a:t>
            </a:r>
          </a:p>
          <a:p>
            <a:pPr lvl="1"/>
            <a:r>
              <a:rPr lang="en-US" dirty="0" smtClean="0"/>
              <a:t>Input data file location</a:t>
            </a:r>
          </a:p>
          <a:p>
            <a:pPr lvl="1"/>
            <a:r>
              <a:rPr lang="en-US" dirty="0" smtClean="0"/>
              <a:t>DOS/Windows</a:t>
            </a:r>
          </a:p>
          <a:p>
            <a:pPr lvl="1"/>
            <a:r>
              <a:rPr lang="en-US" dirty="0" smtClean="0"/>
              <a:t>Data delimiter (default is tab, can be space, comma, semi-colon)</a:t>
            </a:r>
          </a:p>
          <a:p>
            <a:pPr lvl="1"/>
            <a:r>
              <a:rPr lang="en-US" dirty="0" smtClean="0"/>
              <a:t>Avoid fields with special chars (i.e., delimiters)</a:t>
            </a:r>
          </a:p>
          <a:p>
            <a:pPr lvl="1"/>
            <a:r>
              <a:rPr lang="en-US" dirty="0" smtClean="0"/>
              <a:t>Data file can include variable names (off by default)</a:t>
            </a:r>
          </a:p>
          <a:p>
            <a:pPr lvl="1"/>
            <a:r>
              <a:rPr lang="en-US" dirty="0" smtClean="0"/>
              <a:t>IV name (to be assigned by JP, not based on dataset)</a:t>
            </a:r>
          </a:p>
          <a:p>
            <a:pPr lvl="1"/>
            <a:r>
              <a:rPr lang="en-US" dirty="0" smtClean="0"/>
              <a:t>IV location</a:t>
            </a:r>
          </a:p>
          <a:p>
            <a:pPr lvl="1"/>
            <a:r>
              <a:rPr lang="en-US" dirty="0" smtClean="0"/>
              <a:t>DV name </a:t>
            </a:r>
          </a:p>
          <a:p>
            <a:pPr lvl="1"/>
            <a:r>
              <a:rPr lang="en-US" dirty="0" smtClean="0"/>
              <a:t>DV location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23738" y="139848"/>
            <a:ext cx="7364506" cy="636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3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Joinpoint</a:t>
            </a:r>
            <a:r>
              <a:rPr lang="en-US" dirty="0" smtClean="0"/>
              <a:t> analysis: 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Options file and User Created Session file are both created/edited manually using a text editor</a:t>
            </a:r>
          </a:p>
          <a:p>
            <a:r>
              <a:rPr lang="en-US" dirty="0" smtClean="0"/>
              <a:t>User Session file: Directs program to dataset (comes with a template)</a:t>
            </a:r>
          </a:p>
          <a:p>
            <a:pPr lvl="1"/>
            <a:r>
              <a:rPr lang="en-US" dirty="0" smtClean="0"/>
              <a:t>Input data file location</a:t>
            </a:r>
          </a:p>
          <a:p>
            <a:pPr lvl="1"/>
            <a:r>
              <a:rPr lang="en-US" dirty="0" smtClean="0"/>
              <a:t>DOS/Windows</a:t>
            </a:r>
          </a:p>
          <a:p>
            <a:pPr lvl="1"/>
            <a:r>
              <a:rPr lang="en-US" dirty="0" smtClean="0"/>
              <a:t>Data delimiter (default is tab, can be space, comma, semi-colon)</a:t>
            </a:r>
          </a:p>
          <a:p>
            <a:pPr lvl="1"/>
            <a:r>
              <a:rPr lang="en-US" dirty="0" smtClean="0"/>
              <a:t>Avoid fields with special chars (i.e., delimiters)</a:t>
            </a:r>
          </a:p>
          <a:p>
            <a:pPr lvl="1"/>
            <a:r>
              <a:rPr lang="en-US" dirty="0" smtClean="0"/>
              <a:t>Data file can include variable names (off by default)</a:t>
            </a:r>
          </a:p>
          <a:p>
            <a:pPr lvl="1"/>
            <a:r>
              <a:rPr lang="en-US" dirty="0" smtClean="0"/>
              <a:t>IV name (to be assigned by JP, not based on dataset)</a:t>
            </a:r>
          </a:p>
          <a:p>
            <a:pPr lvl="1"/>
            <a:r>
              <a:rPr lang="en-US" b="1" dirty="0" smtClean="0"/>
              <a:t>IV location</a:t>
            </a:r>
          </a:p>
          <a:p>
            <a:pPr lvl="1"/>
            <a:r>
              <a:rPr lang="en-US" dirty="0" smtClean="0"/>
              <a:t>DV name </a:t>
            </a:r>
          </a:p>
          <a:p>
            <a:pPr lvl="1"/>
            <a:r>
              <a:rPr lang="en-US" b="1" dirty="0" smtClean="0"/>
              <a:t>DV location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6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joinpoint</a:t>
            </a:r>
            <a:r>
              <a:rPr lang="en-US" dirty="0"/>
              <a:t> analysis?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66554" y="1690688"/>
            <a:ext cx="8717757" cy="499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5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Joinpoint</a:t>
            </a:r>
            <a:r>
              <a:rPr lang="en-US" dirty="0" smtClean="0"/>
              <a:t> analysis: 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Options file: Parameters to edit for analysis</a:t>
            </a:r>
          </a:p>
          <a:p>
            <a:r>
              <a:rPr lang="en-US" dirty="0" smtClean="0"/>
              <a:t>[Session options]</a:t>
            </a:r>
          </a:p>
          <a:p>
            <a:pPr lvl="1"/>
            <a:r>
              <a:rPr lang="en-US" dirty="0" smtClean="0"/>
              <a:t>Set minimum </a:t>
            </a:r>
            <a:r>
              <a:rPr lang="en-US" dirty="0" err="1" smtClean="0"/>
              <a:t>joinpoints</a:t>
            </a:r>
            <a:endParaRPr lang="en-US" dirty="0" smtClean="0"/>
          </a:p>
          <a:p>
            <a:pPr lvl="1"/>
            <a:r>
              <a:rPr lang="en-US" b="1" dirty="0" smtClean="0"/>
              <a:t>Set maximum </a:t>
            </a:r>
            <a:r>
              <a:rPr lang="en-US" b="1" dirty="0" err="1" smtClean="0"/>
              <a:t>joinpoints</a:t>
            </a:r>
            <a:r>
              <a:rPr lang="en-US" b="1" dirty="0" smtClean="0"/>
              <a:t> (informed by visual inspection, </a:t>
            </a:r>
            <a:r>
              <a:rPr lang="en-US" b="1" dirty="0" err="1" smtClean="0"/>
              <a:t>aprior</a:t>
            </a:r>
            <a:r>
              <a:rPr lang="en-US" b="1" dirty="0" smtClean="0"/>
              <a:t> etc.)</a:t>
            </a:r>
          </a:p>
          <a:p>
            <a:pPr lvl="1"/>
            <a:r>
              <a:rPr lang="en-US" b="1" dirty="0" smtClean="0"/>
              <a:t>Default is 4499 permutations</a:t>
            </a:r>
          </a:p>
          <a:p>
            <a:pPr lvl="1"/>
            <a:r>
              <a:rPr lang="en-US" dirty="0" smtClean="0"/>
              <a:t>Can estimate autocorrelation</a:t>
            </a:r>
          </a:p>
          <a:p>
            <a:pPr lvl="1"/>
            <a:r>
              <a:rPr lang="en-US" dirty="0" smtClean="0"/>
              <a:t>Select significance values</a:t>
            </a:r>
          </a:p>
          <a:p>
            <a:pPr lvl="1"/>
            <a:r>
              <a:rPr lang="en-US" dirty="0" smtClean="0"/>
              <a:t>Model selection method (permutation default)</a:t>
            </a:r>
          </a:p>
          <a:p>
            <a:pPr lvl="1"/>
            <a:r>
              <a:rPr lang="en-US" dirty="0" smtClean="0"/>
              <a:t>Etc.</a:t>
            </a:r>
          </a:p>
          <a:p>
            <a:r>
              <a:rPr lang="en-US" dirty="0" smtClean="0"/>
              <a:t>[Export options]</a:t>
            </a:r>
          </a:p>
          <a:p>
            <a:pPr lvl="1"/>
            <a:r>
              <a:rPr lang="en-US" dirty="0" smtClean="0"/>
              <a:t>Increase precision of output and output files</a:t>
            </a:r>
          </a:p>
          <a:p>
            <a:pPr lvl="1"/>
            <a:r>
              <a:rPr lang="en-US" dirty="0" smtClean="0"/>
              <a:t>Use default parameters for simplicity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6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92679" y="391851"/>
            <a:ext cx="6891169" cy="599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18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Joinpoint</a:t>
            </a:r>
            <a:r>
              <a:rPr lang="en-US" dirty="0" smtClean="0"/>
              <a:t> analysis: 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Ensure that all files are in the same location/directory:</a:t>
            </a:r>
          </a:p>
          <a:p>
            <a:pPr lvl="1"/>
            <a:r>
              <a:rPr lang="en-US" b="1" dirty="0" smtClean="0"/>
              <a:t>Options</a:t>
            </a:r>
            <a:r>
              <a:rPr lang="en-US" dirty="0" smtClean="0"/>
              <a:t> file, </a:t>
            </a:r>
            <a:r>
              <a:rPr lang="en-US" b="1" dirty="0" smtClean="0"/>
              <a:t>User Session </a:t>
            </a:r>
            <a:r>
              <a:rPr lang="en-US" dirty="0" smtClean="0"/>
              <a:t>file, </a:t>
            </a:r>
            <a:r>
              <a:rPr lang="en-US" b="1" dirty="0" smtClean="0"/>
              <a:t>dataset.txt</a:t>
            </a:r>
            <a:r>
              <a:rPr lang="en-US" dirty="0" smtClean="0"/>
              <a:t>, and </a:t>
            </a:r>
            <a:r>
              <a:rPr lang="en-US" b="1" dirty="0" smtClean="0"/>
              <a:t>jpCommand.exe</a:t>
            </a:r>
          </a:p>
          <a:p>
            <a:pPr lvl="1"/>
            <a:r>
              <a:rPr lang="en-US" dirty="0" smtClean="0"/>
              <a:t>Set working directory</a:t>
            </a:r>
          </a:p>
          <a:p>
            <a:pPr lvl="2"/>
            <a:r>
              <a:rPr lang="en-US" dirty="0" smtClean="0"/>
              <a:t>Note: Windows uses backslash(“\”) to separate directory</a:t>
            </a:r>
          </a:p>
          <a:p>
            <a:pPr lvl="3"/>
            <a:r>
              <a:rPr lang="en-US" dirty="0" smtClean="0"/>
              <a:t>E.g., C:\Joinpoint_Callable\R_Sample_Files</a:t>
            </a:r>
          </a:p>
          <a:p>
            <a:pPr lvl="2"/>
            <a:r>
              <a:rPr lang="en-US" dirty="0" smtClean="0"/>
              <a:t>So when copying and pasting in to R-Studio, change to </a:t>
            </a:r>
            <a:r>
              <a:rPr lang="en-US" dirty="0" err="1" smtClean="0"/>
              <a:t>forwardslash</a:t>
            </a:r>
            <a:r>
              <a:rPr lang="en-US" dirty="0" smtClean="0"/>
              <a:t> (“/”) to avoid this error</a:t>
            </a:r>
          </a:p>
          <a:p>
            <a:pPr lvl="3"/>
            <a:r>
              <a:rPr lang="en-US" dirty="0" smtClean="0"/>
              <a:t>C:/Joinpoint_Callable/R_Sample_Files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910" y="4800282"/>
            <a:ext cx="59817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8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3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06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Joinpoint</a:t>
            </a:r>
            <a:r>
              <a:rPr lang="en-US" dirty="0" smtClean="0"/>
              <a:t> analysis: 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Label your analysis:</a:t>
            </a:r>
          </a:p>
          <a:p>
            <a:endParaRPr lang="en-US" dirty="0" smtClean="0"/>
          </a:p>
          <a:p>
            <a:r>
              <a:rPr lang="en-US" dirty="0" smtClean="0"/>
              <a:t>Prepare the dataset: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Select relevant variables</a:t>
            </a:r>
          </a:p>
          <a:p>
            <a:pPr lvl="1"/>
            <a:r>
              <a:rPr lang="en-US" dirty="0" smtClean="0"/>
              <a:t>Note: to avoid problems, include </a:t>
            </a:r>
            <a:r>
              <a:rPr lang="en-US" dirty="0" err="1" smtClean="0"/>
              <a:t>col.names</a:t>
            </a:r>
            <a:r>
              <a:rPr lang="en-US" dirty="0" smtClean="0"/>
              <a:t> = false, </a:t>
            </a:r>
            <a:r>
              <a:rPr lang="en-US" dirty="0" err="1" smtClean="0"/>
              <a:t>row.names</a:t>
            </a:r>
            <a:r>
              <a:rPr lang="en-US" dirty="0" smtClean="0"/>
              <a:t> = false—removes extra index column and headers</a:t>
            </a:r>
          </a:p>
          <a:p>
            <a:pPr lvl="1"/>
            <a:r>
              <a:rPr lang="en-US" dirty="0" smtClean="0"/>
              <a:t>Write to a .txt file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3456781"/>
            <a:ext cx="6962775" cy="752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0680" y="6011862"/>
            <a:ext cx="9086850" cy="600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680" y="2390379"/>
            <a:ext cx="30575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4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Joinpoint</a:t>
            </a:r>
            <a:r>
              <a:rPr lang="en-US" dirty="0" smtClean="0"/>
              <a:t> analysis: 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 script will create JPRun.ini </a:t>
            </a:r>
            <a:r>
              <a:rPr lang="en-US" dirty="0" smtClean="0"/>
              <a:t>file in this section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2466975"/>
            <a:ext cx="99155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387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Joinpoint</a:t>
            </a:r>
            <a:r>
              <a:rPr lang="en-US" dirty="0" smtClean="0"/>
              <a:t> analysis: 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program!</a:t>
            </a:r>
          </a:p>
          <a:p>
            <a:endParaRPr lang="en-US" dirty="0" smtClean="0"/>
          </a:p>
          <a:p>
            <a:r>
              <a:rPr lang="en-US" dirty="0" smtClean="0"/>
              <a:t>Depending on parameters (number of permutations, number of </a:t>
            </a:r>
            <a:r>
              <a:rPr lang="en-US" dirty="0" err="1" smtClean="0"/>
              <a:t>joinpoints</a:t>
            </a:r>
            <a:r>
              <a:rPr lang="en-US" dirty="0" smtClean="0"/>
              <a:t>) can take 30+ minutes to several hours</a:t>
            </a:r>
            <a:endParaRPr lang="en-US" dirty="0"/>
          </a:p>
          <a:p>
            <a:r>
              <a:rPr lang="en-US" dirty="0" smtClean="0"/>
              <a:t>This means the program is running</a:t>
            </a:r>
          </a:p>
          <a:p>
            <a:endParaRPr lang="en-US" dirty="0"/>
          </a:p>
          <a:p>
            <a:r>
              <a:rPr lang="en-US" dirty="0" smtClean="0"/>
              <a:t>Otherwise, error codes will display along with error.txt file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087" y="2314575"/>
            <a:ext cx="10029825" cy="40005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1081087" y="4188642"/>
            <a:ext cx="10780059" cy="51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00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17376" y="376518"/>
            <a:ext cx="7031019" cy="602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3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Joinpoint</a:t>
            </a:r>
            <a:r>
              <a:rPr lang="en-US" dirty="0" smtClean="0"/>
              <a:t> analysis: 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Output: </a:t>
            </a:r>
          </a:p>
          <a:p>
            <a:pPr lvl="1"/>
            <a:r>
              <a:rPr lang="en-US" dirty="0" err="1" smtClean="0"/>
              <a:t>AAPC</a:t>
            </a:r>
            <a:r>
              <a:rPr lang="en-US" dirty="0" smtClean="0"/>
              <a:t> (average percentage change, across all segments)</a:t>
            </a:r>
          </a:p>
          <a:p>
            <a:pPr lvl="1"/>
            <a:r>
              <a:rPr lang="en-US" dirty="0" smtClean="0"/>
              <a:t>Report (test statistics, slope, segment lengths)</a:t>
            </a:r>
          </a:p>
          <a:p>
            <a:pPr lvl="1"/>
            <a:r>
              <a:rPr lang="en-US" dirty="0" smtClean="0"/>
              <a:t>APC </a:t>
            </a:r>
            <a:r>
              <a:rPr lang="en-US" dirty="0" smtClean="0"/>
              <a:t>(average percentage change) per </a:t>
            </a:r>
            <a:r>
              <a:rPr lang="en-US" dirty="0" smtClean="0"/>
              <a:t>segment</a:t>
            </a:r>
          </a:p>
          <a:p>
            <a:pPr lvl="1"/>
            <a:r>
              <a:rPr lang="en-US" dirty="0" smtClean="0"/>
              <a:t>Model data </a:t>
            </a:r>
          </a:p>
          <a:p>
            <a:pPr lvl="1"/>
            <a:r>
              <a:rPr lang="en-US" dirty="0" smtClean="0"/>
              <a:t>Code </a:t>
            </a:r>
            <a:r>
              <a:rPr lang="en-US" dirty="0" smtClean="0"/>
              <a:t>below will read the text files and import into R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721" y="4407367"/>
            <a:ext cx="67913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74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Joinpoint</a:t>
            </a:r>
            <a:r>
              <a:rPr lang="en-US" dirty="0" smtClean="0"/>
              <a:t> analysis: A simple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Sample Output: </a:t>
            </a:r>
          </a:p>
          <a:p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98580" y="2307721"/>
            <a:ext cx="9247093" cy="2145945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tretch>
            <a:fillRect/>
          </a:stretch>
        </p:blipFill>
        <p:spPr>
          <a:xfrm>
            <a:off x="1198580" y="4588603"/>
            <a:ext cx="9247093" cy="207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34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joinpoint</a:t>
            </a:r>
            <a:r>
              <a:rPr lang="en-US" dirty="0"/>
              <a:t> analysis?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607" t="2350" b="3969"/>
          <a:stretch/>
        </p:blipFill>
        <p:spPr>
          <a:xfrm>
            <a:off x="1230825" y="1473797"/>
            <a:ext cx="9730350" cy="53842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81422" y="3571539"/>
            <a:ext cx="3345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APC= Annual Percentage Change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1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Joinpoint</a:t>
            </a:r>
            <a:r>
              <a:rPr lang="en-US" dirty="0"/>
              <a:t> analysis: A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Output: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082936" y="2485866"/>
            <a:ext cx="10026127" cy="1515428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82935" y="4408394"/>
            <a:ext cx="10026127" cy="1903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5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32991" y="289373"/>
            <a:ext cx="4114800" cy="643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5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 rotWithShape="1">
          <a:blip r:embed="rId2"/>
          <a:srcRect t="910" b="995"/>
          <a:stretch/>
        </p:blipFill>
        <p:spPr bwMode="auto">
          <a:xfrm>
            <a:off x="1940858" y="119736"/>
            <a:ext cx="7321475" cy="656614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342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Joinpoint</a:t>
            </a:r>
            <a:r>
              <a:rPr lang="en-US" dirty="0" smtClean="0"/>
              <a:t> analysis: A simple example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68" y="1771836"/>
            <a:ext cx="8435379" cy="4446083"/>
          </a:xfrm>
        </p:spPr>
      </p:pic>
    </p:spTree>
    <p:extLst>
      <p:ext uri="{BB962C8B-B14F-4D97-AF65-F5344CB8AC3E}">
        <p14:creationId xmlns:p14="http://schemas.microsoft.com/office/powerpoint/2010/main" val="359403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Joinpoint</a:t>
            </a:r>
            <a:r>
              <a:rPr lang="en-US" dirty="0"/>
              <a:t> analysis: A simple 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38" y="1879413"/>
            <a:ext cx="10739109" cy="4510629"/>
          </a:xfrm>
        </p:spPr>
      </p:pic>
    </p:spTree>
    <p:extLst>
      <p:ext uri="{BB962C8B-B14F-4D97-AF65-F5344CB8AC3E}">
        <p14:creationId xmlns:p14="http://schemas.microsoft.com/office/powerpoint/2010/main" val="369513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Joinpoint</a:t>
            </a:r>
            <a:r>
              <a:rPr lang="en-US" dirty="0" smtClean="0"/>
              <a:t> analysis: </a:t>
            </a:r>
            <a:r>
              <a:rPr lang="en-US" dirty="0" smtClean="0"/>
              <a:t>Additional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model alone to see the fit</a:t>
            </a:r>
          </a:p>
          <a:p>
            <a:endParaRPr lang="en-US" dirty="0"/>
          </a:p>
          <a:p>
            <a:r>
              <a:rPr lang="en-US" dirty="0" smtClean="0"/>
              <a:t>Can combine the predicted values from the </a:t>
            </a:r>
            <a:r>
              <a:rPr lang="en-US" dirty="0" err="1"/>
              <a:t>j</a:t>
            </a:r>
            <a:r>
              <a:rPr lang="en-US" dirty="0" err="1" smtClean="0"/>
              <a:t>oinpoint</a:t>
            </a:r>
            <a:r>
              <a:rPr lang="en-US" dirty="0" smtClean="0"/>
              <a:t> analysis model (output) </a:t>
            </a:r>
            <a:r>
              <a:rPr lang="en-US" dirty="0" smtClean="0"/>
              <a:t>with other variables in a dataset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a new model that includes additional predictors with JP output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215" y="3767931"/>
            <a:ext cx="4057650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215" y="4933752"/>
            <a:ext cx="10344150" cy="1152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215" y="2368153"/>
            <a:ext cx="8277225" cy="42862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764716" y="5109883"/>
            <a:ext cx="580913" cy="5056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5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Joinpoint</a:t>
            </a:r>
            <a:r>
              <a:rPr lang="en-US" dirty="0" smtClean="0"/>
              <a:t> analysis: </a:t>
            </a:r>
            <a:r>
              <a:rPr lang="en-US" dirty="0" smtClean="0"/>
              <a:t>Additional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ggplot</a:t>
            </a:r>
            <a:r>
              <a:rPr lang="en-US" dirty="0" smtClean="0"/>
              <a:t>, plot the different models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7" y="2458244"/>
            <a:ext cx="101441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44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Joinpoint</a:t>
            </a:r>
            <a:r>
              <a:rPr lang="en-US" dirty="0" smtClean="0"/>
              <a:t> analysis: Final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Run </a:t>
            </a:r>
            <a:r>
              <a:rPr lang="en-US" i="1" dirty="0"/>
              <a:t>simultaneous analyses </a:t>
            </a:r>
            <a:r>
              <a:rPr lang="en-US" dirty="0"/>
              <a:t>using </a:t>
            </a:r>
            <a:r>
              <a:rPr lang="en-US" b="1" i="1" dirty="0"/>
              <a:t>command-line</a:t>
            </a:r>
            <a:r>
              <a:rPr lang="en-US" dirty="0"/>
              <a:t> </a:t>
            </a:r>
            <a:r>
              <a:rPr lang="en-US" dirty="0" smtClean="0"/>
              <a:t>(running </a:t>
            </a:r>
            <a:r>
              <a:rPr lang="en-US" dirty="0" smtClean="0"/>
              <a:t>JP in </a:t>
            </a:r>
            <a:r>
              <a:rPr lang="en-US" dirty="0" smtClean="0"/>
              <a:t>R-console </a:t>
            </a:r>
            <a:r>
              <a:rPr lang="en-US" dirty="0"/>
              <a:t>will </a:t>
            </a:r>
            <a:r>
              <a:rPr lang="en-US" dirty="0" smtClean="0"/>
              <a:t>occupy R </a:t>
            </a:r>
            <a:r>
              <a:rPr lang="en-US" dirty="0"/>
              <a:t>until the analysis is complete)</a:t>
            </a:r>
          </a:p>
          <a:p>
            <a:pPr lvl="1"/>
            <a:r>
              <a:rPr lang="en-US" dirty="0"/>
              <a:t>Ask me if interested!</a:t>
            </a:r>
          </a:p>
          <a:p>
            <a:r>
              <a:rPr lang="en-US" dirty="0" smtClean="0"/>
              <a:t>Name EVERYTHING… and move your </a:t>
            </a:r>
            <a:r>
              <a:rPr lang="en-US" dirty="0" smtClean="0"/>
              <a:t>files after each analysis</a:t>
            </a:r>
            <a:endParaRPr lang="en-US" dirty="0" smtClean="0"/>
          </a:p>
          <a:p>
            <a:pPr lvl="1"/>
            <a:r>
              <a:rPr lang="en-US" dirty="0" smtClean="0"/>
              <a:t> The program outputs MANY files and will overwrite files without warning, so if you are running </a:t>
            </a:r>
            <a:r>
              <a:rPr lang="en-US" dirty="0" smtClean="0"/>
              <a:t>many </a:t>
            </a:r>
            <a:r>
              <a:rPr lang="en-US" dirty="0" smtClean="0"/>
              <a:t>analyses have a good organizational system</a:t>
            </a:r>
          </a:p>
          <a:p>
            <a:r>
              <a:rPr lang="en-US" dirty="0" smtClean="0"/>
              <a:t>Use file timestamps</a:t>
            </a:r>
          </a:p>
          <a:p>
            <a:pPr lvl="1"/>
            <a:r>
              <a:rPr lang="en-US" dirty="0" smtClean="0"/>
              <a:t>The output files will indicate when the analysis was run, to help you determine if you </a:t>
            </a:r>
            <a:endParaRPr lang="en-US" dirty="0" smtClean="0"/>
          </a:p>
          <a:p>
            <a:r>
              <a:rPr lang="en-US" dirty="0"/>
              <a:t>Important to remember that these analyses are designed to measure </a:t>
            </a:r>
            <a:r>
              <a:rPr lang="en-US" i="1" dirty="0"/>
              <a:t>linear</a:t>
            </a:r>
            <a:r>
              <a:rPr lang="en-US" dirty="0"/>
              <a:t> trends! </a:t>
            </a:r>
            <a:r>
              <a:rPr lang="en-US" dirty="0" smtClean="0"/>
              <a:t>(must also keep in mind seasonal </a:t>
            </a:r>
            <a:r>
              <a:rPr lang="en-US" dirty="0"/>
              <a:t>trends)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49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790250" y="177164"/>
            <a:ext cx="7762539" cy="626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https://surveillance.cancer.gov/joinpoint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/>
              <a:t>Kim</a:t>
            </a:r>
            <a:r>
              <a:rPr lang="en-US" dirty="0"/>
              <a:t>, H. J., Fay, M. P., </a:t>
            </a:r>
            <a:r>
              <a:rPr lang="en-US" dirty="0" err="1"/>
              <a:t>Feuer</a:t>
            </a:r>
            <a:r>
              <a:rPr lang="en-US" dirty="0"/>
              <a:t>, E. J., &amp; </a:t>
            </a:r>
            <a:r>
              <a:rPr lang="en-US" dirty="0" err="1"/>
              <a:t>Midthune</a:t>
            </a:r>
            <a:r>
              <a:rPr lang="en-US" dirty="0"/>
              <a:t>, D. N. (2000). Permutation tests for </a:t>
            </a:r>
            <a:r>
              <a:rPr lang="en-US" dirty="0" err="1"/>
              <a:t>joinpoint</a:t>
            </a:r>
            <a:r>
              <a:rPr lang="en-US" dirty="0"/>
              <a:t> regression with applications to cancer rates. </a:t>
            </a:r>
            <a:r>
              <a:rPr lang="en-US" i="1" dirty="0"/>
              <a:t>Statistics in medicine</a:t>
            </a:r>
            <a:r>
              <a:rPr lang="en-US" dirty="0"/>
              <a:t>, </a:t>
            </a:r>
            <a:r>
              <a:rPr lang="en-US" i="1" dirty="0"/>
              <a:t>19</a:t>
            </a:r>
            <a:r>
              <a:rPr lang="en-US" dirty="0"/>
              <a:t>(3), 335-351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err="1"/>
              <a:t>Dragomirescu</a:t>
            </a:r>
            <a:r>
              <a:rPr lang="en-US" dirty="0"/>
              <a:t>, I., </a:t>
            </a:r>
            <a:r>
              <a:rPr lang="en-US" dirty="0" err="1"/>
              <a:t>Llorca</a:t>
            </a:r>
            <a:r>
              <a:rPr lang="en-US" dirty="0"/>
              <a:t>, J., Gómez-</a:t>
            </a:r>
            <a:r>
              <a:rPr lang="en-US" dirty="0" err="1"/>
              <a:t>Acebo</a:t>
            </a:r>
            <a:r>
              <a:rPr lang="en-US" dirty="0"/>
              <a:t>, I., &amp; </a:t>
            </a:r>
            <a:r>
              <a:rPr lang="en-US" dirty="0" err="1"/>
              <a:t>Dierssen-Sotos</a:t>
            </a:r>
            <a:r>
              <a:rPr lang="en-US" dirty="0"/>
              <a:t>, T. (2019). A join point regression analysis of trends in mortality due to osteoporosis in Spain. </a:t>
            </a:r>
            <a:r>
              <a:rPr lang="en-US" i="1" dirty="0"/>
              <a:t>Scientific reports</a:t>
            </a:r>
            <a:r>
              <a:rPr lang="en-US" dirty="0"/>
              <a:t>, </a:t>
            </a:r>
            <a:r>
              <a:rPr lang="en-US" i="1" dirty="0"/>
              <a:t>9</a:t>
            </a:r>
            <a:r>
              <a:rPr lang="en-US" dirty="0"/>
              <a:t>(1), 1-8.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56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joinpoint</a:t>
            </a:r>
            <a:r>
              <a:rPr lang="en-US" dirty="0"/>
              <a:t>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joinpoint</a:t>
            </a:r>
            <a:r>
              <a:rPr lang="en-US" dirty="0" smtClean="0"/>
              <a:t> analysis, we can identify general linear segments</a:t>
            </a:r>
          </a:p>
          <a:p>
            <a:pPr lvl="1"/>
            <a:r>
              <a:rPr lang="en-US" dirty="0" smtClean="0"/>
              <a:t> where they occur, and with statistical precision, the changes in slope in data</a:t>
            </a:r>
          </a:p>
          <a:p>
            <a:r>
              <a:rPr lang="en-US" dirty="0" smtClean="0"/>
              <a:t>A </a:t>
            </a:r>
            <a:r>
              <a:rPr lang="en-US" dirty="0" err="1" smtClean="0"/>
              <a:t>joinpoint</a:t>
            </a:r>
            <a:r>
              <a:rPr lang="en-US" dirty="0" smtClean="0"/>
              <a:t> is determined by testing the null hypothesis that there is only a single slope in the data, stepwise manner, against 2 or more slopes in the dataset</a:t>
            </a:r>
          </a:p>
          <a:p>
            <a:r>
              <a:rPr lang="en-US" dirty="0" smtClean="0"/>
              <a:t>Eventually the location where these segment changes occur is identified (a </a:t>
            </a:r>
            <a:r>
              <a:rPr lang="en-US" dirty="0" err="1" smtClean="0"/>
              <a:t>joinpoint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1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Contact me! </a:t>
            </a:r>
            <a:endParaRPr lang="en-US" sz="4000" dirty="0"/>
          </a:p>
          <a:p>
            <a:pPr marL="457200" lvl="1" indent="0">
              <a:buNone/>
            </a:pPr>
            <a:r>
              <a:rPr lang="en-US" sz="3600" dirty="0" smtClean="0"/>
              <a:t>alexander.tran@camh.ca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5534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joinpoint</a:t>
            </a:r>
            <a:r>
              <a:rPr lang="en-US" dirty="0"/>
              <a:t>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is this analysis helpful?</a:t>
            </a:r>
          </a:p>
          <a:p>
            <a:r>
              <a:rPr lang="en-US" dirty="0" smtClean="0"/>
              <a:t>We can use it to identify secular changes in the data (e.g., large economic or political trends)</a:t>
            </a:r>
          </a:p>
          <a:p>
            <a:r>
              <a:rPr lang="en-US" dirty="0" smtClean="0"/>
              <a:t>Can be used to test or show our hypothesized effects, or to remove variance of these trends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8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Alcohol </a:t>
            </a:r>
            <a:r>
              <a:rPr lang="en-US" dirty="0"/>
              <a:t>policy and all-cause mortality in Lithuania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JP Analysis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3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Alcohol policy and all-cause mortality in Lithuania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All-cause mortality for 2001 – 2018 was collected in Lithuania</a:t>
            </a:r>
          </a:p>
          <a:p>
            <a:r>
              <a:rPr lang="en-US" dirty="0" smtClean="0"/>
              <a:t>Analysis follow up from on </a:t>
            </a:r>
            <a:r>
              <a:rPr lang="en-US" dirty="0" err="1"/>
              <a:t>Štelemėkas</a:t>
            </a:r>
            <a:r>
              <a:rPr lang="en-US" dirty="0"/>
              <a:t> </a:t>
            </a:r>
            <a:r>
              <a:rPr lang="en-US" dirty="0" smtClean="0"/>
              <a:t>et al. (2020); alcohol control policy effects on all-cause mortality</a:t>
            </a:r>
          </a:p>
          <a:p>
            <a:r>
              <a:rPr lang="en-US" dirty="0" smtClean="0"/>
              <a:t>18 different policies implemented during the time frame</a:t>
            </a:r>
          </a:p>
          <a:p>
            <a:r>
              <a:rPr lang="en-US" dirty="0" smtClean="0"/>
              <a:t>2 policies (implemented in 2009 and in 2017) </a:t>
            </a:r>
            <a:r>
              <a:rPr lang="en-US" dirty="0"/>
              <a:t>found to have a significant </a:t>
            </a:r>
            <a:r>
              <a:rPr lang="en-US" dirty="0" smtClean="0"/>
              <a:t>effect on all-cause mortality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003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Alcohol policy and all-cause mortality in Lithuania</a:t>
            </a:r>
          </a:p>
        </p:txBody>
      </p:sp>
      <p:pic>
        <p:nvPicPr>
          <p:cNvPr id="7" name="Content Placeholder 6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7099" y="1825625"/>
            <a:ext cx="7192812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9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6274</TotalTime>
  <Words>2191</Words>
  <Application>Microsoft Office PowerPoint</Application>
  <PresentationFormat>Widescreen</PresentationFormat>
  <Paragraphs>213</Paragraphs>
  <Slides>50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Office Theme</vt:lpstr>
      <vt:lpstr>Joinpoint Analysis in Time Series Data</vt:lpstr>
      <vt:lpstr>What is a joinpoint analysis?</vt:lpstr>
      <vt:lpstr>What is a joinpoint analysis?</vt:lpstr>
      <vt:lpstr>What is a joinpoint analysis?</vt:lpstr>
      <vt:lpstr>What is a joinpoint analysis?</vt:lpstr>
      <vt:lpstr>What is a joinpoint analysis?</vt:lpstr>
      <vt:lpstr>Alcohol policy and all-cause mortality in Lithuania</vt:lpstr>
      <vt:lpstr>Alcohol policy and all-cause mortality in Lithuania</vt:lpstr>
      <vt:lpstr>Alcohol policy and all-cause mortality in Lithuania</vt:lpstr>
      <vt:lpstr>Alcohol policy and all-cause mortality in Lithuania</vt:lpstr>
      <vt:lpstr>Alcohol policy and all-cause mortality in Lithuania</vt:lpstr>
      <vt:lpstr>Alcohol policy and all-cause mortality in Lithuania: JP Analysis output</vt:lpstr>
      <vt:lpstr>Alcohol policy and all-cause mortality in Lithuania: GAMM</vt:lpstr>
      <vt:lpstr>Model 1</vt:lpstr>
      <vt:lpstr>Model 2</vt:lpstr>
      <vt:lpstr>Alcohol policy and all-cause mortality in Lithuania: Model fits</vt:lpstr>
      <vt:lpstr>Alcohol policy and all-cause mortality in Lithuania: Model comparison</vt:lpstr>
      <vt:lpstr>Alcohol policy and all-cause mortality in Lithuania: Conclusions</vt:lpstr>
      <vt:lpstr>How do we use the JP program?</vt:lpstr>
      <vt:lpstr>PowerPoint Presentation</vt:lpstr>
      <vt:lpstr>Software download</vt:lpstr>
      <vt:lpstr>Software (R-compatible command-line)</vt:lpstr>
      <vt:lpstr>Read Me!</vt:lpstr>
      <vt:lpstr>PowerPoint Presentation</vt:lpstr>
      <vt:lpstr>Joinpoint analysis: A simple example</vt:lpstr>
      <vt:lpstr>Joinpoint analysis: A simple example</vt:lpstr>
      <vt:lpstr>Joinpoint analysis: A simple example</vt:lpstr>
      <vt:lpstr>PowerPoint Presentation</vt:lpstr>
      <vt:lpstr>Joinpoint analysis: A simple example</vt:lpstr>
      <vt:lpstr>Joinpoint analysis: A simple example</vt:lpstr>
      <vt:lpstr>PowerPoint Presentation</vt:lpstr>
      <vt:lpstr>Joinpoint analysis: A simple example</vt:lpstr>
      <vt:lpstr>PowerPoint Presentation</vt:lpstr>
      <vt:lpstr>Joinpoint analysis: A simple example</vt:lpstr>
      <vt:lpstr>Joinpoint analysis: A simple example</vt:lpstr>
      <vt:lpstr>Joinpoint analysis: A simple example</vt:lpstr>
      <vt:lpstr>PowerPoint Presentation</vt:lpstr>
      <vt:lpstr>Joinpoint analysis: A simple example</vt:lpstr>
      <vt:lpstr>Joinpoint analysis: A simple example</vt:lpstr>
      <vt:lpstr>Joinpoint analysis: A simple example</vt:lpstr>
      <vt:lpstr>PowerPoint Presentation</vt:lpstr>
      <vt:lpstr>PowerPoint Presentation</vt:lpstr>
      <vt:lpstr>Joinpoint analysis: A simple example</vt:lpstr>
      <vt:lpstr>Joinpoint analysis: A simple example</vt:lpstr>
      <vt:lpstr>Joinpoint analysis: Additional steps</vt:lpstr>
      <vt:lpstr>Joinpoint analysis: Additional steps</vt:lpstr>
      <vt:lpstr>Joinpoint analysis: Final tips</vt:lpstr>
      <vt:lpstr>PowerPoint Presentation</vt:lpstr>
      <vt:lpstr>References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Tran</dc:creator>
  <cp:lastModifiedBy>Alexander Tran</cp:lastModifiedBy>
  <cp:revision>46</cp:revision>
  <dcterms:created xsi:type="dcterms:W3CDTF">2020-10-29T16:20:01Z</dcterms:created>
  <dcterms:modified xsi:type="dcterms:W3CDTF">2020-11-03T15:31:54Z</dcterms:modified>
</cp:coreProperties>
</file>