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8288000" cy="10287000"/>
  <p:notesSz cx="6858000" cy="9144000"/>
  <p:embeddedFontLst>
    <p:embeddedFont>
      <p:font typeface="Canva Sans Bold" charset="1" panose="020B0803030501040103"/>
      <p:regular r:id="rId14"/>
    </p:embeddedFont>
    <p:embeddedFont>
      <p:font typeface="Montserrat Ultra-Bold" charset="1" panose="00000900000000000000"/>
      <p:regular r:id="rId15"/>
    </p:embeddedFont>
    <p:embeddedFont>
      <p:font typeface="Montserrat" charset="1" panose="00000500000000000000"/>
      <p:regular r:id="rId16"/>
    </p:embeddedFont>
    <p:embeddedFont>
      <p:font typeface="Montserrat Bold" charset="1" panose="0000080000000000000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png" Type="http://schemas.openxmlformats.org/officeDocument/2006/relationships/image"/><Relationship Id="rId4" Target="../media/image7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DBB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394531" y="206356"/>
            <a:ext cx="13498938" cy="9874288"/>
          </a:xfrm>
          <a:custGeom>
            <a:avLst/>
            <a:gdLst/>
            <a:ahLst/>
            <a:cxnLst/>
            <a:rect r="r" b="b" t="t" l="l"/>
            <a:pathLst>
              <a:path h="9874288" w="13498938">
                <a:moveTo>
                  <a:pt x="0" y="0"/>
                </a:moveTo>
                <a:lnTo>
                  <a:pt x="13498938" y="0"/>
                </a:lnTo>
                <a:lnTo>
                  <a:pt x="13498938" y="9874288"/>
                </a:lnTo>
                <a:lnTo>
                  <a:pt x="0" y="987428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547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3" id="3"/>
          <p:cNvSpPr txBox="true"/>
          <p:nvPr/>
        </p:nvSpPr>
        <p:spPr>
          <a:xfrm rot="0">
            <a:off x="4932347" y="9599313"/>
            <a:ext cx="7843540" cy="4813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  <a:spcBef>
                <a:spcPct val="0"/>
              </a:spcBef>
            </a:pPr>
            <a:r>
              <a:rPr lang="en-US" b="true" sz="2799">
                <a:solidFill>
                  <a:srgbClr val="47140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Johnny Bae | Upumoni Logologo | Lydia Hefel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DBB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1116881" y="-136523"/>
            <a:ext cx="7171119" cy="10560046"/>
            <a:chOff x="0" y="0"/>
            <a:chExt cx="1888690" cy="278124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888690" cy="2781247"/>
            </a:xfrm>
            <a:custGeom>
              <a:avLst/>
              <a:gdLst/>
              <a:ahLst/>
              <a:cxnLst/>
              <a:rect r="r" b="b" t="t" l="l"/>
              <a:pathLst>
                <a:path h="2781247" w="1888690">
                  <a:moveTo>
                    <a:pt x="0" y="0"/>
                  </a:moveTo>
                  <a:lnTo>
                    <a:pt x="1888690" y="0"/>
                  </a:lnTo>
                  <a:lnTo>
                    <a:pt x="1888690" y="2781247"/>
                  </a:lnTo>
                  <a:lnTo>
                    <a:pt x="0" y="2781247"/>
                  </a:lnTo>
                  <a:close/>
                </a:path>
              </a:pathLst>
            </a:custGeom>
            <a:solidFill>
              <a:srgbClr val="26693E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888690" cy="281934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0" y="9258300"/>
            <a:ext cx="11116881" cy="1028700"/>
            <a:chOff x="0" y="0"/>
            <a:chExt cx="2927903" cy="27093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927903" cy="270933"/>
            </a:xfrm>
            <a:custGeom>
              <a:avLst/>
              <a:gdLst/>
              <a:ahLst/>
              <a:cxnLst/>
              <a:rect r="r" b="b" t="t" l="l"/>
              <a:pathLst>
                <a:path h="270933" w="2927903">
                  <a:moveTo>
                    <a:pt x="0" y="0"/>
                  </a:moveTo>
                  <a:lnTo>
                    <a:pt x="2927903" y="0"/>
                  </a:lnTo>
                  <a:lnTo>
                    <a:pt x="2927903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987258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2927903" cy="3090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9775337" y="1028700"/>
            <a:ext cx="6841127" cy="8832262"/>
            <a:chOff x="0" y="0"/>
            <a:chExt cx="1110994" cy="143435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110994" cy="1434353"/>
            </a:xfrm>
            <a:custGeom>
              <a:avLst/>
              <a:gdLst/>
              <a:ahLst/>
              <a:cxnLst/>
              <a:rect r="r" b="b" t="t" l="l"/>
              <a:pathLst>
                <a:path h="1434353" w="1110994">
                  <a:moveTo>
                    <a:pt x="43004" y="0"/>
                  </a:moveTo>
                  <a:lnTo>
                    <a:pt x="1067990" y="0"/>
                  </a:lnTo>
                  <a:cubicBezTo>
                    <a:pt x="1091741" y="0"/>
                    <a:pt x="1110994" y="19253"/>
                    <a:pt x="1110994" y="43004"/>
                  </a:cubicBezTo>
                  <a:lnTo>
                    <a:pt x="1110994" y="1391349"/>
                  </a:lnTo>
                  <a:cubicBezTo>
                    <a:pt x="1110994" y="1402755"/>
                    <a:pt x="1106463" y="1413693"/>
                    <a:pt x="1098399" y="1421758"/>
                  </a:cubicBezTo>
                  <a:cubicBezTo>
                    <a:pt x="1090334" y="1429822"/>
                    <a:pt x="1079396" y="1434353"/>
                    <a:pt x="1067990" y="1434353"/>
                  </a:cubicBezTo>
                  <a:lnTo>
                    <a:pt x="43004" y="1434353"/>
                  </a:lnTo>
                  <a:cubicBezTo>
                    <a:pt x="19253" y="1434353"/>
                    <a:pt x="0" y="1415100"/>
                    <a:pt x="0" y="1391349"/>
                  </a:cubicBezTo>
                  <a:lnTo>
                    <a:pt x="0" y="43004"/>
                  </a:lnTo>
                  <a:cubicBezTo>
                    <a:pt x="0" y="19253"/>
                    <a:pt x="19253" y="0"/>
                    <a:pt x="43004" y="0"/>
                  </a:cubicBezTo>
                  <a:close/>
                </a:path>
              </a:pathLst>
            </a:custGeom>
            <a:blipFill>
              <a:blip r:embed="rId2"/>
              <a:stretch>
                <a:fillRect l="-2206" t="0" r="-2206" b="0"/>
              </a:stretch>
            </a:blipFill>
            <a:ln w="238125" cap="rnd">
              <a:solidFill>
                <a:srgbClr val="471404"/>
              </a:solidFill>
              <a:prstDash val="solid"/>
              <a:round/>
            </a:ln>
          </p:spPr>
        </p:sp>
      </p:grpSp>
      <p:sp>
        <p:nvSpPr>
          <p:cNvPr name="TextBox 10" id="10"/>
          <p:cNvSpPr txBox="true"/>
          <p:nvPr/>
        </p:nvSpPr>
        <p:spPr>
          <a:xfrm rot="0">
            <a:off x="1369870" y="1363325"/>
            <a:ext cx="8679498" cy="9502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7050"/>
              </a:lnSpc>
            </a:pPr>
            <a:r>
              <a:rPr lang="en-US" b="true" sz="7121" spc="-384">
                <a:solidFill>
                  <a:srgbClr val="186942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INTRODUCTION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91232" y="3397821"/>
            <a:ext cx="9228590" cy="4527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05"/>
              </a:lnSpc>
            </a:pPr>
            <a:r>
              <a:rPr lang="en-US" sz="2670" spc="72">
                <a:solidFill>
                  <a:srgbClr val="186942"/>
                </a:solidFill>
                <a:latin typeface="Montserrat"/>
                <a:ea typeface="Montserrat"/>
                <a:cs typeface="Montserrat"/>
                <a:sym typeface="Montserrat"/>
              </a:rPr>
              <a:t>Food Insecurity is a significant issue affecting many communities, particularly in food-scarce areas. However, there is no centralized platform that aggregates food resources, donation opportunities, and community service efforts. Our project aims to address this gap by developing a website that provides vital information about food resources, community service opportunities, and donation options, helping individuals and families in need. 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8725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274726" y="0"/>
            <a:ext cx="12013274" cy="10287000"/>
            <a:chOff x="0" y="0"/>
            <a:chExt cx="3163990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163990" cy="2709333"/>
            </a:xfrm>
            <a:custGeom>
              <a:avLst/>
              <a:gdLst/>
              <a:ahLst/>
              <a:cxnLst/>
              <a:rect r="r" b="b" t="t" l="l"/>
              <a:pathLst>
                <a:path h="2709333" w="3163990">
                  <a:moveTo>
                    <a:pt x="0" y="0"/>
                  </a:moveTo>
                  <a:lnTo>
                    <a:pt x="3163990" y="0"/>
                  </a:lnTo>
                  <a:lnTo>
                    <a:pt x="3163990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EDDBBA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3163990" cy="2747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6274726" y="7944915"/>
            <a:ext cx="12013274" cy="2342085"/>
            <a:chOff x="0" y="0"/>
            <a:chExt cx="3163990" cy="616845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163990" cy="616845"/>
            </a:xfrm>
            <a:custGeom>
              <a:avLst/>
              <a:gdLst/>
              <a:ahLst/>
              <a:cxnLst/>
              <a:rect r="r" b="b" t="t" l="l"/>
              <a:pathLst>
                <a:path h="616845" w="3163990">
                  <a:moveTo>
                    <a:pt x="0" y="0"/>
                  </a:moveTo>
                  <a:lnTo>
                    <a:pt x="3163990" y="0"/>
                  </a:lnTo>
                  <a:lnTo>
                    <a:pt x="3163990" y="616845"/>
                  </a:lnTo>
                  <a:lnTo>
                    <a:pt x="0" y="616845"/>
                  </a:lnTo>
                  <a:close/>
                </a:path>
              </a:pathLst>
            </a:custGeom>
            <a:solidFill>
              <a:srgbClr val="26693E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3163990" cy="65494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8579802" y="1162050"/>
            <a:ext cx="8679498" cy="9502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7050"/>
              </a:lnSpc>
            </a:pPr>
            <a:r>
              <a:rPr lang="en-US" b="true" sz="7121" spc="-384">
                <a:solidFill>
                  <a:srgbClr val="186942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API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8288179" y="2291173"/>
            <a:ext cx="8112961" cy="57950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95872" indent="-297936" lvl="1">
              <a:lnSpc>
                <a:spcPts val="3256"/>
              </a:lnSpc>
              <a:buFont typeface="Arial"/>
              <a:buChar char="•"/>
            </a:pPr>
            <a:r>
              <a:rPr lang="en-US" sz="2759" spc="74">
                <a:solidFill>
                  <a:srgbClr val="186942"/>
                </a:solidFill>
                <a:latin typeface="Montserrat"/>
                <a:ea typeface="Montserrat"/>
                <a:cs typeface="Montserrat"/>
                <a:sym typeface="Montserrat"/>
              </a:rPr>
              <a:t>Flask is used as the backend framework to manage routes and serve dynamic content</a:t>
            </a:r>
          </a:p>
          <a:p>
            <a:pPr algn="l" marL="595872" indent="-297936" lvl="1">
              <a:lnSpc>
                <a:spcPts val="3256"/>
              </a:lnSpc>
              <a:buFont typeface="Arial"/>
              <a:buChar char="•"/>
            </a:pPr>
            <a:r>
              <a:rPr lang="en-US" sz="2759" spc="74">
                <a:solidFill>
                  <a:srgbClr val="186942"/>
                </a:solidFill>
                <a:latin typeface="Montserrat"/>
                <a:ea typeface="Montserrat"/>
                <a:cs typeface="Montserrat"/>
                <a:sym typeface="Montserrat"/>
              </a:rPr>
              <a:t>Main routes include:</a:t>
            </a:r>
          </a:p>
          <a:p>
            <a:pPr algn="l" marL="1191744" indent="-397248" lvl="2">
              <a:lnSpc>
                <a:spcPts val="3256"/>
              </a:lnSpc>
              <a:buFont typeface="Arial"/>
              <a:buChar char="⚬"/>
            </a:pPr>
            <a:r>
              <a:rPr lang="en-US" sz="2759" spc="74">
                <a:solidFill>
                  <a:srgbClr val="186942"/>
                </a:solidFill>
                <a:latin typeface="Montserrat"/>
                <a:ea typeface="Montserrat"/>
                <a:cs typeface="Montserrat"/>
                <a:sym typeface="Montserrat"/>
              </a:rPr>
              <a:t>/: Home page introduction</a:t>
            </a:r>
          </a:p>
          <a:p>
            <a:pPr algn="l" marL="1191744" indent="-397248" lvl="2">
              <a:lnSpc>
                <a:spcPts val="3256"/>
              </a:lnSpc>
              <a:buFont typeface="Arial"/>
              <a:buChar char="⚬"/>
            </a:pPr>
            <a:r>
              <a:rPr lang="en-US" sz="2759" spc="74">
                <a:solidFill>
                  <a:srgbClr val="186942"/>
                </a:solidFill>
                <a:latin typeface="Montserrat"/>
                <a:ea typeface="Montserrat"/>
                <a:cs typeface="Montserrat"/>
                <a:sym typeface="Montserrat"/>
              </a:rPr>
              <a:t>/about: Project background and mission</a:t>
            </a:r>
          </a:p>
          <a:p>
            <a:pPr algn="l" marL="1191744" indent="-397248" lvl="2">
              <a:lnSpc>
                <a:spcPts val="3256"/>
              </a:lnSpc>
              <a:buFont typeface="Arial"/>
              <a:buChar char="⚬"/>
            </a:pPr>
            <a:r>
              <a:rPr lang="en-US" sz="2759" spc="74">
                <a:solidFill>
                  <a:srgbClr val="186942"/>
                </a:solidFill>
                <a:latin typeface="Montserrat"/>
                <a:ea typeface="Montserrat"/>
                <a:cs typeface="Montserrat"/>
                <a:sym typeface="Montserrat"/>
              </a:rPr>
              <a:t>/resource: Food and service resource information</a:t>
            </a:r>
          </a:p>
          <a:p>
            <a:pPr algn="l" marL="1191744" indent="-397248" lvl="2">
              <a:lnSpc>
                <a:spcPts val="3256"/>
              </a:lnSpc>
              <a:buFont typeface="Arial"/>
              <a:buChar char="⚬"/>
            </a:pPr>
            <a:r>
              <a:rPr lang="en-US" sz="2759" spc="74">
                <a:solidFill>
                  <a:srgbClr val="186942"/>
                </a:solidFill>
                <a:latin typeface="Montserrat"/>
                <a:ea typeface="Montserrat"/>
                <a:cs typeface="Montserrat"/>
                <a:sym typeface="Montserrat"/>
              </a:rPr>
              <a:t>/volunteer: Displays orgs, events, and registration</a:t>
            </a:r>
          </a:p>
          <a:p>
            <a:pPr algn="l" marL="1191744" indent="-397248" lvl="2">
              <a:lnSpc>
                <a:spcPts val="3256"/>
              </a:lnSpc>
              <a:buFont typeface="Arial"/>
              <a:buChar char="⚬"/>
            </a:pPr>
            <a:r>
              <a:rPr lang="en-US" sz="2759" spc="74">
                <a:solidFill>
                  <a:srgbClr val="186942"/>
                </a:solidFill>
                <a:latin typeface="Montserrat"/>
                <a:ea typeface="Montserrat"/>
                <a:cs typeface="Montserrat"/>
                <a:sym typeface="Montserrat"/>
              </a:rPr>
              <a:t>/donate: Donation locations and methods</a:t>
            </a:r>
          </a:p>
          <a:p>
            <a:pPr algn="l">
              <a:lnSpc>
                <a:spcPts val="3256"/>
              </a:lnSpc>
            </a:pPr>
          </a:p>
        </p:txBody>
      </p:sp>
      <p:grpSp>
        <p:nvGrpSpPr>
          <p:cNvPr name="Group 10" id="10"/>
          <p:cNvGrpSpPr/>
          <p:nvPr/>
        </p:nvGrpSpPr>
        <p:grpSpPr>
          <a:xfrm rot="0">
            <a:off x="1369255" y="1477528"/>
            <a:ext cx="5907681" cy="7422370"/>
            <a:chOff x="0" y="0"/>
            <a:chExt cx="990131" cy="1243994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990131" cy="1243994"/>
            </a:xfrm>
            <a:custGeom>
              <a:avLst/>
              <a:gdLst/>
              <a:ahLst/>
              <a:cxnLst/>
              <a:rect r="r" b="b" t="t" l="l"/>
              <a:pathLst>
                <a:path h="1243994" w="990131">
                  <a:moveTo>
                    <a:pt x="49798" y="0"/>
                  </a:moveTo>
                  <a:lnTo>
                    <a:pt x="940333" y="0"/>
                  </a:lnTo>
                  <a:cubicBezTo>
                    <a:pt x="967836" y="0"/>
                    <a:pt x="990131" y="22295"/>
                    <a:pt x="990131" y="49798"/>
                  </a:cubicBezTo>
                  <a:lnTo>
                    <a:pt x="990131" y="1194196"/>
                  </a:lnTo>
                  <a:cubicBezTo>
                    <a:pt x="990131" y="1207403"/>
                    <a:pt x="984885" y="1220069"/>
                    <a:pt x="975546" y="1229408"/>
                  </a:cubicBezTo>
                  <a:cubicBezTo>
                    <a:pt x="966207" y="1238747"/>
                    <a:pt x="953540" y="1243994"/>
                    <a:pt x="940333" y="1243994"/>
                  </a:cubicBezTo>
                  <a:lnTo>
                    <a:pt x="49798" y="1243994"/>
                  </a:lnTo>
                  <a:cubicBezTo>
                    <a:pt x="22295" y="1243994"/>
                    <a:pt x="0" y="1221698"/>
                    <a:pt x="0" y="1194196"/>
                  </a:cubicBezTo>
                  <a:lnTo>
                    <a:pt x="0" y="49798"/>
                  </a:lnTo>
                  <a:cubicBezTo>
                    <a:pt x="0" y="22295"/>
                    <a:pt x="22295" y="0"/>
                    <a:pt x="49798" y="0"/>
                  </a:cubicBezTo>
                  <a:close/>
                </a:path>
              </a:pathLst>
            </a:custGeom>
            <a:blipFill>
              <a:blip r:embed="rId2"/>
              <a:stretch>
                <a:fillRect l="0" t="-696" r="0" b="-696"/>
              </a:stretch>
            </a:blipFill>
            <a:ln w="219075" cap="rnd">
              <a:solidFill>
                <a:srgbClr val="471404"/>
              </a:solidFill>
              <a:prstDash val="solid"/>
              <a:round/>
            </a:ln>
          </p:spPr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DBB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1116881" y="-136523"/>
            <a:ext cx="7171119" cy="10560046"/>
            <a:chOff x="0" y="0"/>
            <a:chExt cx="1888690" cy="278124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888690" cy="2781247"/>
            </a:xfrm>
            <a:custGeom>
              <a:avLst/>
              <a:gdLst/>
              <a:ahLst/>
              <a:cxnLst/>
              <a:rect r="r" b="b" t="t" l="l"/>
              <a:pathLst>
                <a:path h="2781247" w="1888690">
                  <a:moveTo>
                    <a:pt x="0" y="0"/>
                  </a:moveTo>
                  <a:lnTo>
                    <a:pt x="1888690" y="0"/>
                  </a:lnTo>
                  <a:lnTo>
                    <a:pt x="1888690" y="2781247"/>
                  </a:lnTo>
                  <a:lnTo>
                    <a:pt x="0" y="2781247"/>
                  </a:lnTo>
                  <a:close/>
                </a:path>
              </a:pathLst>
            </a:custGeom>
            <a:solidFill>
              <a:srgbClr val="26693E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888690" cy="281934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0" y="9258300"/>
            <a:ext cx="11116881" cy="1028700"/>
            <a:chOff x="0" y="0"/>
            <a:chExt cx="2927903" cy="27093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927903" cy="270933"/>
            </a:xfrm>
            <a:custGeom>
              <a:avLst/>
              <a:gdLst/>
              <a:ahLst/>
              <a:cxnLst/>
              <a:rect r="r" b="b" t="t" l="l"/>
              <a:pathLst>
                <a:path h="270933" w="2927903">
                  <a:moveTo>
                    <a:pt x="0" y="0"/>
                  </a:moveTo>
                  <a:lnTo>
                    <a:pt x="2927903" y="0"/>
                  </a:lnTo>
                  <a:lnTo>
                    <a:pt x="2927903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987258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2927903" cy="3090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0234757" y="1028700"/>
            <a:ext cx="6467961" cy="8350485"/>
            <a:chOff x="0" y="0"/>
            <a:chExt cx="1110994" cy="143435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110994" cy="1434353"/>
            </a:xfrm>
            <a:custGeom>
              <a:avLst/>
              <a:gdLst/>
              <a:ahLst/>
              <a:cxnLst/>
              <a:rect r="r" b="b" t="t" l="l"/>
              <a:pathLst>
                <a:path h="1434353" w="1110994">
                  <a:moveTo>
                    <a:pt x="45485" y="0"/>
                  </a:moveTo>
                  <a:lnTo>
                    <a:pt x="1065509" y="0"/>
                  </a:lnTo>
                  <a:cubicBezTo>
                    <a:pt x="1077573" y="0"/>
                    <a:pt x="1089142" y="4792"/>
                    <a:pt x="1097672" y="13322"/>
                  </a:cubicBezTo>
                  <a:cubicBezTo>
                    <a:pt x="1106202" y="21852"/>
                    <a:pt x="1110994" y="33421"/>
                    <a:pt x="1110994" y="45485"/>
                  </a:cubicBezTo>
                  <a:lnTo>
                    <a:pt x="1110994" y="1388868"/>
                  </a:lnTo>
                  <a:cubicBezTo>
                    <a:pt x="1110994" y="1400932"/>
                    <a:pt x="1106202" y="1412501"/>
                    <a:pt x="1097672" y="1421031"/>
                  </a:cubicBezTo>
                  <a:cubicBezTo>
                    <a:pt x="1089142" y="1429561"/>
                    <a:pt x="1077573" y="1434353"/>
                    <a:pt x="1065509" y="1434353"/>
                  </a:cubicBezTo>
                  <a:lnTo>
                    <a:pt x="45485" y="1434353"/>
                  </a:lnTo>
                  <a:cubicBezTo>
                    <a:pt x="33421" y="1434353"/>
                    <a:pt x="21852" y="1429561"/>
                    <a:pt x="13322" y="1421031"/>
                  </a:cubicBezTo>
                  <a:cubicBezTo>
                    <a:pt x="4792" y="1412501"/>
                    <a:pt x="0" y="1400932"/>
                    <a:pt x="0" y="1388868"/>
                  </a:cubicBezTo>
                  <a:lnTo>
                    <a:pt x="0" y="45485"/>
                  </a:lnTo>
                  <a:cubicBezTo>
                    <a:pt x="0" y="33421"/>
                    <a:pt x="4792" y="21852"/>
                    <a:pt x="13322" y="13322"/>
                  </a:cubicBezTo>
                  <a:cubicBezTo>
                    <a:pt x="21852" y="4792"/>
                    <a:pt x="33421" y="0"/>
                    <a:pt x="45485" y="0"/>
                  </a:cubicBezTo>
                  <a:close/>
                </a:path>
              </a:pathLst>
            </a:custGeom>
            <a:blipFill>
              <a:blip r:embed="rId2"/>
              <a:stretch>
                <a:fillRect l="0" t="-11230" r="0" b="-11230"/>
              </a:stretch>
            </a:blipFill>
            <a:ln w="238125" cap="rnd">
              <a:solidFill>
                <a:srgbClr val="471404"/>
              </a:solidFill>
              <a:prstDash val="solid"/>
              <a:round/>
            </a:ln>
          </p:spPr>
        </p:sp>
      </p:grpSp>
      <p:sp>
        <p:nvSpPr>
          <p:cNvPr name="TextBox 10" id="10"/>
          <p:cNvSpPr txBox="true"/>
          <p:nvPr/>
        </p:nvSpPr>
        <p:spPr>
          <a:xfrm rot="0">
            <a:off x="670753" y="1323375"/>
            <a:ext cx="9318691" cy="9502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7050"/>
              </a:lnSpc>
            </a:pPr>
            <a:r>
              <a:rPr lang="en-US" b="true" sz="7121" spc="-384">
                <a:solidFill>
                  <a:srgbClr val="186942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FRONT END DESIGN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40949" y="2959535"/>
            <a:ext cx="9468191" cy="60114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19098" indent="-309549" lvl="1">
              <a:lnSpc>
                <a:spcPts val="3383"/>
              </a:lnSpc>
              <a:buFont typeface="Arial"/>
              <a:buChar char="•"/>
            </a:pPr>
            <a:r>
              <a:rPr lang="en-US" sz="2867" spc="77">
                <a:solidFill>
                  <a:srgbClr val="186942"/>
                </a:solidFill>
                <a:latin typeface="Montserrat"/>
                <a:ea typeface="Montserrat"/>
                <a:cs typeface="Montserrat"/>
                <a:sym typeface="Montserrat"/>
              </a:rPr>
              <a:t>Built using HTML, CSS, Bootstrap, and Flask templates</a:t>
            </a:r>
          </a:p>
          <a:p>
            <a:pPr algn="just" marL="619098" indent="-309549" lvl="1">
              <a:lnSpc>
                <a:spcPts val="3383"/>
              </a:lnSpc>
              <a:buFont typeface="Arial"/>
              <a:buChar char="•"/>
            </a:pPr>
            <a:r>
              <a:rPr lang="en-US" sz="2867" spc="77">
                <a:solidFill>
                  <a:srgbClr val="186942"/>
                </a:solidFill>
                <a:latin typeface="Montserrat"/>
                <a:ea typeface="Montserrat"/>
                <a:cs typeface="Montserrat"/>
                <a:sym typeface="Montserrat"/>
              </a:rPr>
              <a:t>Each route has a dedicated HTML file under templates/(e.g.,index.html,about.html,resource.html, volunteer.html, donate.html)</a:t>
            </a:r>
          </a:p>
          <a:p>
            <a:pPr algn="just" marL="619098" indent="-309549" lvl="1">
              <a:lnSpc>
                <a:spcPts val="3383"/>
              </a:lnSpc>
              <a:buFont typeface="Arial"/>
              <a:buChar char="•"/>
            </a:pPr>
            <a:r>
              <a:rPr lang="en-US" sz="2867" spc="77">
                <a:solidFill>
                  <a:srgbClr val="186942"/>
                </a:solidFill>
                <a:latin typeface="Montserrat"/>
                <a:ea typeface="Montserrat"/>
                <a:cs typeface="Montserrat"/>
                <a:sym typeface="Montserrat"/>
              </a:rPr>
              <a:t>Navigation bar included on every page for accessibility and smooth transitions</a:t>
            </a:r>
          </a:p>
          <a:p>
            <a:pPr algn="just" marL="619098" indent="-309549" lvl="1">
              <a:lnSpc>
                <a:spcPts val="3383"/>
              </a:lnSpc>
              <a:buFont typeface="Arial"/>
              <a:buChar char="•"/>
            </a:pPr>
            <a:r>
              <a:rPr lang="en-US" sz="2867" spc="77">
                <a:solidFill>
                  <a:srgbClr val="186942"/>
                </a:solidFill>
                <a:latin typeface="Montserrat"/>
                <a:ea typeface="Montserrat"/>
                <a:cs typeface="Montserrat"/>
                <a:sym typeface="Montserrat"/>
              </a:rPr>
              <a:t>Consistent branding with shared styles, fonts, and layout components</a:t>
            </a:r>
          </a:p>
          <a:p>
            <a:pPr algn="just" marL="619098" indent="-309549" lvl="1">
              <a:lnSpc>
                <a:spcPts val="3383"/>
              </a:lnSpc>
              <a:buFont typeface="Arial"/>
              <a:buChar char="•"/>
            </a:pPr>
            <a:r>
              <a:rPr lang="en-US" sz="2867" spc="77">
                <a:solidFill>
                  <a:srgbClr val="186942"/>
                </a:solidFill>
                <a:latin typeface="Montserrat"/>
                <a:ea typeface="Montserrat"/>
                <a:cs typeface="Montserrat"/>
                <a:sym typeface="Montserrat"/>
              </a:rPr>
              <a:t>Use of tabs, cards, modals, and a responsive grid system for clean UX</a:t>
            </a:r>
          </a:p>
          <a:p>
            <a:pPr algn="just" marL="619098" indent="-309549" lvl="1">
              <a:lnSpc>
                <a:spcPts val="3383"/>
              </a:lnSpc>
              <a:buFont typeface="Arial"/>
              <a:buChar char="•"/>
            </a:pPr>
            <a:r>
              <a:rPr lang="en-US" sz="2867" spc="77">
                <a:solidFill>
                  <a:srgbClr val="186942"/>
                </a:solidFill>
                <a:latin typeface="Montserrat"/>
                <a:ea typeface="Montserrat"/>
                <a:cs typeface="Montserrat"/>
                <a:sym typeface="Montserrat"/>
              </a:rPr>
              <a:t>Static files (CSS, JS, images) are served from the static/ directory</a:t>
            </a:r>
          </a:p>
          <a:p>
            <a:pPr algn="just">
              <a:lnSpc>
                <a:spcPts val="3383"/>
              </a:lnSpc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DBB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1116881" y="-136523"/>
            <a:ext cx="7171119" cy="10560046"/>
            <a:chOff x="0" y="0"/>
            <a:chExt cx="1888690" cy="278124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888690" cy="2781247"/>
            </a:xfrm>
            <a:custGeom>
              <a:avLst/>
              <a:gdLst/>
              <a:ahLst/>
              <a:cxnLst/>
              <a:rect r="r" b="b" t="t" l="l"/>
              <a:pathLst>
                <a:path h="2781247" w="1888690">
                  <a:moveTo>
                    <a:pt x="0" y="0"/>
                  </a:moveTo>
                  <a:lnTo>
                    <a:pt x="1888690" y="0"/>
                  </a:lnTo>
                  <a:lnTo>
                    <a:pt x="1888690" y="2781247"/>
                  </a:lnTo>
                  <a:lnTo>
                    <a:pt x="0" y="2781247"/>
                  </a:lnTo>
                  <a:close/>
                </a:path>
              </a:pathLst>
            </a:custGeom>
            <a:solidFill>
              <a:srgbClr val="26693E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888690" cy="281934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0" y="9258300"/>
            <a:ext cx="11116881" cy="1028700"/>
            <a:chOff x="0" y="0"/>
            <a:chExt cx="2927903" cy="27093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927903" cy="270933"/>
            </a:xfrm>
            <a:custGeom>
              <a:avLst/>
              <a:gdLst/>
              <a:ahLst/>
              <a:cxnLst/>
              <a:rect r="r" b="b" t="t" l="l"/>
              <a:pathLst>
                <a:path h="270933" w="2927903">
                  <a:moveTo>
                    <a:pt x="0" y="0"/>
                  </a:moveTo>
                  <a:lnTo>
                    <a:pt x="2927903" y="0"/>
                  </a:lnTo>
                  <a:lnTo>
                    <a:pt x="2927903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987258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2927903" cy="3090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5021812" y="3084125"/>
            <a:ext cx="3964814" cy="4088920"/>
            <a:chOff x="0" y="0"/>
            <a:chExt cx="1390818" cy="143435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390818" cy="1434353"/>
            </a:xfrm>
            <a:custGeom>
              <a:avLst/>
              <a:gdLst/>
              <a:ahLst/>
              <a:cxnLst/>
              <a:rect r="r" b="b" t="t" l="l"/>
              <a:pathLst>
                <a:path h="1434353" w="1390818">
                  <a:moveTo>
                    <a:pt x="74201" y="0"/>
                  </a:moveTo>
                  <a:lnTo>
                    <a:pt x="1316617" y="0"/>
                  </a:lnTo>
                  <a:cubicBezTo>
                    <a:pt x="1336296" y="0"/>
                    <a:pt x="1355170" y="7818"/>
                    <a:pt x="1369085" y="21733"/>
                  </a:cubicBezTo>
                  <a:cubicBezTo>
                    <a:pt x="1383000" y="35648"/>
                    <a:pt x="1390818" y="54522"/>
                    <a:pt x="1390818" y="74201"/>
                  </a:cubicBezTo>
                  <a:lnTo>
                    <a:pt x="1390818" y="1360152"/>
                  </a:lnTo>
                  <a:cubicBezTo>
                    <a:pt x="1390818" y="1379831"/>
                    <a:pt x="1383000" y="1398705"/>
                    <a:pt x="1369085" y="1412620"/>
                  </a:cubicBezTo>
                  <a:cubicBezTo>
                    <a:pt x="1355170" y="1426535"/>
                    <a:pt x="1336296" y="1434353"/>
                    <a:pt x="1316617" y="1434353"/>
                  </a:cubicBezTo>
                  <a:lnTo>
                    <a:pt x="74201" y="1434353"/>
                  </a:lnTo>
                  <a:cubicBezTo>
                    <a:pt x="54522" y="1434353"/>
                    <a:pt x="35648" y="1426535"/>
                    <a:pt x="21733" y="1412620"/>
                  </a:cubicBezTo>
                  <a:cubicBezTo>
                    <a:pt x="7818" y="1398705"/>
                    <a:pt x="0" y="1379831"/>
                    <a:pt x="0" y="1360152"/>
                  </a:cubicBezTo>
                  <a:lnTo>
                    <a:pt x="0" y="74201"/>
                  </a:lnTo>
                  <a:cubicBezTo>
                    <a:pt x="0" y="54522"/>
                    <a:pt x="7818" y="35648"/>
                    <a:pt x="21733" y="21733"/>
                  </a:cubicBezTo>
                  <a:cubicBezTo>
                    <a:pt x="35648" y="7818"/>
                    <a:pt x="54522" y="0"/>
                    <a:pt x="74201" y="0"/>
                  </a:cubicBezTo>
                  <a:close/>
                </a:path>
              </a:pathLst>
            </a:custGeom>
            <a:blipFill>
              <a:blip r:embed="rId2"/>
              <a:stretch>
                <a:fillRect l="-3942" t="0" r="-3942" b="0"/>
              </a:stretch>
            </a:blipFill>
            <a:ln w="238125" cap="rnd">
              <a:solidFill>
                <a:srgbClr val="471404"/>
              </a:solidFill>
              <a:prstDash val="solid"/>
              <a:round/>
            </a:ln>
          </p:spPr>
        </p:sp>
      </p:grpSp>
      <p:sp>
        <p:nvSpPr>
          <p:cNvPr name="TextBox 10" id="10"/>
          <p:cNvSpPr txBox="true"/>
          <p:nvPr/>
        </p:nvSpPr>
        <p:spPr>
          <a:xfrm rot="0">
            <a:off x="1095838" y="1363325"/>
            <a:ext cx="8679498" cy="9502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7050"/>
              </a:lnSpc>
            </a:pPr>
            <a:r>
              <a:rPr lang="en-US" b="true" sz="7121" spc="-384">
                <a:solidFill>
                  <a:srgbClr val="186942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THREE MODELS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95838" y="3147026"/>
            <a:ext cx="7851948" cy="15481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76701" indent="-288350" lvl="1">
              <a:lnSpc>
                <a:spcPts val="4140"/>
              </a:lnSpc>
              <a:buFont typeface="Arial"/>
              <a:buChar char="•"/>
            </a:pPr>
            <a:r>
              <a:rPr lang="en-US" b="true" sz="2671" spc="72">
                <a:solidFill>
                  <a:srgbClr val="186942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Resource</a:t>
            </a:r>
          </a:p>
          <a:p>
            <a:pPr algn="just" marL="576701" indent="-288350" lvl="1">
              <a:lnSpc>
                <a:spcPts val="4140"/>
              </a:lnSpc>
              <a:buFont typeface="Arial"/>
              <a:buChar char="•"/>
            </a:pPr>
            <a:r>
              <a:rPr lang="en-US" b="true" sz="2671" spc="72">
                <a:solidFill>
                  <a:srgbClr val="186942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Volunteer</a:t>
            </a:r>
          </a:p>
          <a:p>
            <a:pPr algn="just" marL="576701" indent="-288350" lvl="1">
              <a:lnSpc>
                <a:spcPts val="4140"/>
              </a:lnSpc>
              <a:buFont typeface="Arial"/>
              <a:buChar char="•"/>
            </a:pPr>
            <a:r>
              <a:rPr lang="en-US" b="true" sz="2671" spc="72">
                <a:solidFill>
                  <a:srgbClr val="186942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Donate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14187981" y="3054296"/>
            <a:ext cx="3969239" cy="4118749"/>
            <a:chOff x="0" y="0"/>
            <a:chExt cx="1382286" cy="1434353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382286" cy="1434353"/>
            </a:xfrm>
            <a:custGeom>
              <a:avLst/>
              <a:gdLst/>
              <a:ahLst/>
              <a:cxnLst/>
              <a:rect r="r" b="b" t="t" l="l"/>
              <a:pathLst>
                <a:path h="1434353" w="1382286">
                  <a:moveTo>
                    <a:pt x="74118" y="0"/>
                  </a:moveTo>
                  <a:lnTo>
                    <a:pt x="1308168" y="0"/>
                  </a:lnTo>
                  <a:cubicBezTo>
                    <a:pt x="1349102" y="0"/>
                    <a:pt x="1382286" y="33184"/>
                    <a:pt x="1382286" y="74118"/>
                  </a:cubicBezTo>
                  <a:lnTo>
                    <a:pt x="1382286" y="1360235"/>
                  </a:lnTo>
                  <a:cubicBezTo>
                    <a:pt x="1382286" y="1401169"/>
                    <a:pt x="1349102" y="1434353"/>
                    <a:pt x="1308168" y="1434353"/>
                  </a:cubicBezTo>
                  <a:lnTo>
                    <a:pt x="74118" y="1434353"/>
                  </a:lnTo>
                  <a:cubicBezTo>
                    <a:pt x="33184" y="1434353"/>
                    <a:pt x="0" y="1401169"/>
                    <a:pt x="0" y="1360235"/>
                  </a:cubicBezTo>
                  <a:lnTo>
                    <a:pt x="0" y="74118"/>
                  </a:lnTo>
                  <a:cubicBezTo>
                    <a:pt x="0" y="33184"/>
                    <a:pt x="33184" y="0"/>
                    <a:pt x="74118" y="0"/>
                  </a:cubicBezTo>
                  <a:close/>
                </a:path>
              </a:pathLst>
            </a:custGeom>
            <a:blipFill>
              <a:blip r:embed="rId3"/>
              <a:stretch>
                <a:fillRect l="-3677" t="0" r="-3677" b="0"/>
              </a:stretch>
            </a:blipFill>
            <a:ln w="238125" cap="rnd">
              <a:solidFill>
                <a:srgbClr val="471404"/>
              </a:solidFill>
              <a:prstDash val="solid"/>
              <a:round/>
            </a:ln>
          </p:spPr>
        </p:sp>
      </p:grpSp>
      <p:grpSp>
        <p:nvGrpSpPr>
          <p:cNvPr name="Group 14" id="14"/>
          <p:cNvGrpSpPr/>
          <p:nvPr/>
        </p:nvGrpSpPr>
        <p:grpSpPr>
          <a:xfrm rot="0">
            <a:off x="9598798" y="3084125"/>
            <a:ext cx="3979583" cy="4003161"/>
            <a:chOff x="0" y="0"/>
            <a:chExt cx="1425905" cy="1434353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425905" cy="1434353"/>
            </a:xfrm>
            <a:custGeom>
              <a:avLst/>
              <a:gdLst/>
              <a:ahLst/>
              <a:cxnLst/>
              <a:rect r="r" b="b" t="t" l="l"/>
              <a:pathLst>
                <a:path h="1434353" w="1425905">
                  <a:moveTo>
                    <a:pt x="73926" y="0"/>
                  </a:moveTo>
                  <a:lnTo>
                    <a:pt x="1351979" y="0"/>
                  </a:lnTo>
                  <a:cubicBezTo>
                    <a:pt x="1392807" y="0"/>
                    <a:pt x="1425905" y="33098"/>
                    <a:pt x="1425905" y="73926"/>
                  </a:cubicBezTo>
                  <a:lnTo>
                    <a:pt x="1425905" y="1360427"/>
                  </a:lnTo>
                  <a:cubicBezTo>
                    <a:pt x="1425905" y="1401255"/>
                    <a:pt x="1392807" y="1434353"/>
                    <a:pt x="1351979" y="1434353"/>
                  </a:cubicBezTo>
                  <a:lnTo>
                    <a:pt x="73926" y="1434353"/>
                  </a:lnTo>
                  <a:cubicBezTo>
                    <a:pt x="33098" y="1434353"/>
                    <a:pt x="0" y="1401255"/>
                    <a:pt x="0" y="1360427"/>
                  </a:cubicBezTo>
                  <a:lnTo>
                    <a:pt x="0" y="73926"/>
                  </a:lnTo>
                  <a:cubicBezTo>
                    <a:pt x="0" y="33098"/>
                    <a:pt x="33098" y="0"/>
                    <a:pt x="73926" y="0"/>
                  </a:cubicBezTo>
                  <a:close/>
                </a:path>
              </a:pathLst>
            </a:custGeom>
            <a:blipFill>
              <a:blip r:embed="rId4"/>
              <a:stretch>
                <a:fillRect l="-2035" t="0" r="-2035" b="0"/>
              </a:stretch>
            </a:blipFill>
            <a:ln w="238125" cap="rnd">
              <a:solidFill>
                <a:srgbClr val="471404"/>
              </a:solidFill>
              <a:prstDash val="solid"/>
              <a:round/>
            </a:ln>
          </p:spPr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DBB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1116881" y="-136523"/>
            <a:ext cx="7171119" cy="10560046"/>
            <a:chOff x="0" y="0"/>
            <a:chExt cx="1888690" cy="278124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888690" cy="2781247"/>
            </a:xfrm>
            <a:custGeom>
              <a:avLst/>
              <a:gdLst/>
              <a:ahLst/>
              <a:cxnLst/>
              <a:rect r="r" b="b" t="t" l="l"/>
              <a:pathLst>
                <a:path h="2781247" w="1888690">
                  <a:moveTo>
                    <a:pt x="0" y="0"/>
                  </a:moveTo>
                  <a:lnTo>
                    <a:pt x="1888690" y="0"/>
                  </a:lnTo>
                  <a:lnTo>
                    <a:pt x="1888690" y="2781247"/>
                  </a:lnTo>
                  <a:lnTo>
                    <a:pt x="0" y="2781247"/>
                  </a:lnTo>
                  <a:close/>
                </a:path>
              </a:pathLst>
            </a:custGeom>
            <a:solidFill>
              <a:srgbClr val="26693E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888690" cy="281934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0" y="9258300"/>
            <a:ext cx="11116881" cy="1028700"/>
            <a:chOff x="0" y="0"/>
            <a:chExt cx="2927903" cy="27093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927903" cy="270933"/>
            </a:xfrm>
            <a:custGeom>
              <a:avLst/>
              <a:gdLst/>
              <a:ahLst/>
              <a:cxnLst/>
              <a:rect r="r" b="b" t="t" l="l"/>
              <a:pathLst>
                <a:path h="270933" w="2927903">
                  <a:moveTo>
                    <a:pt x="0" y="0"/>
                  </a:moveTo>
                  <a:lnTo>
                    <a:pt x="2927903" y="0"/>
                  </a:lnTo>
                  <a:lnTo>
                    <a:pt x="2927903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987258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2927903" cy="3090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1369870" y="1363325"/>
            <a:ext cx="8679498" cy="9502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7050"/>
              </a:lnSpc>
            </a:pPr>
            <a:r>
              <a:rPr lang="en-US" b="true" sz="7121" spc="-384">
                <a:solidFill>
                  <a:srgbClr val="186942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CHALLENGES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369870" y="3437771"/>
            <a:ext cx="7850330" cy="5537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05"/>
              </a:lnSpc>
            </a:pPr>
            <a:r>
              <a:rPr lang="en-US" sz="2670" spc="72">
                <a:solidFill>
                  <a:srgbClr val="186942"/>
                </a:solidFill>
                <a:latin typeface="Montserrat"/>
                <a:ea typeface="Montserrat"/>
                <a:cs typeface="Montserrat"/>
                <a:sym typeface="Montserrat"/>
              </a:rPr>
              <a:t>Some of the biggest challenges we faced included:</a:t>
            </a:r>
          </a:p>
          <a:p>
            <a:pPr algn="l" marL="576583" indent="-288291" lvl="1">
              <a:lnSpc>
                <a:spcPts val="4005"/>
              </a:lnSpc>
              <a:buFont typeface="Arial"/>
              <a:buChar char="•"/>
            </a:pPr>
            <a:r>
              <a:rPr lang="en-US" b="true" sz="2670" spc="72">
                <a:solidFill>
                  <a:srgbClr val="186942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Image Formatting:</a:t>
            </a:r>
            <a:r>
              <a:rPr lang="en-US" sz="2670" spc="72">
                <a:solidFill>
                  <a:srgbClr val="186942"/>
                </a:solidFill>
                <a:latin typeface="Montserrat"/>
                <a:ea typeface="Montserrat"/>
                <a:cs typeface="Montserrat"/>
                <a:sym typeface="Montserrat"/>
              </a:rPr>
              <a:t> Getting different-sized images (especially logos and team photos) to display consistently.</a:t>
            </a:r>
          </a:p>
          <a:p>
            <a:pPr algn="l" marL="576583" indent="-288291" lvl="1">
              <a:lnSpc>
                <a:spcPts val="4005"/>
              </a:lnSpc>
              <a:buFont typeface="Arial"/>
              <a:buChar char="•"/>
            </a:pPr>
            <a:r>
              <a:rPr lang="en-US" b="true" sz="2670" spc="72">
                <a:solidFill>
                  <a:srgbClr val="186942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Mobile Responsiveness:</a:t>
            </a:r>
            <a:r>
              <a:rPr lang="en-US" sz="2670" spc="72">
                <a:solidFill>
                  <a:srgbClr val="186942"/>
                </a:solidFill>
                <a:latin typeface="Montserrat"/>
                <a:ea typeface="Montserrat"/>
                <a:cs typeface="Montserrat"/>
                <a:sym typeface="Montserrat"/>
              </a:rPr>
              <a:t> Ensuring the site looked good on smaller screens using Bootstrap grid classes.</a:t>
            </a:r>
          </a:p>
          <a:p>
            <a:pPr algn="l" marL="576583" indent="-288291" lvl="1">
              <a:lnSpc>
                <a:spcPts val="4005"/>
              </a:lnSpc>
              <a:buFont typeface="Arial"/>
              <a:buChar char="•"/>
            </a:pPr>
            <a:r>
              <a:rPr lang="en-US" b="true" sz="2670" spc="72">
                <a:solidFill>
                  <a:srgbClr val="186942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Code Collaboration:</a:t>
            </a:r>
            <a:r>
              <a:rPr lang="en-US" sz="2670" spc="72">
                <a:solidFill>
                  <a:srgbClr val="186942"/>
                </a:solidFill>
                <a:latin typeface="Montserrat"/>
                <a:ea typeface="Montserrat"/>
                <a:cs typeface="Montserrat"/>
                <a:sym typeface="Montserrat"/>
              </a:rPr>
              <a:t> Learning how to push/pull from GitHub and avoid merge conflicts while working as a team.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9775337" y="1028700"/>
            <a:ext cx="6841127" cy="8832262"/>
            <a:chOff x="0" y="0"/>
            <a:chExt cx="1110994" cy="1434353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110994" cy="1434353"/>
            </a:xfrm>
            <a:custGeom>
              <a:avLst/>
              <a:gdLst/>
              <a:ahLst/>
              <a:cxnLst/>
              <a:rect r="r" b="b" t="t" l="l"/>
              <a:pathLst>
                <a:path h="1434353" w="1110994">
                  <a:moveTo>
                    <a:pt x="43004" y="0"/>
                  </a:moveTo>
                  <a:lnTo>
                    <a:pt x="1067990" y="0"/>
                  </a:lnTo>
                  <a:cubicBezTo>
                    <a:pt x="1091741" y="0"/>
                    <a:pt x="1110994" y="19253"/>
                    <a:pt x="1110994" y="43004"/>
                  </a:cubicBezTo>
                  <a:lnTo>
                    <a:pt x="1110994" y="1391349"/>
                  </a:lnTo>
                  <a:cubicBezTo>
                    <a:pt x="1110994" y="1402755"/>
                    <a:pt x="1106463" y="1413693"/>
                    <a:pt x="1098399" y="1421758"/>
                  </a:cubicBezTo>
                  <a:cubicBezTo>
                    <a:pt x="1090334" y="1429822"/>
                    <a:pt x="1079396" y="1434353"/>
                    <a:pt x="1067990" y="1434353"/>
                  </a:cubicBezTo>
                  <a:lnTo>
                    <a:pt x="43004" y="1434353"/>
                  </a:lnTo>
                  <a:cubicBezTo>
                    <a:pt x="19253" y="1434353"/>
                    <a:pt x="0" y="1415100"/>
                    <a:pt x="0" y="1391349"/>
                  </a:cubicBezTo>
                  <a:lnTo>
                    <a:pt x="0" y="43004"/>
                  </a:lnTo>
                  <a:cubicBezTo>
                    <a:pt x="0" y="19253"/>
                    <a:pt x="19253" y="0"/>
                    <a:pt x="43004" y="0"/>
                  </a:cubicBezTo>
                  <a:close/>
                </a:path>
              </a:pathLst>
            </a:custGeom>
            <a:blipFill>
              <a:blip r:embed="rId2"/>
              <a:stretch>
                <a:fillRect l="-17594" t="0" r="-17594" b="0"/>
              </a:stretch>
            </a:blipFill>
            <a:ln w="238125" cap="rnd">
              <a:solidFill>
                <a:srgbClr val="471404"/>
              </a:solidFill>
              <a:prstDash val="solid"/>
              <a:round/>
            </a:ln>
          </p:spPr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DBB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1116881" y="-136523"/>
            <a:ext cx="7171119" cy="10560046"/>
            <a:chOff x="0" y="0"/>
            <a:chExt cx="1888690" cy="278124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888690" cy="2781247"/>
            </a:xfrm>
            <a:custGeom>
              <a:avLst/>
              <a:gdLst/>
              <a:ahLst/>
              <a:cxnLst/>
              <a:rect r="r" b="b" t="t" l="l"/>
              <a:pathLst>
                <a:path h="2781247" w="1888690">
                  <a:moveTo>
                    <a:pt x="0" y="0"/>
                  </a:moveTo>
                  <a:lnTo>
                    <a:pt x="1888690" y="0"/>
                  </a:lnTo>
                  <a:lnTo>
                    <a:pt x="1888690" y="2781247"/>
                  </a:lnTo>
                  <a:lnTo>
                    <a:pt x="0" y="2781247"/>
                  </a:lnTo>
                  <a:close/>
                </a:path>
              </a:pathLst>
            </a:custGeom>
            <a:solidFill>
              <a:srgbClr val="26693E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888690" cy="281934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0" y="9258300"/>
            <a:ext cx="11116881" cy="1028700"/>
            <a:chOff x="0" y="0"/>
            <a:chExt cx="2927903" cy="27093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927903" cy="270933"/>
            </a:xfrm>
            <a:custGeom>
              <a:avLst/>
              <a:gdLst/>
              <a:ahLst/>
              <a:cxnLst/>
              <a:rect r="r" b="b" t="t" l="l"/>
              <a:pathLst>
                <a:path h="270933" w="2927903">
                  <a:moveTo>
                    <a:pt x="0" y="0"/>
                  </a:moveTo>
                  <a:lnTo>
                    <a:pt x="2927903" y="0"/>
                  </a:lnTo>
                  <a:lnTo>
                    <a:pt x="2927903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987258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2927903" cy="3090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1369870" y="1363325"/>
            <a:ext cx="8679498" cy="9502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7050"/>
              </a:lnSpc>
            </a:pPr>
            <a:r>
              <a:rPr lang="en-US" b="true" sz="7121" spc="-384">
                <a:solidFill>
                  <a:srgbClr val="186942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IMPROVEMENTS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9775337" y="1028700"/>
            <a:ext cx="6841127" cy="8832262"/>
            <a:chOff x="0" y="0"/>
            <a:chExt cx="1110994" cy="1434353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110994" cy="1434353"/>
            </a:xfrm>
            <a:custGeom>
              <a:avLst/>
              <a:gdLst/>
              <a:ahLst/>
              <a:cxnLst/>
              <a:rect r="r" b="b" t="t" l="l"/>
              <a:pathLst>
                <a:path h="1434353" w="1110994">
                  <a:moveTo>
                    <a:pt x="43004" y="0"/>
                  </a:moveTo>
                  <a:lnTo>
                    <a:pt x="1067990" y="0"/>
                  </a:lnTo>
                  <a:cubicBezTo>
                    <a:pt x="1091741" y="0"/>
                    <a:pt x="1110994" y="19253"/>
                    <a:pt x="1110994" y="43004"/>
                  </a:cubicBezTo>
                  <a:lnTo>
                    <a:pt x="1110994" y="1391349"/>
                  </a:lnTo>
                  <a:cubicBezTo>
                    <a:pt x="1110994" y="1402755"/>
                    <a:pt x="1106463" y="1413693"/>
                    <a:pt x="1098399" y="1421758"/>
                  </a:cubicBezTo>
                  <a:cubicBezTo>
                    <a:pt x="1090334" y="1429822"/>
                    <a:pt x="1079396" y="1434353"/>
                    <a:pt x="1067990" y="1434353"/>
                  </a:cubicBezTo>
                  <a:lnTo>
                    <a:pt x="43004" y="1434353"/>
                  </a:lnTo>
                  <a:cubicBezTo>
                    <a:pt x="19253" y="1434353"/>
                    <a:pt x="0" y="1415100"/>
                    <a:pt x="0" y="1391349"/>
                  </a:cubicBezTo>
                  <a:lnTo>
                    <a:pt x="0" y="43004"/>
                  </a:lnTo>
                  <a:cubicBezTo>
                    <a:pt x="0" y="19253"/>
                    <a:pt x="19253" y="0"/>
                    <a:pt x="43004" y="0"/>
                  </a:cubicBezTo>
                  <a:close/>
                </a:path>
              </a:pathLst>
            </a:custGeom>
            <a:blipFill>
              <a:blip r:embed="rId2"/>
              <a:stretch>
                <a:fillRect l="-65789" t="0" r="-65789" b="0"/>
              </a:stretch>
            </a:blipFill>
            <a:ln w="238125" cap="rnd">
              <a:solidFill>
                <a:srgbClr val="471404"/>
              </a:solidFill>
              <a:prstDash val="solid"/>
              <a:round/>
            </a:ln>
          </p:spPr>
        </p:sp>
      </p:grpSp>
      <p:sp>
        <p:nvSpPr>
          <p:cNvPr name="TextBox 11" id="11"/>
          <p:cNvSpPr txBox="true"/>
          <p:nvPr/>
        </p:nvSpPr>
        <p:spPr>
          <a:xfrm rot="0">
            <a:off x="1369870" y="3437771"/>
            <a:ext cx="7850330" cy="5032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05"/>
              </a:lnSpc>
            </a:pPr>
            <a:r>
              <a:rPr lang="en-US" sz="2670" spc="72">
                <a:solidFill>
                  <a:srgbClr val="186942"/>
                </a:solidFill>
                <a:latin typeface="Montserrat"/>
                <a:ea typeface="Montserrat"/>
                <a:cs typeface="Montserrat"/>
                <a:sym typeface="Montserrat"/>
              </a:rPr>
              <a:t>In future development, we plan to:</a:t>
            </a:r>
          </a:p>
          <a:p>
            <a:pPr algn="l" marL="576583" indent="-288291" lvl="1">
              <a:lnSpc>
                <a:spcPts val="4005"/>
              </a:lnSpc>
              <a:buFont typeface="Arial"/>
              <a:buChar char="•"/>
            </a:pPr>
            <a:r>
              <a:rPr lang="en-US" sz="2670" spc="72">
                <a:solidFill>
                  <a:srgbClr val="186942"/>
                </a:solidFill>
                <a:latin typeface="Montserrat"/>
                <a:ea typeface="Montserrat"/>
                <a:cs typeface="Montserrat"/>
                <a:sym typeface="Montserrat"/>
              </a:rPr>
              <a:t>Add form functionality for users to sign up to volunteer or request food help.</a:t>
            </a:r>
          </a:p>
          <a:p>
            <a:pPr algn="l" marL="576583" indent="-288291" lvl="1">
              <a:lnSpc>
                <a:spcPts val="4005"/>
              </a:lnSpc>
              <a:buFont typeface="Arial"/>
              <a:buChar char="•"/>
            </a:pPr>
            <a:r>
              <a:rPr lang="en-US" sz="2670" spc="72">
                <a:solidFill>
                  <a:srgbClr val="186942"/>
                </a:solidFill>
                <a:latin typeface="Montserrat"/>
                <a:ea typeface="Montserrat"/>
                <a:cs typeface="Montserrat"/>
                <a:sym typeface="Montserrat"/>
              </a:rPr>
              <a:t>Create a login system with user authentication.</a:t>
            </a:r>
          </a:p>
          <a:p>
            <a:pPr algn="l" marL="576583" indent="-288291" lvl="1">
              <a:lnSpc>
                <a:spcPts val="4005"/>
              </a:lnSpc>
              <a:buFont typeface="Arial"/>
              <a:buChar char="•"/>
            </a:pPr>
            <a:r>
              <a:rPr lang="en-US" sz="2670" spc="72">
                <a:solidFill>
                  <a:srgbClr val="186942"/>
                </a:solidFill>
                <a:latin typeface="Montserrat"/>
                <a:ea typeface="Montserrat"/>
                <a:cs typeface="Montserrat"/>
                <a:sym typeface="Montserrat"/>
              </a:rPr>
              <a:t>Implement a database to store and dynamically render organization and event data.</a:t>
            </a:r>
          </a:p>
          <a:p>
            <a:pPr algn="l" marL="576583" indent="-288291" lvl="1">
              <a:lnSpc>
                <a:spcPts val="4005"/>
              </a:lnSpc>
              <a:buFont typeface="Arial"/>
              <a:buChar char="•"/>
            </a:pPr>
            <a:r>
              <a:rPr lang="en-US" sz="2670" spc="72">
                <a:solidFill>
                  <a:srgbClr val="186942"/>
                </a:solidFill>
                <a:latin typeface="Montserrat"/>
                <a:ea typeface="Montserrat"/>
                <a:cs typeface="Montserrat"/>
                <a:sym typeface="Montserrat"/>
              </a:rPr>
              <a:t>Add an interactive calendar or RSVP system for community events.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8725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274726" y="0"/>
            <a:ext cx="12013274" cy="10287000"/>
            <a:chOff x="0" y="0"/>
            <a:chExt cx="3163990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163990" cy="2709333"/>
            </a:xfrm>
            <a:custGeom>
              <a:avLst/>
              <a:gdLst/>
              <a:ahLst/>
              <a:cxnLst/>
              <a:rect r="r" b="b" t="t" l="l"/>
              <a:pathLst>
                <a:path h="2709333" w="3163990">
                  <a:moveTo>
                    <a:pt x="0" y="0"/>
                  </a:moveTo>
                  <a:lnTo>
                    <a:pt x="3163990" y="0"/>
                  </a:lnTo>
                  <a:lnTo>
                    <a:pt x="3163990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EDDBBA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3163990" cy="2747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6274726" y="7337883"/>
            <a:ext cx="12013274" cy="2949117"/>
            <a:chOff x="0" y="0"/>
            <a:chExt cx="3163990" cy="77672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163990" cy="776722"/>
            </a:xfrm>
            <a:custGeom>
              <a:avLst/>
              <a:gdLst/>
              <a:ahLst/>
              <a:cxnLst/>
              <a:rect r="r" b="b" t="t" l="l"/>
              <a:pathLst>
                <a:path h="776722" w="3163990">
                  <a:moveTo>
                    <a:pt x="0" y="0"/>
                  </a:moveTo>
                  <a:lnTo>
                    <a:pt x="3163990" y="0"/>
                  </a:lnTo>
                  <a:lnTo>
                    <a:pt x="3163990" y="776722"/>
                  </a:lnTo>
                  <a:lnTo>
                    <a:pt x="0" y="776722"/>
                  </a:lnTo>
                  <a:close/>
                </a:path>
              </a:pathLst>
            </a:custGeom>
            <a:solidFill>
              <a:srgbClr val="26693E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3163990" cy="81482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326597" y="2646886"/>
            <a:ext cx="7566445" cy="6284610"/>
            <a:chOff x="0" y="0"/>
            <a:chExt cx="1502123" cy="1247647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502123" cy="1247647"/>
            </a:xfrm>
            <a:custGeom>
              <a:avLst/>
              <a:gdLst/>
              <a:ahLst/>
              <a:cxnLst/>
              <a:rect r="r" b="b" t="t" l="l"/>
              <a:pathLst>
                <a:path h="1247647" w="1502123">
                  <a:moveTo>
                    <a:pt x="38881" y="0"/>
                  </a:moveTo>
                  <a:lnTo>
                    <a:pt x="1463241" y="0"/>
                  </a:lnTo>
                  <a:cubicBezTo>
                    <a:pt x="1473553" y="0"/>
                    <a:pt x="1483443" y="4096"/>
                    <a:pt x="1490734" y="11388"/>
                  </a:cubicBezTo>
                  <a:cubicBezTo>
                    <a:pt x="1498026" y="18680"/>
                    <a:pt x="1502123" y="28569"/>
                    <a:pt x="1502123" y="38881"/>
                  </a:cubicBezTo>
                  <a:lnTo>
                    <a:pt x="1502123" y="1208766"/>
                  </a:lnTo>
                  <a:cubicBezTo>
                    <a:pt x="1502123" y="1219078"/>
                    <a:pt x="1498026" y="1228968"/>
                    <a:pt x="1490734" y="1236259"/>
                  </a:cubicBezTo>
                  <a:cubicBezTo>
                    <a:pt x="1483443" y="1243551"/>
                    <a:pt x="1473553" y="1247647"/>
                    <a:pt x="1463241" y="1247647"/>
                  </a:cubicBezTo>
                  <a:lnTo>
                    <a:pt x="38881" y="1247647"/>
                  </a:lnTo>
                  <a:cubicBezTo>
                    <a:pt x="17408" y="1247647"/>
                    <a:pt x="0" y="1230240"/>
                    <a:pt x="0" y="1208766"/>
                  </a:cubicBezTo>
                  <a:lnTo>
                    <a:pt x="0" y="38881"/>
                  </a:lnTo>
                  <a:cubicBezTo>
                    <a:pt x="0" y="28569"/>
                    <a:pt x="4096" y="18680"/>
                    <a:pt x="11388" y="11388"/>
                  </a:cubicBezTo>
                  <a:cubicBezTo>
                    <a:pt x="18680" y="4096"/>
                    <a:pt x="28569" y="0"/>
                    <a:pt x="38881" y="0"/>
                  </a:cubicBezTo>
                  <a:close/>
                </a:path>
              </a:pathLst>
            </a:custGeom>
            <a:blipFill>
              <a:blip r:embed="rId2"/>
              <a:stretch>
                <a:fillRect l="-97007" t="0" r="-97006" b="0"/>
              </a:stretch>
            </a:blipFill>
            <a:ln w="219075" cap="rnd">
              <a:solidFill>
                <a:srgbClr val="471404"/>
              </a:solidFill>
              <a:prstDash val="solid"/>
              <a:round/>
            </a:ln>
          </p:spPr>
        </p:sp>
      </p:grpSp>
      <p:sp>
        <p:nvSpPr>
          <p:cNvPr name="TextBox 10" id="10"/>
          <p:cNvSpPr txBox="true"/>
          <p:nvPr/>
        </p:nvSpPr>
        <p:spPr>
          <a:xfrm rot="0">
            <a:off x="8579802" y="1498990"/>
            <a:ext cx="8679498" cy="9502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7050"/>
              </a:lnSpc>
            </a:pPr>
            <a:r>
              <a:rPr lang="en-US" b="true" sz="7121" spc="-384">
                <a:solidFill>
                  <a:srgbClr val="186942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CONCLUSION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8579802" y="3573436"/>
            <a:ext cx="8291992" cy="3517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05"/>
              </a:lnSpc>
            </a:pPr>
            <a:r>
              <a:rPr lang="en-US" sz="2670" spc="72">
                <a:solidFill>
                  <a:srgbClr val="186942"/>
                </a:solidFill>
                <a:latin typeface="Montserrat"/>
                <a:ea typeface="Montserrat"/>
                <a:cs typeface="Montserrat"/>
                <a:sym typeface="Montserrat"/>
              </a:rPr>
              <a:t>The Hunger Helpers website showcases how code can build community. Through this project, we learned new technical skills, collaborated effectively as a team, and created something meaningful. We're proud of the foundation we've built and are excited to keep improving it for the people of Hawai’i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DAGlhLeSgZ8</dc:identifier>
  <dcterms:modified xsi:type="dcterms:W3CDTF">2011-08-01T06:04:30Z</dcterms:modified>
  <cp:revision>1</cp:revision>
  <dc:title>Presentation</dc:title>
</cp:coreProperties>
</file>