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5024"/>
            <a:ext cx="7760334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007" y="3123692"/>
            <a:ext cx="7538720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16111" y="6402211"/>
            <a:ext cx="284860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30.png"/><Relationship Id="rId9" Type="http://schemas.openxmlformats.org/officeDocument/2006/relationships/image" Target="../media/image19.png"/><Relationship Id="rId10" Type="http://schemas.openxmlformats.org/officeDocument/2006/relationships/image" Target="../media/image31.png"/><Relationship Id="rId11" Type="http://schemas.openxmlformats.org/officeDocument/2006/relationships/image" Target="../media/image21.png"/><Relationship Id="rId12" Type="http://schemas.openxmlformats.org/officeDocument/2006/relationships/image" Target="../media/image3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40.png"/><Relationship Id="rId8" Type="http://schemas.openxmlformats.org/officeDocument/2006/relationships/image" Target="../media/image19.png"/><Relationship Id="rId9" Type="http://schemas.openxmlformats.org/officeDocument/2006/relationships/image" Target="../media/image41.png"/><Relationship Id="rId10" Type="http://schemas.openxmlformats.org/officeDocument/2006/relationships/image" Target="../media/image23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16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21.png"/><Relationship Id="rId24" Type="http://schemas.openxmlformats.org/officeDocument/2006/relationships/image" Target="../media/image15.png"/><Relationship Id="rId25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19.png"/><Relationship Id="rId13" Type="http://schemas.openxmlformats.org/officeDocument/2006/relationships/image" Target="../media/image53.png"/><Relationship Id="rId14" Type="http://schemas.openxmlformats.org/officeDocument/2006/relationships/image" Target="../media/image2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21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63.png"/><Relationship Id="rId9" Type="http://schemas.openxmlformats.org/officeDocument/2006/relationships/image" Target="../media/image19.png"/><Relationship Id="rId10" Type="http://schemas.openxmlformats.org/officeDocument/2006/relationships/image" Target="../media/image64.png"/><Relationship Id="rId11" Type="http://schemas.openxmlformats.org/officeDocument/2006/relationships/image" Target="../media/image21.png"/><Relationship Id="rId12" Type="http://schemas.openxmlformats.org/officeDocument/2006/relationships/image" Target="../media/image65.png"/><Relationship Id="rId13" Type="http://schemas.openxmlformats.org/officeDocument/2006/relationships/image" Target="../media/image23.png"/><Relationship Id="rId14" Type="http://schemas.openxmlformats.org/officeDocument/2006/relationships/image" Target="../media/image59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16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68.png"/><Relationship Id="rId9" Type="http://schemas.openxmlformats.org/officeDocument/2006/relationships/image" Target="../media/image19.png"/><Relationship Id="rId10" Type="http://schemas.openxmlformats.org/officeDocument/2006/relationships/image" Target="../media/image71.png"/><Relationship Id="rId11" Type="http://schemas.openxmlformats.org/officeDocument/2006/relationships/image" Target="../media/image21.png"/><Relationship Id="rId12" Type="http://schemas.openxmlformats.org/officeDocument/2006/relationships/image" Target="../media/image72.png"/><Relationship Id="rId13" Type="http://schemas.openxmlformats.org/officeDocument/2006/relationships/image" Target="../media/image23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16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0.png"/><Relationship Id="rId20" Type="http://schemas.openxmlformats.org/officeDocument/2006/relationships/image" Target="../media/image6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58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Relationship Id="rId4" Type="http://schemas.openxmlformats.org/officeDocument/2006/relationships/image" Target="../media/image84.jpg"/><Relationship Id="rId5" Type="http://schemas.openxmlformats.org/officeDocument/2006/relationships/image" Target="../media/image8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Relationship Id="rId3" Type="http://schemas.openxmlformats.org/officeDocument/2006/relationships/image" Target="../media/image87.jpg"/><Relationship Id="rId4" Type="http://schemas.openxmlformats.org/officeDocument/2006/relationships/image" Target="../media/image88.jpg"/><Relationship Id="rId5" Type="http://schemas.openxmlformats.org/officeDocument/2006/relationships/image" Target="../media/image89.jpg"/><Relationship Id="rId6" Type="http://schemas.openxmlformats.org/officeDocument/2006/relationships/image" Target="../media/image9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jpg"/><Relationship Id="rId3" Type="http://schemas.openxmlformats.org/officeDocument/2006/relationships/image" Target="../media/image9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Relationship Id="rId3" Type="http://schemas.openxmlformats.org/officeDocument/2006/relationships/image" Target="../media/image96.png"/><Relationship Id="rId4" Type="http://schemas.openxmlformats.org/officeDocument/2006/relationships/image" Target="../media/image97.jpg"/><Relationship Id="rId5" Type="http://schemas.openxmlformats.org/officeDocument/2006/relationships/image" Target="../media/image9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Relationship Id="rId3" Type="http://schemas.openxmlformats.org/officeDocument/2006/relationships/image" Target="../media/image110.jpg"/><Relationship Id="rId4" Type="http://schemas.openxmlformats.org/officeDocument/2006/relationships/image" Target="../media/image111.jpg"/><Relationship Id="rId5" Type="http://schemas.openxmlformats.org/officeDocument/2006/relationships/image" Target="../media/image112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jp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23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21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jpg"/><Relationship Id="rId3" Type="http://schemas.openxmlformats.org/officeDocument/2006/relationships/image" Target="../media/image135.jpg"/><Relationship Id="rId4" Type="http://schemas.openxmlformats.org/officeDocument/2006/relationships/image" Target="../media/image136.jpg"/><Relationship Id="rId5" Type="http://schemas.openxmlformats.org/officeDocument/2006/relationships/image" Target="../media/image13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jp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hyperlink" Target="https://www.newyorker.com/magazine/2014/06/23/the-disruption-machine" TargetMode="External"/><Relationship Id="rId8" Type="http://schemas.openxmlformats.org/officeDocument/2006/relationships/hyperlink" Target="https://hbr.org/2015/12/what-is-disruptive-innovation" TargetMode="External"/><Relationship Id="rId9" Type="http://schemas.openxmlformats.org/officeDocument/2006/relationships/hyperlink" Target="https://ieeexplore.ieee.org/abstract/document/9122042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2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jpg"/><Relationship Id="rId3" Type="http://schemas.openxmlformats.org/officeDocument/2006/relationships/image" Target="../media/image146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jpg"/><Relationship Id="rId3" Type="http://schemas.openxmlformats.org/officeDocument/2006/relationships/image" Target="../media/image148.png"/><Relationship Id="rId4" Type="http://schemas.openxmlformats.org/officeDocument/2006/relationships/image" Target="../media/image149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0.jpg"/><Relationship Id="rId3" Type="http://schemas.openxmlformats.org/officeDocument/2006/relationships/image" Target="../media/image151.jpg"/><Relationship Id="rId4" Type="http://schemas.openxmlformats.org/officeDocument/2006/relationships/image" Target="../media/image152.jpg"/><Relationship Id="rId5" Type="http://schemas.openxmlformats.org/officeDocument/2006/relationships/image" Target="../media/image153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9" Type="http://schemas.openxmlformats.org/officeDocument/2006/relationships/image" Target="../media/image50.png"/><Relationship Id="rId10" Type="http://schemas.openxmlformats.org/officeDocument/2006/relationships/image" Target="../media/image154.png"/><Relationship Id="rId11" Type="http://schemas.openxmlformats.org/officeDocument/2006/relationships/image" Target="../media/image155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2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158.png"/><Relationship Id="rId21" Type="http://schemas.openxmlformats.org/officeDocument/2006/relationships/image" Target="../media/image159.png"/><Relationship Id="rId22" Type="http://schemas.openxmlformats.org/officeDocument/2006/relationships/image" Target="../media/image21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경영경제데이터분석</a:t>
            </a:r>
            <a:endParaRPr sz="4800"/>
          </a:p>
        </p:txBody>
      </p:sp>
      <p:sp>
        <p:nvSpPr>
          <p:cNvPr id="6" name="object 6" descr=""/>
          <p:cNvSpPr txBox="1"/>
          <p:nvPr/>
        </p:nvSpPr>
        <p:spPr>
          <a:xfrm>
            <a:off x="1283588" y="1991360"/>
            <a:ext cx="656717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4000" b="1">
                <a:solidFill>
                  <a:srgbClr val="FFFFFF"/>
                </a:solidFill>
                <a:latin typeface="Malgun Gothic"/>
                <a:cs typeface="Malgun Gothic"/>
              </a:rPr>
              <a:t>(Difference</a:t>
            </a:r>
            <a:r>
              <a:rPr dirty="0" sz="4000" spc="3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4000" b="1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dirty="0" sz="4000" spc="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Malgun Gothic"/>
                <a:cs typeface="Malgun Gothic"/>
              </a:rPr>
              <a:t>Differences)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815"/>
              </a:spcBef>
            </a:pPr>
            <a:r>
              <a:rPr dirty="0" sz="3000" b="1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dirty="0" sz="3000" spc="95" b="1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dirty="0" sz="3000" b="1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dirty="0" sz="3000" spc="95" b="1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dirty="0" sz="3000" spc="-50" b="1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000" spc="-10" b="1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3" y="2951226"/>
            <a:ext cx="34747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4400" spc="-25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4400" spc="-2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DID?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75980" cy="4799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78105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dirty="0" u="sng" sz="20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dirty="0" u="sng" sz="20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dirty="0" u="sng" sz="2000" spc="-2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685800">
              <a:lnSpc>
                <a:spcPct val="100000"/>
              </a:lnSpc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 전후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dirty="0" sz="1800" spc="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– 대조군의 처치 전후 차이 =</a:t>
            </a:r>
            <a:r>
              <a:rPr dirty="0" sz="1800" spc="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dirty="0" u="sng" sz="1800" spc="-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 </a:t>
            </a:r>
            <a:r>
              <a:rPr dirty="0" u="sng" sz="1800" spc="-2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효과</a:t>
            </a:r>
            <a:endParaRPr sz="1800">
              <a:latin typeface="Malgun Gothic"/>
              <a:cs typeface="Malgun Gothic"/>
            </a:endParaRPr>
          </a:p>
          <a:p>
            <a:pPr marL="1456055">
              <a:lnSpc>
                <a:spcPct val="100000"/>
              </a:lnSpc>
              <a:spcBef>
                <a:spcPts val="885"/>
              </a:spcBef>
            </a:pP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단,</a:t>
            </a:r>
            <a:r>
              <a:rPr dirty="0" sz="1400" spc="-2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시간의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흐름에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따른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두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그룹의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변화</a:t>
            </a:r>
            <a:r>
              <a:rPr dirty="0" sz="14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dirty="0" sz="14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B2C2F"/>
                </a:solidFill>
                <a:latin typeface="Malgun Gothic"/>
                <a:cs typeface="Malgun Gothic"/>
              </a:rPr>
              <a:t>동일하다고</a:t>
            </a:r>
            <a:r>
              <a:rPr dirty="0" sz="1400" spc="-25" b="1">
                <a:solidFill>
                  <a:srgbClr val="EB2C2F"/>
                </a:solidFill>
                <a:latin typeface="Malgun Gothic"/>
                <a:cs typeface="Malgun Gothic"/>
              </a:rPr>
              <a:t> 가정</a:t>
            </a:r>
            <a:endParaRPr sz="1400">
              <a:latin typeface="Malgun Gothic"/>
              <a:cs typeface="Malgun Gothic"/>
            </a:endParaRPr>
          </a:p>
          <a:p>
            <a:pPr marL="652145" indent="-316865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65214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이중차분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불리는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차분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: 두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관측값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구하는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횡단면(cross-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sectional)</a:t>
            </a:r>
            <a:r>
              <a:rPr dirty="0" sz="1800" spc="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차분: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시점별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대조군과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종단면(longitudinal)</a:t>
            </a:r>
            <a:r>
              <a:rPr dirty="0" sz="1800" spc="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차분: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 측정</a:t>
            </a:r>
            <a:endParaRPr sz="1800">
              <a:latin typeface="Malgun Gothic"/>
              <a:cs typeface="Malgun Gothic"/>
            </a:endParaRPr>
          </a:p>
          <a:p>
            <a:pPr lvl="1" marL="1021080" marR="5080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“차분의</a:t>
            </a:r>
            <a:r>
              <a:rPr dirty="0" sz="1800" spc="1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차분”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1800" spc="1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이용해서</a:t>
            </a:r>
            <a:r>
              <a:rPr dirty="0" sz="1800" spc="16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1800" spc="18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800" spc="16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1800" spc="1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분리하기</a:t>
            </a:r>
            <a:r>
              <a:rPr dirty="0" sz="1800" spc="1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dirty="0" sz="1800" spc="1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이중차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분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이라고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불림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33435" cy="503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주요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(parallel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trend)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중요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dirty="0" sz="1900" spc="-8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r>
              <a:rPr dirty="0" sz="1900" spc="-8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이루어지지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않았다면,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1900" spc="-8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1900" spc="-8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결과변수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전후로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비슷한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보일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것이라는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합리적인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dirty="0" sz="19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단일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(single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10" b="1">
                <a:solidFill>
                  <a:srgbClr val="333D47"/>
                </a:solidFill>
                <a:latin typeface="Malgun Gothic"/>
                <a:cs typeface="Malgun Gothic"/>
              </a:rPr>
              <a:t>treatment)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ts val="217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1900" spc="-9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기간동안</a:t>
            </a:r>
            <a:r>
              <a:rPr dirty="0" sz="1900" spc="-9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처치군에</a:t>
            </a:r>
            <a:r>
              <a:rPr dirty="0" sz="1900" spc="-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dirty="0" sz="1900" spc="-9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처치만이</a:t>
            </a:r>
            <a:r>
              <a:rPr dirty="0" sz="1900" spc="-8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되었다는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가정으로,</a:t>
            </a:r>
            <a:r>
              <a:rPr dirty="0" sz="1900" spc="-8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다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70"/>
              </a:lnSpc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른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외부요인이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주지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않았다는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실제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처치(이벤트,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사건)이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없었는지</a:t>
            </a:r>
            <a:r>
              <a:rPr dirty="0" sz="19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체크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안정성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(stable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control</a:t>
            </a:r>
            <a:r>
              <a:rPr dirty="0" sz="1900" spc="-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10" b="1">
                <a:solidFill>
                  <a:srgbClr val="333D47"/>
                </a:solidFill>
                <a:latin typeface="Malgun Gothic"/>
                <a:cs typeface="Malgun Gothic"/>
              </a:rPr>
              <a:t>groups)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ts val="2165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1900" spc="-7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1900" spc="-6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지나면서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변화하지</a:t>
            </a:r>
            <a:r>
              <a:rPr dirty="0" sz="1900" spc="-8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0">
                <a:solidFill>
                  <a:srgbClr val="333D47"/>
                </a:solidFill>
                <a:latin typeface="Malgun Gothic"/>
                <a:cs typeface="Malgun Gothic"/>
              </a:rPr>
              <a:t>않았으며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일관되다는</a:t>
            </a:r>
            <a:r>
              <a:rPr dirty="0" sz="1900" spc="-8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시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전후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dirty="0" sz="19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비교해볼</a:t>
            </a:r>
            <a:r>
              <a:rPr dirty="0" sz="19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325367" y="1251203"/>
            <a:ext cx="843280" cy="533400"/>
            <a:chOff x="3325367" y="1251203"/>
            <a:chExt cx="843280" cy="5334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1251203"/>
              <a:ext cx="252984" cy="2529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367" y="1504187"/>
              <a:ext cx="252984" cy="2529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155" y="1391411"/>
              <a:ext cx="252984" cy="25298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171" y="1531619"/>
              <a:ext cx="252983" cy="252983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3084233" y="1243378"/>
            <a:ext cx="1108710" cy="615950"/>
            <a:chOff x="3084233" y="1243378"/>
            <a:chExt cx="1108710" cy="6159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141" y="1243378"/>
              <a:ext cx="307009" cy="30828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520439" y="1251203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1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4233" y="1316019"/>
              <a:ext cx="307009" cy="31227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126492" y="0"/>
                  </a:moveTo>
                  <a:lnTo>
                    <a:pt x="96647" y="97155"/>
                  </a:lnTo>
                  <a:lnTo>
                    <a:pt x="0" y="97155"/>
                  </a:lnTo>
                  <a:lnTo>
                    <a:pt x="78231" y="157353"/>
                  </a:lnTo>
                  <a:lnTo>
                    <a:pt x="48260" y="254508"/>
                  </a:lnTo>
                  <a:lnTo>
                    <a:pt x="126492" y="194437"/>
                  </a:lnTo>
                  <a:lnTo>
                    <a:pt x="204723" y="254508"/>
                  </a:lnTo>
                  <a:lnTo>
                    <a:pt x="174752" y="157353"/>
                  </a:lnTo>
                  <a:lnTo>
                    <a:pt x="252983" y="97155"/>
                  </a:lnTo>
                  <a:lnTo>
                    <a:pt x="156337" y="97155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0" y="97155"/>
                  </a:moveTo>
                  <a:lnTo>
                    <a:pt x="96647" y="97155"/>
                  </a:lnTo>
                  <a:lnTo>
                    <a:pt x="126492" y="0"/>
                  </a:lnTo>
                  <a:lnTo>
                    <a:pt x="156337" y="97155"/>
                  </a:lnTo>
                  <a:lnTo>
                    <a:pt x="252983" y="97155"/>
                  </a:lnTo>
                  <a:lnTo>
                    <a:pt x="174752" y="157353"/>
                  </a:lnTo>
                  <a:lnTo>
                    <a:pt x="204723" y="254508"/>
                  </a:lnTo>
                  <a:lnTo>
                    <a:pt x="126492" y="194437"/>
                  </a:lnTo>
                  <a:lnTo>
                    <a:pt x="48260" y="254508"/>
                  </a:lnTo>
                  <a:lnTo>
                    <a:pt x="78231" y="157353"/>
                  </a:lnTo>
                  <a:lnTo>
                    <a:pt x="0" y="9715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979" y="1469148"/>
              <a:ext cx="361188" cy="3626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325367" y="150418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857" y="1383575"/>
              <a:ext cx="307009" cy="30829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915155" y="139141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3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783" y="1496580"/>
              <a:ext cx="361188" cy="3626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662171" y="153161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6"/>
                  </a:moveTo>
                  <a:lnTo>
                    <a:pt x="96647" y="96646"/>
                  </a:lnTo>
                  <a:lnTo>
                    <a:pt x="126491" y="0"/>
                  </a:lnTo>
                  <a:lnTo>
                    <a:pt x="156337" y="96646"/>
                  </a:lnTo>
                  <a:lnTo>
                    <a:pt x="252983" y="96646"/>
                  </a:lnTo>
                  <a:lnTo>
                    <a:pt x="174751" y="156337"/>
                  </a:lnTo>
                  <a:lnTo>
                    <a:pt x="204724" y="252983"/>
                  </a:lnTo>
                  <a:lnTo>
                    <a:pt x="126491" y="193293"/>
                  </a:lnTo>
                  <a:lnTo>
                    <a:pt x="48260" y="252983"/>
                  </a:lnTo>
                  <a:lnTo>
                    <a:pt x="78231" y="156337"/>
                  </a:lnTo>
                  <a:lnTo>
                    <a:pt x="0" y="96646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3342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885128" y="1606296"/>
            <a:ext cx="2324100" cy="4628515"/>
            <a:chOff x="1885128" y="1606296"/>
            <a:chExt cx="2324100" cy="462851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866900" y="2045207"/>
            <a:ext cx="5154295" cy="3776979"/>
            <a:chOff x="1866900" y="2045207"/>
            <a:chExt cx="5154295" cy="3776979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7"/>
              <a:ext cx="2895599" cy="178765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59"/>
              <a:ext cx="5154167" cy="179832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214361" y="2667660"/>
            <a:ext cx="1726564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909" marR="5080" indent="-73660">
              <a:lnSpc>
                <a:spcPct val="120000"/>
              </a:lnSpc>
              <a:spcBef>
                <a:spcPts val="100"/>
              </a:spcBef>
            </a:pPr>
            <a:r>
              <a:rPr dirty="0" u="sng" sz="160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처치가</a:t>
            </a:r>
            <a:r>
              <a:rPr dirty="0" u="sng" sz="1600" spc="-4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600" spc="-25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없었을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u="sng" sz="160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경우의</a:t>
            </a:r>
            <a:r>
              <a:rPr dirty="0" u="sng" sz="1600" spc="-4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600" spc="-25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  <a:p>
            <a:pPr algn="r" marR="6985">
              <a:lnSpc>
                <a:spcPct val="100000"/>
              </a:lnSpc>
              <a:spcBef>
                <a:spcPts val="384"/>
              </a:spcBef>
            </a:pPr>
            <a:r>
              <a:rPr dirty="0" u="sng" sz="1600" spc="-1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(counterfactual,</a:t>
            </a:r>
            <a:r>
              <a:rPr dirty="0" u="sng" sz="1600" spc="50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endParaRPr sz="1600">
              <a:latin typeface="Malgun Gothic"/>
              <a:cs typeface="Malgun Gothic"/>
            </a:endParaRPr>
          </a:p>
          <a:p>
            <a:pPr algn="r" marR="5715">
              <a:lnSpc>
                <a:spcPct val="100000"/>
              </a:lnSpc>
              <a:spcBef>
                <a:spcPts val="380"/>
              </a:spcBef>
            </a:pPr>
            <a:r>
              <a:rPr dirty="0" u="sng" sz="1600" spc="-20" b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반사실)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726935" y="2619743"/>
            <a:ext cx="481965" cy="561340"/>
            <a:chOff x="6726935" y="2619743"/>
            <a:chExt cx="481965" cy="561340"/>
          </a:xfrm>
        </p:grpSpPr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894703" y="1980056"/>
            <a:ext cx="2045335" cy="713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55"/>
              </a:lnSpc>
              <a:tabLst>
                <a:tab pos="278130" algn="l"/>
              </a:tabLst>
            </a:pPr>
            <a:r>
              <a:rPr dirty="0" baseline="-4629" sz="2700" spc="-7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-4629" sz="27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처치군</a:t>
            </a:r>
            <a:endParaRPr sz="16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153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병행추세</a:t>
            </a:r>
            <a:r>
              <a:rPr dirty="0" sz="16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가정</a:t>
            </a:r>
            <a:r>
              <a:rPr dirty="0" sz="16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시,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3901440" y="3665220"/>
            <a:ext cx="481965" cy="1671955"/>
            <a:chOff x="3901440" y="3665220"/>
            <a:chExt cx="481965" cy="1671955"/>
          </a:xfrm>
        </p:grpSpPr>
        <p:pic>
          <p:nvPicPr>
            <p:cNvPr id="51" name="object 5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8600" y="3665220"/>
              <a:ext cx="234670" cy="146456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4120134" y="3765042"/>
              <a:ext cx="76200" cy="1229360"/>
            </a:xfrm>
            <a:custGeom>
              <a:avLst/>
              <a:gdLst/>
              <a:ahLst/>
              <a:cxnLst/>
              <a:rect l="l" t="t" r="r" b="b"/>
              <a:pathLst>
                <a:path w="76200" h="1229360">
                  <a:moveTo>
                    <a:pt x="25400" y="1153032"/>
                  </a:moveTo>
                  <a:lnTo>
                    <a:pt x="0" y="1153032"/>
                  </a:lnTo>
                  <a:lnTo>
                    <a:pt x="38100" y="1229232"/>
                  </a:lnTo>
                  <a:lnTo>
                    <a:pt x="69850" y="1165732"/>
                  </a:lnTo>
                  <a:lnTo>
                    <a:pt x="25400" y="1165732"/>
                  </a:lnTo>
                  <a:lnTo>
                    <a:pt x="25400" y="1153032"/>
                  </a:lnTo>
                  <a:close/>
                </a:path>
                <a:path w="76200" h="122936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1165732"/>
                  </a:lnTo>
                  <a:lnTo>
                    <a:pt x="50800" y="1165732"/>
                  </a:lnTo>
                  <a:lnTo>
                    <a:pt x="50800" y="63499"/>
                  </a:lnTo>
                  <a:close/>
                </a:path>
                <a:path w="76200" h="1229360">
                  <a:moveTo>
                    <a:pt x="76200" y="1153032"/>
                  </a:moveTo>
                  <a:lnTo>
                    <a:pt x="50800" y="1153032"/>
                  </a:lnTo>
                  <a:lnTo>
                    <a:pt x="50800" y="1165732"/>
                  </a:lnTo>
                  <a:lnTo>
                    <a:pt x="69850" y="1165732"/>
                  </a:lnTo>
                  <a:lnTo>
                    <a:pt x="76200" y="1153032"/>
                  </a:lnTo>
                  <a:close/>
                </a:path>
                <a:path w="76200" h="122936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122936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551557" y="3511422"/>
            <a:ext cx="1386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8" name="object 58" descr=""/>
          <p:cNvSpPr txBox="1"/>
          <p:nvPr/>
        </p:nvSpPr>
        <p:spPr>
          <a:xfrm>
            <a:off x="1561719" y="4316095"/>
            <a:ext cx="3524885" cy="125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7C7C7C"/>
                </a:solidFill>
                <a:latin typeface="Malgun Gothic"/>
                <a:cs typeface="Malgun Gothic"/>
              </a:rPr>
              <a:t>병행추세</a:t>
            </a:r>
            <a:endParaRPr sz="1600">
              <a:latin typeface="Malgun Gothic"/>
              <a:cs typeface="Malgun Gothic"/>
            </a:endParaRPr>
          </a:p>
          <a:p>
            <a:pPr marL="1047750">
              <a:lnSpc>
                <a:spcPct val="100000"/>
              </a:lnSpc>
              <a:spcBef>
                <a:spcPts val="1500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26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baseline="-23148" sz="2700" spc="-89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baseline="-23148"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348098" y="985545"/>
            <a:ext cx="315468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순수한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효과를</a:t>
            </a:r>
            <a:r>
              <a:rPr dirty="0" sz="1600" spc="-3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알기</a:t>
            </a:r>
            <a:r>
              <a:rPr dirty="0" sz="1600" spc="-3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EB2C2F"/>
                </a:solidFill>
                <a:latin typeface="Malgun Gothic"/>
                <a:cs typeface="Malgun Gothic"/>
              </a:rPr>
              <a:t>위해서는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누구와</a:t>
            </a:r>
            <a:r>
              <a:rPr dirty="0" sz="1600" spc="-4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누구를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비교해야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하나?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815965" cy="3852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반사실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(counterfactual)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Malgun Gothic"/>
              <a:cs typeface="Malgun Gothic"/>
            </a:endParaRPr>
          </a:p>
          <a:p>
            <a:pPr algn="ctr" marL="5505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5054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현실에서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실제로는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일어나지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않았지만,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endParaRPr sz="2000">
              <a:latin typeface="Malgun Gothic"/>
              <a:cs typeface="Malgun Gothic"/>
            </a:endParaRPr>
          </a:p>
          <a:p>
            <a:pPr algn="ctr" marL="241935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다르게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이루어졌다면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발생했을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가상의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결과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~했다면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어땠을까?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전략을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국가가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정책을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algn="ctr" marL="422909" indent="-228600">
              <a:lnSpc>
                <a:spcPct val="100000"/>
              </a:lnSpc>
              <a:buFont typeface="Wingdings"/>
              <a:buChar char=""/>
              <a:tabLst>
                <a:tab pos="422909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실제로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관측하기가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어렵기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DID에서는</a:t>
            </a:r>
            <a:endParaRPr sz="2000">
              <a:latin typeface="Malgun Gothic"/>
              <a:cs typeface="Malgun Gothic"/>
            </a:endParaRPr>
          </a:p>
          <a:p>
            <a:pPr algn="ctr" marL="241935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반사실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가정함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923" y="1175003"/>
            <a:ext cx="1760220" cy="25237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3028" y="5138928"/>
            <a:ext cx="2555748" cy="13411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0923" y="4096511"/>
            <a:ext cx="1760220" cy="2383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603" y="5138928"/>
            <a:ext cx="1827276" cy="134111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49615" cy="5315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미침</a:t>
            </a:r>
            <a:endParaRPr sz="2000">
              <a:latin typeface="Malgun Gothic"/>
              <a:cs typeface="Malgun Gothic"/>
            </a:endParaRPr>
          </a:p>
          <a:p>
            <a:pPr lvl="1" marL="1021080" marR="90805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포함하기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준실험(quasi-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experimental)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32981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Estimator)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772" y="1885899"/>
            <a:ext cx="8134984" cy="450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7876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279400" marR="177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2794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이란,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어떠한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처리가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평균적인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측정한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2000">
              <a:latin typeface="Malgun Gothic"/>
              <a:cs typeface="Malgun Gothic"/>
            </a:endParaRPr>
          </a:p>
          <a:p>
            <a:pPr marL="279400" marR="53975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2794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고려하는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상황에서,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우리는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대조군이라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그룹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이전과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이후라는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네가지의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상태를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고려할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7366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325" sz="2175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6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dirty="0" sz="20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>
              <a:latin typeface="Malgun Gothic"/>
              <a:cs typeface="Malgun Gothic"/>
            </a:endParaRPr>
          </a:p>
          <a:p>
            <a:pPr lvl="1" marL="7366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 spc="-1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325" sz="2175" spc="-1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fter)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>
              <a:latin typeface="Malgun Gothic"/>
              <a:cs typeface="Malgun Gothic"/>
            </a:endParaRPr>
          </a:p>
          <a:p>
            <a:pPr lvl="1" marL="7366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325" sz="2175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>
              <a:latin typeface="Malgun Gothic"/>
              <a:cs typeface="Malgun Gothic"/>
            </a:endParaRPr>
          </a:p>
          <a:p>
            <a:pPr lvl="1" marL="7366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325" sz="217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fter)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99357" y="848385"/>
            <a:ext cx="481139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dirty="0" sz="1600" spc="-7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추정량의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추정에는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선형회귀모형이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주로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활용됨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(DID는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프레임워크)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933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처치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전후의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추정량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02892" y="1603755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286000"/>
                <a:gridCol w="22860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이후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78002" y="3034664"/>
            <a:ext cx="43929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(1)</a:t>
            </a:r>
            <a:r>
              <a:rPr dirty="0" sz="2200" spc="-6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dirty="0" sz="2200" spc="-6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dirty="0" sz="2200" spc="-6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dirty="0" sz="2200" spc="-4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dirty="0" sz="22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spc="-5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082794" y="3098292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0" y="0"/>
                </a:moveTo>
                <a:lnTo>
                  <a:pt x="1082293" y="11430"/>
                </a:lnTo>
                <a:lnTo>
                  <a:pt x="1098601" y="18504"/>
                </a:lnTo>
                <a:lnTo>
                  <a:pt x="1112646" y="28305"/>
                </a:lnTo>
                <a:lnTo>
                  <a:pt x="1141170" y="73852"/>
                </a:lnTo>
                <a:lnTo>
                  <a:pt x="1149465" y="115623"/>
                </a:lnTo>
                <a:lnTo>
                  <a:pt x="1150492" y="139700"/>
                </a:lnTo>
                <a:lnTo>
                  <a:pt x="1149465" y="164580"/>
                </a:lnTo>
                <a:lnTo>
                  <a:pt x="1141170" y="207529"/>
                </a:lnTo>
                <a:lnTo>
                  <a:pt x="1112694" y="253730"/>
                </a:lnTo>
                <a:lnTo>
                  <a:pt x="1082675" y="270763"/>
                </a:lnTo>
                <a:lnTo>
                  <a:pt x="1086230" y="282321"/>
                </a:lnTo>
                <a:lnTo>
                  <a:pt x="1124775" y="264191"/>
                </a:lnTo>
                <a:lnTo>
                  <a:pt x="1153032" y="232918"/>
                </a:lnTo>
                <a:lnTo>
                  <a:pt x="1170463" y="191071"/>
                </a:lnTo>
                <a:lnTo>
                  <a:pt x="1176273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0" y="0"/>
                </a:lnTo>
                <a:close/>
              </a:path>
              <a:path w="117665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145278" y="3008757"/>
            <a:ext cx="1035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873" sz="2625" spc="-89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 spc="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10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873" sz="26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15709" y="3008757"/>
            <a:ext cx="1634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6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5873" sz="2625" spc="-1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 spc="27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7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873" sz="26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80490" y="3471417"/>
            <a:ext cx="3585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mbria Math"/>
                <a:cs typeface="Cambria Math"/>
              </a:rPr>
              <a:t>𝑇</a:t>
            </a:r>
            <a:r>
              <a:rPr dirty="0" baseline="-14957" sz="1950" spc="-67">
                <a:latin typeface="Cambria Math"/>
                <a:cs typeface="Cambria Math"/>
              </a:rPr>
              <a:t>𝐴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4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처치군의</a:t>
            </a:r>
            <a:r>
              <a:rPr dirty="0" sz="1800" spc="-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4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전/후</a:t>
            </a:r>
            <a:r>
              <a:rPr dirty="0" sz="1800" spc="-45">
                <a:latin typeface="Malgun Gothic"/>
                <a:cs typeface="Malgun Gothic"/>
              </a:rPr>
              <a:t> </a:t>
            </a:r>
            <a:r>
              <a:rPr dirty="0" sz="1800" spc="-25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𝐴</a:t>
            </a:r>
            <a:r>
              <a:rPr dirty="0" baseline="-14957" sz="1950" spc="24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대조군의</a:t>
            </a:r>
            <a:r>
              <a:rPr dirty="0" sz="1800" spc="-1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전/후</a:t>
            </a:r>
            <a:r>
              <a:rPr dirty="0" sz="1800" spc="-30">
                <a:latin typeface="Malgun Gothic"/>
                <a:cs typeface="Malgun Gothic"/>
              </a:rPr>
              <a:t> </a:t>
            </a:r>
            <a:r>
              <a:rPr dirty="0" sz="1800" spc="-25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075809" y="4783835"/>
            <a:ext cx="1170305" cy="282575"/>
          </a:xfrm>
          <a:custGeom>
            <a:avLst/>
            <a:gdLst/>
            <a:ahLst/>
            <a:cxnLst/>
            <a:rect l="l" t="t" r="r" b="b"/>
            <a:pathLst>
              <a:path w="1170304" h="282575">
                <a:moveTo>
                  <a:pt x="1080135" y="0"/>
                </a:moveTo>
                <a:lnTo>
                  <a:pt x="1076070" y="11430"/>
                </a:lnTo>
                <a:lnTo>
                  <a:pt x="1092434" y="18575"/>
                </a:lnTo>
                <a:lnTo>
                  <a:pt x="1106487" y="28400"/>
                </a:lnTo>
                <a:lnTo>
                  <a:pt x="1135020" y="73854"/>
                </a:lnTo>
                <a:lnTo>
                  <a:pt x="1143351" y="115677"/>
                </a:lnTo>
                <a:lnTo>
                  <a:pt x="1144396" y="139826"/>
                </a:lnTo>
                <a:lnTo>
                  <a:pt x="1143349" y="164689"/>
                </a:lnTo>
                <a:lnTo>
                  <a:pt x="1134967" y="207603"/>
                </a:lnTo>
                <a:lnTo>
                  <a:pt x="1106487" y="253857"/>
                </a:lnTo>
                <a:lnTo>
                  <a:pt x="1076578" y="270890"/>
                </a:lnTo>
                <a:lnTo>
                  <a:pt x="1080135" y="282320"/>
                </a:lnTo>
                <a:lnTo>
                  <a:pt x="1118631" y="264302"/>
                </a:lnTo>
                <a:lnTo>
                  <a:pt x="1146937" y="233044"/>
                </a:lnTo>
                <a:lnTo>
                  <a:pt x="1164367" y="191134"/>
                </a:lnTo>
                <a:lnTo>
                  <a:pt x="1170177" y="141224"/>
                </a:lnTo>
                <a:lnTo>
                  <a:pt x="1168723" y="115341"/>
                </a:lnTo>
                <a:lnTo>
                  <a:pt x="1157051" y="69482"/>
                </a:lnTo>
                <a:lnTo>
                  <a:pt x="1133927" y="32146"/>
                </a:lnTo>
                <a:lnTo>
                  <a:pt x="1100589" y="7381"/>
                </a:lnTo>
                <a:lnTo>
                  <a:pt x="1080135" y="0"/>
                </a:lnTo>
                <a:close/>
              </a:path>
              <a:path w="117030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334"/>
                </a:lnTo>
                <a:lnTo>
                  <a:pt x="6949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677"/>
                </a:lnTo>
                <a:lnTo>
                  <a:pt x="35083" y="73854"/>
                </a:lnTo>
                <a:lnTo>
                  <a:pt x="63674" y="28400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20191" y="4121607"/>
            <a:ext cx="7473950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dirty="0" sz="1800" spc="-1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=</a:t>
            </a:r>
            <a:r>
              <a:rPr dirty="0" sz="1800" spc="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처치군의</a:t>
            </a:r>
            <a:r>
              <a:rPr dirty="0" sz="1800" spc="-1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결과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변화</a:t>
            </a:r>
            <a:r>
              <a:rPr dirty="0" sz="1800" spc="-1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–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대조군의</a:t>
            </a:r>
            <a:r>
              <a:rPr dirty="0" sz="1800" spc="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결과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spc="-25" b="1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2350"/>
              </a:spcBef>
              <a:tabLst>
                <a:tab pos="4655820" algn="l"/>
                <a:tab pos="5820410" algn="l"/>
              </a:tabLst>
            </a:pP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(2)</a:t>
            </a:r>
            <a:r>
              <a:rPr dirty="0" sz="2200" spc="-6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dirty="0" sz="2200" spc="-6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dirty="0" sz="2200" spc="-6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dirty="0" sz="2200" spc="-4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dirty="0" sz="22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spc="-5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dirty="0" sz="2400" spc="-6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873" sz="2625" spc="-89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 spc="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10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873" sz="2625" spc="-3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7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(𝑇</a:t>
            </a:r>
            <a:r>
              <a:rPr dirty="0" baseline="-15873" sz="2625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5873" sz="2625" spc="292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8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873" sz="26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697865">
              <a:lnSpc>
                <a:spcPct val="100000"/>
              </a:lnSpc>
              <a:spcBef>
                <a:spcPts val="825"/>
              </a:spcBef>
            </a:pPr>
            <a:r>
              <a:rPr dirty="0" sz="1800" spc="-45">
                <a:latin typeface="Cambria Math"/>
                <a:cs typeface="Cambria Math"/>
              </a:rPr>
              <a:t>𝑇</a:t>
            </a:r>
            <a:r>
              <a:rPr dirty="0" baseline="-14957" sz="1950" spc="-67">
                <a:latin typeface="Cambria Math"/>
                <a:cs typeface="Cambria Math"/>
              </a:rPr>
              <a:t>𝐴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𝐴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3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후</a:t>
            </a:r>
            <a:r>
              <a:rPr dirty="0" sz="1800" spc="-4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처치군과</a:t>
            </a:r>
            <a:r>
              <a:rPr dirty="0" sz="1800" spc="-3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대조군의</a:t>
            </a:r>
            <a:r>
              <a:rPr dirty="0" sz="1800" spc="-40">
                <a:latin typeface="Malgun Gothic"/>
                <a:cs typeface="Malgun Gothic"/>
              </a:rPr>
              <a:t> </a:t>
            </a:r>
            <a:r>
              <a:rPr dirty="0" sz="1800" spc="-25">
                <a:latin typeface="Malgun Gothic"/>
                <a:cs typeface="Malgun Gothic"/>
              </a:rPr>
              <a:t>차이</a:t>
            </a:r>
            <a:endParaRPr sz="1800">
              <a:latin typeface="Malgun Gothic"/>
              <a:cs typeface="Malgun Gothic"/>
            </a:endParaRPr>
          </a:p>
          <a:p>
            <a:pPr marL="697865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𝑇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baseline="-14957" sz="1950" spc="3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2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1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전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처치군과</a:t>
            </a:r>
            <a:r>
              <a:rPr dirty="0" sz="1800" spc="-2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대조군의</a:t>
            </a:r>
            <a:r>
              <a:rPr dirty="0" sz="1800" spc="-25">
                <a:latin typeface="Malgun Gothic"/>
                <a:cs typeface="Malgun Gothic"/>
              </a:rPr>
              <a:t> 차이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1093114" y="5796178"/>
            <a:ext cx="2572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 효과</a:t>
            </a:r>
            <a:r>
              <a:rPr dirty="0" sz="1800" b="1">
                <a:latin typeface="Malgun Gothic"/>
                <a:cs typeface="Malgun Gothic"/>
              </a:rPr>
              <a:t> =</a:t>
            </a:r>
            <a:r>
              <a:rPr dirty="0" sz="1800" spc="10" b="1">
                <a:latin typeface="Malgun Gothic"/>
                <a:cs typeface="Malgun Gothic"/>
              </a:rPr>
              <a:t> </a:t>
            </a:r>
            <a:r>
              <a:rPr dirty="0" sz="1800" spc="-25" b="1">
                <a:latin typeface="Malgun Gothic"/>
                <a:cs typeface="Malgun Gothic"/>
              </a:rPr>
              <a:t>처치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32910" y="5781789"/>
            <a:ext cx="24130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667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dirty="0" sz="1800" spc="-50" b="1">
                <a:solidFill>
                  <a:srgbClr val="FF0000"/>
                </a:solidFill>
                <a:latin typeface="Malgun Gothic"/>
                <a:cs typeface="Malgun Gothic"/>
              </a:rPr>
              <a:t>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30217" y="5796178"/>
            <a:ext cx="175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algun Gothic"/>
                <a:cs typeface="Malgun Gothic"/>
              </a:rPr>
              <a:t>그룹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차이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–</a:t>
            </a:r>
            <a:r>
              <a:rPr dirty="0" sz="1800" spc="15" b="1">
                <a:latin typeface="Malgun Gothic"/>
                <a:cs typeface="Malgun Gothic"/>
              </a:rPr>
              <a:t> </a:t>
            </a:r>
            <a:r>
              <a:rPr dirty="0" sz="1800" spc="-25" b="1">
                <a:latin typeface="Malgun Gothic"/>
                <a:cs typeface="Malgun Gothic"/>
              </a:rPr>
              <a:t>처치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55842" y="5781789"/>
            <a:ext cx="24130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667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dirty="0" sz="1800" spc="-50" b="1">
                <a:solidFill>
                  <a:srgbClr val="FF0000"/>
                </a:solidFill>
                <a:latin typeface="Malgun Gothic"/>
                <a:cs typeface="Malgun Gothic"/>
              </a:rPr>
              <a:t>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53658" y="5796178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algun Gothic"/>
                <a:cs typeface="Malgun Gothic"/>
              </a:rPr>
              <a:t>그룹 </a:t>
            </a:r>
            <a:r>
              <a:rPr dirty="0" sz="1800" spc="-25" b="1">
                <a:latin typeface="Malgun Gothic"/>
                <a:cs typeface="Malgun Gothic"/>
              </a:rPr>
              <a:t>차이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03338" y="795274"/>
            <a:ext cx="143891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Malgun Gothic"/>
                <a:cs typeface="Malgun Gothic"/>
              </a:rPr>
              <a:t>반사실</a:t>
            </a:r>
            <a:r>
              <a:rPr dirty="0" sz="1800" spc="-6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𝑇</a:t>
            </a:r>
            <a:r>
              <a:rPr dirty="0" baseline="-14957" sz="1950" spc="-15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dirty="0" sz="1800" spc="-10" b="1">
                <a:solidFill>
                  <a:srgbClr val="FF0000"/>
                </a:solidFill>
                <a:latin typeface="Malgun Gothic"/>
                <a:cs typeface="Malgun Gothic"/>
              </a:rPr>
              <a:t>’</a:t>
            </a:r>
            <a:r>
              <a:rPr dirty="0" sz="1800" spc="-6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Malgun Gothic"/>
                <a:cs typeface="Malgun Gothic"/>
              </a:rPr>
              <a:t>은 </a:t>
            </a:r>
            <a:r>
              <a:rPr dirty="0" sz="1800" b="1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dirty="0" sz="1800" spc="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Malgun Gothic"/>
                <a:cs typeface="Malgun Gothic"/>
              </a:rPr>
              <a:t>표현?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76038" y="3507740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차분?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901440" y="3537191"/>
            <a:ext cx="3307079" cy="1800225"/>
            <a:chOff x="3901440" y="3537191"/>
            <a:chExt cx="3307079" cy="1800225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43" name="object 4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 h="0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 h="0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2202688" y="2521711"/>
            <a:ext cx="3244215" cy="138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58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dirty="0" baseline="-14957" sz="1950" spc="254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dirty="0" sz="1800" spc="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 spc="-37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baseline="-14957" sz="19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algn="ctr" marL="642620">
              <a:lnSpc>
                <a:spcPct val="100000"/>
              </a:lnSpc>
              <a:spcBef>
                <a:spcPts val="805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123944" y="3957828"/>
            <a:ext cx="2074545" cy="1164590"/>
            <a:chOff x="4123944" y="3957828"/>
            <a:chExt cx="2074545" cy="1164590"/>
          </a:xfrm>
        </p:grpSpPr>
        <p:pic>
          <p:nvPicPr>
            <p:cNvPr id="51" name="object 5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23944" y="4966652"/>
              <a:ext cx="1999488" cy="106616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167378" y="500253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 h="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63411" y="3957828"/>
              <a:ext cx="234670" cy="1164336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044945" y="4057650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0"/>
                  </a:moveTo>
                  <a:lnTo>
                    <a:pt x="0" y="853820"/>
                  </a:lnTo>
                  <a:lnTo>
                    <a:pt x="38100" y="930020"/>
                  </a:lnTo>
                  <a:lnTo>
                    <a:pt x="69850" y="866520"/>
                  </a:lnTo>
                  <a:lnTo>
                    <a:pt x="25400" y="866520"/>
                  </a:lnTo>
                  <a:lnTo>
                    <a:pt x="25400" y="853820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0"/>
                  </a:lnTo>
                  <a:lnTo>
                    <a:pt x="50800" y="866520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0"/>
                  </a:moveTo>
                  <a:lnTo>
                    <a:pt x="50800" y="853820"/>
                  </a:lnTo>
                  <a:lnTo>
                    <a:pt x="50800" y="866520"/>
                  </a:lnTo>
                  <a:lnTo>
                    <a:pt x="69850" y="866520"/>
                  </a:lnTo>
                  <a:lnTo>
                    <a:pt x="76200" y="853820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6160261" y="4428235"/>
            <a:ext cx="8775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dirty="0" baseline="-14957" sz="1950" spc="254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dirty="0" sz="1800" spc="1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 spc="-37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7" name="object 5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6028944" y="4015676"/>
            <a:ext cx="1009015" cy="106680"/>
            <a:chOff x="6028944" y="4015676"/>
            <a:chExt cx="1009015" cy="106680"/>
          </a:xfrm>
        </p:grpSpPr>
        <p:pic>
          <p:nvPicPr>
            <p:cNvPr id="63" name="object 6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28944" y="4015676"/>
              <a:ext cx="1008900" cy="106616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072378" y="405155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 h="0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15388" y="3171774"/>
            <a:ext cx="2019935" cy="7359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algn="r" marR="17780">
              <a:lnSpc>
                <a:spcPct val="100000"/>
              </a:lnSpc>
              <a:spcBef>
                <a:spcPts val="805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 h="0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 h="0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543933" y="2521711"/>
            <a:ext cx="8775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dirty="0" baseline="-14957" sz="1950" spc="254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dirty="0" sz="1800" spc="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 spc="-37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123944" y="3973067"/>
            <a:ext cx="2074545" cy="1164590"/>
            <a:chOff x="4123944" y="3973067"/>
            <a:chExt cx="2074545" cy="1164590"/>
          </a:xfrm>
        </p:grpSpPr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23944" y="4974272"/>
              <a:ext cx="1999488" cy="10661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167378" y="501015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 h="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3411" y="3973067"/>
              <a:ext cx="234670" cy="1164336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6044945" y="4072889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1"/>
                  </a:moveTo>
                  <a:lnTo>
                    <a:pt x="0" y="853821"/>
                  </a:lnTo>
                  <a:lnTo>
                    <a:pt x="38100" y="930021"/>
                  </a:lnTo>
                  <a:lnTo>
                    <a:pt x="69850" y="866521"/>
                  </a:lnTo>
                  <a:lnTo>
                    <a:pt x="25400" y="866521"/>
                  </a:lnTo>
                  <a:lnTo>
                    <a:pt x="25400" y="853821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1"/>
                  </a:lnTo>
                  <a:lnTo>
                    <a:pt x="50800" y="866521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1"/>
                  </a:moveTo>
                  <a:lnTo>
                    <a:pt x="50800" y="853821"/>
                  </a:lnTo>
                  <a:lnTo>
                    <a:pt x="50800" y="866521"/>
                  </a:lnTo>
                  <a:lnTo>
                    <a:pt x="69850" y="866521"/>
                  </a:lnTo>
                  <a:lnTo>
                    <a:pt x="76200" y="853821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160261" y="4435602"/>
            <a:ext cx="8775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dirty="0" baseline="-14957" sz="1950" spc="254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dirty="0" sz="1800" spc="1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 spc="-37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104132" y="2017763"/>
            <a:ext cx="3104515" cy="1833880"/>
            <a:chOff x="4104132" y="2017763"/>
            <a:chExt cx="3104515" cy="1833880"/>
          </a:xfrm>
        </p:grpSpPr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7" y="2017763"/>
              <a:ext cx="234670" cy="981468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6934961" y="2117597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4">
                  <a:moveTo>
                    <a:pt x="25400" y="671067"/>
                  </a:moveTo>
                  <a:lnTo>
                    <a:pt x="0" y="671067"/>
                  </a:lnTo>
                  <a:lnTo>
                    <a:pt x="38100" y="747267"/>
                  </a:lnTo>
                  <a:lnTo>
                    <a:pt x="69850" y="683767"/>
                  </a:lnTo>
                  <a:lnTo>
                    <a:pt x="25400" y="683767"/>
                  </a:lnTo>
                  <a:lnTo>
                    <a:pt x="25400" y="671067"/>
                  </a:lnTo>
                  <a:close/>
                </a:path>
                <a:path w="76200" h="74739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7"/>
                  </a:lnTo>
                  <a:lnTo>
                    <a:pt x="50800" y="683767"/>
                  </a:lnTo>
                  <a:lnTo>
                    <a:pt x="50800" y="63500"/>
                  </a:lnTo>
                  <a:close/>
                </a:path>
                <a:path w="76200" h="747394">
                  <a:moveTo>
                    <a:pt x="76200" y="671067"/>
                  </a:moveTo>
                  <a:lnTo>
                    <a:pt x="50800" y="671067"/>
                  </a:lnTo>
                  <a:lnTo>
                    <a:pt x="50800" y="683767"/>
                  </a:lnTo>
                  <a:lnTo>
                    <a:pt x="69850" y="683767"/>
                  </a:lnTo>
                  <a:lnTo>
                    <a:pt x="76200" y="671067"/>
                  </a:lnTo>
                  <a:close/>
                </a:path>
                <a:path w="76200" h="74739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6894703" y="2251623"/>
            <a:ext cx="1748155" cy="7378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815"/>
              </a:spcBef>
            </a:pPr>
            <a:r>
              <a:rPr dirty="0" sz="1600" b="1">
                <a:solidFill>
                  <a:srgbClr val="FF5B89"/>
                </a:solidFill>
                <a:latin typeface="Malgun Gothic"/>
                <a:cs typeface="Malgun Gothic"/>
              </a:rPr>
              <a:t>DID</a:t>
            </a:r>
            <a:r>
              <a:rPr dirty="0" sz="1600" spc="-35" b="1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FF5B89"/>
                </a:solidFill>
                <a:latin typeface="Malgun Gothic"/>
                <a:cs typeface="Malgun Gothic"/>
              </a:rPr>
              <a:t>Estimator!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2425" algn="l"/>
              </a:tabLst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1736" sz="24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baseline="1736" sz="2400" spc="-22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dirty="0" baseline="1736" sz="2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spc="-37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endParaRPr baseline="1736" sz="2400">
              <a:latin typeface="Malgun Gothic"/>
              <a:cs typeface="Malgun Gothic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54" name="object 5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0" name="object 6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8017" y="3878525"/>
              <a:ext cx="399408" cy="39940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1866900" y="4023296"/>
            <a:ext cx="5171440" cy="1798955"/>
            <a:chOff x="1866900" y="4023296"/>
            <a:chExt cx="5171440" cy="1798955"/>
          </a:xfrm>
        </p:grpSpPr>
        <p:pic>
          <p:nvPicPr>
            <p:cNvPr id="68" name="object 6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28944" y="4023296"/>
              <a:ext cx="1008900" cy="106616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6072378" y="405917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 h="0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5" name="object 7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Contents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639047" y="6402211"/>
            <a:ext cx="123825" cy="262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400" spc="-5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7872" y="1476247"/>
            <a:ext cx="4680585" cy="350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DID?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dirty="0" sz="20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dirty="0" sz="20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238238" y="2518410"/>
            <a:ext cx="1743710" cy="654050"/>
          </a:xfrm>
          <a:custGeom>
            <a:avLst/>
            <a:gdLst/>
            <a:ahLst/>
            <a:cxnLst/>
            <a:rect l="l" t="t" r="r" b="b"/>
            <a:pathLst>
              <a:path w="1743709" h="654050">
                <a:moveTo>
                  <a:pt x="0" y="653796"/>
                </a:moveTo>
                <a:lnTo>
                  <a:pt x="1743455" y="653796"/>
                </a:lnTo>
                <a:lnTo>
                  <a:pt x="1743455" y="0"/>
                </a:lnTo>
                <a:lnTo>
                  <a:pt x="0" y="0"/>
                </a:lnTo>
                <a:lnTo>
                  <a:pt x="0" y="6537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247763" y="2518943"/>
            <a:ext cx="172466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84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81915">
              <a:lnSpc>
                <a:spcPct val="100000"/>
              </a:lnSpc>
              <a:spcBef>
                <a:spcPts val="380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latin typeface="Malgun Gothic"/>
                <a:cs typeface="Malgun Gothic"/>
              </a:rPr>
              <a:t>시간의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흐름에 </a:t>
            </a:r>
            <a:r>
              <a:rPr dirty="0" sz="1600" b="1">
                <a:latin typeface="Malgun Gothic"/>
                <a:cs typeface="Malgun Gothic"/>
              </a:rPr>
              <a:t>따른</a:t>
            </a:r>
            <a:r>
              <a:rPr dirty="0" sz="1600" spc="-25" b="1">
                <a:latin typeface="Malgun Gothic"/>
                <a:cs typeface="Malgun Gothic"/>
              </a:rPr>
              <a:t> 효과 </a:t>
            </a:r>
            <a:r>
              <a:rPr dirty="0" sz="1600" b="1">
                <a:latin typeface="Malgun Gothic"/>
                <a:cs typeface="Malgun Gothic"/>
              </a:rPr>
              <a:t>(=대조군의</a:t>
            </a:r>
            <a:r>
              <a:rPr dirty="0" sz="1600" spc="-7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변화) </a:t>
            </a:r>
            <a:r>
              <a:rPr dirty="0" sz="1600" b="1">
                <a:latin typeface="Malgun Gothic"/>
                <a:cs typeface="Malgun Gothic"/>
              </a:rPr>
              <a:t>(</a:t>
            </a:r>
            <a:r>
              <a:rPr dirty="0" sz="1600">
                <a:latin typeface="Cambria Math"/>
                <a:cs typeface="Cambria Math"/>
              </a:rPr>
              <a:t>𝑪</a:t>
            </a:r>
            <a:r>
              <a:rPr dirty="0" baseline="-16908" sz="1725">
                <a:latin typeface="Cambria Math"/>
                <a:cs typeface="Cambria Math"/>
              </a:rPr>
              <a:t>𝑨</a:t>
            </a:r>
            <a:r>
              <a:rPr dirty="0" baseline="-16908" sz="1725" spc="232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 </a:t>
            </a:r>
            <a:r>
              <a:rPr dirty="0" sz="1600" spc="-25">
                <a:latin typeface="Cambria Math"/>
                <a:cs typeface="Cambria Math"/>
              </a:rPr>
              <a:t>𝑪</a:t>
            </a:r>
            <a:r>
              <a:rPr dirty="0" baseline="-16908" sz="1725" spc="-37">
                <a:latin typeface="Cambria Math"/>
                <a:cs typeface="Cambria Math"/>
              </a:rPr>
              <a:t>𝑩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26" name="object 26" descr="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dirty="0" sz="1600" spc="-4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6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5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6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9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3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4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6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 spc="-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8" name="object 3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 h="0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 h="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6" name="object 6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3" name="object 7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 h="0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 h="0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Malgun Gothic"/>
                <a:cs typeface="Malgun Gothic"/>
              </a:rPr>
              <a:t>처치군의</a:t>
            </a:r>
            <a:r>
              <a:rPr dirty="0" sz="1600" spc="-2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변화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(</a:t>
            </a:r>
            <a:r>
              <a:rPr dirty="0" sz="1600">
                <a:latin typeface="Cambria Math"/>
                <a:cs typeface="Cambria Math"/>
              </a:rPr>
              <a:t>𝑻</a:t>
            </a:r>
            <a:r>
              <a:rPr dirty="0" baseline="-14492" sz="1725">
                <a:latin typeface="Cambria Math"/>
                <a:cs typeface="Cambria Math"/>
              </a:rPr>
              <a:t>𝑨</a:t>
            </a:r>
            <a:r>
              <a:rPr dirty="0" baseline="-14492" sz="1725" spc="217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</a:t>
            </a:r>
            <a:r>
              <a:rPr dirty="0" sz="1600" spc="-25">
                <a:latin typeface="Cambria Math"/>
                <a:cs typeface="Cambria Math"/>
              </a:rPr>
              <a:t> 𝑻</a:t>
            </a:r>
            <a:r>
              <a:rPr dirty="0" baseline="-14492" sz="1725" spc="-37">
                <a:latin typeface="Cambria Math"/>
                <a:cs typeface="Cambria Math"/>
              </a:rPr>
              <a:t>𝑩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2" name="object 8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 descr="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5" name="object 8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9" name="object 8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002526" y="3277870"/>
            <a:ext cx="867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dirty="0" baseline="-14957" sz="1950" spc="254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dirty="0" sz="1800" spc="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00AF50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 spc="-37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038600" y="3651503"/>
            <a:ext cx="234950" cy="1524000"/>
            <a:chOff x="4038600" y="3651503"/>
            <a:chExt cx="234950" cy="1524000"/>
          </a:xfrm>
        </p:grpSpPr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8600" y="3651503"/>
              <a:ext cx="234670" cy="15240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120134" y="3751325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4"/>
                  </a:moveTo>
                  <a:lnTo>
                    <a:pt x="0" y="1213104"/>
                  </a:lnTo>
                  <a:lnTo>
                    <a:pt x="38100" y="1289304"/>
                  </a:lnTo>
                  <a:lnTo>
                    <a:pt x="69850" y="1225804"/>
                  </a:lnTo>
                  <a:lnTo>
                    <a:pt x="25400" y="1225804"/>
                  </a:lnTo>
                  <a:lnTo>
                    <a:pt x="25400" y="1213104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4"/>
                  </a:lnTo>
                  <a:lnTo>
                    <a:pt x="50800" y="1225804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4"/>
                  </a:moveTo>
                  <a:lnTo>
                    <a:pt x="50800" y="1213104"/>
                  </a:lnTo>
                  <a:lnTo>
                    <a:pt x="50800" y="1225804"/>
                  </a:lnTo>
                  <a:lnTo>
                    <a:pt x="69850" y="1225804"/>
                  </a:lnTo>
                  <a:lnTo>
                    <a:pt x="76200" y="1213104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195317" y="4209999"/>
            <a:ext cx="8864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𝑻</a:t>
            </a:r>
            <a:r>
              <a:rPr dirty="0" baseline="-14957" sz="195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r>
              <a:rPr dirty="0" baseline="-14957" sz="1950" spc="24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dirty="0" sz="1800" spc="-5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dirty="0" baseline="-14957" sz="1950" spc="-52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1" name="object 5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7" name="object 5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845807" y="2017776"/>
            <a:ext cx="234950" cy="2185670"/>
            <a:chOff x="6845807" y="2017776"/>
            <a:chExt cx="234950" cy="2185670"/>
          </a:xfrm>
        </p:grpSpPr>
        <p:pic>
          <p:nvPicPr>
            <p:cNvPr id="65" name="object 6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45807" y="2017776"/>
              <a:ext cx="234670" cy="2185416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6927341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9" name="object 6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dirty="0" sz="1600" spc="-2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4229861" y="1443989"/>
            <a:ext cx="2170430" cy="862965"/>
          </a:xfrm>
          <a:custGeom>
            <a:avLst/>
            <a:gdLst/>
            <a:ahLst/>
            <a:cxnLst/>
            <a:rect l="l" t="t" r="r" b="b"/>
            <a:pathLst>
              <a:path w="2170429" h="862964">
                <a:moveTo>
                  <a:pt x="0" y="862584"/>
                </a:moveTo>
                <a:lnTo>
                  <a:pt x="2170176" y="862584"/>
                </a:lnTo>
                <a:lnTo>
                  <a:pt x="2170176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4283709" y="1474088"/>
            <a:ext cx="18427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Malgun Gothic"/>
                <a:cs typeface="Malgun Gothic"/>
              </a:rPr>
              <a:t>처치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후의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spc="-20" b="1">
                <a:latin typeface="Malgun Gothic"/>
                <a:cs typeface="Malgun Gothic"/>
              </a:rPr>
              <a:t>처치군과 </a:t>
            </a:r>
            <a:r>
              <a:rPr dirty="0" sz="1600" b="1">
                <a:latin typeface="Malgun Gothic"/>
                <a:cs typeface="Malgun Gothic"/>
              </a:rPr>
              <a:t>대조군의</a:t>
            </a:r>
            <a:r>
              <a:rPr dirty="0" sz="1600" spc="-6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차이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dirty="0" sz="1600">
                <a:latin typeface="Cambria Math"/>
                <a:cs typeface="Cambria Math"/>
              </a:rPr>
              <a:t>(𝑻</a:t>
            </a:r>
            <a:r>
              <a:rPr dirty="0" baseline="-14492" sz="1725">
                <a:latin typeface="Cambria Math"/>
                <a:cs typeface="Cambria Math"/>
              </a:rPr>
              <a:t>𝑨</a:t>
            </a:r>
            <a:r>
              <a:rPr dirty="0" baseline="-14492" sz="1725" spc="232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 </a:t>
            </a:r>
            <a:r>
              <a:rPr dirty="0" sz="1600" spc="-25">
                <a:latin typeface="Cambria Math"/>
                <a:cs typeface="Cambria Math"/>
              </a:rPr>
              <a:t>𝑪</a:t>
            </a:r>
            <a:r>
              <a:rPr dirty="0" baseline="-14492" sz="1725" spc="-37">
                <a:latin typeface="Cambria Math"/>
                <a:cs typeface="Cambria Math"/>
              </a:rPr>
              <a:t>𝑨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3" name="object 5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6493764" y="2017776"/>
            <a:ext cx="2616835" cy="2185670"/>
            <a:chOff x="6493764" y="2017776"/>
            <a:chExt cx="2616835" cy="2185670"/>
          </a:xfrm>
        </p:grpSpPr>
        <p:pic>
          <p:nvPicPr>
            <p:cNvPr id="61" name="object 6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93764" y="2017776"/>
              <a:ext cx="234670" cy="2185416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6575298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45808" y="2670048"/>
              <a:ext cx="234670" cy="1524000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927342" y="2769870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3"/>
                  </a:moveTo>
                  <a:lnTo>
                    <a:pt x="0" y="1213103"/>
                  </a:lnTo>
                  <a:lnTo>
                    <a:pt x="38100" y="1289303"/>
                  </a:lnTo>
                  <a:lnTo>
                    <a:pt x="69850" y="1225803"/>
                  </a:lnTo>
                  <a:lnTo>
                    <a:pt x="25400" y="1225803"/>
                  </a:lnTo>
                  <a:lnTo>
                    <a:pt x="25400" y="1213103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3"/>
                  </a:lnTo>
                  <a:lnTo>
                    <a:pt x="50800" y="1225803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3"/>
                  </a:moveTo>
                  <a:lnTo>
                    <a:pt x="50800" y="1213103"/>
                  </a:lnTo>
                  <a:lnTo>
                    <a:pt x="50800" y="1225803"/>
                  </a:lnTo>
                  <a:lnTo>
                    <a:pt x="69850" y="1225803"/>
                  </a:lnTo>
                  <a:lnTo>
                    <a:pt x="76200" y="1213103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294626" y="3025902"/>
              <a:ext cx="1805939" cy="951230"/>
            </a:xfrm>
            <a:custGeom>
              <a:avLst/>
              <a:gdLst/>
              <a:ahLst/>
              <a:cxnLst/>
              <a:rect l="l" t="t" r="r" b="b"/>
              <a:pathLst>
                <a:path w="1805940" h="951229">
                  <a:moveTo>
                    <a:pt x="0" y="950976"/>
                  </a:moveTo>
                  <a:lnTo>
                    <a:pt x="1805939" y="950976"/>
                  </a:lnTo>
                  <a:lnTo>
                    <a:pt x="1805939" y="0"/>
                  </a:lnTo>
                  <a:lnTo>
                    <a:pt x="0" y="0"/>
                  </a:lnTo>
                  <a:lnTo>
                    <a:pt x="0" y="950976"/>
                  </a:lnTo>
                  <a:close/>
                </a:path>
              </a:pathLst>
            </a:custGeom>
            <a:ln w="190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347839" y="3026559"/>
            <a:ext cx="1569720" cy="903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20100"/>
              </a:lnSpc>
              <a:spcBef>
                <a:spcPts val="95"/>
              </a:spcBef>
            </a:pPr>
            <a:r>
              <a:rPr dirty="0" sz="1600" b="1">
                <a:latin typeface="Malgun Gothic"/>
                <a:cs typeface="Malgun Gothic"/>
              </a:rPr>
              <a:t>기존의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spc="-20" b="1">
                <a:latin typeface="Malgun Gothic"/>
                <a:cs typeface="Malgun Gothic"/>
              </a:rPr>
              <a:t>처치군과 </a:t>
            </a:r>
            <a:r>
              <a:rPr dirty="0" sz="1600" b="1">
                <a:latin typeface="Malgun Gothic"/>
                <a:cs typeface="Malgun Gothic"/>
              </a:rPr>
              <a:t>대조군의</a:t>
            </a:r>
            <a:r>
              <a:rPr dirty="0" sz="1600" spc="-7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차이 </a:t>
            </a:r>
            <a:r>
              <a:rPr dirty="0" sz="1600" b="1">
                <a:latin typeface="Malgun Gothic"/>
                <a:cs typeface="Malgun Gothic"/>
              </a:rPr>
              <a:t>(</a:t>
            </a:r>
            <a:r>
              <a:rPr dirty="0" sz="1600">
                <a:latin typeface="Cambria Math"/>
                <a:cs typeface="Cambria Math"/>
              </a:rPr>
              <a:t>𝑻</a:t>
            </a:r>
            <a:r>
              <a:rPr dirty="0" baseline="-14492" sz="1725">
                <a:latin typeface="Cambria Math"/>
                <a:cs typeface="Cambria Math"/>
              </a:rPr>
              <a:t>𝑩</a:t>
            </a:r>
            <a:r>
              <a:rPr dirty="0" baseline="-14492" sz="1725" spc="232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 </a:t>
            </a:r>
            <a:r>
              <a:rPr dirty="0" sz="1600" spc="-25">
                <a:latin typeface="Cambria Math"/>
                <a:cs typeface="Cambria Math"/>
              </a:rPr>
              <a:t>𝑪</a:t>
            </a:r>
            <a:r>
              <a:rPr dirty="0" baseline="-14492" sz="1725" spc="-37">
                <a:latin typeface="Cambria Math"/>
                <a:cs typeface="Cambria Math"/>
              </a:rPr>
              <a:t>𝑩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6866001" y="1134236"/>
            <a:ext cx="2265680" cy="2438400"/>
            <a:chOff x="6866001" y="1134236"/>
            <a:chExt cx="2265680" cy="2438400"/>
          </a:xfrm>
        </p:grpSpPr>
        <p:pic>
          <p:nvPicPr>
            <p:cNvPr id="68" name="object 6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43344" y="3395433"/>
              <a:ext cx="402386" cy="176822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6988302" y="3429761"/>
              <a:ext cx="306705" cy="71755"/>
            </a:xfrm>
            <a:custGeom>
              <a:avLst/>
              <a:gdLst/>
              <a:ahLst/>
              <a:cxnLst/>
              <a:rect l="l" t="t" r="r" b="b"/>
              <a:pathLst>
                <a:path w="306704" h="71754">
                  <a:moveTo>
                    <a:pt x="0" y="0"/>
                  </a:moveTo>
                  <a:lnTo>
                    <a:pt x="306197" y="71247"/>
                  </a:lnTo>
                </a:path>
              </a:pathLst>
            </a:custGeom>
            <a:ln w="253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875526" y="1143761"/>
              <a:ext cx="2246630" cy="683260"/>
            </a:xfrm>
            <a:custGeom>
              <a:avLst/>
              <a:gdLst/>
              <a:ahLst/>
              <a:cxnLst/>
              <a:rect l="l" t="t" r="r" b="b"/>
              <a:pathLst>
                <a:path w="2246629" h="683260">
                  <a:moveTo>
                    <a:pt x="0" y="682751"/>
                  </a:moveTo>
                  <a:lnTo>
                    <a:pt x="2246376" y="682751"/>
                  </a:lnTo>
                  <a:lnTo>
                    <a:pt x="2246376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064629" y="1549399"/>
              <a:ext cx="780415" cy="187960"/>
            </a:xfrm>
            <a:custGeom>
              <a:avLst/>
              <a:gdLst/>
              <a:ahLst/>
              <a:cxnLst/>
              <a:rect l="l" t="t" r="r" b="b"/>
              <a:pathLst>
                <a:path w="780415" h="187960">
                  <a:moveTo>
                    <a:pt x="720090" y="0"/>
                  </a:moveTo>
                  <a:lnTo>
                    <a:pt x="717423" y="7620"/>
                  </a:lnTo>
                  <a:lnTo>
                    <a:pt x="728281" y="12336"/>
                  </a:lnTo>
                  <a:lnTo>
                    <a:pt x="737616" y="18875"/>
                  </a:lnTo>
                  <a:lnTo>
                    <a:pt x="760110" y="62404"/>
                  </a:lnTo>
                  <a:lnTo>
                    <a:pt x="762889" y="92963"/>
                  </a:lnTo>
                  <a:lnTo>
                    <a:pt x="762178" y="109537"/>
                  </a:lnTo>
                  <a:lnTo>
                    <a:pt x="751713" y="150113"/>
                  </a:lnTo>
                  <a:lnTo>
                    <a:pt x="717676" y="180212"/>
                  </a:lnTo>
                  <a:lnTo>
                    <a:pt x="720090" y="187833"/>
                  </a:lnTo>
                  <a:lnTo>
                    <a:pt x="755969" y="166491"/>
                  </a:lnTo>
                  <a:lnTo>
                    <a:pt x="776081" y="127126"/>
                  </a:lnTo>
                  <a:lnTo>
                    <a:pt x="779906" y="93979"/>
                  </a:lnTo>
                  <a:lnTo>
                    <a:pt x="778952" y="76737"/>
                  </a:lnTo>
                  <a:lnTo>
                    <a:pt x="764540" y="32892"/>
                  </a:lnTo>
                  <a:lnTo>
                    <a:pt x="733714" y="4925"/>
                  </a:lnTo>
                  <a:lnTo>
                    <a:pt x="720090" y="0"/>
                  </a:lnTo>
                  <a:close/>
                </a:path>
                <a:path w="780415" h="187960">
                  <a:moveTo>
                    <a:pt x="59817" y="0"/>
                  </a:moveTo>
                  <a:lnTo>
                    <a:pt x="24044" y="21395"/>
                  </a:lnTo>
                  <a:lnTo>
                    <a:pt x="3841" y="60817"/>
                  </a:lnTo>
                  <a:lnTo>
                    <a:pt x="0" y="93979"/>
                  </a:lnTo>
                  <a:lnTo>
                    <a:pt x="954" y="111220"/>
                  </a:lnTo>
                  <a:lnTo>
                    <a:pt x="15367" y="154939"/>
                  </a:lnTo>
                  <a:lnTo>
                    <a:pt x="46174" y="182925"/>
                  </a:lnTo>
                  <a:lnTo>
                    <a:pt x="59817" y="187833"/>
                  </a:lnTo>
                  <a:lnTo>
                    <a:pt x="62229" y="180212"/>
                  </a:lnTo>
                  <a:lnTo>
                    <a:pt x="51536" y="175474"/>
                  </a:lnTo>
                  <a:lnTo>
                    <a:pt x="42306" y="168878"/>
                  </a:lnTo>
                  <a:lnTo>
                    <a:pt x="19843" y="124587"/>
                  </a:lnTo>
                  <a:lnTo>
                    <a:pt x="17018" y="92963"/>
                  </a:lnTo>
                  <a:lnTo>
                    <a:pt x="17728" y="76987"/>
                  </a:lnTo>
                  <a:lnTo>
                    <a:pt x="28194" y="37464"/>
                  </a:lnTo>
                  <a:lnTo>
                    <a:pt x="62484" y="7620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928993" y="1143152"/>
            <a:ext cx="206121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dirty="0" sz="1600" spc="-4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203835">
              <a:lnSpc>
                <a:spcPct val="100000"/>
              </a:lnSpc>
              <a:spcBef>
                <a:spcPts val="380"/>
              </a:spcBef>
              <a:tabLst>
                <a:tab pos="979805" algn="l"/>
              </a:tabLst>
            </a:pPr>
            <a:r>
              <a:rPr dirty="0" sz="1600" spc="-4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6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3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(𝑇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 spc="202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3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4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6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 spc="-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6569964" y="4018724"/>
            <a:ext cx="459105" cy="106680"/>
            <a:chOff x="6569964" y="4018724"/>
            <a:chExt cx="459105" cy="106680"/>
          </a:xfrm>
        </p:grpSpPr>
        <p:pic>
          <p:nvPicPr>
            <p:cNvPr id="74" name="object 7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69964" y="4018724"/>
              <a:ext cx="458749" cy="106616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6613398" y="4054601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 h="0">
                  <a:moveTo>
                    <a:pt x="0" y="0"/>
                  </a:moveTo>
                  <a:lnTo>
                    <a:pt x="363727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 descr=""/>
          <p:cNvGrpSpPr/>
          <p:nvPr/>
        </p:nvGrpSpPr>
        <p:grpSpPr>
          <a:xfrm>
            <a:off x="6569964" y="1790712"/>
            <a:ext cx="1478280" cy="1190625"/>
            <a:chOff x="6569964" y="1790712"/>
            <a:chExt cx="1478280" cy="1190625"/>
          </a:xfrm>
        </p:grpSpPr>
        <p:pic>
          <p:nvPicPr>
            <p:cNvPr id="77" name="object 7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20484" y="1790712"/>
              <a:ext cx="1127759" cy="774179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6970014" y="1826514"/>
              <a:ext cx="1028700" cy="669925"/>
            </a:xfrm>
            <a:custGeom>
              <a:avLst/>
              <a:gdLst/>
              <a:ahLst/>
              <a:cxnLst/>
              <a:rect l="l" t="t" r="r" b="b"/>
              <a:pathLst>
                <a:path w="1028700" h="669925">
                  <a:moveTo>
                    <a:pt x="0" y="669544"/>
                  </a:moveTo>
                  <a:lnTo>
                    <a:pt x="1028191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54952" y="2002510"/>
              <a:ext cx="234670" cy="978433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6936486" y="2102358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69964" y="2081720"/>
              <a:ext cx="467893" cy="106616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6613398" y="2117598"/>
              <a:ext cx="374015" cy="0"/>
            </a:xfrm>
            <a:custGeom>
              <a:avLst/>
              <a:gdLst/>
              <a:ahLst/>
              <a:cxnLst/>
              <a:rect l="l" t="t" r="r" b="b"/>
              <a:pathLst>
                <a:path w="374015" h="0">
                  <a:moveTo>
                    <a:pt x="0" y="0"/>
                  </a:moveTo>
                  <a:lnTo>
                    <a:pt x="37401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 descr=""/>
          <p:cNvGrpSpPr/>
          <p:nvPr/>
        </p:nvGrpSpPr>
        <p:grpSpPr>
          <a:xfrm>
            <a:off x="5263896" y="2273782"/>
            <a:ext cx="1400810" cy="1079500"/>
            <a:chOff x="5263896" y="2273782"/>
            <a:chExt cx="1400810" cy="1079500"/>
          </a:xfrm>
        </p:grpSpPr>
        <p:pic>
          <p:nvPicPr>
            <p:cNvPr id="84" name="object 8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63896" y="2273782"/>
              <a:ext cx="1400555" cy="1079017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5314950" y="2306573"/>
              <a:ext cx="1298575" cy="975994"/>
            </a:xfrm>
            <a:custGeom>
              <a:avLst/>
              <a:gdLst/>
              <a:ahLst/>
              <a:cxnLst/>
              <a:rect l="l" t="t" r="r" b="b"/>
              <a:pathLst>
                <a:path w="1298575" h="975995">
                  <a:moveTo>
                    <a:pt x="0" y="0"/>
                  </a:moveTo>
                  <a:lnTo>
                    <a:pt x="1298448" y="975487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" name="object 8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연구들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2755392"/>
            <a:ext cx="5463540" cy="92964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683120" y="2775864"/>
            <a:ext cx="150876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수도권</a:t>
            </a:r>
            <a:r>
              <a:rPr dirty="0" sz="1600" spc="-6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DTI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규제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8398" y="4253890"/>
            <a:ext cx="124206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도시재생사업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955" y="3966971"/>
            <a:ext cx="5745480" cy="11125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6" y="5519928"/>
            <a:ext cx="5684520" cy="111252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787133" y="5716016"/>
            <a:ext cx="118364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직업훈련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임금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776" y="1565147"/>
            <a:ext cx="5280660" cy="92963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87679" y="1687536"/>
            <a:ext cx="1661160" cy="6115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경영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3330066" y="1078814"/>
            <a:ext cx="4445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dirty="0" sz="1600" spc="-7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연구들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8398" y="2873146"/>
            <a:ext cx="213995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노동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정책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고용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생산성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86" y="1484375"/>
            <a:ext cx="5503101" cy="93726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330066" y="1078814"/>
            <a:ext cx="5420995" cy="1036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dirty="0" sz="1600" spc="-7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182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바우처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제공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사용량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2755392"/>
            <a:ext cx="5661660" cy="11125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627" y="4187952"/>
            <a:ext cx="6362700" cy="92964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506336" y="4256303"/>
            <a:ext cx="1760220" cy="11696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고속철도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개통</a:t>
            </a:r>
            <a:endParaRPr sz="1600">
              <a:latin typeface="Malgun Gothic"/>
              <a:cs typeface="Malgun Gothic"/>
            </a:endParaRPr>
          </a:p>
          <a:p>
            <a:pPr marL="45720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관광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PSM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778251" y="5430011"/>
            <a:ext cx="5676900" cy="1112520"/>
            <a:chOff x="2778251" y="5430011"/>
            <a:chExt cx="5676900" cy="111252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251" y="5430011"/>
              <a:ext cx="5676900" cy="111252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4580" y="5576315"/>
              <a:ext cx="1094219" cy="10661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208013" y="5612129"/>
              <a:ext cx="1000125" cy="0"/>
            </a:xfrm>
            <a:custGeom>
              <a:avLst/>
              <a:gdLst/>
              <a:ahLst/>
              <a:cxnLst/>
              <a:rect l="l" t="t" r="r" b="b"/>
              <a:pathLst>
                <a:path w="1000125" h="0">
                  <a:moveTo>
                    <a:pt x="0" y="0"/>
                  </a:moveTo>
                  <a:lnTo>
                    <a:pt x="99999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98398" y="5601092"/>
            <a:ext cx="1661160" cy="6121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Difference</a:t>
            </a:r>
            <a:r>
              <a:rPr dirty="0" spc="285"/>
              <a:t> </a:t>
            </a:r>
            <a:r>
              <a:rPr dirty="0" spc="45"/>
              <a:t>in</a:t>
            </a:r>
            <a:r>
              <a:rPr dirty="0" spc="195"/>
              <a:t> </a:t>
            </a:r>
            <a:r>
              <a:rPr dirty="0" spc="60"/>
              <a:t>Differences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marR="19812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2951226"/>
            <a:ext cx="668083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Conducting</a:t>
            </a: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DID</a:t>
            </a:r>
            <a:r>
              <a:rPr dirty="0" u="sng" sz="4400" spc="-19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Differences)의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46135" cy="3708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개요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563880" marR="8509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본격적인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살펴보고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분석의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적용이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적절한지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 lvl="2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1" marL="563880" marR="5080" indent="-229235">
              <a:lnSpc>
                <a:spcPct val="1101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섹션에서는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David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Alan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활용하고자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2" marL="1021080" marR="326390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Minimum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wages</a:t>
            </a:r>
            <a:r>
              <a:rPr dirty="0" sz="18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dirty="0" sz="18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employment: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dirty="0" sz="18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case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study</a:t>
            </a:r>
            <a:r>
              <a:rPr dirty="0" sz="18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dirty="0" sz="18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dirty="0" sz="18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fast</a:t>
            </a:r>
            <a:r>
              <a:rPr dirty="0" sz="18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0" b="1">
                <a:solidFill>
                  <a:srgbClr val="333D47"/>
                </a:solidFill>
                <a:latin typeface="Malgun Gothic"/>
                <a:cs typeface="Malgun Gothic"/>
              </a:rPr>
              <a:t>food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industry</a:t>
            </a:r>
            <a:r>
              <a:rPr dirty="0" sz="18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in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New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Jersey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Pennsylvania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(1993)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5056632"/>
            <a:ext cx="2686812" cy="1566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2415" y="5056632"/>
            <a:ext cx="2769108" cy="155905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74710" cy="2845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dirty="0" sz="2000" spc="-4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dirty="0" sz="2000" spc="-5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인상과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변화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최저임금 인상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고용을 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시키는가?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주제는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인상으로 인한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파급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분석하는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있어 매우 중요한 주제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주제이긴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하지만,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무작위 통제실험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가능한 주제는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그런데…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dirty="0" sz="18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북동부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실험과</a:t>
            </a:r>
            <a:r>
              <a:rPr dirty="0" u="sng" sz="18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유사한</a:t>
            </a:r>
            <a:r>
              <a:rPr dirty="0" u="sng" sz="1800" spc="-1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사건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발생하였음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3957828"/>
            <a:ext cx="3922776" cy="26334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755" y="3953255"/>
            <a:ext cx="3439667" cy="263652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1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7659370" cy="5123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dirty="0" sz="2000" spc="-4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dirty="0" sz="2000" spc="-5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뉴저지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주의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인상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dirty="0" sz="18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4월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주의 최저 임금이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시간당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4.25달러에서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5.05달러로</a:t>
            </a:r>
            <a:r>
              <a:rPr dirty="0" sz="18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420620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반면, 뉴저지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주와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인접한 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펜실베이니아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주는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최저 임금이 4.25달러로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그대로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였음</a:t>
            </a:r>
            <a:endParaRPr sz="1800">
              <a:latin typeface="Malgun Gothic"/>
              <a:cs typeface="Malgun Gothic"/>
            </a:endParaRPr>
          </a:p>
          <a:p>
            <a:pPr marL="562610" marR="2336800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그런데,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r>
              <a:rPr dirty="0" sz="1800" spc="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주와 펜실베이니아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주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접경지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역은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주민들의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생활권이</a:t>
            </a:r>
            <a:r>
              <a:rPr dirty="0" sz="18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겹치며 인구통계적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333D47"/>
                </a:solidFill>
                <a:latin typeface="Malgun Gothic"/>
                <a:cs typeface="Malgun Gothic"/>
              </a:rPr>
              <a:t>특 </a:t>
            </a:r>
            <a:r>
              <a:rPr dirty="0" sz="1800" spc="-50" b="1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성 역시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562610" marR="2345055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즉, 뉴저지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주 정부의 최저임금 인산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정책으로 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실험과 유사한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환경이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조성됨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dirty="0" sz="18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821679" y="1702307"/>
            <a:ext cx="2891155" cy="1800225"/>
            <a:chOff x="5821679" y="1702307"/>
            <a:chExt cx="2891155" cy="1800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9" y="1702307"/>
              <a:ext cx="2891028" cy="17998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1967509"/>
              <a:ext cx="539534" cy="6019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058150" y="2001773"/>
              <a:ext cx="429895" cy="492759"/>
            </a:xfrm>
            <a:custGeom>
              <a:avLst/>
              <a:gdLst/>
              <a:ahLst/>
              <a:cxnLst/>
              <a:rect l="l" t="t" r="r" b="b"/>
              <a:pathLst>
                <a:path w="429895" h="492760">
                  <a:moveTo>
                    <a:pt x="0" y="492251"/>
                  </a:moveTo>
                  <a:lnTo>
                    <a:pt x="429768" y="492251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63874" y="3692822"/>
            <a:ext cx="2537460" cy="2350135"/>
            <a:chOff x="6063874" y="3692822"/>
            <a:chExt cx="2537460" cy="2350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3874" y="3692822"/>
              <a:ext cx="2536911" cy="235003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5783" y="5036820"/>
              <a:ext cx="295681" cy="79555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472933" y="5071110"/>
              <a:ext cx="186055" cy="685800"/>
            </a:xfrm>
            <a:custGeom>
              <a:avLst/>
              <a:gdLst/>
              <a:ahLst/>
              <a:cxnLst/>
              <a:rect l="l" t="t" r="r" b="b"/>
              <a:pathLst>
                <a:path w="186054" h="685800">
                  <a:moveTo>
                    <a:pt x="0" y="685799"/>
                  </a:moveTo>
                  <a:lnTo>
                    <a:pt x="185927" y="685799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68579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68030" cy="35706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dirty="0" sz="2000" spc="-5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dirty="0" sz="2000" spc="-6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수집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뉴저지(NJ)와</a:t>
            </a:r>
            <a:r>
              <a:rPr dirty="0" sz="20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펜실베이니아(PA)에</a:t>
            </a:r>
            <a:r>
              <a:rPr dirty="0" sz="2000" spc="-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푸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드점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전화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실시하여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측정하였음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2~3월: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4월: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(NJ)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11~12월: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하필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푸드점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이었을까?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4165091"/>
            <a:ext cx="918971" cy="8000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6076" y="3973067"/>
            <a:ext cx="996696" cy="996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6056" y="5073396"/>
            <a:ext cx="1080516" cy="911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515" y="5259323"/>
            <a:ext cx="995171" cy="993647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7035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dirty="0" sz="2000" spc="-5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dirty="0" sz="2000" spc="-6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72" y="1840483"/>
            <a:ext cx="39185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Card-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데이터 변수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7872" y="2146147"/>
            <a:ext cx="7863840" cy="42691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id: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ID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(같은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번호라면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패스트푸드점)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2000">
              <a:latin typeface="Malgun Gothic"/>
              <a:cs typeface="Malgun Gothic"/>
            </a:endParaRPr>
          </a:p>
          <a:p>
            <a:pPr lvl="1" marL="1155065" indent="-227965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11550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1: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뉴저지,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0: 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endParaRPr sz="2000">
              <a:latin typeface="Malgun Gothic"/>
              <a:cs typeface="Malgun Gothic"/>
            </a:endParaRPr>
          </a:p>
          <a:p>
            <a:pPr lvl="1" marL="1155065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1: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이후,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0: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인원</a:t>
            </a:r>
            <a:endParaRPr sz="2000">
              <a:latin typeface="Malgun Gothic"/>
              <a:cs typeface="Malgun Gothic"/>
            </a:endParaRPr>
          </a:p>
          <a:p>
            <a:pPr lvl="1" marL="1155065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풀타임은 1, 파트타임은 근무시간에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0.5 등으로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합한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체인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분류</a:t>
            </a:r>
            <a:endParaRPr sz="2000">
              <a:latin typeface="Malgun Gothic"/>
              <a:cs typeface="Malgun Gothic"/>
            </a:endParaRPr>
          </a:p>
          <a:p>
            <a:pPr lvl="1" marL="1155065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4개의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서로 다른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체인을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2,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인과: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endParaRPr sz="2000">
              <a:latin typeface="Malgun Gothic"/>
              <a:cs typeface="Malgun Gothic"/>
            </a:endParaRPr>
          </a:p>
          <a:p>
            <a:pPr lvl="1" marL="6985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정보: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85942" y="1814829"/>
            <a:ext cx="344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총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관측치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수: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840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(일부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결측치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존재)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7103109" cy="2942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기초통계량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26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dirty="0" sz="14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dirty="0" sz="1400" spc="-4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read.csv("BEDA_3_DID_data_cardkrueger.csv")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235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#처음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몇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줄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head(mydata)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235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#기초통계량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ts val="1470"/>
              </a:lnSpc>
              <a:spcBef>
                <a:spcPts val="335"/>
              </a:spcBef>
            </a:pP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summary(mydata)</a:t>
            </a:r>
            <a:endParaRPr sz="1400">
              <a:latin typeface="Malgun Gothic"/>
              <a:cs typeface="Malgun Gothic"/>
            </a:endParaRPr>
          </a:p>
          <a:p>
            <a:pPr marL="3604895">
              <a:lnSpc>
                <a:spcPts val="171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시점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전:후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비율은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50:50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14752" y="5774232"/>
            <a:ext cx="171703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처치군(NJ)이</a:t>
            </a:r>
            <a:r>
              <a:rPr dirty="0" sz="1600" spc="-7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80%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152" y="1748027"/>
            <a:ext cx="3046476" cy="163220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772" y="3989832"/>
            <a:ext cx="8113776" cy="17526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423153" y="5830011"/>
            <a:ext cx="184403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emp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결측치가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26개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704" y="3778097"/>
            <a:ext cx="3737610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mutate(</a:t>
            </a:r>
            <a:r>
              <a:rPr dirty="0" sz="1400" b="1">
                <a:solidFill>
                  <a:srgbClr val="006FC0"/>
                </a:solidFill>
                <a:latin typeface="Malgun Gothic"/>
                <a:cs typeface="Malgun Gothic"/>
              </a:rPr>
              <a:t>group</a:t>
            </a:r>
            <a:r>
              <a:rPr dirty="0" sz="1400" spc="-5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paste0(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treat,</a:t>
            </a:r>
            <a:r>
              <a:rPr dirty="0" sz="14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after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dirty="0" sz="14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group_by(</a:t>
            </a:r>
            <a:r>
              <a:rPr dirty="0" sz="1400" b="1">
                <a:solidFill>
                  <a:srgbClr val="006FC0"/>
                </a:solidFill>
                <a:latin typeface="Malgun Gothic"/>
                <a:cs typeface="Malgun Gothic"/>
              </a:rPr>
              <a:t>group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r>
              <a:rPr dirty="0" sz="1400" spc="-9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5089" y="1017270"/>
            <a:ext cx="8595995" cy="2786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그룹별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연구에서 본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것처럼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 전/후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수치를 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비교해보자</a:t>
            </a:r>
            <a:endParaRPr sz="180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  <a:spcBef>
                <a:spcPts val="2935"/>
              </a:spcBef>
              <a:tabLst>
                <a:tab pos="3190240" algn="l"/>
              </a:tabLst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#관련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dirty="0" sz="1400" spc="-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dirty="0" baseline="1736" sz="2400" spc="-7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데이터프레임을</a:t>
            </a:r>
            <a:r>
              <a:rPr dirty="0" baseline="1736" sz="2400" spc="-37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다루는</a:t>
            </a:r>
            <a:r>
              <a:rPr dirty="0" baseline="1736" sz="2400" spc="-7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데</a:t>
            </a:r>
            <a:r>
              <a:rPr dirty="0" baseline="1736" sz="24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유용한</a:t>
            </a:r>
            <a:r>
              <a:rPr dirty="0" baseline="1736" sz="2400" spc="-52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dplyr</a:t>
            </a:r>
            <a:r>
              <a:rPr dirty="0" baseline="1736" sz="2400" spc="-52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dirty="0" baseline="1736" sz="2400" spc="-82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spc="-37" b="1">
                <a:solidFill>
                  <a:srgbClr val="FF0000"/>
                </a:solidFill>
                <a:latin typeface="Malgun Gothic"/>
                <a:cs typeface="Malgun Gothic"/>
              </a:rPr>
              <a:t>설치</a:t>
            </a:r>
            <a:endParaRPr baseline="1736" sz="2400">
              <a:latin typeface="Malgun Gothic"/>
              <a:cs typeface="Malgun Gothic"/>
            </a:endParaRPr>
          </a:p>
          <a:p>
            <a:pPr marL="514984" marR="6007100">
              <a:lnSpc>
                <a:spcPts val="2020"/>
              </a:lnSpc>
              <a:spcBef>
                <a:spcPts val="80"/>
              </a:spcBef>
            </a:pP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install.packages("dplyr") library(dplyr)</a:t>
            </a:r>
            <a:endParaRPr sz="140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  <a:spcBef>
                <a:spcPts val="222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#처치군/대조군</a:t>
            </a:r>
            <a:r>
              <a:rPr dirty="0" sz="14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dirty="0" sz="1400" spc="-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이전/이후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기준으로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emp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평균치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계산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1148" y="4588255"/>
            <a:ext cx="767016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summarise(mean_outcome</a:t>
            </a:r>
            <a:r>
              <a:rPr dirty="0" sz="14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mean(</a:t>
            </a:r>
            <a:r>
              <a:rPr dirty="0" sz="1400" b="1">
                <a:solidFill>
                  <a:srgbClr val="00AF50"/>
                </a:solidFill>
                <a:latin typeface="Malgun Gothic"/>
                <a:cs typeface="Malgun Gothic"/>
              </a:rPr>
              <a:t>emp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na.rm</a:t>
            </a:r>
            <a:r>
              <a:rPr dirty="0" sz="14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TRUE))</a:t>
            </a:r>
            <a:endParaRPr sz="1400">
              <a:latin typeface="Malgun Gothic"/>
              <a:cs typeface="Malgun Gothic"/>
            </a:endParaRPr>
          </a:p>
          <a:p>
            <a:pPr marL="5051425" marR="5080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그룹별로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emp의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평균을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구하는데,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계산에서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NA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690" y="3860672"/>
            <a:ext cx="27781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treat와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after라는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기준으로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group이라는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새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기준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생성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484876" y="4786845"/>
            <a:ext cx="413384" cy="367665"/>
            <a:chOff x="5484876" y="4786845"/>
            <a:chExt cx="413384" cy="36766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6" y="4786845"/>
              <a:ext cx="413042" cy="36732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604510" y="4886705"/>
              <a:ext cx="255904" cy="208915"/>
            </a:xfrm>
            <a:custGeom>
              <a:avLst/>
              <a:gdLst/>
              <a:ahLst/>
              <a:cxnLst/>
              <a:rect l="l" t="t" r="r" b="b"/>
              <a:pathLst>
                <a:path w="255904" h="208914">
                  <a:moveTo>
                    <a:pt x="67383" y="37859"/>
                  </a:moveTo>
                  <a:lnTo>
                    <a:pt x="51483" y="57650"/>
                  </a:lnTo>
                  <a:lnTo>
                    <a:pt x="239522" y="208661"/>
                  </a:lnTo>
                  <a:lnTo>
                    <a:pt x="255397" y="188849"/>
                  </a:lnTo>
                  <a:lnTo>
                    <a:pt x="67383" y="37859"/>
                  </a:lnTo>
                  <a:close/>
                </a:path>
                <a:path w="255904" h="208914">
                  <a:moveTo>
                    <a:pt x="0" y="0"/>
                  </a:moveTo>
                  <a:lnTo>
                    <a:pt x="35560" y="77470"/>
                  </a:lnTo>
                  <a:lnTo>
                    <a:pt x="51483" y="57650"/>
                  </a:lnTo>
                  <a:lnTo>
                    <a:pt x="41528" y="49657"/>
                  </a:lnTo>
                  <a:lnTo>
                    <a:pt x="57403" y="29845"/>
                  </a:lnTo>
                  <a:lnTo>
                    <a:pt x="73822" y="29845"/>
                  </a:lnTo>
                  <a:lnTo>
                    <a:pt x="83312" y="18034"/>
                  </a:lnTo>
                  <a:lnTo>
                    <a:pt x="0" y="0"/>
                  </a:lnTo>
                  <a:close/>
                </a:path>
                <a:path w="255904" h="208914">
                  <a:moveTo>
                    <a:pt x="57403" y="29845"/>
                  </a:moveTo>
                  <a:lnTo>
                    <a:pt x="41528" y="49657"/>
                  </a:lnTo>
                  <a:lnTo>
                    <a:pt x="51483" y="57650"/>
                  </a:lnTo>
                  <a:lnTo>
                    <a:pt x="67383" y="37859"/>
                  </a:lnTo>
                  <a:lnTo>
                    <a:pt x="57403" y="29845"/>
                  </a:lnTo>
                  <a:close/>
                </a:path>
                <a:path w="255904" h="208914">
                  <a:moveTo>
                    <a:pt x="73822" y="29845"/>
                  </a:moveTo>
                  <a:lnTo>
                    <a:pt x="57403" y="29845"/>
                  </a:lnTo>
                  <a:lnTo>
                    <a:pt x="67383" y="37859"/>
                  </a:lnTo>
                  <a:lnTo>
                    <a:pt x="73822" y="298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675" y="5091684"/>
            <a:ext cx="3087624" cy="161391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462017" y="5653227"/>
            <a:ext cx="195072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00: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01: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이후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10: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11: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560110" y="5755962"/>
            <a:ext cx="135890" cy="340995"/>
            <a:chOff x="6560110" y="5755962"/>
            <a:chExt cx="135890" cy="34099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5755962"/>
              <a:ext cx="135386" cy="34042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587489" y="5769102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560110" y="6202494"/>
            <a:ext cx="135890" cy="340995"/>
            <a:chOff x="6560110" y="6202494"/>
            <a:chExt cx="135890" cy="340995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6202494"/>
              <a:ext cx="135386" cy="34042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587489" y="6215633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685026" y="5759297"/>
            <a:ext cx="459740" cy="727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006FC0"/>
                </a:solidFill>
                <a:latin typeface="Malgun Gothic"/>
                <a:cs typeface="Malgun Gothic"/>
              </a:rPr>
              <a:t>-</a:t>
            </a: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2.1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1600" spc="-20" b="1">
                <a:solidFill>
                  <a:srgbClr val="006FC0"/>
                </a:solidFill>
                <a:latin typeface="Malgun Gothic"/>
                <a:cs typeface="Malgun Gothic"/>
              </a:rPr>
              <a:t>+0.6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6341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72" y="1867915"/>
            <a:ext cx="3935729" cy="268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두 지역의 체인점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구성은?</a:t>
            </a:r>
            <a:endParaRPr sz="18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1980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#그룹별</a:t>
            </a:r>
            <a:r>
              <a:rPr dirty="0" sz="14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체인점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유형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비중</a:t>
            </a:r>
            <a:endParaRPr sz="14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34010" marR="5080">
              <a:lnSpc>
                <a:spcPct val="120000"/>
              </a:lnSpc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mutate(group</a:t>
            </a:r>
            <a:r>
              <a:rPr dirty="0" sz="14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paste0(treat,</a:t>
            </a:r>
            <a:r>
              <a:rPr dirty="0" sz="14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after))</a:t>
            </a:r>
            <a:r>
              <a:rPr dirty="0" sz="1400" spc="-4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group_by(group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,</a:t>
            </a:r>
            <a:r>
              <a:rPr dirty="0" sz="1400" spc="-6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chain)</a:t>
            </a:r>
            <a:r>
              <a:rPr dirty="0" sz="14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FF0000"/>
                </a:solidFill>
                <a:latin typeface="Malgun Gothic"/>
                <a:cs typeface="Malgun Gothic"/>
              </a:rPr>
              <a:t>%&gt;%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summarise(count</a:t>
            </a:r>
            <a:r>
              <a:rPr dirty="0" sz="14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dirty="0" sz="14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n())</a:t>
            </a:r>
            <a:r>
              <a:rPr dirty="0" sz="14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FF0000"/>
                </a:solidFill>
                <a:latin typeface="Malgun Gothic"/>
                <a:cs typeface="Malgun Gothic"/>
              </a:rPr>
              <a:t>%&gt;%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mutate(proportion</a:t>
            </a:r>
            <a:r>
              <a:rPr dirty="0" sz="14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dirty="0" sz="14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count</a:t>
            </a:r>
            <a:r>
              <a:rPr dirty="0" sz="14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dirty="0" sz="14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Malgun Gothic"/>
                <a:cs typeface="Malgun Gothic"/>
              </a:rPr>
              <a:t>sum(count))</a:t>
            </a:r>
            <a:endParaRPr sz="1400">
              <a:latin typeface="Malgun Gothic"/>
              <a:cs typeface="Malgun Gothic"/>
            </a:endParaRPr>
          </a:p>
          <a:p>
            <a:pPr marL="311785" marR="832485">
              <a:lnSpc>
                <a:spcPct val="100000"/>
              </a:lnSpc>
              <a:spcBef>
                <a:spcPts val="122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group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chain으로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구분하고,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빈도</a:t>
            </a:r>
            <a:r>
              <a:rPr dirty="0" sz="16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비중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출력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385316"/>
            <a:ext cx="3192779" cy="3512820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20648" y="495172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0.443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0.215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0.190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0.411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0.205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0.248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0.136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05992" y="6147003"/>
            <a:ext cx="909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대략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비슷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31557" y="835609"/>
            <a:ext cx="13150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처치/대조군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내에서는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동일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28659" cy="2314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865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수행하기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 marL="563880" marR="94615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dirty="0" u="sng" sz="20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이전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추이를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시각적으로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(추세적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유사성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비교)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30808" y="3511296"/>
            <a:ext cx="3302000" cy="2790825"/>
            <a:chOff x="1130808" y="3511296"/>
            <a:chExt cx="3302000" cy="27908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11" y="3542649"/>
              <a:ext cx="3172154" cy="275909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3511296"/>
              <a:ext cx="3259836" cy="2790443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09515" y="3511296"/>
            <a:ext cx="3406140" cy="2790825"/>
            <a:chOff x="4509515" y="3511296"/>
            <a:chExt cx="3406140" cy="279082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1727" y="3610410"/>
              <a:ext cx="3147059" cy="269132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515" y="3511296"/>
              <a:ext cx="3406140" cy="279044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63280" cy="4986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865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563880" marR="8255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검증이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병행추세가정의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타당성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간접적으로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지지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563880" marR="4699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Card-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데이터에는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전/후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라는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자료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있을까?</a:t>
            </a:r>
            <a:endParaRPr sz="2000">
              <a:latin typeface="Malgun Gothic"/>
              <a:cs typeface="Malgun Gothic"/>
            </a:endParaRPr>
          </a:p>
          <a:p>
            <a:pPr lvl="2" marL="1021080" marR="5080" indent="-229235">
              <a:lnSpc>
                <a:spcPct val="110000"/>
              </a:lnSpc>
              <a:spcBef>
                <a:spcPts val="47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Krueger의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전/후의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시차가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짧았고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지역이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0" b="1">
                <a:solidFill>
                  <a:srgbClr val="333D47"/>
                </a:solidFill>
                <a:latin typeface="Malgun Gothic"/>
                <a:cs typeface="Malgun Gothic"/>
              </a:rPr>
              <a:t>지리적으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로 인접해 있으며 비슷한</a:t>
            </a:r>
            <a:r>
              <a:rPr dirty="0" sz="1800" spc="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경제적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환경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에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있었음</a:t>
            </a:r>
            <a:endParaRPr sz="1800">
              <a:latin typeface="Malgun Gothic"/>
              <a:cs typeface="Malgun Gothic"/>
            </a:endParaRPr>
          </a:p>
          <a:p>
            <a:pPr lvl="2" marL="1021080" marR="8255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dirty="0" u="sng" sz="18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집단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 외부</a:t>
            </a:r>
            <a:r>
              <a:rPr dirty="0" u="sng" sz="1800" spc="1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을 받는다면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dirty="0" u="sng" sz="1800" spc="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추세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를 보일 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것이다!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라는, 병행추세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가정에 대한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간접적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근거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  <a:p>
            <a:pPr lvl="1" marL="562610" marR="77470" indent="-227965">
              <a:lnSpc>
                <a:spcPct val="110000"/>
              </a:lnSpc>
              <a:spcBef>
                <a:spcPts val="324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만약에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무시할 수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없을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정도로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존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재한다면 어떻게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하면 좋을까? </a:t>
            </a:r>
            <a:r>
              <a:rPr dirty="0" sz="1800" spc="-2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089" y="1017270"/>
            <a:ext cx="8081009" cy="2280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5595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000">
              <a:latin typeface="Malgun Gothic"/>
              <a:cs typeface="Malgun Gothic"/>
            </a:endParaRPr>
          </a:p>
          <a:p>
            <a:pPr lvl="1"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dirty="0" sz="2000" spc="-25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분석의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핵심인</a:t>
            </a:r>
            <a:r>
              <a:rPr dirty="0" sz="2000" spc="-17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Arial"/>
                <a:cs typeface="Arial"/>
              </a:rPr>
              <a:t>DID</a:t>
            </a:r>
            <a:r>
              <a:rPr dirty="0" sz="2000" spc="-20" b="1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41E41"/>
                </a:solidFill>
                <a:latin typeface="Arial"/>
                <a:cs typeface="Arial"/>
              </a:rPr>
              <a:t>Estimator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dirty="0" sz="2000" spc="-35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dirty="0" sz="2000" spc="-17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순수한</a:t>
            </a:r>
            <a:r>
              <a:rPr dirty="0" sz="2000" spc="-16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dirty="0" sz="2000" spc="-18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041E41"/>
                </a:solidFill>
                <a:latin typeface="Malgun Gothic"/>
                <a:cs typeface="Malgun Gothic"/>
              </a:rPr>
              <a:t>추정하는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모형을</a:t>
            </a:r>
            <a:r>
              <a:rPr dirty="0" sz="2000" spc="-15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구축하고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이를</a:t>
            </a:r>
            <a:r>
              <a:rPr dirty="0" sz="20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바탕으로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dirty="0" sz="2000" spc="15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Estimator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추정하는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041E41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>
              <a:latin typeface="Malgun Gothic"/>
              <a:cs typeface="Malgun Gothic"/>
            </a:endParaRPr>
          </a:p>
          <a:p>
            <a:pPr lvl="1"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앞서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학습한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주요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개념들을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변수화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dirty="0" sz="2000" spc="-35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수식화하여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선형회귀분석</a:t>
            </a:r>
            <a:r>
              <a:rPr dirty="0" sz="2000" spc="-19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041E41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923" y="3374135"/>
            <a:ext cx="5343320" cy="326525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604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표현을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변수화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02892" y="2077720"/>
          <a:ext cx="6184900" cy="1101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286000"/>
                <a:gridCol w="2286000"/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이후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02892" y="431253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6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2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8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40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3957671" y="3485212"/>
            <a:ext cx="746125" cy="567690"/>
            <a:chOff x="3957671" y="3485212"/>
            <a:chExt cx="746125" cy="5676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671" y="3485212"/>
              <a:ext cx="745547" cy="5673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3500628"/>
              <a:ext cx="688847" cy="5029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88307" y="3500628"/>
              <a:ext cx="688975" cy="502920"/>
            </a:xfrm>
            <a:custGeom>
              <a:avLst/>
              <a:gdLst/>
              <a:ahLst/>
              <a:cxnLst/>
              <a:rect l="l" t="t" r="r" b="b"/>
              <a:pathLst>
                <a:path w="688975" h="502920">
                  <a:moveTo>
                    <a:pt x="0" y="251460"/>
                  </a:moveTo>
                  <a:lnTo>
                    <a:pt x="172212" y="251460"/>
                  </a:lnTo>
                  <a:lnTo>
                    <a:pt x="172212" y="0"/>
                  </a:lnTo>
                  <a:lnTo>
                    <a:pt x="516636" y="0"/>
                  </a:lnTo>
                  <a:lnTo>
                    <a:pt x="516636" y="251460"/>
                  </a:lnTo>
                  <a:lnTo>
                    <a:pt x="688847" y="251460"/>
                  </a:lnTo>
                  <a:lnTo>
                    <a:pt x="344424" y="502920"/>
                  </a:lnTo>
                  <a:lnTo>
                    <a:pt x="0" y="25146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06441" y="3623817"/>
            <a:ext cx="3604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Treat와</a:t>
            </a:r>
            <a:r>
              <a:rPr dirty="0" sz="16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After라는</a:t>
            </a:r>
            <a:r>
              <a:rPr dirty="0" sz="1600" spc="-6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두</a:t>
            </a:r>
            <a:r>
              <a:rPr dirty="0" sz="1600" spc="-6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변수로</a:t>
            </a:r>
            <a:r>
              <a:rPr dirty="0" sz="16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변환/표현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84870" cy="2588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도시재생활성화사업</a:t>
            </a:r>
            <a:endParaRPr sz="2000">
              <a:latin typeface="Malgun Gothic"/>
              <a:cs typeface="Malgun Gothic"/>
            </a:endParaRPr>
          </a:p>
          <a:p>
            <a:pPr lvl="1" marL="1021080" marR="508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지역균형발전사업의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일환으로,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새로운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산업단지,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항만,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공항,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철도,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도로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설치하여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핵심적인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기능을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부여하고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기반을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창출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하거나,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생활권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단위의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생활환경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개선,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기초생활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인프라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확충,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공동체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활성화,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골목경제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살리기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사업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044" y="3674401"/>
            <a:ext cx="5012435" cy="291842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39020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도출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72" y="3061462"/>
            <a:ext cx="7775575" cy="1123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DID의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목적은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Estimator)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표현법을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6777" y="4189602"/>
            <a:ext cx="2964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Estimator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구할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있음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02892" y="1669923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6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22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8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4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3828" y="5803391"/>
            <a:ext cx="495300" cy="5105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82472" y="4751232"/>
            <a:ext cx="6849109" cy="129349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02690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Cambria Math"/>
                <a:cs typeface="Cambria Math"/>
              </a:rPr>
              <a:t>𝑌</a:t>
            </a:r>
            <a:r>
              <a:rPr dirty="0" sz="2000" spc="1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3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sz="2000">
                <a:latin typeface="Cambria Math"/>
                <a:cs typeface="Cambria Math"/>
              </a:rPr>
              <a:t>𝐴𝑓𝑡𝑒𝑟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dirty="0" baseline="-15325" sz="2175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×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  <a:p>
            <a:pPr marL="6217285">
              <a:lnSpc>
                <a:spcPct val="100000"/>
              </a:lnSpc>
              <a:spcBef>
                <a:spcPts val="1340"/>
              </a:spcBef>
            </a:pPr>
            <a:r>
              <a:rPr dirty="0" sz="2000" spc="-25" b="1">
                <a:solidFill>
                  <a:srgbClr val="FF0000"/>
                </a:solidFill>
                <a:latin typeface="Malgun Gothic"/>
                <a:cs typeface="Malgun Gothic"/>
              </a:rPr>
              <a:t>왜…?</a:t>
            </a:r>
            <a:endParaRPr sz="2000">
              <a:latin typeface="Malgun Gothic"/>
              <a:cs typeface="Malgun Gothic"/>
            </a:endParaRPr>
          </a:p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667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dirty="0" sz="20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회귀식에서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latin typeface="Cambria Math"/>
                <a:cs typeface="Cambria Math"/>
              </a:rPr>
              <a:t>𝜷</a:t>
            </a:r>
            <a:r>
              <a:rPr dirty="0" baseline="-15325" sz="2175">
                <a:latin typeface="Cambria Math"/>
                <a:cs typeface="Cambria Math"/>
              </a:rPr>
              <a:t>𝟑</a:t>
            </a:r>
            <a:r>
              <a:rPr dirty="0" sz="2000">
                <a:latin typeface="Malgun Gothic"/>
                <a:cs typeface="Malgun Gothic"/>
              </a:rPr>
              <a:t>의</a:t>
            </a:r>
            <a:r>
              <a:rPr dirty="0" sz="2000" spc="10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추정치가</a:t>
            </a:r>
            <a:r>
              <a:rPr dirty="0" sz="2000" spc="-5">
                <a:latin typeface="Malgun Gothic"/>
                <a:cs typeface="Malgun Gothic"/>
              </a:rPr>
              <a:t> </a:t>
            </a:r>
            <a:r>
              <a:rPr dirty="0" sz="2000" b="1">
                <a:latin typeface="Malgun Gothic"/>
                <a:cs typeface="Malgun Gothic"/>
              </a:rPr>
              <a:t>DID</a:t>
            </a:r>
            <a:r>
              <a:rPr dirty="0" sz="2000" spc="-10" b="1">
                <a:latin typeface="Malgun Gothic"/>
                <a:cs typeface="Malgun Gothic"/>
              </a:rPr>
              <a:t> Estimator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91429" y="4183760"/>
            <a:ext cx="39814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006FC0"/>
                </a:solidFill>
                <a:latin typeface="Malgun Gothic"/>
                <a:cs typeface="Malgun Gothic"/>
              </a:rPr>
              <a:t>Treat</a:t>
            </a:r>
            <a:r>
              <a:rPr dirty="0" sz="1600" spc="-3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변수와</a:t>
            </a:r>
            <a:r>
              <a:rPr dirty="0" sz="1600" spc="-4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After</a:t>
            </a:r>
            <a:r>
              <a:rPr dirty="0" sz="1600" spc="-4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변수를</a:t>
            </a:r>
            <a:r>
              <a:rPr dirty="0" sz="1600" spc="-4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곱한,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교차항</a:t>
            </a:r>
            <a:r>
              <a:rPr dirty="0" sz="1600" spc="-6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혹은</a:t>
            </a:r>
            <a:r>
              <a:rPr dirty="0" sz="1600" spc="-7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상호작용항</a:t>
            </a:r>
            <a:r>
              <a:rPr dirty="0" sz="1600" spc="-5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6FC0"/>
                </a:solidFill>
                <a:latin typeface="Malgun Gothic"/>
                <a:cs typeface="Malgun Gothic"/>
              </a:rPr>
              <a:t>(interaction</a:t>
            </a:r>
            <a:r>
              <a:rPr dirty="0" sz="1600" spc="-5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6FC0"/>
                </a:solidFill>
                <a:latin typeface="Malgun Gothic"/>
                <a:cs typeface="Malgun Gothic"/>
              </a:rPr>
              <a:t>term)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519928" y="4625289"/>
            <a:ext cx="1630680" cy="457834"/>
            <a:chOff x="5519928" y="4625289"/>
            <a:chExt cx="1630680" cy="457834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728" y="4625289"/>
              <a:ext cx="342900" cy="4572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325362" y="4648581"/>
              <a:ext cx="186055" cy="299720"/>
            </a:xfrm>
            <a:custGeom>
              <a:avLst/>
              <a:gdLst/>
              <a:ahLst/>
              <a:cxnLst/>
              <a:rect l="l" t="t" r="r" b="b"/>
              <a:pathLst>
                <a:path w="186054" h="299720">
                  <a:moveTo>
                    <a:pt x="6223" y="214503"/>
                  </a:moveTo>
                  <a:lnTo>
                    <a:pt x="0" y="299466"/>
                  </a:lnTo>
                  <a:lnTo>
                    <a:pt x="71754" y="253492"/>
                  </a:lnTo>
                  <a:lnTo>
                    <a:pt x="68339" y="251460"/>
                  </a:lnTo>
                  <a:lnTo>
                    <a:pt x="43434" y="251460"/>
                  </a:lnTo>
                  <a:lnTo>
                    <a:pt x="21589" y="238379"/>
                  </a:lnTo>
                  <a:lnTo>
                    <a:pt x="28073" y="227503"/>
                  </a:lnTo>
                  <a:lnTo>
                    <a:pt x="6223" y="214503"/>
                  </a:lnTo>
                  <a:close/>
                </a:path>
                <a:path w="186054" h="299720">
                  <a:moveTo>
                    <a:pt x="28073" y="227503"/>
                  </a:moveTo>
                  <a:lnTo>
                    <a:pt x="21589" y="238379"/>
                  </a:lnTo>
                  <a:lnTo>
                    <a:pt x="43434" y="251460"/>
                  </a:lnTo>
                  <a:lnTo>
                    <a:pt x="49952" y="240520"/>
                  </a:lnTo>
                  <a:lnTo>
                    <a:pt x="28073" y="227503"/>
                  </a:lnTo>
                  <a:close/>
                </a:path>
                <a:path w="186054" h="299720">
                  <a:moveTo>
                    <a:pt x="49952" y="240520"/>
                  </a:moveTo>
                  <a:lnTo>
                    <a:pt x="43434" y="251460"/>
                  </a:lnTo>
                  <a:lnTo>
                    <a:pt x="68339" y="251460"/>
                  </a:lnTo>
                  <a:lnTo>
                    <a:pt x="49952" y="240520"/>
                  </a:lnTo>
                  <a:close/>
                </a:path>
                <a:path w="186054" h="299720">
                  <a:moveTo>
                    <a:pt x="163702" y="0"/>
                  </a:moveTo>
                  <a:lnTo>
                    <a:pt x="28073" y="227503"/>
                  </a:lnTo>
                  <a:lnTo>
                    <a:pt x="49952" y="240520"/>
                  </a:lnTo>
                  <a:lnTo>
                    <a:pt x="185546" y="12954"/>
                  </a:lnTo>
                  <a:lnTo>
                    <a:pt x="16370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9928" y="4911788"/>
              <a:ext cx="1630679" cy="10661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563362" y="4947666"/>
              <a:ext cx="1536065" cy="0"/>
            </a:xfrm>
            <a:custGeom>
              <a:avLst/>
              <a:gdLst/>
              <a:ahLst/>
              <a:cxnLst/>
              <a:rect l="l" t="t" r="r" b="b"/>
              <a:pathLst>
                <a:path w="1536065" h="0">
                  <a:moveTo>
                    <a:pt x="0" y="0"/>
                  </a:moveTo>
                  <a:lnTo>
                    <a:pt x="1535811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5299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배경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89050" y="2892044"/>
            <a:ext cx="5380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𝑌</a:t>
            </a:r>
            <a:r>
              <a:rPr dirty="0" sz="2000" spc="10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8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sz="2000">
                <a:latin typeface="Cambria Math"/>
                <a:cs typeface="Cambria Math"/>
              </a:rPr>
              <a:t>𝐴𝑓𝑡𝑒𝑟 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3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×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9050" y="3501644"/>
            <a:ext cx="3622675" cy="2708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dirty="0" sz="20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dirty="0" sz="20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dirty="0" sz="20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dirty="0" sz="20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2410"/>
              </a:spcBef>
            </a:pPr>
            <a:r>
              <a:rPr dirty="0" sz="2000" b="1">
                <a:latin typeface="Malgun Gothic"/>
                <a:cs typeface="Malgun Gothic"/>
              </a:rPr>
              <a:t>위</a:t>
            </a:r>
            <a:r>
              <a:rPr dirty="0" sz="2000" spc="-10" b="1">
                <a:latin typeface="Malgun Gothic"/>
                <a:cs typeface="Malgun Gothic"/>
              </a:rPr>
              <a:t> </a:t>
            </a:r>
            <a:r>
              <a:rPr dirty="0" sz="2000" b="1">
                <a:latin typeface="Malgun Gothic"/>
                <a:cs typeface="Malgun Gothic"/>
              </a:rPr>
              <a:t>변수</a:t>
            </a:r>
            <a:r>
              <a:rPr dirty="0" sz="2000" spc="-10" b="1">
                <a:latin typeface="Malgun Gothic"/>
                <a:cs typeface="Malgun Gothic"/>
              </a:rPr>
              <a:t> </a:t>
            </a:r>
            <a:r>
              <a:rPr dirty="0" sz="2000" b="1">
                <a:latin typeface="Malgun Gothic"/>
                <a:cs typeface="Malgun Gothic"/>
              </a:rPr>
              <a:t>표현법을</a:t>
            </a:r>
            <a:r>
              <a:rPr dirty="0" sz="2000" spc="-20" b="1">
                <a:latin typeface="Malgun Gothic"/>
                <a:cs typeface="Malgun Gothic"/>
              </a:rPr>
              <a:t> </a:t>
            </a:r>
            <a:r>
              <a:rPr dirty="0" sz="2000" spc="-10" b="1">
                <a:latin typeface="Malgun Gothic"/>
                <a:cs typeface="Malgun Gothic"/>
              </a:rPr>
              <a:t>고려하면…</a:t>
            </a:r>
            <a:endParaRPr sz="2000">
              <a:latin typeface="Malgun Gothic"/>
              <a:cs typeface="Malgun Gothic"/>
            </a:endParaRPr>
          </a:p>
          <a:p>
            <a:pPr marL="111125">
              <a:lnSpc>
                <a:spcPct val="100000"/>
              </a:lnSpc>
              <a:spcBef>
                <a:spcPts val="1325"/>
              </a:spcBef>
            </a:pPr>
            <a:r>
              <a:rPr dirty="0" sz="2000">
                <a:latin typeface="Cambria Math"/>
                <a:cs typeface="Cambria Math"/>
              </a:rPr>
              <a:t>𝑇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4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1</a:t>
            </a:r>
            <a:endParaRPr baseline="-15325" sz="217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869"/>
              </a:spcBef>
            </a:pPr>
            <a:r>
              <a:rPr dirty="0" sz="2000" spc="-35">
                <a:latin typeface="Cambria Math"/>
                <a:cs typeface="Cambria Math"/>
              </a:rPr>
              <a:t>𝑇</a:t>
            </a:r>
            <a:r>
              <a:rPr dirty="0" baseline="-15325" sz="2175" spc="-52">
                <a:latin typeface="Cambria Math"/>
                <a:cs typeface="Cambria Math"/>
              </a:rPr>
              <a:t>𝐴</a:t>
            </a:r>
            <a:r>
              <a:rPr dirty="0" sz="2000" spc="-35">
                <a:latin typeface="Arial MT"/>
                <a:cs typeface="Arial MT"/>
              </a:rPr>
              <a:t>=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baseline="-15325" sz="2175" spc="21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baseline="-15325" sz="2175" spc="23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3</a:t>
            </a:r>
            <a:endParaRPr baseline="-15325" sz="217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55"/>
              </a:spcBef>
            </a:pP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0</a:t>
            </a:r>
            <a:endParaRPr baseline="-15325" sz="217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60"/>
              </a:spcBef>
            </a:pP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𝐴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337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+𝛽</a:t>
            </a:r>
            <a:r>
              <a:rPr dirty="0" baseline="-15325" sz="2175" spc="-37">
                <a:latin typeface="Cambria Math"/>
                <a:cs typeface="Cambria Math"/>
              </a:rPr>
              <a:t>2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983988" y="3577844"/>
            <a:ext cx="979805" cy="236220"/>
          </a:xfrm>
          <a:custGeom>
            <a:avLst/>
            <a:gdLst/>
            <a:ahLst/>
            <a:cxnLst/>
            <a:rect l="l" t="t" r="r" b="b"/>
            <a:pathLst>
              <a:path w="979804" h="236220">
                <a:moveTo>
                  <a:pt x="904621" y="0"/>
                </a:moveTo>
                <a:lnTo>
                  <a:pt x="901319" y="9651"/>
                </a:lnTo>
                <a:lnTo>
                  <a:pt x="914941" y="15557"/>
                </a:lnTo>
                <a:lnTo>
                  <a:pt x="926671" y="23748"/>
                </a:lnTo>
                <a:lnTo>
                  <a:pt x="950573" y="61723"/>
                </a:lnTo>
                <a:lnTo>
                  <a:pt x="958341" y="116712"/>
                </a:lnTo>
                <a:lnTo>
                  <a:pt x="957462" y="137497"/>
                </a:lnTo>
                <a:lnTo>
                  <a:pt x="944372" y="188467"/>
                </a:lnTo>
                <a:lnTo>
                  <a:pt x="915154" y="220257"/>
                </a:lnTo>
                <a:lnTo>
                  <a:pt x="901700" y="226186"/>
                </a:lnTo>
                <a:lnTo>
                  <a:pt x="904621" y="235838"/>
                </a:lnTo>
                <a:lnTo>
                  <a:pt x="949733" y="208996"/>
                </a:lnTo>
                <a:lnTo>
                  <a:pt x="975010" y="159607"/>
                </a:lnTo>
                <a:lnTo>
                  <a:pt x="979804" y="117982"/>
                </a:lnTo>
                <a:lnTo>
                  <a:pt x="978590" y="96337"/>
                </a:lnTo>
                <a:lnTo>
                  <a:pt x="968875" y="58046"/>
                </a:lnTo>
                <a:lnTo>
                  <a:pt x="936736" y="15176"/>
                </a:lnTo>
                <a:lnTo>
                  <a:pt x="921744" y="6219"/>
                </a:lnTo>
                <a:lnTo>
                  <a:pt x="904621" y="0"/>
                </a:lnTo>
                <a:close/>
              </a:path>
              <a:path w="979804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6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016753" y="3501644"/>
            <a:ext cx="23736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26160" algn="l"/>
              </a:tabLst>
            </a:pPr>
            <a:r>
              <a:rPr dirty="0" sz="2000" spc="-4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325" sz="2175" spc="-6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325" sz="2175" spc="16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000" spc="-8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000" spc="-3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325" sz="2175" spc="-52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5325" sz="217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0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5325" sz="217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325" sz="2175" spc="202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0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325" sz="217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sz="2000" spc="-25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302892" y="1669923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6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22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8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4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177282" y="4459281"/>
            <a:ext cx="1914525" cy="90233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dirty="0" sz="2000" spc="-45">
                <a:latin typeface="Cambria Math"/>
                <a:cs typeface="Cambria Math"/>
              </a:rPr>
              <a:t>𝑇</a:t>
            </a:r>
            <a:r>
              <a:rPr dirty="0" baseline="-15325" sz="2175" spc="-67">
                <a:latin typeface="Cambria Math"/>
                <a:cs typeface="Cambria Math"/>
              </a:rPr>
              <a:t>𝐴</a:t>
            </a:r>
            <a:r>
              <a:rPr dirty="0" baseline="-15325" sz="2175" spc="20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𝑇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baseline="-15325" sz="2175" spc="2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3</a:t>
            </a:r>
            <a:endParaRPr baseline="-15325" sz="217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𝐴</a:t>
            </a:r>
            <a:r>
              <a:rPr dirty="0" baseline="-15325" sz="2175" spc="2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2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77282" y="5763259"/>
            <a:ext cx="22237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mbria Math"/>
                <a:cs typeface="Cambria Math"/>
              </a:rPr>
              <a:t>𝐷𝐼𝐷</a:t>
            </a:r>
            <a:r>
              <a:rPr dirty="0" sz="2000" spc="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𝐸𝑠𝑡𝑖𝑚𝑎𝑡𝑜𝑟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3</a:t>
            </a:r>
            <a:endParaRPr baseline="-15325" sz="21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71500" y="2727960"/>
            <a:ext cx="7853680" cy="1914525"/>
            <a:chOff x="571500" y="2727960"/>
            <a:chExt cx="7853680" cy="1914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9" y="2727960"/>
              <a:ext cx="7708392" cy="19141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2965704"/>
              <a:ext cx="3313176" cy="137007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33222" y="3004566"/>
              <a:ext cx="3194685" cy="1251585"/>
            </a:xfrm>
            <a:custGeom>
              <a:avLst/>
              <a:gdLst/>
              <a:ahLst/>
              <a:cxnLst/>
              <a:rect l="l" t="t" r="r" b="b"/>
              <a:pathLst>
                <a:path w="3194685" h="1251585">
                  <a:moveTo>
                    <a:pt x="0" y="1251204"/>
                  </a:moveTo>
                  <a:lnTo>
                    <a:pt x="3194304" y="1251204"/>
                  </a:lnTo>
                  <a:lnTo>
                    <a:pt x="3194304" y="0"/>
                  </a:lnTo>
                  <a:lnTo>
                    <a:pt x="0" y="0"/>
                  </a:lnTo>
                  <a:lnTo>
                    <a:pt x="0" y="125120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85089" y="1017270"/>
            <a:ext cx="7584440" cy="149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3561079">
              <a:lnSpc>
                <a:spcPts val="172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콜론(:)은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변수를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곱한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교차항을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만들어줌</a:t>
            </a:r>
            <a:endParaRPr sz="16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1970"/>
              </a:spcBef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952625">
              <a:lnSpc>
                <a:spcPct val="120000"/>
              </a:lnSpc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mydid2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lm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(emp</a:t>
            </a:r>
            <a:r>
              <a:rPr dirty="0" sz="14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~treat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after</a:t>
            </a:r>
            <a:r>
              <a:rPr dirty="0" sz="14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treat:after,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mydata) 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85259" y="1562061"/>
            <a:ext cx="477520" cy="603885"/>
            <a:chOff x="3985259" y="1562061"/>
            <a:chExt cx="477520" cy="60388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259" y="1562061"/>
              <a:ext cx="477037" cy="6035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104893" y="1584452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1" y="386842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1" y="386842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2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dirty="0" sz="18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5089" y="1017270"/>
            <a:ext cx="3103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모수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추정치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05103" y="2299716"/>
          <a:ext cx="5569585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/>
                <a:gridCol w="1176655"/>
                <a:gridCol w="1176655"/>
                <a:gridCol w="1176654"/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 b="1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 b="1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dirty="0" sz="1400" spc="-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23.331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1.072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2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dirty="0" sz="1400" spc="-8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400" spc="-10">
                          <a:latin typeface="Malgun Gothic"/>
                          <a:cs typeface="Malgun Gothic"/>
                        </a:rPr>
                        <a:t>2.892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1.194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0.0156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400" spc="-10">
                          <a:latin typeface="Malgun Gothic"/>
                          <a:cs typeface="Malgun Gothic"/>
                        </a:rPr>
                        <a:t>2.166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1.516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0.1535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dirty="0" sz="1400" spc="-4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2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𝜷</a:t>
                      </a:r>
                      <a:r>
                        <a:rPr dirty="0" baseline="-16666" sz="1500" spc="-3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dirty="0" sz="1400" spc="-2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2.754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1.688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0.1033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027277" y="2963697"/>
            <a:ext cx="7689215" cy="3544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99430" marR="177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않음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  <a:p>
            <a:pPr marL="278765" indent="-227965">
              <a:lnSpc>
                <a:spcPct val="100000"/>
              </a:lnSpc>
              <a:spcBef>
                <a:spcPts val="1085"/>
              </a:spcBef>
              <a:buChar char="•"/>
              <a:tabLst>
                <a:tab pos="278765" algn="l"/>
              </a:tabLst>
            </a:pP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DID Estimator(</a:t>
            </a:r>
            <a:r>
              <a:rPr dirty="0" sz="200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dirty="0" baseline="-15325" sz="2175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dirty="0" sz="2000" spc="-18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dirty="0" sz="20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유의하지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041E41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lvl="1" marL="735965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5965" algn="l"/>
              </a:tabLst>
            </a:pP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dirty="0" sz="180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dirty="0" sz="1800" spc="-2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처리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효과가</a:t>
            </a:r>
            <a:r>
              <a:rPr dirty="0" u="sng" sz="1800" spc="-14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0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과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다르다고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할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dirty="0" u="sng" sz="1800" spc="-14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spc="-2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lvl="1" marL="735965" indent="-22796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35965" algn="l"/>
              </a:tabLst>
            </a:pP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즉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,</a:t>
            </a:r>
            <a:r>
              <a:rPr dirty="0" u="sng" sz="1800" spc="-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뉴저지의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최저임금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인상이</a:t>
            </a:r>
            <a:r>
              <a:rPr dirty="0" u="sng" sz="1800" spc="-14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감소를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일으켰다고</a:t>
            </a:r>
            <a:r>
              <a:rPr dirty="0" u="sng" sz="1800" spc="-15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말할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dirty="0" u="sng" sz="1800" spc="-13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spc="-2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marL="278765" indent="-2279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78765" algn="l"/>
              </a:tabLst>
            </a:pP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근데</a:t>
            </a:r>
            <a:r>
              <a:rPr dirty="0" sz="2000" spc="-17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거의</a:t>
            </a:r>
            <a:r>
              <a:rPr dirty="0" sz="2000" spc="-17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유의한</a:t>
            </a:r>
            <a:r>
              <a:rPr dirty="0" sz="2000" spc="-17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같은데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…?</a:t>
            </a:r>
            <a:r>
              <a:rPr dirty="0" sz="2000" spc="-3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(p-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value</a:t>
            </a:r>
            <a:r>
              <a:rPr dirty="0" sz="2000" spc="-3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0.1033)</a:t>
            </a:r>
            <a:endParaRPr sz="2000">
              <a:latin typeface="Arial MT"/>
              <a:cs typeface="Arial MT"/>
            </a:endParaRPr>
          </a:p>
          <a:p>
            <a:pPr lvl="1" marL="735965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5965" algn="l"/>
              </a:tabLst>
            </a:pP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그런데</a:t>
            </a:r>
            <a:r>
              <a:rPr dirty="0" sz="180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dirty="0" sz="1800" spc="1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dirty="0" baseline="-14957" sz="195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dirty="0" sz="1800" spc="-11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값은</a:t>
            </a:r>
            <a:r>
              <a:rPr dirty="0" sz="1800" spc="-114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u="sng" sz="18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양수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임</a:t>
            </a:r>
            <a:r>
              <a:rPr dirty="0" sz="1800" spc="-12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Arial MT"/>
                <a:cs typeface="Arial MT"/>
              </a:rPr>
              <a:t>(?)</a:t>
            </a:r>
            <a:endParaRPr sz="1800">
              <a:latin typeface="Arial MT"/>
              <a:cs typeface="Arial MT"/>
            </a:endParaRPr>
          </a:p>
          <a:p>
            <a:pPr marL="279400" marR="121285" indent="-229235">
              <a:lnSpc>
                <a:spcPct val="110000"/>
              </a:lnSpc>
              <a:spcBef>
                <a:spcPts val="450"/>
              </a:spcBef>
              <a:buChar char="•"/>
              <a:tabLst>
                <a:tab pos="279400" algn="l"/>
              </a:tabLst>
            </a:pP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Card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와</a:t>
            </a:r>
            <a:r>
              <a:rPr dirty="0" sz="2000" spc="-17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Krueger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dirty="0" sz="2000" spc="-18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15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dirty="0" sz="2000" spc="-15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감소를</a:t>
            </a:r>
            <a:r>
              <a:rPr dirty="0" sz="2000" spc="-15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발생시키지</a:t>
            </a:r>
            <a:r>
              <a:rPr dirty="0" sz="2000" spc="-17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41E41"/>
                </a:solidFill>
                <a:latin typeface="Malgun Gothic"/>
                <a:cs typeface="Malgun Gothic"/>
              </a:rPr>
              <a:t>않았 </a:t>
            </a:r>
            <a:r>
              <a:rPr dirty="0" sz="2000" b="1">
                <a:solidFill>
                  <a:srgbClr val="041E41"/>
                </a:solidFill>
                <a:latin typeface="Malgun Gothic"/>
                <a:cs typeface="Malgun Gothic"/>
              </a:rPr>
              <a:t>으며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dirty="0" sz="2000" spc="-25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dirty="0" u="sng" sz="20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심지어</a:t>
            </a:r>
            <a:r>
              <a:rPr dirty="0" u="sng" sz="2000" spc="-16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고용을</a:t>
            </a:r>
            <a:r>
              <a:rPr dirty="0" u="sng" sz="2000" spc="-16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증가시켰을</a:t>
            </a:r>
            <a:r>
              <a:rPr dirty="0" u="sng" sz="2000" spc="-17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dirty="0" u="sng" sz="2000" spc="-165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있다</a:t>
            </a:r>
            <a:r>
              <a:rPr dirty="0" u="sng" sz="200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</a:t>
            </a:r>
            <a:r>
              <a:rPr dirty="0" u="sng" sz="2000" spc="-17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041E41"/>
                </a:solidFill>
                <a:latin typeface="Malgun Gothic"/>
                <a:cs typeface="Malgun Gothic"/>
              </a:rPr>
              <a:t>주장함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01722" y="1797811"/>
            <a:ext cx="4846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𝑌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𝛽</a:t>
            </a:r>
            <a:r>
              <a:rPr dirty="0" baseline="-14957" sz="1950">
                <a:latin typeface="Cambria Math"/>
                <a:cs typeface="Cambria Math"/>
              </a:rPr>
              <a:t>0</a:t>
            </a:r>
            <a:r>
              <a:rPr dirty="0" baseline="-14957" sz="1950" spc="23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𝛽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𝑇𝑟𝑒𝑎𝑡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𝛽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𝐴𝑓𝑡𝑒𝑟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𝛽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sz="1800">
                <a:latin typeface="Cambria Math"/>
                <a:cs typeface="Cambria Math"/>
              </a:rPr>
              <a:t>𝑇𝑟𝑒𝑎𝑡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×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𝐴𝑓𝑡𝑒𝑟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02608" y="1606296"/>
            <a:ext cx="106680" cy="4628515"/>
            <a:chOff x="4102608" y="1606296"/>
            <a:chExt cx="106680" cy="462851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795016" y="2886443"/>
            <a:ext cx="2946400" cy="1925320"/>
            <a:chOff x="2795016" y="2886443"/>
            <a:chExt cx="2946400" cy="192532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0068" y="4140695"/>
              <a:ext cx="2910839" cy="67057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875026" y="4176522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016" y="2886443"/>
              <a:ext cx="2910839" cy="67057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839974" y="2922270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914390" y="3702811"/>
            <a:ext cx="1130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 Math"/>
                <a:cs typeface="Cambria Math"/>
              </a:rPr>
              <a:t>𝑇</a:t>
            </a:r>
            <a:r>
              <a:rPr dirty="0" baseline="-14492" sz="1725">
                <a:latin typeface="Cambria Math"/>
                <a:cs typeface="Cambria Math"/>
              </a:rPr>
              <a:t>𝐴</a:t>
            </a:r>
            <a:r>
              <a:rPr dirty="0" baseline="-14492" sz="1725" spc="240">
                <a:latin typeface="Cambria Math"/>
                <a:cs typeface="Cambria Math"/>
              </a:rPr>
              <a:t> </a:t>
            </a:r>
            <a:r>
              <a:rPr dirty="0" sz="1600" spc="-10" b="1">
                <a:latin typeface="Malgun Gothic"/>
                <a:cs typeface="Malgun Gothic"/>
              </a:rPr>
              <a:t>(21.027)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93976" y="3649217"/>
            <a:ext cx="1145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 Math"/>
                <a:cs typeface="Cambria Math"/>
              </a:rPr>
              <a:t>𝑇</a:t>
            </a:r>
            <a:r>
              <a:rPr dirty="0" baseline="-14492" sz="1725">
                <a:latin typeface="Cambria Math"/>
                <a:cs typeface="Cambria Math"/>
              </a:rPr>
              <a:t>𝐵</a:t>
            </a:r>
            <a:r>
              <a:rPr dirty="0" baseline="-14492" sz="1725" spc="382">
                <a:latin typeface="Cambria Math"/>
                <a:cs typeface="Cambria Math"/>
              </a:rPr>
              <a:t> </a:t>
            </a:r>
            <a:r>
              <a:rPr dirty="0" sz="1600" spc="-10" b="1">
                <a:latin typeface="Malgun Gothic"/>
                <a:cs typeface="Malgun Gothic"/>
              </a:rPr>
              <a:t>(20.439)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831592" y="3922776"/>
            <a:ext cx="2909570" cy="325120"/>
            <a:chOff x="2831592" y="3922776"/>
            <a:chExt cx="2909570" cy="325120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1592" y="3922776"/>
              <a:ext cx="2909316" cy="32461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875026" y="3958590"/>
              <a:ext cx="2815590" cy="217804"/>
            </a:xfrm>
            <a:custGeom>
              <a:avLst/>
              <a:gdLst/>
              <a:ahLst/>
              <a:cxnLst/>
              <a:rect l="l" t="t" r="r" b="b"/>
              <a:pathLst>
                <a:path w="2815590" h="217804">
                  <a:moveTo>
                    <a:pt x="0" y="217297"/>
                  </a:moveTo>
                  <a:lnTo>
                    <a:pt x="281559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900808" y="405726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0000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97381" y="2751835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6FC0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5089" y="1024889"/>
            <a:ext cx="7412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37865" algn="l"/>
              </a:tabLst>
            </a:pP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dirty="0" baseline="1388" sz="3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dirty="0" baseline="1388" sz="3000" spc="-22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dirty="0" baseline="1388" sz="3000" spc="-37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baseline="1388" sz="3000" spc="-7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dirty="0" baseline="1388" sz="3000" spc="-37" b="1">
                <a:solidFill>
                  <a:srgbClr val="2A2C2C"/>
                </a:solidFill>
                <a:latin typeface="Malgun Gothic"/>
                <a:cs typeface="Malgun Gothic"/>
              </a:rPr>
              <a:t> 결과</a:t>
            </a:r>
            <a:r>
              <a:rPr dirty="0" baseline="1388" sz="3000" b="1">
                <a:solidFill>
                  <a:srgbClr val="2A2C2C"/>
                </a:solidFill>
                <a:latin typeface="Malgun Gothic"/>
                <a:cs typeface="Malgun Gothic"/>
              </a:rPr>
              <a:t>	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(유의도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무관하게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추정치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단순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계산으로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작성)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59931" y="2707894"/>
            <a:ext cx="1313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𝐴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33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+𝛽</a:t>
            </a:r>
            <a:r>
              <a:rPr dirty="0" baseline="-15325" sz="2175" spc="-37">
                <a:latin typeface="Cambria Math"/>
                <a:cs typeface="Cambria Math"/>
              </a:rPr>
              <a:t>2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59931" y="1304645"/>
            <a:ext cx="2458085" cy="129540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Cambria Math"/>
                <a:cs typeface="Cambria Math"/>
              </a:rPr>
              <a:t>𝑇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3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4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1</a:t>
            </a:r>
            <a:endParaRPr baseline="-15325" sz="217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dirty="0" sz="2000" spc="-35">
                <a:latin typeface="Cambria Math"/>
                <a:cs typeface="Cambria Math"/>
              </a:rPr>
              <a:t>𝑇</a:t>
            </a:r>
            <a:r>
              <a:rPr dirty="0" baseline="-15325" sz="2175" spc="-52">
                <a:latin typeface="Cambria Math"/>
                <a:cs typeface="Cambria Math"/>
              </a:rPr>
              <a:t>𝐴</a:t>
            </a:r>
            <a:r>
              <a:rPr dirty="0" sz="2000" spc="-35">
                <a:latin typeface="Arial MT"/>
                <a:cs typeface="Arial MT"/>
              </a:rPr>
              <a:t>=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5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baseline="-15325" sz="2175" spc="21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5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baseline="-15325" sz="2175" spc="2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55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3</a:t>
            </a:r>
            <a:endParaRPr baseline="-15325" sz="217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2000">
                <a:latin typeface="Cambria Math"/>
                <a:cs typeface="Cambria Math"/>
              </a:rPr>
              <a:t>𝐶</a:t>
            </a:r>
            <a:r>
              <a:rPr dirty="0" baseline="-15325" sz="2175">
                <a:latin typeface="Cambria Math"/>
                <a:cs typeface="Cambria Math"/>
              </a:rPr>
              <a:t>𝐵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𝛽</a:t>
            </a:r>
            <a:r>
              <a:rPr dirty="0" baseline="-15325" sz="2175" spc="-37">
                <a:latin typeface="Cambria Math"/>
                <a:cs typeface="Cambria Math"/>
              </a:rPr>
              <a:t>0</a:t>
            </a:r>
            <a:endParaRPr baseline="-15325" sz="2175">
              <a:latin typeface="Cambria Math"/>
              <a:cs typeface="Cambria Math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446776" y="3710927"/>
            <a:ext cx="481965" cy="561340"/>
            <a:chOff x="5446776" y="3710927"/>
            <a:chExt cx="481965" cy="561340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8780" y="3747528"/>
              <a:ext cx="417563" cy="41756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6776" y="3710927"/>
              <a:ext cx="481571" cy="56084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163829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5" y="279654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29" y="327660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3" y="279654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30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6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830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5" y="48006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29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6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30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3" y="279654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29" y="327660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5" y="279654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3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614796" y="378053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630423" y="3950195"/>
            <a:ext cx="481965" cy="561340"/>
            <a:chOff x="2630423" y="3950195"/>
            <a:chExt cx="481965" cy="561340"/>
          </a:xfrm>
        </p:grpSpPr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427" y="3986796"/>
              <a:ext cx="419061" cy="41756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423" y="3950195"/>
              <a:ext cx="481571" cy="56084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164591" y="0"/>
                  </a:moveTo>
                  <a:lnTo>
                    <a:pt x="120826" y="5856"/>
                  </a:lnTo>
                  <a:lnTo>
                    <a:pt x="81505" y="22380"/>
                  </a:lnTo>
                  <a:lnTo>
                    <a:pt x="48196" y="48005"/>
                  </a:lnTo>
                  <a:lnTo>
                    <a:pt x="22464" y="81167"/>
                  </a:lnTo>
                  <a:lnTo>
                    <a:pt x="5877" y="120297"/>
                  </a:lnTo>
                  <a:lnTo>
                    <a:pt x="0" y="163829"/>
                  </a:lnTo>
                  <a:lnTo>
                    <a:pt x="5877" y="207362"/>
                  </a:lnTo>
                  <a:lnTo>
                    <a:pt x="22464" y="246492"/>
                  </a:lnTo>
                  <a:lnTo>
                    <a:pt x="48196" y="279653"/>
                  </a:lnTo>
                  <a:lnTo>
                    <a:pt x="81505" y="305279"/>
                  </a:lnTo>
                  <a:lnTo>
                    <a:pt x="120826" y="321803"/>
                  </a:lnTo>
                  <a:lnTo>
                    <a:pt x="164591" y="327659"/>
                  </a:lnTo>
                  <a:lnTo>
                    <a:pt x="208357" y="321803"/>
                  </a:lnTo>
                  <a:lnTo>
                    <a:pt x="247678" y="305279"/>
                  </a:lnTo>
                  <a:lnTo>
                    <a:pt x="280987" y="279653"/>
                  </a:lnTo>
                  <a:lnTo>
                    <a:pt x="306719" y="246492"/>
                  </a:lnTo>
                  <a:lnTo>
                    <a:pt x="323306" y="207362"/>
                  </a:lnTo>
                  <a:lnTo>
                    <a:pt x="329183" y="163829"/>
                  </a:lnTo>
                  <a:lnTo>
                    <a:pt x="323306" y="120297"/>
                  </a:lnTo>
                  <a:lnTo>
                    <a:pt x="306719" y="81167"/>
                  </a:lnTo>
                  <a:lnTo>
                    <a:pt x="280987" y="48005"/>
                  </a:lnTo>
                  <a:lnTo>
                    <a:pt x="247678" y="22380"/>
                  </a:lnTo>
                  <a:lnTo>
                    <a:pt x="208357" y="5856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0" y="163829"/>
                  </a:moveTo>
                  <a:lnTo>
                    <a:pt x="5877" y="120297"/>
                  </a:lnTo>
                  <a:lnTo>
                    <a:pt x="22464" y="81167"/>
                  </a:lnTo>
                  <a:lnTo>
                    <a:pt x="48196" y="48005"/>
                  </a:lnTo>
                  <a:lnTo>
                    <a:pt x="81505" y="22380"/>
                  </a:lnTo>
                  <a:lnTo>
                    <a:pt x="120826" y="5856"/>
                  </a:lnTo>
                  <a:lnTo>
                    <a:pt x="164591" y="0"/>
                  </a:lnTo>
                  <a:lnTo>
                    <a:pt x="208357" y="5856"/>
                  </a:lnTo>
                  <a:lnTo>
                    <a:pt x="247678" y="22380"/>
                  </a:lnTo>
                  <a:lnTo>
                    <a:pt x="280987" y="48005"/>
                  </a:lnTo>
                  <a:lnTo>
                    <a:pt x="306719" y="81167"/>
                  </a:lnTo>
                  <a:lnTo>
                    <a:pt x="323306" y="120297"/>
                  </a:lnTo>
                  <a:lnTo>
                    <a:pt x="329183" y="163829"/>
                  </a:lnTo>
                  <a:lnTo>
                    <a:pt x="323306" y="207362"/>
                  </a:lnTo>
                  <a:lnTo>
                    <a:pt x="306719" y="246492"/>
                  </a:lnTo>
                  <a:lnTo>
                    <a:pt x="280987" y="279653"/>
                  </a:lnTo>
                  <a:lnTo>
                    <a:pt x="247678" y="305279"/>
                  </a:lnTo>
                  <a:lnTo>
                    <a:pt x="208357" y="321803"/>
                  </a:lnTo>
                  <a:lnTo>
                    <a:pt x="164591" y="327659"/>
                  </a:lnTo>
                  <a:lnTo>
                    <a:pt x="120826" y="321803"/>
                  </a:lnTo>
                  <a:lnTo>
                    <a:pt x="81505" y="305279"/>
                  </a:lnTo>
                  <a:lnTo>
                    <a:pt x="48196" y="279653"/>
                  </a:lnTo>
                  <a:lnTo>
                    <a:pt x="22464" y="246492"/>
                  </a:lnTo>
                  <a:lnTo>
                    <a:pt x="5877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798445" y="402005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596895" y="2695943"/>
            <a:ext cx="481965" cy="561340"/>
            <a:chOff x="2596895" y="2695943"/>
            <a:chExt cx="481965" cy="561340"/>
          </a:xfrm>
        </p:grpSpPr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8899" y="2732570"/>
              <a:ext cx="417563" cy="41906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6895" y="2695943"/>
              <a:ext cx="481571" cy="560844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2532888" y="2290586"/>
            <a:ext cx="1155065" cy="77533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dirty="0" sz="1600">
                <a:latin typeface="Cambria Math"/>
                <a:cs typeface="Cambria Math"/>
              </a:rPr>
              <a:t>𝐶</a:t>
            </a:r>
            <a:r>
              <a:rPr dirty="0" baseline="-14492" sz="1725">
                <a:latin typeface="Cambria Math"/>
                <a:cs typeface="Cambria Math"/>
              </a:rPr>
              <a:t>𝐵</a:t>
            </a:r>
            <a:r>
              <a:rPr dirty="0" baseline="-14492" sz="1725" spc="494">
                <a:latin typeface="Cambria Math"/>
                <a:cs typeface="Cambria Math"/>
              </a:rPr>
              <a:t> </a:t>
            </a:r>
            <a:r>
              <a:rPr dirty="0" sz="1600" spc="-10" b="1">
                <a:latin typeface="Malgun Gothic"/>
                <a:cs typeface="Malgun Gothic"/>
              </a:rPr>
              <a:t>(23.331)</a:t>
            </a:r>
            <a:endParaRPr sz="1600">
              <a:latin typeface="Malgun Gothic"/>
              <a:cs typeface="Malgun Gothic"/>
            </a:endParaRPr>
          </a:p>
          <a:p>
            <a:pPr marL="243840">
              <a:lnSpc>
                <a:spcPct val="100000"/>
              </a:lnSpc>
              <a:spcBef>
                <a:spcPts val="97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433059" y="3264395"/>
            <a:ext cx="481965" cy="561340"/>
            <a:chOff x="5433059" y="3264395"/>
            <a:chExt cx="481965" cy="561340"/>
          </a:xfrm>
        </p:grpSpPr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5063" y="3301022"/>
              <a:ext cx="417563" cy="41906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3059" y="3264395"/>
              <a:ext cx="481571" cy="560844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29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5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5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29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3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59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3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5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29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3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59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3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29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5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5346827" y="2848509"/>
            <a:ext cx="1141095" cy="7861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Cambria Math"/>
                <a:cs typeface="Cambria Math"/>
              </a:rPr>
              <a:t>𝐶</a:t>
            </a:r>
            <a:r>
              <a:rPr dirty="0" baseline="-14492" sz="1725">
                <a:latin typeface="Cambria Math"/>
                <a:cs typeface="Cambria Math"/>
              </a:rPr>
              <a:t>𝐴</a:t>
            </a:r>
            <a:r>
              <a:rPr dirty="0" baseline="-14492" sz="1725" spc="375">
                <a:latin typeface="Cambria Math"/>
                <a:cs typeface="Cambria Math"/>
              </a:rPr>
              <a:t> </a:t>
            </a:r>
            <a:r>
              <a:rPr dirty="0" sz="1600" spc="-10" b="1">
                <a:latin typeface="Malgun Gothic"/>
                <a:cs typeface="Malgun Gothic"/>
              </a:rPr>
              <a:t>(21.165)</a:t>
            </a:r>
            <a:endParaRPr sz="1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1015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451347" y="4514075"/>
            <a:ext cx="481965" cy="561340"/>
            <a:chOff x="5451347" y="4514075"/>
            <a:chExt cx="481965" cy="561340"/>
          </a:xfrm>
        </p:grpSpPr>
        <p:pic>
          <p:nvPicPr>
            <p:cNvPr id="54" name="object 5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3351" y="4550702"/>
              <a:ext cx="419061" cy="41906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1347" y="4514075"/>
              <a:ext cx="481571" cy="56084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1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3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3" y="164591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1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3" y="164591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3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607303" y="4468984"/>
            <a:ext cx="1303655" cy="76136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800"/>
              </a:spcBef>
              <a:tabLst>
                <a:tab pos="466090" algn="l"/>
              </a:tabLst>
            </a:pPr>
            <a:r>
              <a:rPr dirty="0" sz="1600" spc="-25">
                <a:latin typeface="Cambria Math"/>
                <a:cs typeface="Cambria Math"/>
              </a:rPr>
              <a:t>𝑇</a:t>
            </a:r>
            <a:r>
              <a:rPr dirty="0" baseline="-14492" sz="1725" spc="-37">
                <a:latin typeface="Cambria Math"/>
                <a:cs typeface="Cambria Math"/>
              </a:rPr>
              <a:t>𝐴</a:t>
            </a:r>
            <a:r>
              <a:rPr dirty="0" sz="1600" spc="-25">
                <a:latin typeface="Cambria Math"/>
                <a:cs typeface="Cambria Math"/>
              </a:rPr>
              <a:t>′</a:t>
            </a:r>
            <a:r>
              <a:rPr dirty="0" sz="1600">
                <a:latin typeface="Cambria Math"/>
                <a:cs typeface="Cambria Math"/>
              </a:rPr>
              <a:t>	</a:t>
            </a:r>
            <a:r>
              <a:rPr dirty="0" sz="1600" spc="-10" b="1">
                <a:latin typeface="Malgun Gothic"/>
                <a:cs typeface="Malgun Gothic"/>
              </a:rPr>
              <a:t>(18.273)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861429" y="4020692"/>
            <a:ext cx="2266950" cy="702310"/>
            <a:chOff x="6861429" y="4020692"/>
            <a:chExt cx="2266950" cy="702310"/>
          </a:xfrm>
        </p:grpSpPr>
        <p:sp>
          <p:nvSpPr>
            <p:cNvPr id="60" name="object 60" descr=""/>
            <p:cNvSpPr/>
            <p:nvPr/>
          </p:nvSpPr>
          <p:spPr>
            <a:xfrm>
              <a:off x="6870954" y="4030217"/>
              <a:ext cx="2247900" cy="683260"/>
            </a:xfrm>
            <a:custGeom>
              <a:avLst/>
              <a:gdLst/>
              <a:ahLst/>
              <a:cxnLst/>
              <a:rect l="l" t="t" r="r" b="b"/>
              <a:pathLst>
                <a:path w="2247900" h="683260">
                  <a:moveTo>
                    <a:pt x="0" y="682751"/>
                  </a:moveTo>
                  <a:lnTo>
                    <a:pt x="2247900" y="682751"/>
                  </a:lnTo>
                  <a:lnTo>
                    <a:pt x="2247900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4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060565" y="4436490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312" y="0"/>
                  </a:moveTo>
                  <a:lnTo>
                    <a:pt x="723645" y="7619"/>
                  </a:lnTo>
                  <a:lnTo>
                    <a:pt x="734504" y="12334"/>
                  </a:lnTo>
                  <a:lnTo>
                    <a:pt x="743838" y="18859"/>
                  </a:lnTo>
                  <a:lnTo>
                    <a:pt x="766222" y="62293"/>
                  </a:lnTo>
                  <a:lnTo>
                    <a:pt x="768984" y="92963"/>
                  </a:lnTo>
                  <a:lnTo>
                    <a:pt x="768294" y="109535"/>
                  </a:lnTo>
                  <a:lnTo>
                    <a:pt x="757935" y="149986"/>
                  </a:lnTo>
                  <a:lnTo>
                    <a:pt x="723900" y="180085"/>
                  </a:lnTo>
                  <a:lnTo>
                    <a:pt x="726312" y="187705"/>
                  </a:lnTo>
                  <a:lnTo>
                    <a:pt x="762192" y="166417"/>
                  </a:lnTo>
                  <a:lnTo>
                    <a:pt x="782304" y="127126"/>
                  </a:lnTo>
                  <a:lnTo>
                    <a:pt x="786129" y="93979"/>
                  </a:lnTo>
                  <a:lnTo>
                    <a:pt x="785173" y="76737"/>
                  </a:lnTo>
                  <a:lnTo>
                    <a:pt x="770635" y="32892"/>
                  </a:lnTo>
                  <a:lnTo>
                    <a:pt x="739882" y="4907"/>
                  </a:lnTo>
                  <a:lnTo>
                    <a:pt x="726312" y="0"/>
                  </a:lnTo>
                  <a:close/>
                </a:path>
                <a:path w="786129" h="187960">
                  <a:moveTo>
                    <a:pt x="59943" y="0"/>
                  </a:moveTo>
                  <a:lnTo>
                    <a:pt x="24118" y="21341"/>
                  </a:lnTo>
                  <a:lnTo>
                    <a:pt x="3889" y="60817"/>
                  </a:lnTo>
                  <a:lnTo>
                    <a:pt x="0" y="93979"/>
                  </a:lnTo>
                  <a:lnTo>
                    <a:pt x="974" y="111220"/>
                  </a:lnTo>
                  <a:lnTo>
                    <a:pt x="15493" y="154939"/>
                  </a:lnTo>
                  <a:lnTo>
                    <a:pt x="46301" y="182800"/>
                  </a:lnTo>
                  <a:lnTo>
                    <a:pt x="59943" y="187705"/>
                  </a:lnTo>
                  <a:lnTo>
                    <a:pt x="62356" y="180085"/>
                  </a:lnTo>
                  <a:lnTo>
                    <a:pt x="51645" y="175347"/>
                  </a:lnTo>
                  <a:lnTo>
                    <a:pt x="42386" y="168751"/>
                  </a:lnTo>
                  <a:lnTo>
                    <a:pt x="19923" y="124571"/>
                  </a:lnTo>
                  <a:lnTo>
                    <a:pt x="17144" y="92963"/>
                  </a:lnTo>
                  <a:lnTo>
                    <a:pt x="17837" y="76914"/>
                  </a:lnTo>
                  <a:lnTo>
                    <a:pt x="28320" y="37337"/>
                  </a:lnTo>
                  <a:lnTo>
                    <a:pt x="62610" y="7619"/>
                  </a:lnTo>
                  <a:lnTo>
                    <a:pt x="59943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6855079" y="4030751"/>
            <a:ext cx="227965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r>
              <a:rPr dirty="0" sz="16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latin typeface="Cambria Math"/>
                <a:cs typeface="Cambria Math"/>
              </a:rPr>
              <a:t>𝛽</a:t>
            </a:r>
            <a:r>
              <a:rPr dirty="0" baseline="-14492" sz="1725" spc="-37">
                <a:latin typeface="Cambria Math"/>
                <a:cs typeface="Cambria Math"/>
              </a:rPr>
              <a:t>3</a:t>
            </a:r>
            <a:endParaRPr baseline="-14492" sz="1725">
              <a:latin typeface="Cambria Math"/>
              <a:cs typeface="Cambria Math"/>
            </a:endParaRPr>
          </a:p>
          <a:p>
            <a:pPr marL="273685">
              <a:lnSpc>
                <a:spcPct val="100000"/>
              </a:lnSpc>
              <a:spcBef>
                <a:spcPts val="380"/>
              </a:spcBef>
              <a:tabLst>
                <a:tab pos="1054100" algn="l"/>
              </a:tabLst>
            </a:pPr>
            <a:r>
              <a:rPr dirty="0" sz="1600" spc="-4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6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3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9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3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4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6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 spc="-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5593079" y="3858780"/>
            <a:ext cx="1329055" cy="1041400"/>
            <a:chOff x="5593079" y="3858780"/>
            <a:chExt cx="1329055" cy="1041400"/>
          </a:xfrm>
        </p:grpSpPr>
        <p:pic>
          <p:nvPicPr>
            <p:cNvPr id="64" name="object 6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279" y="4334256"/>
              <a:ext cx="1252740" cy="108076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5712713" y="4370070"/>
              <a:ext cx="1158875" cy="2540"/>
            </a:xfrm>
            <a:custGeom>
              <a:avLst/>
              <a:gdLst/>
              <a:ahLst/>
              <a:cxnLst/>
              <a:rect l="l" t="t" r="r" b="b"/>
              <a:pathLst>
                <a:path w="1158875" h="2539">
                  <a:moveTo>
                    <a:pt x="0" y="0"/>
                  </a:moveTo>
                  <a:lnTo>
                    <a:pt x="1158620" y="2031"/>
                  </a:lnTo>
                </a:path>
              </a:pathLst>
            </a:custGeom>
            <a:ln w="2539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3079" y="3858780"/>
              <a:ext cx="234670" cy="1040879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5674613" y="3958590"/>
              <a:ext cx="76200" cy="806450"/>
            </a:xfrm>
            <a:custGeom>
              <a:avLst/>
              <a:gdLst/>
              <a:ahLst/>
              <a:cxnLst/>
              <a:rect l="l" t="t" r="r" b="b"/>
              <a:pathLst>
                <a:path w="76200" h="806450">
                  <a:moveTo>
                    <a:pt x="25400" y="729742"/>
                  </a:moveTo>
                  <a:lnTo>
                    <a:pt x="0" y="729742"/>
                  </a:lnTo>
                  <a:lnTo>
                    <a:pt x="38100" y="805942"/>
                  </a:lnTo>
                  <a:lnTo>
                    <a:pt x="69850" y="742442"/>
                  </a:lnTo>
                  <a:lnTo>
                    <a:pt x="25400" y="742442"/>
                  </a:lnTo>
                  <a:lnTo>
                    <a:pt x="25400" y="729742"/>
                  </a:lnTo>
                  <a:close/>
                </a:path>
                <a:path w="76200" h="80645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742442"/>
                  </a:lnTo>
                  <a:lnTo>
                    <a:pt x="50800" y="742442"/>
                  </a:lnTo>
                  <a:lnTo>
                    <a:pt x="50800" y="63500"/>
                  </a:lnTo>
                  <a:close/>
                </a:path>
                <a:path w="76200" h="806450">
                  <a:moveTo>
                    <a:pt x="76200" y="729742"/>
                  </a:moveTo>
                  <a:lnTo>
                    <a:pt x="50800" y="729742"/>
                  </a:lnTo>
                  <a:lnTo>
                    <a:pt x="50800" y="742442"/>
                  </a:lnTo>
                  <a:lnTo>
                    <a:pt x="69850" y="742442"/>
                  </a:lnTo>
                  <a:lnTo>
                    <a:pt x="76200" y="729742"/>
                  </a:lnTo>
                  <a:close/>
                </a:path>
                <a:path w="76200" h="80645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0645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34289" y="812654"/>
            <a:ext cx="8912225" cy="53238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65760" indent="-30226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365760" algn="l"/>
              </a:tabLst>
            </a:pP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dirty="0" baseline="-34722" sz="3000" spc="-52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dirty="0" baseline="-34722" sz="3000" spc="-67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baseline="-34722" sz="3000" spc="-44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왜</a:t>
            </a:r>
            <a:r>
              <a:rPr dirty="0" baseline="-34722" sz="3000" spc="-52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이런</a:t>
            </a:r>
            <a:r>
              <a:rPr dirty="0" baseline="-34722" sz="3000" spc="-44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baseline="-34722" sz="3000" b="1">
                <a:solidFill>
                  <a:srgbClr val="2A2C2C"/>
                </a:solidFill>
                <a:latin typeface="Malgun Gothic"/>
                <a:cs typeface="Malgun Gothic"/>
              </a:rPr>
              <a:t>결과가…?</a:t>
            </a:r>
            <a:r>
              <a:rPr dirty="0" baseline="-34722" sz="3000" spc="-127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dirty="0" sz="16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통해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도출한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후,</a:t>
            </a:r>
            <a:endParaRPr sz="1600">
              <a:latin typeface="Malgun Gothic"/>
              <a:cs typeface="Malgun Gothic"/>
            </a:endParaRPr>
          </a:p>
          <a:p>
            <a:pPr marL="3904615">
              <a:lnSpc>
                <a:spcPct val="100000"/>
              </a:lnSpc>
              <a:spcBef>
                <a:spcPts val="30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결과에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대한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합리적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설명을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제시하는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것도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중요함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600">
              <a:latin typeface="Malgun Gothic"/>
              <a:cs typeface="Malgun Gothic"/>
            </a:endParaRPr>
          </a:p>
          <a:p>
            <a:pPr algn="just" lvl="1" marL="614680" marR="551815" indent="-229235">
              <a:lnSpc>
                <a:spcPct val="110100"/>
              </a:lnSpc>
              <a:buFont typeface="Wingdings"/>
              <a:buChar char=""/>
              <a:tabLst>
                <a:tab pos="6146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인상이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고용에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중립적인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긍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정적인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설명을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제시하였음</a:t>
            </a:r>
            <a:endParaRPr sz="2000">
              <a:latin typeface="Malgun Gothic"/>
              <a:cs typeface="Malgun Gothic"/>
            </a:endParaRPr>
          </a:p>
          <a:p>
            <a:pPr algn="just" lvl="2" marL="1069340" marR="513715" indent="-22669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주변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지역으로부터의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유입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인상으로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비교적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임금이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주변지역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노동자들이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유입될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algn="just" lvl="2" marL="1069975" indent="-22669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6997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전가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인상에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비용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증가를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소비자</a:t>
            </a:r>
            <a:endParaRPr sz="2000">
              <a:latin typeface="Malgun Gothic"/>
              <a:cs typeface="Malgun Gothic"/>
            </a:endParaRPr>
          </a:p>
          <a:p>
            <a:pPr algn="just" marL="107188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가격에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전가할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algn="just" lvl="2" marL="1069340" marR="712470" indent="-22669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효율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임금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이론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임금을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지불하여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근로자들의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동기를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부여하고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생산성을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향상시킬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고용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없이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임금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인상을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상쇄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2" marL="1071880" marR="40259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활성화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수요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근로자들의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구매력이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내에서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소비가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증가하고,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기업들의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수요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고용이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증가할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02955" cy="4652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4960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비판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000">
              <a:latin typeface="Malgun Gothic"/>
              <a:cs typeface="Malgun Gothic"/>
            </a:endParaRPr>
          </a:p>
          <a:p>
            <a:pPr algn="just" lvl="1" marL="563880" marR="26034" indent="-22923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Krueger의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유명한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하나이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고,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후속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촉발시켰지만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받기도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dirty="0" sz="2000" spc="-10">
                <a:solidFill>
                  <a:srgbClr val="333D47"/>
                </a:solidFill>
                <a:latin typeface="Arial MT"/>
                <a:cs typeface="Arial MT"/>
              </a:rPr>
              <a:t>Neumark-</a:t>
            </a:r>
            <a:r>
              <a:rPr dirty="0" sz="2000">
                <a:solidFill>
                  <a:srgbClr val="333D47"/>
                </a:solidFill>
                <a:latin typeface="Arial MT"/>
                <a:cs typeface="Arial MT"/>
              </a:rPr>
              <a:t>Wascher</a:t>
            </a:r>
            <a:r>
              <a:rPr dirty="0" sz="2000" spc="85">
                <a:solidFill>
                  <a:srgbClr val="333D4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Criticism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2000">
              <a:latin typeface="Malgun Gothic"/>
              <a:cs typeface="Malgun Gothic"/>
            </a:endParaRPr>
          </a:p>
          <a:p>
            <a:pPr lvl="2" marL="1021080" marR="13970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전화를 통한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설문조사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데이터 수집으로 인해 데이터의 질이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낮았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을 것이라는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lvl="2" marL="102108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정책으로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포착하기에는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짧다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dirty="0" sz="18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lvl="2" marL="102108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특정 지역에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국한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된 결과라는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lvl="1" marL="563880" marR="5080" indent="-229235">
              <a:lnSpc>
                <a:spcPct val="110000"/>
              </a:lnSpc>
              <a:spcBef>
                <a:spcPts val="325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비판에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대응하여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노동부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데이터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장기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자신들의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연구를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보완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556003"/>
            <a:ext cx="5654040" cy="10896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85089" y="1017270"/>
            <a:ext cx="7089775" cy="1123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Card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Krueger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(?)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000">
              <a:latin typeface="Malgun Gothic"/>
              <a:cs typeface="Malgun Gothic"/>
            </a:endParaRPr>
          </a:p>
          <a:p>
            <a:pPr algn="r" marR="508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최초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56" y="4157471"/>
            <a:ext cx="5661659" cy="10896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4283" y="2845307"/>
            <a:ext cx="5524500" cy="108966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4432" y="5462015"/>
            <a:ext cx="5661660" cy="10896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65454" y="3044723"/>
            <a:ext cx="138684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다양한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비판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보완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6564248" y="4296308"/>
            <a:ext cx="151828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비판을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논문으로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작성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1583" y="5573051"/>
            <a:ext cx="1112520" cy="6121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비판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논문에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답하는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논문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33D47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450847"/>
            <a:ext cx="1473708" cy="1473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83" y="1517903"/>
            <a:ext cx="1199388" cy="100431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85089" y="934634"/>
            <a:ext cx="8248015" cy="15227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번외2)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와해성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이론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endParaRPr sz="2000">
              <a:latin typeface="Malgun Gothic"/>
              <a:cs typeface="Malgun Gothic"/>
            </a:endParaRPr>
          </a:p>
          <a:p>
            <a:pPr marL="3436620">
              <a:lnSpc>
                <a:spcPct val="100000"/>
              </a:lnSpc>
              <a:spcBef>
                <a:spcPts val="515"/>
              </a:spcBef>
            </a:pPr>
            <a:r>
              <a:rPr dirty="0" sz="1600" b="1">
                <a:latin typeface="Malgun Gothic"/>
                <a:cs typeface="Malgun Gothic"/>
              </a:rPr>
              <a:t>혁신가의</a:t>
            </a:r>
            <a:r>
              <a:rPr dirty="0" sz="1600" spc="-3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딜레마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(1997)</a:t>
            </a:r>
            <a:r>
              <a:rPr dirty="0" sz="1600" spc="-3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–</a:t>
            </a:r>
            <a:r>
              <a:rPr dirty="0" sz="1600" spc="-3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와해성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혁신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이론</a:t>
            </a:r>
            <a:endParaRPr sz="1600">
              <a:latin typeface="Malgun Gothic"/>
              <a:cs typeface="Malgun Gothic"/>
            </a:endParaRPr>
          </a:p>
          <a:p>
            <a:pPr marL="3436620" marR="5080">
              <a:lnSpc>
                <a:spcPct val="120100"/>
              </a:lnSpc>
              <a:spcBef>
                <a:spcPts val="240"/>
              </a:spcBef>
            </a:pPr>
            <a:r>
              <a:rPr dirty="0" sz="1400" b="1">
                <a:latin typeface="Malgun Gothic"/>
                <a:cs typeface="Malgun Gothic"/>
              </a:rPr>
              <a:t>와해성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혁신이란</a:t>
            </a:r>
            <a:r>
              <a:rPr dirty="0" sz="1400" spc="-25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도입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초기에는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기존기술보다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일시적으로</a:t>
            </a:r>
            <a:r>
              <a:rPr dirty="0" sz="1400" spc="-10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열등</a:t>
            </a:r>
            <a:r>
              <a:rPr dirty="0" sz="1400" b="1">
                <a:latin typeface="Malgun Gothic"/>
                <a:cs typeface="Malgun Gothic"/>
              </a:rPr>
              <a:t>했던</a:t>
            </a:r>
            <a:r>
              <a:rPr dirty="0" sz="1400" spc="-40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신규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진입자</a:t>
            </a:r>
            <a:r>
              <a:rPr dirty="0" sz="1400" b="1">
                <a:latin typeface="Malgun Gothic"/>
                <a:cs typeface="Malgun Gothic"/>
              </a:rPr>
              <a:t>에</a:t>
            </a:r>
            <a:r>
              <a:rPr dirty="0" sz="1400" spc="-2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의한</a:t>
            </a:r>
            <a:r>
              <a:rPr dirty="0" sz="1400" spc="-25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신기술</a:t>
            </a:r>
            <a:r>
              <a:rPr dirty="0" sz="1400" b="1">
                <a:latin typeface="Malgun Gothic"/>
                <a:cs typeface="Malgun Gothic"/>
              </a:rPr>
              <a:t>이,</a:t>
            </a:r>
            <a:r>
              <a:rPr dirty="0" sz="1400" spc="-45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새로운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가치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도입</a:t>
            </a:r>
            <a:r>
              <a:rPr dirty="0" sz="1400" spc="-25" b="1">
                <a:latin typeface="Malgun Gothic"/>
                <a:cs typeface="Malgun Gothic"/>
              </a:rPr>
              <a:t>과 </a:t>
            </a:r>
            <a:r>
              <a:rPr dirty="0" sz="1400" b="1">
                <a:latin typeface="Malgun Gothic"/>
                <a:cs typeface="Malgun Gothic"/>
              </a:rPr>
              <a:t>함께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low-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end 시장으로부터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확산</a:t>
            </a:r>
            <a:r>
              <a:rPr dirty="0" sz="1400" b="1">
                <a:latin typeface="Malgun Gothic"/>
                <a:cs typeface="Malgun Gothic"/>
              </a:rPr>
              <a:t>되어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결국엔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시장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주도권</a:t>
            </a:r>
            <a:r>
              <a:rPr dirty="0" sz="1400" spc="-20" b="1">
                <a:latin typeface="Malgun Gothic"/>
                <a:cs typeface="Malgun Gothic"/>
              </a:rPr>
              <a:t>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09161" y="2473579"/>
            <a:ext cx="18757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Malgun Gothic"/>
                <a:cs typeface="Malgun Gothic"/>
              </a:rPr>
              <a:t>가져오는</a:t>
            </a:r>
            <a:r>
              <a:rPr dirty="0" sz="1400" spc="-25" b="1">
                <a:latin typeface="Malgun Gothic"/>
                <a:cs typeface="Malgun Gothic"/>
              </a:rPr>
              <a:t> </a:t>
            </a:r>
            <a:r>
              <a:rPr dirty="0" sz="1400" spc="-10" b="1">
                <a:latin typeface="Malgun Gothic"/>
                <a:cs typeface="Malgun Gothic"/>
              </a:rPr>
              <a:t>현상입니다~!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88032" y="2715659"/>
            <a:ext cx="1163955" cy="361950"/>
            <a:chOff x="3988032" y="2715659"/>
            <a:chExt cx="1163955" cy="3619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2715659"/>
              <a:ext cx="1163375" cy="36140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2731008"/>
              <a:ext cx="1100327" cy="28955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021836" y="273100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988032" y="3415175"/>
            <a:ext cx="1163955" cy="361950"/>
            <a:chOff x="3988032" y="3415175"/>
            <a:chExt cx="1163955" cy="3619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3415175"/>
              <a:ext cx="1163375" cy="36140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3430524"/>
              <a:ext cx="1100327" cy="28955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021836" y="3430524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988032" y="4872119"/>
            <a:ext cx="1163955" cy="361950"/>
            <a:chOff x="3988032" y="4872119"/>
            <a:chExt cx="1163955" cy="36195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4872119"/>
              <a:ext cx="1163375" cy="3614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4887468"/>
              <a:ext cx="1100327" cy="28955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021836" y="488746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이론</a:t>
            </a:r>
            <a:r>
              <a:rPr dirty="0" spc="-15"/>
              <a:t> </a:t>
            </a:r>
            <a:r>
              <a:rPr dirty="0"/>
              <a:t>대성공</a:t>
            </a:r>
            <a:r>
              <a:rPr dirty="0" spc="-15"/>
              <a:t> </a:t>
            </a:r>
            <a:r>
              <a:rPr dirty="0"/>
              <a:t>후</a:t>
            </a:r>
            <a:r>
              <a:rPr dirty="0" spc="-15"/>
              <a:t> </a:t>
            </a:r>
            <a:r>
              <a:rPr dirty="0"/>
              <a:t>개념이</a:t>
            </a:r>
            <a:r>
              <a:rPr dirty="0" spc="-15"/>
              <a:t> </a:t>
            </a:r>
            <a:r>
              <a:rPr dirty="0"/>
              <a:t>남용되기</a:t>
            </a:r>
            <a:r>
              <a:rPr dirty="0" spc="-25"/>
              <a:t> </a:t>
            </a:r>
            <a:r>
              <a:rPr dirty="0"/>
              <a:t>시작함</a:t>
            </a:r>
            <a:r>
              <a:rPr dirty="0" spc="-25"/>
              <a:t> </a:t>
            </a:r>
            <a:r>
              <a:rPr dirty="0"/>
              <a:t>(뭔가</a:t>
            </a:r>
            <a:r>
              <a:rPr dirty="0" spc="-15"/>
              <a:t> </a:t>
            </a:r>
            <a:r>
              <a:rPr dirty="0"/>
              <a:t>새로운</a:t>
            </a:r>
            <a:r>
              <a:rPr dirty="0" spc="-15"/>
              <a:t> </a:t>
            </a:r>
            <a:r>
              <a:rPr dirty="0"/>
              <a:t>것이</a:t>
            </a:r>
            <a:r>
              <a:rPr dirty="0" spc="-15"/>
              <a:t> </a:t>
            </a:r>
            <a:r>
              <a:rPr dirty="0"/>
              <a:t>성공하면</a:t>
            </a:r>
            <a:r>
              <a:rPr dirty="0" spc="-30"/>
              <a:t> </a:t>
            </a:r>
            <a:r>
              <a:rPr dirty="0"/>
              <a:t>다</a:t>
            </a:r>
            <a:r>
              <a:rPr dirty="0" spc="-15"/>
              <a:t> </a:t>
            </a:r>
            <a:r>
              <a:rPr dirty="0"/>
              <a:t>와해성</a:t>
            </a:r>
            <a:r>
              <a:rPr dirty="0" spc="-15"/>
              <a:t> </a:t>
            </a:r>
            <a:r>
              <a:rPr dirty="0"/>
              <a:t>혁신이라고</a:t>
            </a:r>
            <a:r>
              <a:rPr dirty="0" spc="-25"/>
              <a:t> 함)</a:t>
            </a:r>
          </a:p>
          <a:p>
            <a:pPr>
              <a:lnSpc>
                <a:spcPct val="100000"/>
              </a:lnSpc>
              <a:spcBef>
                <a:spcPts val="1110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이론이</a:t>
            </a:r>
            <a:r>
              <a:rPr dirty="0" spc="-25"/>
              <a:t> </a:t>
            </a:r>
            <a:r>
              <a:rPr dirty="0"/>
              <a:t>현실과</a:t>
            </a:r>
            <a:r>
              <a:rPr dirty="0" spc="-35"/>
              <a:t> </a:t>
            </a:r>
            <a:r>
              <a:rPr dirty="0"/>
              <a:t>맞지</a:t>
            </a:r>
            <a:r>
              <a:rPr dirty="0" spc="-20"/>
              <a:t> </a:t>
            </a:r>
            <a:r>
              <a:rPr dirty="0"/>
              <a:t>않는다고</a:t>
            </a:r>
            <a:r>
              <a:rPr dirty="0" spc="-25"/>
              <a:t> </a:t>
            </a:r>
            <a:r>
              <a:rPr dirty="0"/>
              <a:t>비판을</a:t>
            </a:r>
            <a:r>
              <a:rPr dirty="0" spc="-40"/>
              <a:t> </a:t>
            </a:r>
            <a:r>
              <a:rPr dirty="0"/>
              <a:t>받기</a:t>
            </a:r>
            <a:r>
              <a:rPr dirty="0" spc="-20"/>
              <a:t> </a:t>
            </a:r>
            <a:r>
              <a:rPr dirty="0" spc="-25"/>
              <a:t>시작함</a:t>
            </a:r>
          </a:p>
          <a:p>
            <a:pPr marL="12700" marR="166370">
              <a:lnSpc>
                <a:spcPct val="120000"/>
              </a:lnSpc>
              <a:spcBef>
                <a:spcPts val="5"/>
              </a:spcBef>
            </a:pPr>
            <a:r>
              <a:rPr dirty="0"/>
              <a:t>특히</a:t>
            </a:r>
            <a:r>
              <a:rPr dirty="0" spc="-40"/>
              <a:t> </a:t>
            </a:r>
            <a:r>
              <a:rPr dirty="0"/>
              <a:t>2014년</a:t>
            </a:r>
            <a:r>
              <a:rPr dirty="0" spc="-45"/>
              <a:t> </a:t>
            </a:r>
            <a:r>
              <a:rPr dirty="0"/>
              <a:t>Jill</a:t>
            </a:r>
            <a:r>
              <a:rPr dirty="0" spc="-20"/>
              <a:t> </a:t>
            </a:r>
            <a:r>
              <a:rPr dirty="0"/>
              <a:t>Lepore가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New</a:t>
            </a:r>
            <a:r>
              <a:rPr dirty="0" spc="-30"/>
              <a:t> </a:t>
            </a:r>
            <a:r>
              <a:rPr dirty="0" spc="-20"/>
              <a:t>Yorker에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Disruption</a:t>
            </a:r>
            <a:r>
              <a:rPr dirty="0" spc="-20"/>
              <a:t> </a:t>
            </a:r>
            <a:r>
              <a:rPr dirty="0"/>
              <a:t>Machine이라는</a:t>
            </a:r>
            <a:r>
              <a:rPr dirty="0" spc="-45"/>
              <a:t> </a:t>
            </a:r>
            <a:r>
              <a:rPr dirty="0"/>
              <a:t>글을</a:t>
            </a:r>
            <a:r>
              <a:rPr dirty="0" spc="-35"/>
              <a:t> </a:t>
            </a:r>
            <a:r>
              <a:rPr dirty="0" spc="-25"/>
              <a:t>기고해 </a:t>
            </a:r>
            <a:r>
              <a:rPr dirty="0"/>
              <a:t>강도높은</a:t>
            </a:r>
            <a:r>
              <a:rPr dirty="0" spc="-25"/>
              <a:t> </a:t>
            </a:r>
            <a:r>
              <a:rPr dirty="0"/>
              <a:t>비판</a:t>
            </a:r>
            <a:r>
              <a:rPr dirty="0" spc="-15"/>
              <a:t> </a:t>
            </a:r>
            <a:r>
              <a:rPr dirty="0"/>
              <a:t>(맞는</a:t>
            </a:r>
            <a:r>
              <a:rPr dirty="0" spc="-15"/>
              <a:t> </a:t>
            </a:r>
            <a:r>
              <a:rPr dirty="0"/>
              <a:t>경우가</a:t>
            </a:r>
            <a:r>
              <a:rPr dirty="0" spc="-15"/>
              <a:t> </a:t>
            </a:r>
            <a:r>
              <a:rPr dirty="0"/>
              <a:t>없다,</a:t>
            </a:r>
            <a:r>
              <a:rPr dirty="0" spc="-20"/>
              <a:t> </a:t>
            </a:r>
            <a:r>
              <a:rPr dirty="0"/>
              <a:t>미신적</a:t>
            </a:r>
            <a:r>
              <a:rPr dirty="0" spc="-25"/>
              <a:t> </a:t>
            </a:r>
            <a:r>
              <a:rPr dirty="0"/>
              <a:t>믿음</a:t>
            </a:r>
            <a:r>
              <a:rPr dirty="0" spc="-15"/>
              <a:t> </a:t>
            </a:r>
            <a:r>
              <a:rPr dirty="0"/>
              <a:t>수준이다</a:t>
            </a:r>
            <a:r>
              <a:rPr dirty="0" spc="-15"/>
              <a:t> </a:t>
            </a:r>
            <a:r>
              <a:rPr dirty="0" spc="-25"/>
              <a:t>등…) </a:t>
            </a:r>
            <a:r>
              <a:rPr dirty="0" u="sng" spc="-1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hlinkClick r:id="rId7"/>
              </a:rPr>
              <a:t>https://www.newyorker.com/magazine/2014/06/23/the-disruption-machine</a:t>
            </a:r>
          </a:p>
          <a:p>
            <a:pPr>
              <a:lnSpc>
                <a:spcPct val="100000"/>
              </a:lnSpc>
              <a:spcBef>
                <a:spcPts val="540"/>
              </a:spcBef>
            </a:pPr>
          </a:p>
          <a:p>
            <a:pPr marL="12700" marR="254635">
              <a:lnSpc>
                <a:spcPct val="120000"/>
              </a:lnSpc>
            </a:pPr>
            <a:r>
              <a:rPr dirty="0"/>
              <a:t>2016년</a:t>
            </a:r>
            <a:r>
              <a:rPr dirty="0" spc="-40"/>
              <a:t> </a:t>
            </a:r>
            <a:r>
              <a:rPr dirty="0"/>
              <a:t>최초로</a:t>
            </a:r>
            <a:r>
              <a:rPr dirty="0" spc="-30"/>
              <a:t> </a:t>
            </a:r>
            <a:r>
              <a:rPr dirty="0"/>
              <a:t>이론을</a:t>
            </a:r>
            <a:r>
              <a:rPr dirty="0" spc="-40"/>
              <a:t> </a:t>
            </a:r>
            <a:r>
              <a:rPr dirty="0"/>
              <a:t>제시했던</a:t>
            </a:r>
            <a:r>
              <a:rPr dirty="0" spc="-30"/>
              <a:t> </a:t>
            </a:r>
            <a:r>
              <a:rPr dirty="0"/>
              <a:t>Clayton</a:t>
            </a:r>
            <a:r>
              <a:rPr dirty="0" spc="-45"/>
              <a:t> </a:t>
            </a:r>
            <a:r>
              <a:rPr dirty="0"/>
              <a:t>Christensen</a:t>
            </a:r>
            <a:r>
              <a:rPr dirty="0" spc="-10"/>
              <a:t> </a:t>
            </a:r>
            <a:r>
              <a:rPr dirty="0"/>
              <a:t>본인이</a:t>
            </a:r>
            <a:r>
              <a:rPr dirty="0" spc="-20"/>
              <a:t> </a:t>
            </a:r>
            <a:r>
              <a:rPr dirty="0"/>
              <a:t>Harvard</a:t>
            </a:r>
            <a:r>
              <a:rPr dirty="0" spc="-45"/>
              <a:t> </a:t>
            </a:r>
            <a:r>
              <a:rPr dirty="0"/>
              <a:t>Business</a:t>
            </a:r>
            <a:r>
              <a:rPr dirty="0" spc="-30"/>
              <a:t> </a:t>
            </a:r>
            <a:r>
              <a:rPr dirty="0" spc="-10"/>
              <a:t>Review에 </a:t>
            </a:r>
            <a:r>
              <a:rPr dirty="0"/>
              <a:t>‘What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Disruptive</a:t>
            </a:r>
            <a:r>
              <a:rPr dirty="0" spc="-35"/>
              <a:t> </a:t>
            </a:r>
            <a:r>
              <a:rPr dirty="0"/>
              <a:t>Innovation’이라는</a:t>
            </a:r>
            <a:r>
              <a:rPr dirty="0" spc="-65"/>
              <a:t> </a:t>
            </a:r>
            <a:r>
              <a:rPr dirty="0"/>
              <a:t>글을</a:t>
            </a:r>
            <a:r>
              <a:rPr dirty="0" spc="-45"/>
              <a:t> </a:t>
            </a:r>
            <a:r>
              <a:rPr dirty="0" spc="-25"/>
              <a:t>기고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u="sng" spc="-1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hlinkClick r:id="rId8"/>
              </a:rPr>
              <a:t>https://hbr.org/2015/12/what-is-disruptive-innovation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470785" y="2508859"/>
            <a:ext cx="80073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5255">
              <a:lnSpc>
                <a:spcPct val="120000"/>
              </a:lnSpc>
              <a:spcBef>
                <a:spcPts val="100"/>
              </a:spcBef>
            </a:pPr>
            <a:r>
              <a:rPr dirty="0" sz="1100" spc="-10" b="1">
                <a:latin typeface="Malgun Gothic"/>
                <a:cs typeface="Malgun Gothic"/>
              </a:rPr>
              <a:t>Clayton Christensen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988032" y="6001403"/>
            <a:ext cx="1163955" cy="361950"/>
            <a:chOff x="3988032" y="6001403"/>
            <a:chExt cx="1163955" cy="361950"/>
          </a:xfrm>
        </p:grpSpPr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6001403"/>
              <a:ext cx="1163375" cy="36140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6016751"/>
              <a:ext cx="1100327" cy="28955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021836" y="6016751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80"/>
                  </a:moveTo>
                  <a:lnTo>
                    <a:pt x="275081" y="144780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80"/>
                  </a:lnTo>
                  <a:lnTo>
                    <a:pt x="1100327" y="144780"/>
                  </a:lnTo>
                  <a:lnTo>
                    <a:pt x="550163" y="289560"/>
                  </a:lnTo>
                  <a:lnTo>
                    <a:pt x="0" y="14478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45007" y="6237295"/>
            <a:ext cx="4762500" cy="5372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b="1">
                <a:latin typeface="Malgun Gothic"/>
                <a:cs typeface="Malgun Gothic"/>
              </a:rPr>
              <a:t>다양한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연구와</a:t>
            </a:r>
            <a:r>
              <a:rPr dirty="0" sz="1400" spc="-2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논의가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다시금</a:t>
            </a:r>
            <a:r>
              <a:rPr dirty="0" sz="1400" spc="-15" b="1">
                <a:latin typeface="Malgun Gothic"/>
                <a:cs typeface="Malgun Gothic"/>
              </a:rPr>
              <a:t> </a:t>
            </a:r>
            <a:r>
              <a:rPr dirty="0" sz="1400" spc="-25" b="1">
                <a:latin typeface="Malgun Gothic"/>
                <a:cs typeface="Malgun Gothic"/>
              </a:rPr>
              <a:t>파생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u="sng" sz="1400" spc="-10" b="1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9"/>
              </a:rPr>
              <a:t>https://ieeexplore.ieee.org/abstract/document/9122042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561070" cy="5241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성격이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다르면…?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수행할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때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조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치가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필요할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marR="15875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PSM이나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수준으로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엄밀한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있지는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않으며,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대표성을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만족시키는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중요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다만,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유사하고,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받는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5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다고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가정할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있다면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근거가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해법이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있지만,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가능한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일부는: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1)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시행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2)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회귀식에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추가하여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62010" cy="503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이중차분법에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dirty="0" sz="1900" spc="-7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도시재생사업이</a:t>
            </a:r>
            <a:r>
              <a:rPr dirty="0" sz="19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7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가격에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dirty="0" sz="1900" spc="-7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dirty="0" sz="1900" spc="-7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900">
              <a:latin typeface="Malgun Gothic"/>
              <a:cs typeface="Malgun Gothic"/>
            </a:endParaRPr>
          </a:p>
          <a:p>
            <a:pPr lvl="1" marL="1104900" indent="-3124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0490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박대근,</a:t>
            </a:r>
            <a:r>
              <a:rPr dirty="0" sz="1900" spc="-6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김홍순</a:t>
            </a:r>
            <a:r>
              <a:rPr dirty="0" sz="1900" spc="-7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10">
                <a:solidFill>
                  <a:srgbClr val="333D47"/>
                </a:solidFill>
                <a:latin typeface="Malgun Gothic"/>
                <a:cs typeface="Malgun Gothic"/>
              </a:rPr>
              <a:t>(2020)</a:t>
            </a:r>
            <a:endParaRPr sz="19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40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인과관계: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dirty="0" sz="19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상승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1동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2동</a:t>
            </a:r>
            <a:endParaRPr sz="1900">
              <a:latin typeface="Malgun Gothic"/>
              <a:cs typeface="Malgun Gothic"/>
            </a:endParaRPr>
          </a:p>
          <a:p>
            <a:pPr marL="562610" marR="7620" indent="-227965">
              <a:lnSpc>
                <a:spcPts val="2050"/>
              </a:lnSpc>
              <a:spcBef>
                <a:spcPts val="30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dirty="0" sz="1900" spc="-7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시행이라는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r>
              <a:rPr dirty="0" sz="1900" spc="-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7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가격이라는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향을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데에는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19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소요됨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이후로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거래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일어나야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때문</a:t>
            </a:r>
            <a:endParaRPr sz="1900">
              <a:latin typeface="Malgun Gothic"/>
              <a:cs typeface="Malgun Gothic"/>
            </a:endParaRPr>
          </a:p>
          <a:p>
            <a:pPr lvl="1" marL="1021080" indent="-228600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또한,</a:t>
            </a:r>
            <a:r>
              <a:rPr dirty="0" sz="19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가격이라는</a:t>
            </a:r>
            <a:r>
              <a:rPr dirty="0" sz="19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dirty="0" sz="19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별개로</a:t>
            </a:r>
            <a:r>
              <a:rPr dirty="0" sz="1900" spc="-5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dirty="0" sz="19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요인에</a:t>
            </a:r>
            <a:r>
              <a:rPr dirty="0" sz="19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 b="1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dirty="0" sz="1900" spc="-6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계속</a:t>
            </a:r>
            <a:r>
              <a:rPr dirty="0" sz="1900" spc="-6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b="1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하지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5">
                <a:solidFill>
                  <a:srgbClr val="333D47"/>
                </a:solidFill>
                <a:latin typeface="Malgun Gothic"/>
                <a:cs typeface="Malgun Gothic"/>
              </a:rPr>
              <a:t>않나?</a:t>
            </a:r>
            <a:endParaRPr sz="1900">
              <a:latin typeface="Malgun Gothic"/>
              <a:cs typeface="Malgun Gothic"/>
            </a:endParaRPr>
          </a:p>
          <a:p>
            <a:pPr lvl="1" marL="1021080" marR="5080" indent="-229235">
              <a:lnSpc>
                <a:spcPts val="2050"/>
              </a:lnSpc>
              <a:spcBef>
                <a:spcPts val="495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집값이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오르는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시기라서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오른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것인지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10">
                <a:solidFill>
                  <a:srgbClr val="333D47"/>
                </a:solidFill>
                <a:latin typeface="Malgun Gothic"/>
                <a:cs typeface="Malgun Gothic"/>
              </a:rPr>
              <a:t>도시재생사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업으로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dirty="0" sz="19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오른</a:t>
            </a:r>
            <a:r>
              <a:rPr dirty="0" sz="19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것인지</a:t>
            </a:r>
            <a:r>
              <a:rPr dirty="0" sz="19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dirty="0" sz="19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dirty="0" sz="19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19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900" spc="-20">
                <a:solidFill>
                  <a:srgbClr val="333D47"/>
                </a:solidFill>
                <a:latin typeface="Malgun Gothic"/>
                <a:cs typeface="Malgun Gothic"/>
              </a:rPr>
              <a:t>있을까?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6989" y="1017270"/>
            <a:ext cx="8526780" cy="5323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601980" marR="254635" indent="-229235">
              <a:lnSpc>
                <a:spcPct val="110100"/>
              </a:lnSpc>
              <a:buFont typeface="Wingdings"/>
              <a:buChar char=""/>
              <a:tabLst>
                <a:tab pos="6019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혹시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달라서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차이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아닐까?</a:t>
            </a:r>
            <a:endParaRPr sz="2000">
              <a:latin typeface="Malgun Gothic"/>
              <a:cs typeface="Malgun Gothic"/>
            </a:endParaRPr>
          </a:p>
          <a:p>
            <a:pPr algn="ctr" marR="92075">
              <a:lnSpc>
                <a:spcPct val="100000"/>
              </a:lnSpc>
              <a:spcBef>
                <a:spcPts val="1970"/>
              </a:spcBef>
            </a:pPr>
            <a:r>
              <a:rPr dirty="0" sz="2000">
                <a:latin typeface="Cambria Math"/>
                <a:cs typeface="Cambria Math"/>
              </a:rPr>
              <a:t>𝑌</a:t>
            </a:r>
            <a:r>
              <a:rPr dirty="0" sz="2000" spc="10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8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sz="2000">
                <a:latin typeface="Cambria Math"/>
                <a:cs typeface="Cambria Math"/>
              </a:rPr>
              <a:t>𝐴𝑓𝑡𝑒𝑟 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3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×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  <a:p>
            <a:pPr algn="ctr" marR="733425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dirty="0" baseline="-15325" sz="2175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dirty="0" sz="2000" spc="-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0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dirty="0" baseline="-15325" sz="2175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𝐶ℎ𝑎𝑖𝑛3</a:t>
            </a:r>
            <a:r>
              <a:rPr dirty="0" sz="2000" spc="-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0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dirty="0" baseline="-15325" sz="2175" spc="-15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000">
              <a:latin typeface="Cambria Math"/>
              <a:cs typeface="Cambria Math"/>
            </a:endParaRPr>
          </a:p>
          <a:p>
            <a:pPr lvl="1" marL="1059180" indent="-228600">
              <a:lnSpc>
                <a:spcPct val="100000"/>
              </a:lnSpc>
              <a:buFont typeface="Arial MT"/>
              <a:buChar char="•"/>
              <a:tabLst>
                <a:tab pos="10591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식과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유형을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통제변수로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2" marL="1515745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51574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이제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dirty="0" sz="1800" spc="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차이가 통제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dirty="0" sz="1800" spc="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상황에서의 효과를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45"/>
              </a:spcBef>
              <a:buClr>
                <a:srgbClr val="333D47"/>
              </a:buClr>
              <a:buFont typeface="Wingdings"/>
              <a:buChar char=""/>
            </a:pPr>
            <a:endParaRPr sz="1800">
              <a:latin typeface="Malgun Gothic"/>
              <a:cs typeface="Malgun Gothic"/>
            </a:endParaRPr>
          </a:p>
          <a:p>
            <a:pPr marL="601345" indent="-227965">
              <a:lnSpc>
                <a:spcPct val="100000"/>
              </a:lnSpc>
              <a:buFont typeface="Wingdings"/>
              <a:buChar char=""/>
              <a:tabLst>
                <a:tab pos="60134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유형에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2,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되었는데,</a:t>
            </a:r>
            <a:endParaRPr sz="2000">
              <a:latin typeface="Malgun Gothic"/>
              <a:cs typeface="Malgun Gothic"/>
            </a:endParaRPr>
          </a:p>
          <a:p>
            <a:pPr marL="60198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반영하면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연속변수와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받아들여지게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lvl="1" marL="1059180" marR="1778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591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범주형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변수로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받아들이도록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R 프로그램에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설명해주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88848" y="2801111"/>
            <a:ext cx="7085330" cy="2232660"/>
            <a:chOff x="688848" y="2801111"/>
            <a:chExt cx="7085330" cy="2232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2801111"/>
              <a:ext cx="7024116" cy="22326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8" y="3985272"/>
              <a:ext cx="3197352" cy="8762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50570" y="4024122"/>
              <a:ext cx="3078480" cy="757555"/>
            </a:xfrm>
            <a:custGeom>
              <a:avLst/>
              <a:gdLst/>
              <a:ahLst/>
              <a:cxnLst/>
              <a:rect l="l" t="t" r="r" b="b"/>
              <a:pathLst>
                <a:path w="3078479" h="757554">
                  <a:moveTo>
                    <a:pt x="0" y="757427"/>
                  </a:moveTo>
                  <a:lnTo>
                    <a:pt x="3078480" y="757427"/>
                  </a:lnTo>
                  <a:lnTo>
                    <a:pt x="3078480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85089" y="1017270"/>
            <a:ext cx="8820150" cy="149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  <a:p>
            <a:pPr marL="5133975" marR="5080">
              <a:lnSpc>
                <a:spcPct val="100000"/>
              </a:lnSpc>
              <a:spcBef>
                <a:spcPts val="8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Chain이라는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내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값들을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Malgun Gothic"/>
                <a:cs typeface="Malgun Gothic"/>
              </a:rPr>
              <a:t>범주형으로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인식해달라는</a:t>
            </a:r>
            <a:r>
              <a:rPr dirty="0" sz="1600" spc="-7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endParaRPr sz="1600">
              <a:latin typeface="Malgun Gothic"/>
              <a:cs typeface="Malgun Gothic"/>
            </a:endParaRPr>
          </a:p>
          <a:p>
            <a:pPr marL="189230">
              <a:lnSpc>
                <a:spcPts val="1245"/>
              </a:lnSpc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dirty="0" sz="1400" spc="-4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847214">
              <a:lnSpc>
                <a:spcPct val="120000"/>
              </a:lnSpc>
            </a:pP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mydid2</a:t>
            </a:r>
            <a:r>
              <a:rPr dirty="0" sz="1400" spc="-5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lm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(emp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~treat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after</a:t>
            </a:r>
            <a:r>
              <a:rPr dirty="0" sz="14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treat:after</a:t>
            </a:r>
            <a:r>
              <a:rPr dirty="0" sz="1400" spc="-2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dirty="0" sz="1400" spc="-1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FF0000"/>
                </a:solidFill>
                <a:latin typeface="Malgun Gothic"/>
                <a:cs typeface="Malgun Gothic"/>
              </a:rPr>
              <a:t>factor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(chain),</a:t>
            </a:r>
            <a:r>
              <a:rPr dirty="0" sz="14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dirty="0" sz="1400" spc="-3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1400" spc="-10" b="1">
                <a:solidFill>
                  <a:srgbClr val="1B1F2E"/>
                </a:solidFill>
                <a:latin typeface="Malgun Gothic"/>
                <a:cs typeface="Malgun Gothic"/>
              </a:rPr>
              <a:t> mydata) 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98135" y="1566633"/>
            <a:ext cx="477520" cy="603885"/>
            <a:chOff x="4898135" y="1566633"/>
            <a:chExt cx="477520" cy="60388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8135" y="1566633"/>
              <a:ext cx="477037" cy="6035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017769" y="1589024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2" y="386841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2" y="386841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1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28243" y="5287136"/>
            <a:ext cx="56210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각각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chain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관측치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‘대비’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2,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3,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4인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관측치의</a:t>
            </a:r>
            <a:r>
              <a:rPr dirty="0" sz="1600" spc="-4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종속변수(emp)의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영향을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02505" y="5594248"/>
            <a:ext cx="3639820" cy="676910"/>
          </a:xfrm>
          <a:custGeom>
            <a:avLst/>
            <a:gdLst/>
            <a:ahLst/>
            <a:cxnLst/>
            <a:rect l="l" t="t" r="r" b="b"/>
            <a:pathLst>
              <a:path w="3639820" h="676910">
                <a:moveTo>
                  <a:pt x="2805671" y="335280"/>
                </a:moveTo>
                <a:lnTo>
                  <a:pt x="2805671" y="335280"/>
                </a:lnTo>
                <a:lnTo>
                  <a:pt x="141732" y="335280"/>
                </a:lnTo>
                <a:lnTo>
                  <a:pt x="141732" y="0"/>
                </a:lnTo>
                <a:lnTo>
                  <a:pt x="0" y="0"/>
                </a:lnTo>
                <a:lnTo>
                  <a:pt x="0" y="341376"/>
                </a:lnTo>
                <a:lnTo>
                  <a:pt x="85344" y="341376"/>
                </a:lnTo>
                <a:lnTo>
                  <a:pt x="85344" y="676656"/>
                </a:lnTo>
                <a:lnTo>
                  <a:pt x="2805671" y="676656"/>
                </a:lnTo>
                <a:lnTo>
                  <a:pt x="2805671" y="335280"/>
                </a:lnTo>
                <a:close/>
              </a:path>
              <a:path w="3639820" h="676910">
                <a:moveTo>
                  <a:pt x="3639299" y="335280"/>
                </a:moveTo>
                <a:lnTo>
                  <a:pt x="3384804" y="335280"/>
                </a:lnTo>
                <a:lnTo>
                  <a:pt x="3314700" y="335280"/>
                </a:lnTo>
                <a:lnTo>
                  <a:pt x="2805684" y="335280"/>
                </a:lnTo>
                <a:lnTo>
                  <a:pt x="2805684" y="676656"/>
                </a:lnTo>
                <a:lnTo>
                  <a:pt x="3314700" y="676656"/>
                </a:lnTo>
                <a:lnTo>
                  <a:pt x="3384804" y="676656"/>
                </a:lnTo>
                <a:lnTo>
                  <a:pt x="3639299" y="676656"/>
                </a:lnTo>
                <a:lnTo>
                  <a:pt x="3639299" y="3352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dirty="0" sz="18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4577" y="4793500"/>
            <a:ext cx="7621270" cy="148463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91465" indent="-22796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1465" algn="l"/>
              </a:tabLst>
            </a:pP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dirty="0" sz="2000" spc="-16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dirty="0" baseline="-15325" sz="2175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dirty="0" sz="2000" spc="-15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값이</a:t>
            </a:r>
            <a:r>
              <a:rPr dirty="0" sz="20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041E41"/>
                </a:solidFill>
                <a:latin typeface="Malgun Gothic"/>
                <a:cs typeface="Malgun Gothic"/>
              </a:rPr>
              <a:t>양수로</a:t>
            </a:r>
            <a:r>
              <a:rPr dirty="0" sz="2000" spc="-16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041E41"/>
                </a:solidFill>
                <a:latin typeface="Malgun Gothic"/>
                <a:cs typeface="Malgun Gothic"/>
              </a:rPr>
              <a:t>유의</a:t>
            </a:r>
            <a:r>
              <a:rPr dirty="0" sz="2000" spc="-10">
                <a:solidFill>
                  <a:srgbClr val="041E41"/>
                </a:solidFill>
                <a:latin typeface="Malgun Gothic"/>
                <a:cs typeface="Malgun Gothic"/>
              </a:rPr>
              <a:t>했음</a:t>
            </a:r>
            <a:r>
              <a:rPr dirty="0" sz="20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(p-value</a:t>
            </a:r>
            <a:r>
              <a:rPr dirty="0" sz="2000" spc="-10">
                <a:solidFill>
                  <a:srgbClr val="041E41"/>
                </a:solidFill>
                <a:latin typeface="Arial MT"/>
                <a:cs typeface="Arial MT"/>
              </a:rPr>
              <a:t> 0.065)</a:t>
            </a:r>
            <a:endParaRPr sz="2000">
              <a:latin typeface="Arial MT"/>
              <a:cs typeface="Arial MT"/>
            </a:endParaRPr>
          </a:p>
          <a:p>
            <a:pPr lvl="1" marL="748665" indent="-227965">
              <a:lnSpc>
                <a:spcPct val="100000"/>
              </a:lnSpc>
              <a:spcBef>
                <a:spcPts val="640"/>
              </a:spcBef>
              <a:buFont typeface="Wingdings"/>
              <a:buChar char=""/>
              <a:tabLst>
                <a:tab pos="748665" algn="l"/>
              </a:tabLst>
            </a:pP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뉴저지</a:t>
            </a:r>
            <a:r>
              <a:rPr dirty="0" sz="1600" spc="-14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041E41"/>
                </a:solidFill>
                <a:latin typeface="Malgun Gothic"/>
                <a:cs typeface="Malgun Gothic"/>
              </a:rPr>
              <a:t>주의</a:t>
            </a:r>
            <a:r>
              <a:rPr dirty="0" sz="1600" spc="-12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dirty="0" sz="1600" spc="-114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dirty="0" sz="16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오히려</a:t>
            </a:r>
            <a:r>
              <a:rPr dirty="0" sz="1600" spc="-12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dirty="0" sz="16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증대를</a:t>
            </a:r>
            <a:r>
              <a:rPr dirty="0" sz="1600" spc="-12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041E41"/>
                </a:solidFill>
                <a:latin typeface="Malgun Gothic"/>
                <a:cs typeface="Malgun Gothic"/>
              </a:rPr>
              <a:t>불러왔다</a:t>
            </a:r>
            <a:r>
              <a:rPr dirty="0" sz="1600" spc="-1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  <a:p>
            <a:pPr marL="292100" marR="30480" indent="-229235">
              <a:lnSpc>
                <a:spcPct val="110000"/>
              </a:lnSpc>
              <a:spcBef>
                <a:spcPts val="430"/>
              </a:spcBef>
              <a:buChar char="•"/>
              <a:tabLst>
                <a:tab pos="292100" algn="l"/>
              </a:tabLst>
            </a:pP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1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유형에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비해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Arial MT"/>
                <a:cs typeface="Arial MT"/>
              </a:rPr>
              <a:t>2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및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유형의</a:t>
            </a:r>
            <a:r>
              <a:rPr dirty="0" sz="2000" spc="-17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수준이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041E41"/>
                </a:solidFill>
                <a:latin typeface="Malgun Gothic"/>
                <a:cs typeface="Malgun Gothic"/>
              </a:rPr>
              <a:t>유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의미하게</a:t>
            </a:r>
            <a:r>
              <a:rPr dirty="0" sz="2000" spc="-18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낮은</a:t>
            </a:r>
            <a:r>
              <a:rPr dirty="0" sz="20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것으로</a:t>
            </a:r>
            <a:r>
              <a:rPr dirty="0" sz="2000" spc="-16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41E41"/>
                </a:solidFill>
                <a:latin typeface="Malgun Gothic"/>
                <a:cs typeface="Malgun Gothic"/>
              </a:rPr>
              <a:t>나타났음</a:t>
            </a:r>
            <a:r>
              <a:rPr dirty="0" sz="2000" spc="-17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(4</a:t>
            </a:r>
            <a:r>
              <a:rPr dirty="0" sz="2000">
                <a:solidFill>
                  <a:srgbClr val="FF0000"/>
                </a:solidFill>
                <a:latin typeface="Malgun Gothic"/>
                <a:cs typeface="Malgun Gothic"/>
              </a:rPr>
              <a:t>번</a:t>
            </a:r>
            <a:r>
              <a:rPr dirty="0" sz="2000" spc="-18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0000"/>
                </a:solidFill>
                <a:latin typeface="Malgun Gothic"/>
                <a:cs typeface="Malgun Gothic"/>
              </a:rPr>
              <a:t>체인과는</a:t>
            </a:r>
            <a:r>
              <a:rPr dirty="0" sz="2000" spc="-165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dirty="0" sz="2000" spc="-18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dirty="0" sz="2000" spc="-15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X)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59689" y="853923"/>
            <a:ext cx="7874634" cy="963294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 marL="2531110">
              <a:lnSpc>
                <a:spcPct val="100000"/>
              </a:lnSpc>
              <a:spcBef>
                <a:spcPts val="1290"/>
              </a:spcBef>
            </a:pPr>
            <a:r>
              <a:rPr dirty="0" sz="2000">
                <a:latin typeface="Cambria Math"/>
                <a:cs typeface="Cambria Math"/>
              </a:rPr>
              <a:t>𝑌</a:t>
            </a:r>
            <a:r>
              <a:rPr dirty="0" sz="2000" spc="10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0</a:t>
            </a:r>
            <a:r>
              <a:rPr dirty="0" baseline="-15325" sz="2175" spc="28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2</a:t>
            </a:r>
            <a:r>
              <a:rPr dirty="0" sz="2000">
                <a:latin typeface="Cambria Math"/>
                <a:cs typeface="Cambria Math"/>
              </a:rPr>
              <a:t>𝐴𝑓𝑡𝑒𝑟 +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𝛽</a:t>
            </a:r>
            <a:r>
              <a:rPr dirty="0" baseline="-15325" sz="2175">
                <a:latin typeface="Cambria Math"/>
                <a:cs typeface="Cambria Math"/>
              </a:rPr>
              <a:t>3</a:t>
            </a:r>
            <a:r>
              <a:rPr dirty="0" sz="2000">
                <a:latin typeface="Cambria Math"/>
                <a:cs typeface="Cambria Math"/>
              </a:rPr>
              <a:t>𝑇𝑟𝑒𝑎𝑡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×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779389" y="4254372"/>
            <a:ext cx="447040" cy="200025"/>
          </a:xfrm>
          <a:custGeom>
            <a:avLst/>
            <a:gdLst/>
            <a:ahLst/>
            <a:cxnLst/>
            <a:rect l="l" t="t" r="r" b="b"/>
            <a:pathLst>
              <a:path w="447039" h="200025">
                <a:moveTo>
                  <a:pt x="446532" y="0"/>
                </a:moveTo>
                <a:lnTo>
                  <a:pt x="0" y="0"/>
                </a:lnTo>
                <a:lnTo>
                  <a:pt x="0" y="199644"/>
                </a:lnTo>
                <a:lnTo>
                  <a:pt x="446532" y="199644"/>
                </a:lnTo>
                <a:lnTo>
                  <a:pt x="4465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79389" y="4559172"/>
            <a:ext cx="447040" cy="200025"/>
          </a:xfrm>
          <a:custGeom>
            <a:avLst/>
            <a:gdLst/>
            <a:ahLst/>
            <a:cxnLst/>
            <a:rect l="l" t="t" r="r" b="b"/>
            <a:pathLst>
              <a:path w="447039" h="200025">
                <a:moveTo>
                  <a:pt x="446532" y="0"/>
                </a:moveTo>
                <a:lnTo>
                  <a:pt x="0" y="0"/>
                </a:lnTo>
                <a:lnTo>
                  <a:pt x="0" y="199644"/>
                </a:lnTo>
                <a:lnTo>
                  <a:pt x="446532" y="199644"/>
                </a:lnTo>
                <a:lnTo>
                  <a:pt x="4465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105103" y="2299716"/>
          <a:ext cx="5569585" cy="24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/>
                <a:gridCol w="1176655"/>
                <a:gridCol w="1176655"/>
                <a:gridCol w="1176654"/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 b="1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 b="1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dirty="0" sz="1400" spc="-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25.731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1.031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2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dirty="0" sz="1400" spc="-8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1400" spc="-2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400" spc="-10">
                          <a:latin typeface="Malgun Gothic"/>
                          <a:cs typeface="Malgun Gothic"/>
                        </a:rPr>
                        <a:t>2.321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1.080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0.0319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400" spc="-10">
                          <a:latin typeface="Malgun Gothic"/>
                          <a:cs typeface="Malgun Gothic"/>
                        </a:rPr>
                        <a:t>2.195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1.369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0.1093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dirty="0" sz="1400" spc="-4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2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𝜷</a:t>
                      </a:r>
                      <a:r>
                        <a:rPr dirty="0" baseline="-16666" sz="1500" spc="-3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dirty="0" sz="1400" spc="-2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2.814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1.525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0.0654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Chain2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10.811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0.821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Chain3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2.252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0.770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0.004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Chain4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1400" spc="-2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dirty="0" baseline="-16666" sz="1500" spc="-3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6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1.118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0.930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0.230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49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6614286" y="2963697"/>
            <a:ext cx="220662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192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10%</a:t>
            </a:r>
            <a:r>
              <a:rPr dirty="0" sz="1600" spc="-6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유의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02229" y="1790826"/>
            <a:ext cx="40411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dirty="0" baseline="-15325" sz="2175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dirty="0" sz="2000" spc="-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0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dirty="0" baseline="-15325" sz="2175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𝐶ℎ𝑎𝑖𝑛3</a:t>
            </a:r>
            <a:r>
              <a:rPr dirty="0" sz="20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0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dirty="0" baseline="-15325" sz="2175" spc="-15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5089" y="1017270"/>
            <a:ext cx="8449945" cy="3339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부문에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살펴봤던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연구의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Malgun Gothic"/>
              <a:cs typeface="Malgun Gothic"/>
            </a:endParaRPr>
          </a:p>
          <a:p>
            <a:pPr algn="just" marL="562610" marR="4321810" indent="-22796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기본모형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dirty="0" sz="18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시행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dirty="0" sz="1800" spc="-15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인한</a:t>
            </a:r>
            <a:r>
              <a:rPr dirty="0" sz="1800" spc="-15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아파트</a:t>
            </a:r>
            <a:r>
              <a:rPr dirty="0" sz="1800" spc="-13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dirty="0" sz="1800" spc="-14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dirty="0" sz="1800" spc="-15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효과가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1.1%p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041E41"/>
              </a:buClr>
              <a:buFont typeface="Wingdings"/>
              <a:buChar char=""/>
            </a:pPr>
            <a:endParaRPr sz="1800">
              <a:latin typeface="Arial"/>
              <a:cs typeface="Arial"/>
            </a:endParaRPr>
          </a:p>
          <a:p>
            <a:pPr marL="562610" marR="4257675" indent="-22796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독립변수</a:t>
            </a:r>
            <a:r>
              <a:rPr dirty="0" sz="1800" spc="-13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추가를</a:t>
            </a:r>
            <a:r>
              <a:rPr dirty="0" sz="1800" spc="-14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통해</a:t>
            </a:r>
            <a:r>
              <a:rPr dirty="0" sz="1800" spc="-13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주택</a:t>
            </a:r>
            <a:r>
              <a:rPr dirty="0" sz="1800" spc="-13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규모</a:t>
            </a:r>
            <a:r>
              <a:rPr dirty="0" sz="1800" spc="-14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41E41"/>
                </a:solidFill>
                <a:latin typeface="Malgun Gothic"/>
                <a:cs typeface="Malgun Gothic"/>
              </a:rPr>
              <a:t>및 </a:t>
            </a:r>
            <a:r>
              <a:rPr dirty="0" sz="1800" spc="-50" b="1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층수를</a:t>
            </a:r>
            <a:r>
              <a:rPr dirty="0" sz="1800" spc="-13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통제한</a:t>
            </a:r>
            <a:r>
              <a:rPr dirty="0" sz="1800" spc="-14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041E41"/>
                </a:solidFill>
                <a:latin typeface="Malgun Gothic"/>
                <a:cs typeface="Malgun Gothic"/>
              </a:rPr>
              <a:t>도시재생 </a:t>
            </a:r>
            <a:r>
              <a:rPr dirty="0" sz="1800" spc="-20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사업의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아파트</a:t>
            </a:r>
            <a:r>
              <a:rPr dirty="0" sz="18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효과가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1.4%p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7872" y="4743155"/>
            <a:ext cx="3988435" cy="153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marR="5080" indent="-227965">
              <a:lnSpc>
                <a:spcPct val="11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이런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분석을</a:t>
            </a:r>
            <a:r>
              <a:rPr dirty="0" sz="1800" spc="-14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하지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않고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단순히</a:t>
            </a:r>
            <a:r>
              <a:rPr dirty="0" sz="1800" spc="-14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041E41"/>
                </a:solidFill>
                <a:latin typeface="Malgun Gothic"/>
                <a:cs typeface="Malgun Gothic"/>
              </a:rPr>
              <a:t>처치 </a:t>
            </a:r>
            <a:r>
              <a:rPr dirty="0" sz="1800" spc="-25" b="1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군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(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수유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1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동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)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dirty="0" sz="1800" spc="-12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선정</a:t>
            </a:r>
            <a:r>
              <a:rPr dirty="0" sz="1800" spc="-105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이전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/</a:t>
            </a:r>
            <a:r>
              <a:rPr dirty="0" sz="1800" spc="-10" b="1">
                <a:solidFill>
                  <a:srgbClr val="041E41"/>
                </a:solidFill>
                <a:latin typeface="Malgun Gothic"/>
                <a:cs typeface="Malgun Gothic"/>
              </a:rPr>
              <a:t>이후</a:t>
            </a:r>
            <a:r>
              <a:rPr dirty="0" sz="1800" spc="-120" b="1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041E41"/>
                </a:solidFill>
                <a:latin typeface="Malgun Gothic"/>
                <a:cs typeface="Malgun Gothic"/>
              </a:rPr>
              <a:t>가격만 </a:t>
            </a:r>
            <a:r>
              <a:rPr dirty="0" sz="1800" spc="-25" b="1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 b="1">
                <a:solidFill>
                  <a:srgbClr val="041E41"/>
                </a:solidFill>
                <a:latin typeface="Malgun Gothic"/>
                <a:cs typeface="Malgun Gothic"/>
              </a:rPr>
              <a:t>비교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했다면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dirty="0" sz="1800" spc="-14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시행의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041E41"/>
                </a:solidFill>
                <a:latin typeface="Malgun Gothic"/>
                <a:cs typeface="Malgun Gothic"/>
              </a:rPr>
              <a:t>아 </a:t>
            </a:r>
            <a:r>
              <a:rPr dirty="0" sz="1800" spc="-50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파트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dirty="0" sz="1800" spc="-14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dirty="0" sz="1800" spc="-125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효과를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041E41"/>
                </a:solidFill>
                <a:latin typeface="Arial"/>
                <a:cs typeface="Arial"/>
              </a:rPr>
              <a:t>4.7%p</a:t>
            </a:r>
            <a:r>
              <a:rPr dirty="0" sz="1800" spc="-1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dirty="0" sz="1800" spc="-12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오해 </a:t>
            </a:r>
            <a:r>
              <a:rPr dirty="0" sz="1800" spc="-25">
                <a:solidFill>
                  <a:srgbClr val="041E41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041E41"/>
                </a:solidFill>
                <a:latin typeface="Malgun Gothic"/>
                <a:cs typeface="Malgun Gothic"/>
              </a:rPr>
              <a:t>했을</a:t>
            </a:r>
            <a:r>
              <a:rPr dirty="0" sz="1800" spc="-13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854575" y="5614212"/>
            <a:ext cx="3933190" cy="9086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참고)</a:t>
            </a:r>
            <a:endParaRPr sz="1200">
              <a:latin typeface="Malgun Gothic"/>
              <a:cs typeface="Malgun Gothic"/>
            </a:endParaRPr>
          </a:p>
          <a:p>
            <a:pPr marL="38100" marR="1384300">
              <a:lnSpc>
                <a:spcPct val="120000"/>
              </a:lnSpc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종속변수에 로그를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취한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모형의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경우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각</a:t>
            </a:r>
            <a:r>
              <a:rPr dirty="0" sz="12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X에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대해</a:t>
            </a:r>
            <a:r>
              <a:rPr dirty="0" sz="1200" spc="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추정된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모수</a:t>
            </a:r>
            <a:r>
              <a:rPr dirty="0" sz="1200" spc="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에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대해,</a:t>
            </a:r>
            <a:endParaRPr sz="12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dirty="0" sz="1200" spc="1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* 100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%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만큼의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영향이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종속변수에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있다고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해석함</a:t>
            </a:r>
            <a:r>
              <a:rPr dirty="0" sz="1200" spc="7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-41666" sz="2100" spc="-37">
                <a:solidFill>
                  <a:srgbClr val="333D47"/>
                </a:solidFill>
                <a:latin typeface="Malgun Gothic"/>
                <a:cs typeface="Malgun Gothic"/>
              </a:rPr>
              <a:t>53</a:t>
            </a:r>
            <a:endParaRPr baseline="-41666" sz="21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7742" y="2681162"/>
            <a:ext cx="4076294" cy="28890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556" y="1947672"/>
            <a:ext cx="3608957" cy="60350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54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81365" cy="4995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전략의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광고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노출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개입에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매출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증대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(제품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판매량이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가지고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개입의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수도권</a:t>
            </a:r>
            <a:r>
              <a:rPr dirty="0" sz="2000" spc="-6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DTI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규제,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출산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(부동산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가격/출산율이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오르거나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내려가고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59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웨어러블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보유가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건강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관리에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친환경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소재가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매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출에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원격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근무가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업무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효율성에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등…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여러분의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분야에서는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가능할까?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Conducting</a:t>
            </a:r>
            <a:r>
              <a:rPr dirty="0" spc="275"/>
              <a:t> </a:t>
            </a:r>
            <a:r>
              <a:rPr dirty="0"/>
              <a:t>DID</a:t>
            </a:r>
            <a:r>
              <a:rPr dirty="0" spc="265"/>
              <a:t> </a:t>
            </a:r>
            <a:r>
              <a:rPr dirty="0" spc="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913515"/>
            <a:ext cx="8715375" cy="115062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4316730" algn="l"/>
              </a:tabLst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디지털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마케팅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전략의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	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우리는</a:t>
            </a:r>
            <a:r>
              <a:rPr dirty="0" baseline="1736" sz="24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이제</a:t>
            </a:r>
            <a:r>
              <a:rPr dirty="0" baseline="1736" sz="2400" spc="-67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dirty="0" baseline="1736" sz="2400" spc="-52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연구의</a:t>
            </a:r>
            <a:r>
              <a:rPr dirty="0" baseline="1736" sz="2400" spc="-44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dirty="0" baseline="1736" sz="2400" spc="-44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해석할</a:t>
            </a:r>
            <a:r>
              <a:rPr dirty="0" baseline="1736" sz="2400" spc="-44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b="1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dirty="0" baseline="1736" sz="24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spc="-37" b="1">
                <a:solidFill>
                  <a:srgbClr val="FF0000"/>
                </a:solidFill>
                <a:latin typeface="Malgun Gothic"/>
                <a:cs typeface="Malgun Gothic"/>
              </a:rPr>
              <a:t>있다!</a:t>
            </a:r>
            <a:endParaRPr baseline="1736" sz="2400">
              <a:latin typeface="Malgun Gothic"/>
              <a:cs typeface="Malgun Gothic"/>
            </a:endParaRPr>
          </a:p>
          <a:p>
            <a:pPr marL="154305" marR="1156335">
              <a:lnSpc>
                <a:spcPct val="100000"/>
              </a:lnSpc>
              <a:spcBef>
                <a:spcPts val="490"/>
              </a:spcBef>
            </a:pP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Wan,</a:t>
            </a:r>
            <a:r>
              <a:rPr dirty="0" sz="120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Fei,</a:t>
            </a:r>
            <a:r>
              <a:rPr dirty="0" sz="120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Fei</a:t>
            </a:r>
            <a:r>
              <a:rPr dirty="0" sz="120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Ren.</a:t>
            </a:r>
            <a:r>
              <a:rPr dirty="0" sz="1200" spc="-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"The</a:t>
            </a:r>
            <a:r>
              <a:rPr dirty="0" sz="12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effect</a:t>
            </a:r>
            <a:r>
              <a:rPr dirty="0" sz="1200" spc="-4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firm</a:t>
            </a:r>
            <a:r>
              <a:rPr dirty="0" sz="120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marketing</a:t>
            </a:r>
            <a:r>
              <a:rPr dirty="0" sz="120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content</a:t>
            </a:r>
            <a:r>
              <a:rPr dirty="0" sz="120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product</a:t>
            </a:r>
            <a:r>
              <a:rPr dirty="0" sz="12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sales:</a:t>
            </a:r>
            <a:r>
              <a:rPr dirty="0" sz="1200" spc="-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Evidence</a:t>
            </a:r>
            <a:r>
              <a:rPr dirty="0" sz="120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from</a:t>
            </a:r>
            <a:r>
              <a:rPr dirty="0" sz="1200" spc="-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dirty="0" sz="120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12121"/>
                </a:solidFill>
                <a:latin typeface="Arial"/>
                <a:cs typeface="Arial"/>
              </a:rPr>
              <a:t>mobile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social</a:t>
            </a:r>
            <a:r>
              <a:rPr dirty="0" sz="1200" spc="-4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media</a:t>
            </a:r>
            <a:r>
              <a:rPr dirty="0" sz="120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platform."</a:t>
            </a:r>
            <a:r>
              <a:rPr dirty="0" sz="12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12121"/>
                </a:solidFill>
                <a:latin typeface="Arial"/>
                <a:cs typeface="Arial"/>
              </a:rPr>
              <a:t>Journal</a:t>
            </a:r>
            <a:r>
              <a:rPr dirty="0" sz="1200" spc="-25" b="1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dirty="0" sz="1200" spc="-20" b="1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12121"/>
                </a:solidFill>
                <a:latin typeface="Arial"/>
                <a:cs typeface="Arial"/>
              </a:rPr>
              <a:t>Electronic</a:t>
            </a:r>
            <a:r>
              <a:rPr dirty="0" sz="1200" spc="-45" b="1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12121"/>
                </a:solidFill>
                <a:latin typeface="Arial"/>
                <a:cs typeface="Arial"/>
              </a:rPr>
              <a:t>Commerce</a:t>
            </a:r>
            <a:r>
              <a:rPr dirty="0" sz="1200" spc="-50" b="1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dirty="0" sz="1200" spc="-30" b="1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18.4</a:t>
            </a:r>
            <a:r>
              <a:rPr dirty="0" sz="1200" spc="-4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(2017):</a:t>
            </a:r>
            <a:r>
              <a:rPr dirty="0" sz="1200" spc="-5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12121"/>
                </a:solidFill>
                <a:latin typeface="Arial"/>
                <a:cs typeface="Arial"/>
              </a:rPr>
              <a:t>288-</a:t>
            </a:r>
            <a:r>
              <a:rPr dirty="0" sz="1200" spc="-20" b="1">
                <a:solidFill>
                  <a:srgbClr val="212121"/>
                </a:solidFill>
                <a:latin typeface="Arial"/>
                <a:cs typeface="Arial"/>
              </a:rPr>
              <a:t>302.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0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디지털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노출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미노출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제품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판매량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(처치군: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dirty="0" sz="1600" spc="-3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O,</a:t>
            </a:r>
            <a:r>
              <a:rPr dirty="0" sz="1600" spc="-4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대조군: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dirty="0" sz="1600" spc="-3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X)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6888" y="3005327"/>
            <a:ext cx="8548370" cy="3456940"/>
            <a:chOff x="246888" y="3005327"/>
            <a:chExt cx="8548370" cy="34569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" y="3005327"/>
              <a:ext cx="8517636" cy="345643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4049217"/>
              <a:ext cx="8548116" cy="3749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8610" y="4088130"/>
              <a:ext cx="8429625" cy="256540"/>
            </a:xfrm>
            <a:custGeom>
              <a:avLst/>
              <a:gdLst/>
              <a:ahLst/>
              <a:cxnLst/>
              <a:rect l="l" t="t" r="r" b="b"/>
              <a:pathLst>
                <a:path w="8429625" h="256539">
                  <a:moveTo>
                    <a:pt x="0" y="256032"/>
                  </a:moveTo>
                  <a:lnTo>
                    <a:pt x="8429244" y="256032"/>
                  </a:lnTo>
                  <a:lnTo>
                    <a:pt x="8429244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33194" y="2683586"/>
            <a:ext cx="10426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dirty="0" sz="1600" spc="-7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06444" y="2462555"/>
            <a:ext cx="106743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 O</a:t>
            </a:r>
            <a:endParaRPr sz="1600">
              <a:latin typeface="Malgun Gothic"/>
              <a:cs typeface="Malgun Gothic"/>
            </a:endParaRPr>
          </a:p>
          <a:p>
            <a:pPr marL="128270">
              <a:lnSpc>
                <a:spcPct val="100000"/>
              </a:lnSpc>
              <a:spcBef>
                <a:spcPts val="380"/>
              </a:spcBef>
            </a:pPr>
            <a:r>
              <a:rPr dirty="0" sz="1600" spc="-20" b="1">
                <a:solidFill>
                  <a:srgbClr val="FF0000"/>
                </a:solidFill>
                <a:latin typeface="Malgun Gothic"/>
                <a:cs typeface="Malgun Gothic"/>
              </a:rPr>
              <a:t>전체표본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31307" y="2462555"/>
            <a:ext cx="106680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dirty="0" sz="1600" spc="-5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화장품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30185" y="2462555"/>
            <a:ext cx="106743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dirty="0" sz="1600" spc="-6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600" spc="-50" b="1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문구류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938" y="2146887"/>
            <a:ext cx="5961089" cy="30218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54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2615945"/>
            <a:ext cx="7012305" cy="1367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56485" marR="5080" indent="-2344420">
              <a:lnSpc>
                <a:spcPct val="100000"/>
              </a:lnSpc>
              <a:spcBef>
                <a:spcPts val="105"/>
              </a:spcBef>
            </a:pP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Comparing DID</a:t>
            </a:r>
            <a:r>
              <a:rPr dirty="0" u="sng" sz="4400" spc="-25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40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with </a:t>
            </a: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Other</a:t>
            </a:r>
            <a:r>
              <a:rPr dirty="0" sz="4400" spc="-1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dirty="0" spc="310"/>
              <a:t> </a:t>
            </a:r>
            <a:r>
              <a:rPr dirty="0"/>
              <a:t>vs</a:t>
            </a:r>
            <a:r>
              <a:rPr dirty="0" spc="285"/>
              <a:t> </a:t>
            </a:r>
            <a:r>
              <a:rPr dirty="0" spc="30"/>
              <a:t>PSM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60409" cy="530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vs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강점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모형임</a:t>
            </a:r>
            <a:endParaRPr sz="2000">
              <a:latin typeface="Malgun Gothic"/>
              <a:cs typeface="Malgun Gothic"/>
            </a:endParaRPr>
          </a:p>
          <a:p>
            <a:pPr marL="563880" marR="179705" indent="-22923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이로부터의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도출에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배제한,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59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PSM으로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구성하고,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대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조군을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측정을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lvl="1" marL="1021080" marR="5080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구성은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강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dirty="0" spc="310"/>
              <a:t> </a:t>
            </a:r>
            <a:r>
              <a:rPr dirty="0"/>
              <a:t>vs</a:t>
            </a:r>
            <a:r>
              <a:rPr dirty="0" spc="285"/>
              <a:t> </a:t>
            </a:r>
            <a:r>
              <a:rPr dirty="0" spc="30"/>
              <a:t>PSM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3924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PSM과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함께 활용한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1618488"/>
            <a:ext cx="5722620" cy="11125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0235" y="2894076"/>
            <a:ext cx="5821680" cy="11049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412" y="4223003"/>
            <a:ext cx="5661660" cy="109728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8051" y="5445252"/>
            <a:ext cx="5670775" cy="11353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552569" y="815021"/>
            <a:ext cx="4003675" cy="14535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대조군의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클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가능성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높음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 spc="-50" b="1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처치 이후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창출에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성과 창출에</a:t>
            </a:r>
            <a:r>
              <a:rPr dirty="0" sz="12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22554" y="3207765"/>
            <a:ext cx="191897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dirty="0" sz="1200" spc="-1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29553" y="4498085"/>
            <a:ext cx="268097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도시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도시계획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성과가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나타나는데</a:t>
            </a:r>
            <a:r>
              <a:rPr dirty="0" sz="1200" spc="-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2554" y="5720283"/>
            <a:ext cx="15589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국가/지역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다양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환경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dirty="0" sz="1200" spc="10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dirty="0" sz="1200" spc="-5" b="1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dirty="0" spc="265"/>
              <a:t> </a:t>
            </a:r>
            <a:r>
              <a:rPr dirty="0"/>
              <a:t>vs</a:t>
            </a:r>
            <a:r>
              <a:rPr dirty="0" spc="270"/>
              <a:t> </a:t>
            </a:r>
            <a:r>
              <a:rPr dirty="0" spc="65"/>
              <a:t>Linear</a:t>
            </a:r>
            <a:r>
              <a:rPr dirty="0" spc="270"/>
              <a:t> </a:t>
            </a:r>
            <a:r>
              <a:rPr dirty="0" spc="60"/>
              <a:t>Regression</a:t>
            </a:r>
            <a:r>
              <a:rPr dirty="0" spc="280"/>
              <a:t> </a:t>
            </a:r>
            <a:r>
              <a:rPr dirty="0" spc="60"/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16290" cy="41738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선형회귀모형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이루어짐</a:t>
            </a:r>
            <a:endParaRPr sz="2000">
              <a:latin typeface="Malgun Gothic"/>
              <a:cs typeface="Malgun Gothic"/>
            </a:endParaRPr>
          </a:p>
          <a:p>
            <a:pPr lvl="1" marL="1021080" marR="7493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Estimator)가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통계적으로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유의한지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여부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marL="563880" marR="264795" indent="-229235">
              <a:lnSpc>
                <a:spcPct val="1101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프레임워크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이고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핵심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추정(DID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Estimator)을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선형회귀모형이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혼동변수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논의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강화를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선형회귀모형에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통제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6983730" cy="200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실거래가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1410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처치군/대조군이라는</a:t>
            </a:r>
            <a:r>
              <a:rPr dirty="0" sz="1600" spc="-7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구분</a:t>
            </a:r>
            <a:r>
              <a:rPr dirty="0" sz="1600" spc="-8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외에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72" y="3061462"/>
            <a:ext cx="1360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7872" y="3366137"/>
            <a:ext cx="7778115" cy="27654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dirty="0" sz="2000" spc="-5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2016년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선정: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2018년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"/>
              <a:tabLst>
                <a:tab pos="24066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lvl="1"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인구통계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  <a:p>
            <a:pPr lvl="2" marL="1155065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155065" algn="l"/>
              </a:tabLst>
            </a:pP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인구,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연령대별</a:t>
            </a:r>
            <a:r>
              <a:rPr dirty="0" sz="1800" spc="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인구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r>
              <a:rPr dirty="0" sz="18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(영유아, 청소년,</a:t>
            </a:r>
            <a:r>
              <a:rPr dirty="0" sz="1800" spc="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청년, 중장년,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고령)</a:t>
            </a:r>
            <a:r>
              <a:rPr dirty="0" sz="18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70323" y="3046222"/>
            <a:ext cx="3244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이전/이후라는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구분이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또</a:t>
            </a:r>
            <a:r>
              <a:rPr dirty="0" sz="1600" spc="-5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등장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9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4400" spc="-1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Recap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02955" cy="1522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dirty="0" u="sng" sz="20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dirty="0" u="sng" sz="2000" spc="-1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dirty="0" u="sng" sz="2000" spc="-2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dirty="0" u="sng" sz="2000" spc="-2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17650" y="277367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286000"/>
                <a:gridCol w="228600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이전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dirty="0" sz="1800" spc="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이후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 </a:t>
                      </a:r>
                      <a:r>
                        <a:rPr dirty="0" sz="1800" spc="-25" b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5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-14957" sz="1950" spc="-37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4837303" y="4218178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1" y="0"/>
                </a:moveTo>
                <a:lnTo>
                  <a:pt x="1082294" y="11430"/>
                </a:lnTo>
                <a:lnTo>
                  <a:pt x="1098601" y="18504"/>
                </a:lnTo>
                <a:lnTo>
                  <a:pt x="1112647" y="28305"/>
                </a:lnTo>
                <a:lnTo>
                  <a:pt x="1141190" y="73852"/>
                </a:lnTo>
                <a:lnTo>
                  <a:pt x="1149572" y="115623"/>
                </a:lnTo>
                <a:lnTo>
                  <a:pt x="1150620" y="139700"/>
                </a:lnTo>
                <a:lnTo>
                  <a:pt x="1149572" y="164580"/>
                </a:lnTo>
                <a:lnTo>
                  <a:pt x="1141190" y="207529"/>
                </a:lnTo>
                <a:lnTo>
                  <a:pt x="1112694" y="253730"/>
                </a:lnTo>
                <a:lnTo>
                  <a:pt x="1082675" y="270764"/>
                </a:lnTo>
                <a:lnTo>
                  <a:pt x="1086231" y="282321"/>
                </a:lnTo>
                <a:lnTo>
                  <a:pt x="1124791" y="264191"/>
                </a:lnTo>
                <a:lnTo>
                  <a:pt x="1153160" y="232918"/>
                </a:lnTo>
                <a:lnTo>
                  <a:pt x="1170479" y="191023"/>
                </a:lnTo>
                <a:lnTo>
                  <a:pt x="1176274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1" y="0"/>
                </a:lnTo>
                <a:close/>
              </a:path>
              <a:path w="1176654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9" y="263646"/>
                </a:lnTo>
                <a:lnTo>
                  <a:pt x="63690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54786" y="3999695"/>
            <a:ext cx="7017384" cy="154241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15"/>
              </a:spcBef>
              <a:tabLst>
                <a:tab pos="4182745" algn="l"/>
                <a:tab pos="5353050" algn="l"/>
              </a:tabLst>
            </a:pP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dirty="0" sz="2200" spc="-7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dirty="0" sz="2200" spc="-7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dirty="0" sz="2200" spc="-5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dirty="0" sz="2200" spc="-35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2200" spc="-50" b="1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dirty="0" sz="2200" b="1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dirty="0" sz="2400" spc="-6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873" sz="2625" spc="-89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 spc="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10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5873" sz="26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5873" sz="26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8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5873" sz="2625" spc="-1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5873" sz="2625" spc="30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24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7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5873" sz="2625" spc="-104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5873" sz="2625" spc="-33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678180">
              <a:lnSpc>
                <a:spcPct val="100000"/>
              </a:lnSpc>
              <a:spcBef>
                <a:spcPts val="765"/>
              </a:spcBef>
            </a:pPr>
            <a:r>
              <a:rPr dirty="0" sz="1800" spc="-45">
                <a:latin typeface="Cambria Math"/>
                <a:cs typeface="Cambria Math"/>
              </a:rPr>
              <a:t>𝑇</a:t>
            </a:r>
            <a:r>
              <a:rPr dirty="0" baseline="-14957" sz="1950" spc="-67">
                <a:latin typeface="Cambria Math"/>
                <a:cs typeface="Cambria Math"/>
              </a:rPr>
              <a:t>𝐴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4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처치군의</a:t>
            </a:r>
            <a:r>
              <a:rPr dirty="0" sz="1800" spc="-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4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전/후</a:t>
            </a:r>
            <a:r>
              <a:rPr dirty="0" sz="1800" spc="-45">
                <a:latin typeface="Malgun Gothic"/>
                <a:cs typeface="Malgun Gothic"/>
              </a:rPr>
              <a:t> </a:t>
            </a:r>
            <a:r>
              <a:rPr dirty="0" sz="1800" spc="-25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7818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𝐴</a:t>
            </a:r>
            <a:r>
              <a:rPr dirty="0" baseline="-14957" sz="1950" spc="24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𝐵</a:t>
            </a:r>
            <a:r>
              <a:rPr dirty="0" sz="1800">
                <a:latin typeface="Malgun Gothic"/>
                <a:cs typeface="Malgun Gothic"/>
              </a:rPr>
              <a:t>: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대조군의</a:t>
            </a:r>
            <a:r>
              <a:rPr dirty="0" sz="1800" spc="-1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처치</a:t>
            </a:r>
            <a:r>
              <a:rPr dirty="0" sz="1800" spc="-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전/후</a:t>
            </a:r>
            <a:r>
              <a:rPr dirty="0" sz="1800" spc="-30">
                <a:latin typeface="Malgun Gothic"/>
                <a:cs typeface="Malgun Gothic"/>
              </a:rPr>
              <a:t> </a:t>
            </a:r>
            <a:r>
              <a:rPr dirty="0" sz="1800" spc="-25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14680">
              <a:lnSpc>
                <a:spcPct val="100000"/>
              </a:lnSpc>
              <a:spcBef>
                <a:spcPts val="8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 효과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=</a:t>
            </a:r>
            <a:r>
              <a:rPr dirty="0" sz="1800" spc="1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처치군의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결과 변화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– 대조군의</a:t>
            </a:r>
            <a:r>
              <a:rPr dirty="0" sz="1800" spc="15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결과</a:t>
            </a:r>
            <a:r>
              <a:rPr dirty="0" sz="1800" spc="-5" b="1">
                <a:latin typeface="Malgun Gothic"/>
                <a:cs typeface="Malgun Gothic"/>
              </a:rPr>
              <a:t> </a:t>
            </a:r>
            <a:r>
              <a:rPr dirty="0" sz="1800" spc="-25" b="1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85089" y="1017270"/>
            <a:ext cx="3422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4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866900" y="1606296"/>
            <a:ext cx="2342515" cy="4628515"/>
            <a:chOff x="1866900" y="1606296"/>
            <a:chExt cx="2342515" cy="462851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7" y="1606296"/>
              <a:ext cx="106616" cy="46283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w="0"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104132" y="2045207"/>
            <a:ext cx="4887595" cy="1805939"/>
            <a:chOff x="4104132" y="2045207"/>
            <a:chExt cx="4887595" cy="1805939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8" y="2045207"/>
              <a:ext cx="2895599" cy="178765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38238" y="2518409"/>
              <a:ext cx="1743710" cy="654050"/>
            </a:xfrm>
            <a:custGeom>
              <a:avLst/>
              <a:gdLst/>
              <a:ahLst/>
              <a:cxnLst/>
              <a:rect l="l" t="t" r="r" b="b"/>
              <a:pathLst>
                <a:path w="1743709" h="654050">
                  <a:moveTo>
                    <a:pt x="0" y="653796"/>
                  </a:moveTo>
                  <a:lnTo>
                    <a:pt x="1743455" y="653796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47763" y="2518943"/>
            <a:ext cx="172466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84"/>
              </a:spcBef>
            </a:pP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81915">
              <a:lnSpc>
                <a:spcPct val="100000"/>
              </a:lnSpc>
              <a:spcBef>
                <a:spcPts val="380"/>
              </a:spcBef>
            </a:pPr>
            <a:r>
              <a:rPr dirty="0" sz="1600" spc="-10" b="1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latin typeface="Malgun Gothic"/>
                <a:cs typeface="Malgun Gothic"/>
              </a:rPr>
              <a:t>시간의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흐름에 </a:t>
            </a:r>
            <a:r>
              <a:rPr dirty="0" sz="1600" b="1">
                <a:latin typeface="Malgun Gothic"/>
                <a:cs typeface="Malgun Gothic"/>
              </a:rPr>
              <a:t>따른</a:t>
            </a:r>
            <a:r>
              <a:rPr dirty="0" sz="1600" spc="-25" b="1">
                <a:latin typeface="Malgun Gothic"/>
                <a:cs typeface="Malgun Gothic"/>
              </a:rPr>
              <a:t> 효과 </a:t>
            </a:r>
            <a:r>
              <a:rPr dirty="0" sz="1600" b="1">
                <a:latin typeface="Malgun Gothic"/>
                <a:cs typeface="Malgun Gothic"/>
              </a:rPr>
              <a:t>(=대조군의</a:t>
            </a:r>
            <a:r>
              <a:rPr dirty="0" sz="1600" spc="-7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변화) </a:t>
            </a:r>
            <a:r>
              <a:rPr dirty="0" sz="1600" b="1">
                <a:latin typeface="Malgun Gothic"/>
                <a:cs typeface="Malgun Gothic"/>
              </a:rPr>
              <a:t>(</a:t>
            </a:r>
            <a:r>
              <a:rPr dirty="0" sz="1600">
                <a:latin typeface="Cambria Math"/>
                <a:cs typeface="Cambria Math"/>
              </a:rPr>
              <a:t>𝑪</a:t>
            </a:r>
            <a:r>
              <a:rPr dirty="0" baseline="-16908" sz="1725">
                <a:latin typeface="Cambria Math"/>
                <a:cs typeface="Cambria Math"/>
              </a:rPr>
              <a:t>𝑨</a:t>
            </a:r>
            <a:r>
              <a:rPr dirty="0" baseline="-16908" sz="1725" spc="232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 </a:t>
            </a:r>
            <a:r>
              <a:rPr dirty="0" sz="1600" spc="-25">
                <a:latin typeface="Cambria Math"/>
                <a:cs typeface="Cambria Math"/>
              </a:rPr>
              <a:t>𝑪</a:t>
            </a:r>
            <a:r>
              <a:rPr dirty="0" baseline="-16908" sz="1725" spc="-37">
                <a:latin typeface="Cambria Math"/>
                <a:cs typeface="Cambria Math"/>
              </a:rPr>
              <a:t>𝑩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30" name="object 30" descr="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dirty="0" sz="1600" spc="-20" b="1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dirty="0" sz="1600" spc="-4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67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5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6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dirty="0" baseline="-14492" sz="1725" spc="-37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6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dirty="0" baseline="-14492" sz="1725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dirty="0" baseline="-14492" sz="1725" spc="195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dirty="0" sz="1600" spc="-3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4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6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dirty="0" baseline="-14492" sz="1725" spc="-217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4" name="object 5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 h="0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 h="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70" name="object 7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7" name="object 7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 h="0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 h="0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Malgun Gothic"/>
                <a:cs typeface="Malgun Gothic"/>
              </a:rPr>
              <a:t>처치군의</a:t>
            </a:r>
            <a:r>
              <a:rPr dirty="0" sz="1600" spc="-2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변화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(</a:t>
            </a:r>
            <a:r>
              <a:rPr dirty="0" sz="1600">
                <a:latin typeface="Cambria Math"/>
                <a:cs typeface="Cambria Math"/>
              </a:rPr>
              <a:t>𝑻</a:t>
            </a:r>
            <a:r>
              <a:rPr dirty="0" baseline="-14492" sz="1725">
                <a:latin typeface="Cambria Math"/>
                <a:cs typeface="Cambria Math"/>
              </a:rPr>
              <a:t>𝑨</a:t>
            </a:r>
            <a:r>
              <a:rPr dirty="0" baseline="-14492" sz="1725" spc="217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−</a:t>
            </a:r>
            <a:r>
              <a:rPr dirty="0" sz="1600" spc="-25">
                <a:latin typeface="Cambria Math"/>
                <a:cs typeface="Cambria Math"/>
              </a:rPr>
              <a:t> 𝑻</a:t>
            </a:r>
            <a:r>
              <a:rPr dirty="0" baseline="-14492" sz="1725" spc="-37">
                <a:latin typeface="Cambria Math"/>
                <a:cs typeface="Cambria Math"/>
              </a:rPr>
              <a:t>𝑩</a:t>
            </a:r>
            <a:r>
              <a:rPr dirty="0" sz="1600" spc="-25" b="1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6" name="object 8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7" name="object 87" descr="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 descr="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9" name="object 8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349615" cy="5315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dirty="0" sz="2000" spc="-1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dirty="0" sz="2000" spc="-4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미침</a:t>
            </a:r>
            <a:endParaRPr sz="2000">
              <a:latin typeface="Malgun Gothic"/>
              <a:cs typeface="Malgun Gothic"/>
            </a:endParaRPr>
          </a:p>
          <a:p>
            <a:pPr lvl="1" marL="1021080" marR="90805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포함하기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준실험(quasi-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experimental)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marR="198120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dirty="0" sz="2000" spc="-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Differences)의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lvl="1" marL="1134110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25"/>
              <a:t>62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56930" cy="5262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dirty="0" sz="2000" spc="-4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dirty="0" sz="2000" spc="-5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선형회귀모형)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 algn="just" lvl="1" marL="1018540" marR="5080" indent="-22669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강점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모형으로,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이로부터의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도출에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주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반면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배제한, 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	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algn="just" lvl="1" marL="1019175" indent="-22669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19175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선형회귀모형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3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Estimator의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추정은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dirty="0" sz="2000" spc="-4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이루어짐</a:t>
            </a:r>
            <a:endParaRPr sz="2000">
              <a:latin typeface="Malgun Gothic"/>
              <a:cs typeface="Malgun Gothic"/>
            </a:endParaRPr>
          </a:p>
          <a:p>
            <a:pPr lvl="2" marL="1477645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7645" algn="l"/>
              </a:tabLst>
            </a:pP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dirty="0" sz="18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33D47"/>
                </a:solidFill>
                <a:latin typeface="Malgun Gothic"/>
                <a:cs typeface="Malgun Gothic"/>
              </a:rPr>
              <a:t>분석 프레임워크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dirty="0" sz="1800" spc="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33D47"/>
                </a:solidFill>
                <a:latin typeface="Malgun Gothic"/>
                <a:cs typeface="Malgun Gothic"/>
              </a:rPr>
              <a:t>볼 수 </a:t>
            </a:r>
            <a:r>
              <a:rPr dirty="0" sz="18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lvl="1" marL="1021080" marR="32384" indent="-229235">
              <a:lnSpc>
                <a:spcPct val="110000"/>
              </a:lnSpc>
              <a:spcBef>
                <a:spcPts val="45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포함하여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통제하고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강화할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44481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72" y="1872488"/>
            <a:ext cx="3747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46632" y="2194560"/>
            <a:ext cx="6438900" cy="4563110"/>
            <a:chOff x="1246632" y="2194560"/>
            <a:chExt cx="6438900" cy="45631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211" y="4066030"/>
              <a:ext cx="2869691" cy="26691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2" y="2194560"/>
              <a:ext cx="6438900" cy="18440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907" y="4155450"/>
              <a:ext cx="2979354" cy="2601963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478526" y="2061717"/>
            <a:ext cx="2475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주요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인구통계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특성이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7656703" y="4876760"/>
            <a:ext cx="1038860" cy="6121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600" spc="-10" b="1">
                <a:solidFill>
                  <a:srgbClr val="EB2C2F"/>
                </a:solidFill>
                <a:latin typeface="Malgun Gothic"/>
                <a:cs typeface="Malgun Gothic"/>
              </a:rPr>
              <a:t>지리적으로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인접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9979" y="4134383"/>
            <a:ext cx="158940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과거</a:t>
            </a:r>
            <a:r>
              <a:rPr dirty="0" sz="1600" spc="-4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아파트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가격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변동</a:t>
            </a:r>
            <a:r>
              <a:rPr dirty="0" sz="1600" spc="-4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88567" y="5041798"/>
            <a:ext cx="7094220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도시재생사업이라는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처치로</a:t>
            </a:r>
            <a:r>
              <a:rPr dirty="0" sz="1600" spc="-6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인한</a:t>
            </a:r>
            <a:r>
              <a:rPr dirty="0" sz="1600" spc="-6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“처치효과”는</a:t>
            </a:r>
            <a:r>
              <a:rPr dirty="0" sz="1600" spc="-6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dirty="0" sz="1600" spc="-6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EB2C2F"/>
                </a:solidFill>
                <a:latin typeface="Malgun Gothic"/>
                <a:cs typeface="Malgun Gothic"/>
              </a:rPr>
              <a:t>정도일까…?</a:t>
            </a:r>
            <a:endParaRPr sz="1600">
              <a:latin typeface="Malgun Gothic"/>
              <a:cs typeface="Malgun Gothic"/>
            </a:endParaRPr>
          </a:p>
          <a:p>
            <a:pPr marL="8382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naïve한</a:t>
            </a:r>
            <a:r>
              <a:rPr dirty="0" sz="1600" spc="-1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결론)</a:t>
            </a:r>
            <a:r>
              <a:rPr dirty="0" sz="1600" spc="-2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처치군의</a:t>
            </a:r>
            <a:r>
              <a:rPr dirty="0" sz="1600" spc="-2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이후</a:t>
            </a:r>
            <a:r>
              <a:rPr dirty="0" sz="1600" spc="-3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이전?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(36,030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34,410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1620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?)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그런데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대조군을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대조군도</a:t>
            </a:r>
            <a:r>
              <a:rPr dirty="0" sz="1600" spc="-3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dirty="0" sz="1600" spc="-5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이후/이전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차이가</a:t>
            </a:r>
            <a:r>
              <a:rPr dirty="0" sz="1600" spc="-40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많이</a:t>
            </a:r>
            <a:r>
              <a:rPr dirty="0" sz="1600" spc="-45" b="1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EB2C2F"/>
                </a:solidFill>
                <a:latin typeface="Malgun Gothic"/>
                <a:cs typeface="Malgun Gothic"/>
              </a:rPr>
              <a:t>나는데…?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371" y="2805827"/>
            <a:ext cx="5829961" cy="214717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85089" y="1017270"/>
            <a:ext cx="8237855" cy="1816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그리고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사업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이전과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아파트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거래가격은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같았음</a:t>
            </a:r>
            <a:endParaRPr sz="2000">
              <a:latin typeface="Malgun Gothic"/>
              <a:cs typeface="Malgun Gothic"/>
            </a:endParaRPr>
          </a:p>
          <a:p>
            <a:pPr marL="3892550">
              <a:lnSpc>
                <a:spcPct val="100000"/>
              </a:lnSpc>
              <a:spcBef>
                <a:spcPts val="400"/>
              </a:spcBef>
              <a:tabLst>
                <a:tab pos="5869940" algn="l"/>
              </a:tabLst>
            </a:pP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처치군</a:t>
            </a:r>
            <a:r>
              <a:rPr dirty="0" sz="1600" b="1">
                <a:solidFill>
                  <a:srgbClr val="EB2C2F"/>
                </a:solidFill>
                <a:latin typeface="Malgun Gothic"/>
                <a:cs typeface="Malgun Gothic"/>
              </a:rPr>
              <a:t>	</a:t>
            </a:r>
            <a:r>
              <a:rPr dirty="0" sz="1600" spc="-25" b="1">
                <a:solidFill>
                  <a:srgbClr val="EB2C2F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Introduction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5089" y="1017270"/>
            <a:ext cx="8495665" cy="4448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dirty="0" sz="2000" spc="-2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dirty="0" sz="2000" spc="-10" b="1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dirty="0" sz="2000" spc="-1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프레임워크를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 b="1">
                <a:solidFill>
                  <a:srgbClr val="333D47"/>
                </a:solidFill>
                <a:latin typeface="Malgun Gothic"/>
                <a:cs typeface="Malgun Gothic"/>
              </a:rPr>
              <a:t>아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파트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변화량을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대조군으로부터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도출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전/후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변화량로부터</a:t>
            </a:r>
            <a:r>
              <a:rPr dirty="0" sz="2000" spc="-4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변화량을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제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도출하였음</a:t>
            </a:r>
            <a:endParaRPr sz="2000">
              <a:latin typeface="Malgun Gothic"/>
              <a:cs typeface="Malgun Gothic"/>
            </a:endParaRPr>
          </a:p>
          <a:p>
            <a:pPr lvl="1" marL="102108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취하기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필요할까?</a:t>
            </a:r>
            <a:endParaRPr sz="2000">
              <a:latin typeface="Malgun Gothic"/>
              <a:cs typeface="Malgun Gothic"/>
            </a:endParaRPr>
          </a:p>
          <a:p>
            <a:pPr marL="563880" marR="29591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결과,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도시재생사업으로</a:t>
            </a:r>
            <a:r>
              <a:rPr dirty="0" sz="2000" spc="-4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상승의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순수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효과는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1.1%p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lvl="1" marL="1021080" marR="71755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dirty="0" sz="2000" spc="-1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기간은</a:t>
            </a:r>
            <a:r>
              <a:rPr dirty="0" sz="2000" spc="-1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상승하던</a:t>
            </a:r>
            <a:r>
              <a:rPr dirty="0" sz="2000" spc="-2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이었으므로,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활용하지</a:t>
            </a:r>
            <a:r>
              <a:rPr dirty="0" sz="2000" spc="-2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않았다면</a:t>
            </a:r>
            <a:r>
              <a:rPr dirty="0" sz="2000" spc="-2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dirty="0" sz="2000" spc="-3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dirty="0" sz="2000" spc="-10" b="1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33D47"/>
                </a:solidFill>
                <a:latin typeface="Malgun Gothic"/>
                <a:cs typeface="Malgun Gothic"/>
              </a:rPr>
              <a:t>과대 </a:t>
            </a:r>
            <a:r>
              <a:rPr dirty="0" sz="2000" b="1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dirty="0" sz="2000" spc="-35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33D47"/>
                </a:solidFill>
                <a:latin typeface="Malgun Gothic"/>
                <a:cs typeface="Malgun Gothic"/>
              </a:rPr>
              <a:t>되었을</a:t>
            </a:r>
            <a:r>
              <a:rPr dirty="0" sz="2000" spc="-3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JRWoo</dc:creator>
  <dc:title>Exploring the relationship between technological improvement and innovation diffusion: An empirical test</dc:title>
  <dcterms:created xsi:type="dcterms:W3CDTF">2024-04-09T07:50:16Z</dcterms:created>
  <dcterms:modified xsi:type="dcterms:W3CDTF">2024-04-09T07:50:16Z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2024-04-09T00:00:00Z</vt:filetime>
  </property>
  <property fmtid="{D5CDD505-2E9C-101B-9397-08002B2CF9AE}" pid="5" name="Producer">
    <vt:lpwstr>Microsoft® PowerPoint® LTSC</vt:lpwstr>
  </property>
</Properties>
</file>