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8:16:36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24575,'-43'807'-44,"36"-714"-6,-29 282-278,4-49 183,28-168 506,3-50-155,-10 140-206,-10 438 0,21-682 0,0 1 0,0-1 0,1 1 0,-1-1 0,1 1 0,0-1 0,2 5 0,-3-8 0,0-1 0,1 1 0,-1-1 0,0 1 0,1-1 0,-1 1 0,0-1 0,1 1 0,-1-1 0,0 1 0,1-1 0,-1 0 0,1 1 0,-1-1 0,1 0 0,-1 1 0,1-1 0,-1 0 0,1 0 0,-1 0 0,1 1 0,0-1 0,0 0 0,0 0 0,1 0 0,-1-1 0,0 1 0,1 0 0,-1-1 0,0 1 0,0-1 0,1 0 0,-1 1 0,0-1 0,0 0 0,0 1 0,0-1 0,2-2 0,14-13 0,-13 12 0,-1 0 0,1 0 0,0 1 0,0 0 0,0 0 0,1 0 0,-1 0 0,1 1 0,-1-1 0,1 1 0,0 0 0,0 1 0,0-1 0,8-1 0,76-3 0,113 5 0,-106 2 0,35-1 0,125 2 0,-179 2 0,100 19 0,251 61-222,235 42-578,7-54 315,81-57 1992,-696-14-1507,63-2 0,-117 0-97,1 1-1,0 0 1,-1 0-1,1-1 1,-1 1-1,1-1 1,-1 1-1,1-1 1,-1 0-1,0 1 1,1-1-1,-1 0 0,3-2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8:10:10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0 560 24575,'1'4'0,"1"0"0,-1 0 0,1 0 0,0 0 0,0 0 0,0 0 0,0 0 0,1-1 0,-1 1 0,1-1 0,6 6 0,1 3 0,94 108 0,-73-86 0,-28-31 0,0-1 0,0 1 0,0-1 0,1 0 0,-1 0 0,1 0 0,0 0 0,-1-1 0,1 1 0,0-1 0,0 0 0,0 0 0,0 0 0,0-1 0,6 1 0,8-1 0,-1 0 0,22-3 0,-29 2 0,-6 0 0,-1 0 0,0 1 0,0-1 0,0 0 0,0-1 0,0 1 0,0 0 0,0-1 0,0 0 0,-1 0 0,1 1 0,-1-2 0,1 1 0,2-3 0,4-5 0,-1 0 0,9-16 0,-6 10 0,249-323 0,-198 262 0,86-86 0,-145 159 0,82-97 0,-69 87-1365,-3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8:16:39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1669 24575,'19'-439'0,"-14"399"0,18-74 0,-3 23 0,56-383 0,-31 187 0,-38 247 0,-2 15 0,-1-1 0,-1 0 0,-1-48 0,-3 72 0,1 1 0,0-1 0,0 1 0,0 0 0,0-1 0,0 1 0,0-1 0,1 1 0,-1-1 0,0 1 0,1 0 0,-1-1 0,1 1 0,-1 0 0,1-1 0,0 1 0,1-1 0,-1 1 0,-1 0 0,1 1 0,0-1 0,0 1 0,0-1 0,0 1 0,0-1 0,0 1 0,0-1 0,0 1 0,0 0 0,0 0 0,0 0 0,0 0 0,0-1 0,0 1 0,0 0 0,2 1 0,5 0 0,0 1 0,0 0 0,0 1 0,-1 0 0,9 4 0,5 2 0,44 14 0,-21-7 0,74 17 0,-12-16 0,171 5 0,113-23 0,-152-2 0,-63 12 0,16 0 0,-184-9 0,24-2 0,-30 2 0,0 0 0,0 0 0,-1 0 0,1 0 0,0 0 0,0 0 0,0-1 0,-1 1 0,1 0 0,0-1 0,0 1 0,-1 0 0,1-1 0,0 1 0,-1-1 0,1 1 0,0-1 0,-1 0 0,1 1 0,-1-1 0,1 0 0,-1 1 0,1-1 0,-1 0 0,0 1 0,1-1 0,-1 0 0,0 0 0,0 0 0,1-1 0,-4-4-1365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7:54:55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1 24575,'0'5'0,"0"1"0,0 0 0,-1 0 0,1-1 0,-1 1 0,-1-1 0,1 1 0,-1-1 0,0 1 0,0-1 0,0 0 0,-1 0 0,0 0 0,0 0 0,0 0 0,-1-1 0,-4 6 0,-1 1 0,1 0 0,1 1 0,0 0 0,1 0 0,0 1 0,0-1 0,2 1 0,-1 1 0,-2 17 0,4-23 0,1 1 0,-1-1 0,-1 0 0,-4 9 0,-8 18 0,-5 15 0,14-37 0,2 1 0,-1-1 0,2 1 0,-4 17 0,5-19 0,-1 0 0,0 0 0,-1-1 0,0 1 0,-1-1 0,0 0 0,-11 14 0,10-16 0,1 1 0,0 0 0,0 0 0,1 0 0,1 1 0,0-1 0,0 1 0,1 0 0,-3 13 0,4-10 0,-1 0 0,0 0 0,-1 0 0,-1-1 0,0 0 0,-1 0 0,-14 24 0,20-37 0,-1 0 0,1 0 0,-1-1 0,1 1 0,-1 0 0,1 0 0,0-1 0,-1 1 0,1 0 0,-1 0 0,1-1 0,-1 1 0,1-1 0,0 1 0,-1 0 0,1-1 0,0 1 0,0-1 0,-1 1 0,1-1 0,0 1 0,0-1 0,0 1 0,-1-1 0,1 1 0,0-1 0,-8-16 0,-7-16-1365,7 17-5461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7:54:57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24575,'12'11'0,"0"0"0,1-1 0,0 0 0,1-2 0,0 1 0,0-2 0,1 1 0,0-2 0,28 8 0,-16-4 0,-1 1 0,40 23 0,-13-6 0,-19-17 0,-28-10 0,-1 0 0,1 1 0,-1-1 0,0 1 0,10 5 0,80 51 0,-84-52-1365,-1-2-5461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4T08:05:11.59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1,'0'897,"0"-889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4T08:05:14.32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464 1,'-25'27,"20"-20,-1-1,0 1,0-1,0 0,-1-1,0 0,-11 7,6-5,-1 1,1 1,0 0,-20 20,17-14,-24 18,33-29,2 0,-1 1,0-1,1 1,0 0,0 1,1-1,-1 1,1 0,0-1,1 1,-1 1,-1 8,-1 4,1-1,2 1,-2 27,3-17,1-10,-1 1,-1-1,-4 20,-2-6,4-11,-2-1,0 1,-11 23,13-34,0 0,1 0,0 0,1 1,-2 17,3-17,-1-1,0 1,0 0,-1-1,-6 15,-4 6,-14 55,15-44,6-21,2 0,-2 35,-1 4,1-8,3 0,4 70,1-32,42 444,-37-493,2 1,15 43,36 79,-50-138,16 45,-11-30,29 63,12 14,-53-109,1 0,0-1,1 1,0-1,1 0,0-1,0 1,1-1,0 0,14 11,-14-12,0-1,-1 1,11 13,-13-14,0-1,0 1,1-1,-1-1,1 1,1-1,-1 1,0-2,10 6,-2-2,0 1,0 0,-1 1,15 14,-19-15,0-1,1 0,-1-1,1 0,1 0,-1-1,1 0,0-1,19 7,-16-9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4T08:07:15.97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0,'0'32,"-1"5,2 0,10 63,-6-60,-1 1,-3 0,-3 47,0-8,2-51,2 1,7 47,-5-51,1 44,-4-42,6 35,-3-34,0 43,-3-45,7 50,-4-50,-2 1,-1 50,-2-49,1-1,7 44,0-13,-2-1,-5 98,-2-60,2 5,0-86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4T08:10:03.67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1,'775'0,"-615"8,-5 1,292-10,-445 1,1 1,-1-1,1-1,0 1,-1 0,1 0,-1-1,0 0,1 1,-1-1,1 0,-1 0,0 0,4-2,1-5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8:10:08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3276 0 24575,'-635'44'0,"581"-39"0,19 0 0,1 1 0,0 2 0,-40 14 0,-94 44 0,52-17 0,-256 116 0,195-82 0,158-76 0,1 0 0,-1-1 0,-20 3 0,20-5 0,13-1 0,-1 0 0,1 0 0,0 1 0,0 0 0,0 0 0,1 0 0,-1 1 0,1-1 0,0 1 0,0 1 0,1-1 0,-4 6 0,-27 26 0,-128 122 0,149-145 0,4-2 0,1-1 0,0 1 0,-11 22 0,12-21 0,0 0 0,0 0 0,-13 13 0,14-17 0,0 0 0,0 1 0,1 0 0,-8 18 0,-5 10 0,-185 282 0,136-194 0,19-31 0,11-29 0,-208 372 0,220-382 0,-27 81 0,23-56 0,-28 87 0,-18 46 0,52-159 0,3 1 0,3 2 0,2 0 0,-10 64 0,2-12 0,16-83 0,2 0 0,1 0 0,-4 49 0,9-4 0,-8 139 0,1 27 0,8-165 0,-5-45-1365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078BC-72E5-4E31-9B94-2E690A0AC41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3BF1B-E91B-4A56-83BC-782117AB1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7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3BF1B-E91B-4A56-83BC-782117AB17F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2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752840" cy="756285"/>
          </a:xfrm>
          <a:custGeom>
            <a:avLst/>
            <a:gdLst/>
            <a:ahLst/>
            <a:cxnLst/>
            <a:rect l="l" t="t" r="r" b="b"/>
            <a:pathLst>
              <a:path w="8752840" h="756285">
                <a:moveTo>
                  <a:pt x="0" y="755903"/>
                </a:moveTo>
                <a:lnTo>
                  <a:pt x="8752332" y="755903"/>
                </a:lnTo>
                <a:lnTo>
                  <a:pt x="8752332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0951" y="0"/>
            <a:ext cx="3175" cy="756285"/>
          </a:xfrm>
          <a:custGeom>
            <a:avLst/>
            <a:gdLst/>
            <a:ahLst/>
            <a:cxnLst/>
            <a:rect l="l" t="t" r="r" b="b"/>
            <a:pathLst>
              <a:path w="3175" h="756285">
                <a:moveTo>
                  <a:pt x="0" y="755903"/>
                </a:moveTo>
                <a:lnTo>
                  <a:pt x="3048" y="755903"/>
                </a:lnTo>
                <a:lnTo>
                  <a:pt x="3048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52331" y="0"/>
            <a:ext cx="388620" cy="756285"/>
          </a:xfrm>
          <a:custGeom>
            <a:avLst/>
            <a:gdLst/>
            <a:ahLst/>
            <a:cxnLst/>
            <a:rect l="l" t="t" r="r" b="b"/>
            <a:pathLst>
              <a:path w="388620" h="756285">
                <a:moveTo>
                  <a:pt x="388620" y="0"/>
                </a:moveTo>
                <a:lnTo>
                  <a:pt x="0" y="0"/>
                </a:lnTo>
                <a:lnTo>
                  <a:pt x="0" y="755903"/>
                </a:lnTo>
                <a:lnTo>
                  <a:pt x="388620" y="755903"/>
                </a:lnTo>
                <a:lnTo>
                  <a:pt x="388620" y="0"/>
                </a:lnTo>
                <a:close/>
              </a:path>
            </a:pathLst>
          </a:custGeom>
          <a:solidFill>
            <a:srgbClr val="C0A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0581" y="2951226"/>
            <a:ext cx="1862836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5103" y="2182367"/>
            <a:ext cx="5499734" cy="2206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6111" y="6402211"/>
            <a:ext cx="271779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6.png"/><Relationship Id="rId21" Type="http://schemas.openxmlformats.org/officeDocument/2006/relationships/image" Target="../media/image40.png"/><Relationship Id="rId63" Type="http://schemas.openxmlformats.org/officeDocument/2006/relationships/image" Target="../media/image82.png"/><Relationship Id="rId159" Type="http://schemas.openxmlformats.org/officeDocument/2006/relationships/image" Target="../media/image178.png"/><Relationship Id="rId170" Type="http://schemas.openxmlformats.org/officeDocument/2006/relationships/image" Target="../media/image189.png"/><Relationship Id="rId226" Type="http://schemas.openxmlformats.org/officeDocument/2006/relationships/image" Target="../media/image245.png"/><Relationship Id="rId107" Type="http://schemas.openxmlformats.org/officeDocument/2006/relationships/image" Target="../media/image126.png"/><Relationship Id="rId11" Type="http://schemas.openxmlformats.org/officeDocument/2006/relationships/image" Target="../media/image30.png"/><Relationship Id="rId32" Type="http://schemas.openxmlformats.org/officeDocument/2006/relationships/image" Target="../media/image51.png"/><Relationship Id="rId53" Type="http://schemas.openxmlformats.org/officeDocument/2006/relationships/image" Target="../media/image72.png"/><Relationship Id="rId74" Type="http://schemas.openxmlformats.org/officeDocument/2006/relationships/image" Target="../media/image93.png"/><Relationship Id="rId128" Type="http://schemas.openxmlformats.org/officeDocument/2006/relationships/image" Target="../media/image147.png"/><Relationship Id="rId149" Type="http://schemas.openxmlformats.org/officeDocument/2006/relationships/image" Target="../media/image168.png"/><Relationship Id="rId5" Type="http://schemas.openxmlformats.org/officeDocument/2006/relationships/image" Target="../media/image24.png"/><Relationship Id="rId95" Type="http://schemas.openxmlformats.org/officeDocument/2006/relationships/image" Target="../media/image114.png"/><Relationship Id="rId160" Type="http://schemas.openxmlformats.org/officeDocument/2006/relationships/image" Target="../media/image179.png"/><Relationship Id="rId181" Type="http://schemas.openxmlformats.org/officeDocument/2006/relationships/image" Target="../media/image200.png"/><Relationship Id="rId216" Type="http://schemas.openxmlformats.org/officeDocument/2006/relationships/image" Target="../media/image235.png"/><Relationship Id="rId237" Type="http://schemas.openxmlformats.org/officeDocument/2006/relationships/image" Target="../media/image256.png"/><Relationship Id="rId258" Type="http://schemas.openxmlformats.org/officeDocument/2006/relationships/image" Target="../media/image277.png"/><Relationship Id="rId22" Type="http://schemas.openxmlformats.org/officeDocument/2006/relationships/image" Target="../media/image41.png"/><Relationship Id="rId43" Type="http://schemas.openxmlformats.org/officeDocument/2006/relationships/image" Target="../media/image62.png"/><Relationship Id="rId64" Type="http://schemas.openxmlformats.org/officeDocument/2006/relationships/image" Target="../media/image83.png"/><Relationship Id="rId118" Type="http://schemas.openxmlformats.org/officeDocument/2006/relationships/image" Target="../media/image137.png"/><Relationship Id="rId139" Type="http://schemas.openxmlformats.org/officeDocument/2006/relationships/image" Target="../media/image158.png"/><Relationship Id="rId85" Type="http://schemas.openxmlformats.org/officeDocument/2006/relationships/image" Target="../media/image104.png"/><Relationship Id="rId150" Type="http://schemas.openxmlformats.org/officeDocument/2006/relationships/image" Target="../media/image169.png"/><Relationship Id="rId171" Type="http://schemas.openxmlformats.org/officeDocument/2006/relationships/image" Target="../media/image190.png"/><Relationship Id="rId192" Type="http://schemas.openxmlformats.org/officeDocument/2006/relationships/image" Target="../media/image211.png"/><Relationship Id="rId206" Type="http://schemas.openxmlformats.org/officeDocument/2006/relationships/image" Target="../media/image225.png"/><Relationship Id="rId227" Type="http://schemas.openxmlformats.org/officeDocument/2006/relationships/image" Target="../media/image246.png"/><Relationship Id="rId248" Type="http://schemas.openxmlformats.org/officeDocument/2006/relationships/image" Target="../media/image267.png"/><Relationship Id="rId12" Type="http://schemas.openxmlformats.org/officeDocument/2006/relationships/image" Target="../media/image31.png"/><Relationship Id="rId33" Type="http://schemas.openxmlformats.org/officeDocument/2006/relationships/image" Target="../media/image52.png"/><Relationship Id="rId108" Type="http://schemas.openxmlformats.org/officeDocument/2006/relationships/image" Target="../media/image127.png"/><Relationship Id="rId129" Type="http://schemas.openxmlformats.org/officeDocument/2006/relationships/image" Target="../media/image148.png"/><Relationship Id="rId54" Type="http://schemas.openxmlformats.org/officeDocument/2006/relationships/image" Target="../media/image73.png"/><Relationship Id="rId75" Type="http://schemas.openxmlformats.org/officeDocument/2006/relationships/image" Target="../media/image94.png"/><Relationship Id="rId96" Type="http://schemas.openxmlformats.org/officeDocument/2006/relationships/image" Target="../media/image115.png"/><Relationship Id="rId140" Type="http://schemas.openxmlformats.org/officeDocument/2006/relationships/image" Target="../media/image159.png"/><Relationship Id="rId161" Type="http://schemas.openxmlformats.org/officeDocument/2006/relationships/image" Target="../media/image180.png"/><Relationship Id="rId182" Type="http://schemas.openxmlformats.org/officeDocument/2006/relationships/image" Target="../media/image201.png"/><Relationship Id="rId217" Type="http://schemas.openxmlformats.org/officeDocument/2006/relationships/image" Target="../media/image236.png"/><Relationship Id="rId6" Type="http://schemas.openxmlformats.org/officeDocument/2006/relationships/image" Target="../media/image25.png"/><Relationship Id="rId238" Type="http://schemas.openxmlformats.org/officeDocument/2006/relationships/image" Target="../media/image257.png"/><Relationship Id="rId259" Type="http://schemas.openxmlformats.org/officeDocument/2006/relationships/image" Target="../media/image278.png"/><Relationship Id="rId23" Type="http://schemas.openxmlformats.org/officeDocument/2006/relationships/image" Target="../media/image42.png"/><Relationship Id="rId119" Type="http://schemas.openxmlformats.org/officeDocument/2006/relationships/image" Target="../media/image138.png"/><Relationship Id="rId44" Type="http://schemas.openxmlformats.org/officeDocument/2006/relationships/image" Target="../media/image63.png"/><Relationship Id="rId65" Type="http://schemas.openxmlformats.org/officeDocument/2006/relationships/image" Target="../media/image84.png"/><Relationship Id="rId86" Type="http://schemas.openxmlformats.org/officeDocument/2006/relationships/image" Target="../media/image105.png"/><Relationship Id="rId130" Type="http://schemas.openxmlformats.org/officeDocument/2006/relationships/image" Target="../media/image149.png"/><Relationship Id="rId151" Type="http://schemas.openxmlformats.org/officeDocument/2006/relationships/image" Target="../media/image170.png"/><Relationship Id="rId172" Type="http://schemas.openxmlformats.org/officeDocument/2006/relationships/image" Target="../media/image191.png"/><Relationship Id="rId193" Type="http://schemas.openxmlformats.org/officeDocument/2006/relationships/image" Target="../media/image212.png"/><Relationship Id="rId207" Type="http://schemas.openxmlformats.org/officeDocument/2006/relationships/image" Target="../media/image226.png"/><Relationship Id="rId228" Type="http://schemas.openxmlformats.org/officeDocument/2006/relationships/image" Target="../media/image247.png"/><Relationship Id="rId249" Type="http://schemas.openxmlformats.org/officeDocument/2006/relationships/image" Target="../media/image268.png"/><Relationship Id="rId13" Type="http://schemas.openxmlformats.org/officeDocument/2006/relationships/image" Target="../media/image32.png"/><Relationship Id="rId109" Type="http://schemas.openxmlformats.org/officeDocument/2006/relationships/image" Target="../media/image128.png"/><Relationship Id="rId260" Type="http://schemas.openxmlformats.org/officeDocument/2006/relationships/image" Target="../media/image279.png"/><Relationship Id="rId34" Type="http://schemas.openxmlformats.org/officeDocument/2006/relationships/image" Target="../media/image53.png"/><Relationship Id="rId55" Type="http://schemas.openxmlformats.org/officeDocument/2006/relationships/image" Target="../media/image74.png"/><Relationship Id="rId76" Type="http://schemas.openxmlformats.org/officeDocument/2006/relationships/image" Target="../media/image95.png"/><Relationship Id="rId97" Type="http://schemas.openxmlformats.org/officeDocument/2006/relationships/image" Target="../media/image116.png"/><Relationship Id="rId120" Type="http://schemas.openxmlformats.org/officeDocument/2006/relationships/image" Target="../media/image139.png"/><Relationship Id="rId141" Type="http://schemas.openxmlformats.org/officeDocument/2006/relationships/image" Target="../media/image160.png"/><Relationship Id="rId7" Type="http://schemas.openxmlformats.org/officeDocument/2006/relationships/image" Target="../media/image26.png"/><Relationship Id="rId162" Type="http://schemas.openxmlformats.org/officeDocument/2006/relationships/image" Target="../media/image181.png"/><Relationship Id="rId183" Type="http://schemas.openxmlformats.org/officeDocument/2006/relationships/image" Target="../media/image202.png"/><Relationship Id="rId218" Type="http://schemas.openxmlformats.org/officeDocument/2006/relationships/image" Target="../media/image237.png"/><Relationship Id="rId239" Type="http://schemas.openxmlformats.org/officeDocument/2006/relationships/image" Target="../media/image258.png"/><Relationship Id="rId250" Type="http://schemas.openxmlformats.org/officeDocument/2006/relationships/image" Target="../media/image269.png"/><Relationship Id="rId24" Type="http://schemas.openxmlformats.org/officeDocument/2006/relationships/image" Target="../media/image43.png"/><Relationship Id="rId45" Type="http://schemas.openxmlformats.org/officeDocument/2006/relationships/image" Target="../media/image64.png"/><Relationship Id="rId66" Type="http://schemas.openxmlformats.org/officeDocument/2006/relationships/image" Target="../media/image85.png"/><Relationship Id="rId87" Type="http://schemas.openxmlformats.org/officeDocument/2006/relationships/image" Target="../media/image106.png"/><Relationship Id="rId110" Type="http://schemas.openxmlformats.org/officeDocument/2006/relationships/image" Target="../media/image129.png"/><Relationship Id="rId131" Type="http://schemas.openxmlformats.org/officeDocument/2006/relationships/image" Target="../media/image150.png"/><Relationship Id="rId152" Type="http://schemas.openxmlformats.org/officeDocument/2006/relationships/image" Target="../media/image171.png"/><Relationship Id="rId173" Type="http://schemas.openxmlformats.org/officeDocument/2006/relationships/image" Target="../media/image192.png"/><Relationship Id="rId194" Type="http://schemas.openxmlformats.org/officeDocument/2006/relationships/image" Target="../media/image213.png"/><Relationship Id="rId208" Type="http://schemas.openxmlformats.org/officeDocument/2006/relationships/image" Target="../media/image227.png"/><Relationship Id="rId229" Type="http://schemas.openxmlformats.org/officeDocument/2006/relationships/image" Target="../media/image248.png"/><Relationship Id="rId240" Type="http://schemas.openxmlformats.org/officeDocument/2006/relationships/image" Target="../media/image259.png"/><Relationship Id="rId261" Type="http://schemas.openxmlformats.org/officeDocument/2006/relationships/image" Target="../media/image280.png"/><Relationship Id="rId14" Type="http://schemas.openxmlformats.org/officeDocument/2006/relationships/image" Target="../media/image33.png"/><Relationship Id="rId35" Type="http://schemas.openxmlformats.org/officeDocument/2006/relationships/image" Target="../media/image54.png"/><Relationship Id="rId56" Type="http://schemas.openxmlformats.org/officeDocument/2006/relationships/image" Target="../media/image75.png"/><Relationship Id="rId77" Type="http://schemas.openxmlformats.org/officeDocument/2006/relationships/image" Target="../media/image96.png"/><Relationship Id="rId100" Type="http://schemas.openxmlformats.org/officeDocument/2006/relationships/image" Target="../media/image119.png"/><Relationship Id="rId8" Type="http://schemas.openxmlformats.org/officeDocument/2006/relationships/image" Target="../media/image27.png"/><Relationship Id="rId98" Type="http://schemas.openxmlformats.org/officeDocument/2006/relationships/image" Target="../media/image117.png"/><Relationship Id="rId121" Type="http://schemas.openxmlformats.org/officeDocument/2006/relationships/image" Target="../media/image140.png"/><Relationship Id="rId142" Type="http://schemas.openxmlformats.org/officeDocument/2006/relationships/image" Target="../media/image161.png"/><Relationship Id="rId163" Type="http://schemas.openxmlformats.org/officeDocument/2006/relationships/image" Target="../media/image182.png"/><Relationship Id="rId184" Type="http://schemas.openxmlformats.org/officeDocument/2006/relationships/image" Target="../media/image203.png"/><Relationship Id="rId219" Type="http://schemas.openxmlformats.org/officeDocument/2006/relationships/image" Target="../media/image238.png"/><Relationship Id="rId230" Type="http://schemas.openxmlformats.org/officeDocument/2006/relationships/image" Target="../media/image249.png"/><Relationship Id="rId251" Type="http://schemas.openxmlformats.org/officeDocument/2006/relationships/image" Target="../media/image270.png"/><Relationship Id="rId25" Type="http://schemas.openxmlformats.org/officeDocument/2006/relationships/image" Target="../media/image44.png"/><Relationship Id="rId46" Type="http://schemas.openxmlformats.org/officeDocument/2006/relationships/image" Target="../media/image65.png"/><Relationship Id="rId67" Type="http://schemas.openxmlformats.org/officeDocument/2006/relationships/image" Target="../media/image86.png"/><Relationship Id="rId88" Type="http://schemas.openxmlformats.org/officeDocument/2006/relationships/image" Target="../media/image107.png"/><Relationship Id="rId111" Type="http://schemas.openxmlformats.org/officeDocument/2006/relationships/image" Target="../media/image130.png"/><Relationship Id="rId132" Type="http://schemas.openxmlformats.org/officeDocument/2006/relationships/image" Target="../media/image151.png"/><Relationship Id="rId153" Type="http://schemas.openxmlformats.org/officeDocument/2006/relationships/image" Target="../media/image172.png"/><Relationship Id="rId174" Type="http://schemas.openxmlformats.org/officeDocument/2006/relationships/image" Target="../media/image193.png"/><Relationship Id="rId195" Type="http://schemas.openxmlformats.org/officeDocument/2006/relationships/image" Target="../media/image214.png"/><Relationship Id="rId209" Type="http://schemas.openxmlformats.org/officeDocument/2006/relationships/image" Target="../media/image228.png"/><Relationship Id="rId220" Type="http://schemas.openxmlformats.org/officeDocument/2006/relationships/image" Target="../media/image239.png"/><Relationship Id="rId241" Type="http://schemas.openxmlformats.org/officeDocument/2006/relationships/image" Target="../media/image260.png"/><Relationship Id="rId15" Type="http://schemas.openxmlformats.org/officeDocument/2006/relationships/image" Target="../media/image34.png"/><Relationship Id="rId36" Type="http://schemas.openxmlformats.org/officeDocument/2006/relationships/image" Target="../media/image55.png"/><Relationship Id="rId57" Type="http://schemas.openxmlformats.org/officeDocument/2006/relationships/image" Target="../media/image76.png"/><Relationship Id="rId262" Type="http://schemas.openxmlformats.org/officeDocument/2006/relationships/image" Target="../media/image281.png"/><Relationship Id="rId78" Type="http://schemas.openxmlformats.org/officeDocument/2006/relationships/image" Target="../media/image97.png"/><Relationship Id="rId99" Type="http://schemas.openxmlformats.org/officeDocument/2006/relationships/image" Target="../media/image118.png"/><Relationship Id="rId101" Type="http://schemas.openxmlformats.org/officeDocument/2006/relationships/image" Target="../media/image120.png"/><Relationship Id="rId122" Type="http://schemas.openxmlformats.org/officeDocument/2006/relationships/image" Target="../media/image141.png"/><Relationship Id="rId143" Type="http://schemas.openxmlformats.org/officeDocument/2006/relationships/image" Target="../media/image162.png"/><Relationship Id="rId164" Type="http://schemas.openxmlformats.org/officeDocument/2006/relationships/image" Target="../media/image183.png"/><Relationship Id="rId185" Type="http://schemas.openxmlformats.org/officeDocument/2006/relationships/image" Target="../media/image204.png"/><Relationship Id="rId9" Type="http://schemas.openxmlformats.org/officeDocument/2006/relationships/image" Target="../media/image28.png"/><Relationship Id="rId210" Type="http://schemas.openxmlformats.org/officeDocument/2006/relationships/image" Target="../media/image229.png"/><Relationship Id="rId26" Type="http://schemas.openxmlformats.org/officeDocument/2006/relationships/image" Target="../media/image45.png"/><Relationship Id="rId231" Type="http://schemas.openxmlformats.org/officeDocument/2006/relationships/image" Target="../media/image250.png"/><Relationship Id="rId252" Type="http://schemas.openxmlformats.org/officeDocument/2006/relationships/image" Target="../media/image271.png"/><Relationship Id="rId47" Type="http://schemas.openxmlformats.org/officeDocument/2006/relationships/image" Target="../media/image66.png"/><Relationship Id="rId68" Type="http://schemas.openxmlformats.org/officeDocument/2006/relationships/image" Target="../media/image87.png"/><Relationship Id="rId89" Type="http://schemas.openxmlformats.org/officeDocument/2006/relationships/image" Target="../media/image108.png"/><Relationship Id="rId112" Type="http://schemas.openxmlformats.org/officeDocument/2006/relationships/image" Target="../media/image131.png"/><Relationship Id="rId133" Type="http://schemas.openxmlformats.org/officeDocument/2006/relationships/image" Target="../media/image152.png"/><Relationship Id="rId154" Type="http://schemas.openxmlformats.org/officeDocument/2006/relationships/image" Target="../media/image173.png"/><Relationship Id="rId175" Type="http://schemas.openxmlformats.org/officeDocument/2006/relationships/image" Target="../media/image194.png"/><Relationship Id="rId196" Type="http://schemas.openxmlformats.org/officeDocument/2006/relationships/image" Target="../media/image215.png"/><Relationship Id="rId200" Type="http://schemas.openxmlformats.org/officeDocument/2006/relationships/image" Target="../media/image219.png"/><Relationship Id="rId16" Type="http://schemas.openxmlformats.org/officeDocument/2006/relationships/image" Target="../media/image35.png"/><Relationship Id="rId221" Type="http://schemas.openxmlformats.org/officeDocument/2006/relationships/image" Target="../media/image240.png"/><Relationship Id="rId242" Type="http://schemas.openxmlformats.org/officeDocument/2006/relationships/image" Target="../media/image261.png"/><Relationship Id="rId263" Type="http://schemas.openxmlformats.org/officeDocument/2006/relationships/image" Target="../media/image282.png"/><Relationship Id="rId37" Type="http://schemas.openxmlformats.org/officeDocument/2006/relationships/image" Target="../media/image56.png"/><Relationship Id="rId58" Type="http://schemas.openxmlformats.org/officeDocument/2006/relationships/image" Target="../media/image77.png"/><Relationship Id="rId79" Type="http://schemas.openxmlformats.org/officeDocument/2006/relationships/image" Target="../media/image98.png"/><Relationship Id="rId102" Type="http://schemas.openxmlformats.org/officeDocument/2006/relationships/image" Target="../media/image121.png"/><Relationship Id="rId123" Type="http://schemas.openxmlformats.org/officeDocument/2006/relationships/image" Target="../media/image142.png"/><Relationship Id="rId144" Type="http://schemas.openxmlformats.org/officeDocument/2006/relationships/image" Target="../media/image163.png"/><Relationship Id="rId90" Type="http://schemas.openxmlformats.org/officeDocument/2006/relationships/image" Target="../media/image109.png"/><Relationship Id="rId165" Type="http://schemas.openxmlformats.org/officeDocument/2006/relationships/image" Target="../media/image184.png"/><Relationship Id="rId186" Type="http://schemas.openxmlformats.org/officeDocument/2006/relationships/image" Target="../media/image205.png"/><Relationship Id="rId211" Type="http://schemas.openxmlformats.org/officeDocument/2006/relationships/image" Target="../media/image230.png"/><Relationship Id="rId232" Type="http://schemas.openxmlformats.org/officeDocument/2006/relationships/image" Target="../media/image251.png"/><Relationship Id="rId253" Type="http://schemas.openxmlformats.org/officeDocument/2006/relationships/image" Target="../media/image272.png"/><Relationship Id="rId27" Type="http://schemas.openxmlformats.org/officeDocument/2006/relationships/image" Target="../media/image46.png"/><Relationship Id="rId48" Type="http://schemas.openxmlformats.org/officeDocument/2006/relationships/image" Target="../media/image67.png"/><Relationship Id="rId69" Type="http://schemas.openxmlformats.org/officeDocument/2006/relationships/image" Target="../media/image88.png"/><Relationship Id="rId113" Type="http://schemas.openxmlformats.org/officeDocument/2006/relationships/image" Target="../media/image132.png"/><Relationship Id="rId134" Type="http://schemas.openxmlformats.org/officeDocument/2006/relationships/image" Target="../media/image153.png"/><Relationship Id="rId80" Type="http://schemas.openxmlformats.org/officeDocument/2006/relationships/image" Target="../media/image99.png"/><Relationship Id="rId155" Type="http://schemas.openxmlformats.org/officeDocument/2006/relationships/image" Target="../media/image174.png"/><Relationship Id="rId176" Type="http://schemas.openxmlformats.org/officeDocument/2006/relationships/image" Target="../media/image195.png"/><Relationship Id="rId197" Type="http://schemas.openxmlformats.org/officeDocument/2006/relationships/image" Target="../media/image216.png"/><Relationship Id="rId201" Type="http://schemas.openxmlformats.org/officeDocument/2006/relationships/image" Target="../media/image220.png"/><Relationship Id="rId222" Type="http://schemas.openxmlformats.org/officeDocument/2006/relationships/image" Target="../media/image241.png"/><Relationship Id="rId243" Type="http://schemas.openxmlformats.org/officeDocument/2006/relationships/image" Target="../media/image262.png"/><Relationship Id="rId264" Type="http://schemas.openxmlformats.org/officeDocument/2006/relationships/image" Target="../media/image283.png"/><Relationship Id="rId17" Type="http://schemas.openxmlformats.org/officeDocument/2006/relationships/image" Target="../media/image36.png"/><Relationship Id="rId38" Type="http://schemas.openxmlformats.org/officeDocument/2006/relationships/image" Target="../media/image57.png"/><Relationship Id="rId59" Type="http://schemas.openxmlformats.org/officeDocument/2006/relationships/image" Target="../media/image78.png"/><Relationship Id="rId103" Type="http://schemas.openxmlformats.org/officeDocument/2006/relationships/image" Target="../media/image122.png"/><Relationship Id="rId124" Type="http://schemas.openxmlformats.org/officeDocument/2006/relationships/image" Target="../media/image143.png"/><Relationship Id="rId70" Type="http://schemas.openxmlformats.org/officeDocument/2006/relationships/image" Target="../media/image89.png"/><Relationship Id="rId91" Type="http://schemas.openxmlformats.org/officeDocument/2006/relationships/image" Target="../media/image110.png"/><Relationship Id="rId145" Type="http://schemas.openxmlformats.org/officeDocument/2006/relationships/image" Target="../media/image164.png"/><Relationship Id="rId166" Type="http://schemas.openxmlformats.org/officeDocument/2006/relationships/image" Target="../media/image185.png"/><Relationship Id="rId187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31.png"/><Relationship Id="rId233" Type="http://schemas.openxmlformats.org/officeDocument/2006/relationships/image" Target="../media/image252.png"/><Relationship Id="rId254" Type="http://schemas.openxmlformats.org/officeDocument/2006/relationships/image" Target="../media/image273.png"/><Relationship Id="rId28" Type="http://schemas.openxmlformats.org/officeDocument/2006/relationships/image" Target="../media/image47.png"/><Relationship Id="rId49" Type="http://schemas.openxmlformats.org/officeDocument/2006/relationships/image" Target="../media/image68.png"/><Relationship Id="rId114" Type="http://schemas.openxmlformats.org/officeDocument/2006/relationships/image" Target="../media/image133.png"/><Relationship Id="rId60" Type="http://schemas.openxmlformats.org/officeDocument/2006/relationships/image" Target="../media/image79.png"/><Relationship Id="rId81" Type="http://schemas.openxmlformats.org/officeDocument/2006/relationships/image" Target="../media/image100.png"/><Relationship Id="rId135" Type="http://schemas.openxmlformats.org/officeDocument/2006/relationships/image" Target="../media/image154.png"/><Relationship Id="rId156" Type="http://schemas.openxmlformats.org/officeDocument/2006/relationships/image" Target="../media/image175.png"/><Relationship Id="rId177" Type="http://schemas.openxmlformats.org/officeDocument/2006/relationships/image" Target="../media/image196.png"/><Relationship Id="rId198" Type="http://schemas.openxmlformats.org/officeDocument/2006/relationships/image" Target="../media/image217.png"/><Relationship Id="rId202" Type="http://schemas.openxmlformats.org/officeDocument/2006/relationships/image" Target="../media/image221.png"/><Relationship Id="rId223" Type="http://schemas.openxmlformats.org/officeDocument/2006/relationships/image" Target="../media/image242.png"/><Relationship Id="rId244" Type="http://schemas.openxmlformats.org/officeDocument/2006/relationships/image" Target="../media/image263.png"/><Relationship Id="rId18" Type="http://schemas.openxmlformats.org/officeDocument/2006/relationships/image" Target="../media/image37.png"/><Relationship Id="rId39" Type="http://schemas.openxmlformats.org/officeDocument/2006/relationships/image" Target="../media/image58.png"/><Relationship Id="rId265" Type="http://schemas.openxmlformats.org/officeDocument/2006/relationships/image" Target="../media/image284.png"/><Relationship Id="rId50" Type="http://schemas.openxmlformats.org/officeDocument/2006/relationships/image" Target="../media/image69.png"/><Relationship Id="rId104" Type="http://schemas.openxmlformats.org/officeDocument/2006/relationships/image" Target="../media/image123.png"/><Relationship Id="rId125" Type="http://schemas.openxmlformats.org/officeDocument/2006/relationships/image" Target="../media/image144.png"/><Relationship Id="rId146" Type="http://schemas.openxmlformats.org/officeDocument/2006/relationships/image" Target="../media/image165.png"/><Relationship Id="rId167" Type="http://schemas.openxmlformats.org/officeDocument/2006/relationships/image" Target="../media/image186.png"/><Relationship Id="rId188" Type="http://schemas.openxmlformats.org/officeDocument/2006/relationships/image" Target="../media/image207.png"/><Relationship Id="rId71" Type="http://schemas.openxmlformats.org/officeDocument/2006/relationships/image" Target="../media/image90.png"/><Relationship Id="rId92" Type="http://schemas.openxmlformats.org/officeDocument/2006/relationships/image" Target="../media/image111.png"/><Relationship Id="rId213" Type="http://schemas.openxmlformats.org/officeDocument/2006/relationships/image" Target="../media/image232.png"/><Relationship Id="rId234" Type="http://schemas.openxmlformats.org/officeDocument/2006/relationships/image" Target="../media/image253.png"/><Relationship Id="rId2" Type="http://schemas.openxmlformats.org/officeDocument/2006/relationships/image" Target="../media/image21.png"/><Relationship Id="rId29" Type="http://schemas.openxmlformats.org/officeDocument/2006/relationships/image" Target="../media/image48.png"/><Relationship Id="rId255" Type="http://schemas.openxmlformats.org/officeDocument/2006/relationships/image" Target="../media/image274.png"/><Relationship Id="rId40" Type="http://schemas.openxmlformats.org/officeDocument/2006/relationships/image" Target="../media/image59.png"/><Relationship Id="rId115" Type="http://schemas.openxmlformats.org/officeDocument/2006/relationships/image" Target="../media/image134.png"/><Relationship Id="rId136" Type="http://schemas.openxmlformats.org/officeDocument/2006/relationships/image" Target="../media/image155.png"/><Relationship Id="rId157" Type="http://schemas.openxmlformats.org/officeDocument/2006/relationships/image" Target="../media/image176.png"/><Relationship Id="rId178" Type="http://schemas.openxmlformats.org/officeDocument/2006/relationships/image" Target="../media/image197.png"/><Relationship Id="rId61" Type="http://schemas.openxmlformats.org/officeDocument/2006/relationships/image" Target="../media/image80.png"/><Relationship Id="rId82" Type="http://schemas.openxmlformats.org/officeDocument/2006/relationships/image" Target="../media/image101.png"/><Relationship Id="rId199" Type="http://schemas.openxmlformats.org/officeDocument/2006/relationships/image" Target="../media/image218.png"/><Relationship Id="rId203" Type="http://schemas.openxmlformats.org/officeDocument/2006/relationships/image" Target="../media/image222.png"/><Relationship Id="rId19" Type="http://schemas.openxmlformats.org/officeDocument/2006/relationships/image" Target="../media/image38.png"/><Relationship Id="rId224" Type="http://schemas.openxmlformats.org/officeDocument/2006/relationships/image" Target="../media/image243.png"/><Relationship Id="rId245" Type="http://schemas.openxmlformats.org/officeDocument/2006/relationships/image" Target="../media/image264.png"/><Relationship Id="rId266" Type="http://schemas.openxmlformats.org/officeDocument/2006/relationships/image" Target="../media/image285.png"/><Relationship Id="rId30" Type="http://schemas.openxmlformats.org/officeDocument/2006/relationships/image" Target="../media/image49.png"/><Relationship Id="rId105" Type="http://schemas.openxmlformats.org/officeDocument/2006/relationships/image" Target="../media/image124.png"/><Relationship Id="rId126" Type="http://schemas.openxmlformats.org/officeDocument/2006/relationships/image" Target="../media/image145.png"/><Relationship Id="rId147" Type="http://schemas.openxmlformats.org/officeDocument/2006/relationships/image" Target="../media/image166.png"/><Relationship Id="rId168" Type="http://schemas.openxmlformats.org/officeDocument/2006/relationships/image" Target="../media/image187.png"/><Relationship Id="rId51" Type="http://schemas.openxmlformats.org/officeDocument/2006/relationships/image" Target="../media/image70.png"/><Relationship Id="rId72" Type="http://schemas.openxmlformats.org/officeDocument/2006/relationships/image" Target="../media/image91.png"/><Relationship Id="rId93" Type="http://schemas.openxmlformats.org/officeDocument/2006/relationships/image" Target="../media/image112.png"/><Relationship Id="rId189" Type="http://schemas.openxmlformats.org/officeDocument/2006/relationships/image" Target="../media/image208.png"/><Relationship Id="rId3" Type="http://schemas.openxmlformats.org/officeDocument/2006/relationships/image" Target="../media/image22.png"/><Relationship Id="rId214" Type="http://schemas.openxmlformats.org/officeDocument/2006/relationships/image" Target="../media/image233.png"/><Relationship Id="rId235" Type="http://schemas.openxmlformats.org/officeDocument/2006/relationships/image" Target="../media/image254.png"/><Relationship Id="rId256" Type="http://schemas.openxmlformats.org/officeDocument/2006/relationships/image" Target="../media/image275.png"/><Relationship Id="rId116" Type="http://schemas.openxmlformats.org/officeDocument/2006/relationships/image" Target="../media/image135.png"/><Relationship Id="rId137" Type="http://schemas.openxmlformats.org/officeDocument/2006/relationships/image" Target="../media/image156.png"/><Relationship Id="rId158" Type="http://schemas.openxmlformats.org/officeDocument/2006/relationships/image" Target="../media/image177.png"/><Relationship Id="rId20" Type="http://schemas.openxmlformats.org/officeDocument/2006/relationships/image" Target="../media/image39.png"/><Relationship Id="rId41" Type="http://schemas.openxmlformats.org/officeDocument/2006/relationships/image" Target="../media/image60.png"/><Relationship Id="rId62" Type="http://schemas.openxmlformats.org/officeDocument/2006/relationships/image" Target="../media/image81.png"/><Relationship Id="rId83" Type="http://schemas.openxmlformats.org/officeDocument/2006/relationships/image" Target="../media/image102.png"/><Relationship Id="rId179" Type="http://schemas.openxmlformats.org/officeDocument/2006/relationships/image" Target="../media/image198.png"/><Relationship Id="rId190" Type="http://schemas.openxmlformats.org/officeDocument/2006/relationships/image" Target="../media/image209.png"/><Relationship Id="rId204" Type="http://schemas.openxmlformats.org/officeDocument/2006/relationships/image" Target="../media/image223.png"/><Relationship Id="rId225" Type="http://schemas.openxmlformats.org/officeDocument/2006/relationships/image" Target="../media/image244.png"/><Relationship Id="rId246" Type="http://schemas.openxmlformats.org/officeDocument/2006/relationships/image" Target="../media/image265.png"/><Relationship Id="rId267" Type="http://schemas.openxmlformats.org/officeDocument/2006/relationships/image" Target="../media/image286.png"/><Relationship Id="rId106" Type="http://schemas.openxmlformats.org/officeDocument/2006/relationships/image" Target="../media/image125.png"/><Relationship Id="rId127" Type="http://schemas.openxmlformats.org/officeDocument/2006/relationships/image" Target="../media/image146.png"/><Relationship Id="rId10" Type="http://schemas.openxmlformats.org/officeDocument/2006/relationships/image" Target="../media/image29.png"/><Relationship Id="rId31" Type="http://schemas.openxmlformats.org/officeDocument/2006/relationships/image" Target="../media/image50.png"/><Relationship Id="rId52" Type="http://schemas.openxmlformats.org/officeDocument/2006/relationships/image" Target="../media/image71.png"/><Relationship Id="rId73" Type="http://schemas.openxmlformats.org/officeDocument/2006/relationships/image" Target="../media/image92.png"/><Relationship Id="rId94" Type="http://schemas.openxmlformats.org/officeDocument/2006/relationships/image" Target="../media/image113.png"/><Relationship Id="rId148" Type="http://schemas.openxmlformats.org/officeDocument/2006/relationships/image" Target="../media/image167.png"/><Relationship Id="rId169" Type="http://schemas.openxmlformats.org/officeDocument/2006/relationships/image" Target="../media/image188.png"/><Relationship Id="rId4" Type="http://schemas.openxmlformats.org/officeDocument/2006/relationships/image" Target="../media/image23.png"/><Relationship Id="rId180" Type="http://schemas.openxmlformats.org/officeDocument/2006/relationships/image" Target="../media/image199.png"/><Relationship Id="rId215" Type="http://schemas.openxmlformats.org/officeDocument/2006/relationships/image" Target="../media/image234.png"/><Relationship Id="rId236" Type="http://schemas.openxmlformats.org/officeDocument/2006/relationships/image" Target="../media/image255.png"/><Relationship Id="rId257" Type="http://schemas.openxmlformats.org/officeDocument/2006/relationships/image" Target="../media/image276.png"/><Relationship Id="rId42" Type="http://schemas.openxmlformats.org/officeDocument/2006/relationships/image" Target="../media/image61.png"/><Relationship Id="rId84" Type="http://schemas.openxmlformats.org/officeDocument/2006/relationships/image" Target="../media/image103.png"/><Relationship Id="rId138" Type="http://schemas.openxmlformats.org/officeDocument/2006/relationships/image" Target="../media/image157.png"/><Relationship Id="rId191" Type="http://schemas.openxmlformats.org/officeDocument/2006/relationships/image" Target="../media/image210.png"/><Relationship Id="rId205" Type="http://schemas.openxmlformats.org/officeDocument/2006/relationships/image" Target="../media/image224.png"/><Relationship Id="rId247" Type="http://schemas.openxmlformats.org/officeDocument/2006/relationships/image" Target="../media/image2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png"/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jpg"/><Relationship Id="rId2" Type="http://schemas.openxmlformats.org/officeDocument/2006/relationships/image" Target="../media/image29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3.jpg"/><Relationship Id="rId4" Type="http://schemas.openxmlformats.org/officeDocument/2006/relationships/image" Target="../media/image29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jpg"/><Relationship Id="rId2" Type="http://schemas.openxmlformats.org/officeDocument/2006/relationships/image" Target="../media/image29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8.png"/><Relationship Id="rId4" Type="http://schemas.openxmlformats.org/officeDocument/2006/relationships/customXml" Target="../ink/ink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jpg"/><Relationship Id="rId2" Type="http://schemas.openxmlformats.org/officeDocument/2006/relationships/image" Target="../media/image30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2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8.png"/><Relationship Id="rId5" Type="http://schemas.openxmlformats.org/officeDocument/2006/relationships/image" Target="../media/image307.png"/><Relationship Id="rId4" Type="http://schemas.openxmlformats.org/officeDocument/2006/relationships/image" Target="../media/image30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1.png"/><Relationship Id="rId4" Type="http://schemas.openxmlformats.org/officeDocument/2006/relationships/image" Target="../media/image31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13" Type="http://schemas.openxmlformats.org/officeDocument/2006/relationships/image" Target="../media/image318.png"/><Relationship Id="rId3" Type="http://schemas.openxmlformats.org/officeDocument/2006/relationships/image" Target="../media/image305.png"/><Relationship Id="rId7" Type="http://schemas.openxmlformats.org/officeDocument/2006/relationships/image" Target="../media/image313.png"/><Relationship Id="rId12" Type="http://schemas.openxmlformats.org/officeDocument/2006/relationships/customXml" Target="../ink/ink3.xml"/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317.png"/><Relationship Id="rId5" Type="http://schemas.openxmlformats.org/officeDocument/2006/relationships/image" Target="../media/image308.png"/><Relationship Id="rId15" Type="http://schemas.openxmlformats.org/officeDocument/2006/relationships/image" Target="../media/image319.png"/><Relationship Id="rId10" Type="http://schemas.openxmlformats.org/officeDocument/2006/relationships/image" Target="../media/image316.png"/><Relationship Id="rId4" Type="http://schemas.openxmlformats.org/officeDocument/2006/relationships/image" Target="../media/image306.png"/><Relationship Id="rId9" Type="http://schemas.openxmlformats.org/officeDocument/2006/relationships/image" Target="../media/image315.png"/><Relationship Id="rId14" Type="http://schemas.openxmlformats.org/officeDocument/2006/relationships/customXml" Target="../ink/ink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png"/><Relationship Id="rId3" Type="http://schemas.openxmlformats.org/officeDocument/2006/relationships/image" Target="../media/image305.png"/><Relationship Id="rId7" Type="http://schemas.openxmlformats.org/officeDocument/2006/relationships/image" Target="../media/image315.png"/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5" Type="http://schemas.openxmlformats.org/officeDocument/2006/relationships/image" Target="../media/image308.png"/><Relationship Id="rId10" Type="http://schemas.openxmlformats.org/officeDocument/2006/relationships/image" Target="../media/image320.png"/><Relationship Id="rId4" Type="http://schemas.openxmlformats.org/officeDocument/2006/relationships/image" Target="../media/image306.png"/><Relationship Id="rId9" Type="http://schemas.openxmlformats.org/officeDocument/2006/relationships/image" Target="../media/image3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png"/><Relationship Id="rId2" Type="http://schemas.openxmlformats.org/officeDocument/2006/relationships/image" Target="../media/image32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4.png"/><Relationship Id="rId4" Type="http://schemas.openxmlformats.org/officeDocument/2006/relationships/customXml" Target="../ink/ink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326.png"/><Relationship Id="rId7" Type="http://schemas.openxmlformats.org/officeDocument/2006/relationships/image" Target="../media/image328.png"/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330.png"/><Relationship Id="rId5" Type="http://schemas.openxmlformats.org/officeDocument/2006/relationships/image" Target="../media/image327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32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png"/><Relationship Id="rId2" Type="http://schemas.openxmlformats.org/officeDocument/2006/relationships/image" Target="../media/image33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2" Type="http://schemas.openxmlformats.org/officeDocument/2006/relationships/image" Target="../media/image3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7.png"/><Relationship Id="rId5" Type="http://schemas.openxmlformats.org/officeDocument/2006/relationships/image" Target="../media/image336.png"/><Relationship Id="rId4" Type="http://schemas.openxmlformats.org/officeDocument/2006/relationships/image" Target="../media/image33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png"/><Relationship Id="rId2" Type="http://schemas.openxmlformats.org/officeDocument/2006/relationships/image" Target="../media/image338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image" Target="../media/image34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3.jpg"/><Relationship Id="rId4" Type="http://schemas.openxmlformats.org/officeDocument/2006/relationships/image" Target="../media/image342.jp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jpg"/><Relationship Id="rId2" Type="http://schemas.openxmlformats.org/officeDocument/2006/relationships/image" Target="../media/image34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8.png"/><Relationship Id="rId4" Type="http://schemas.openxmlformats.org/officeDocument/2006/relationships/image" Target="../media/image3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13" Type="http://schemas.openxmlformats.org/officeDocument/2006/relationships/image" Target="../media/image349.png"/><Relationship Id="rId3" Type="http://schemas.openxmlformats.org/officeDocument/2006/relationships/image" Target="../media/image305.png"/><Relationship Id="rId7" Type="http://schemas.openxmlformats.org/officeDocument/2006/relationships/image" Target="../media/image313.png"/><Relationship Id="rId12" Type="http://schemas.openxmlformats.org/officeDocument/2006/relationships/image" Target="../media/image320.png"/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317.png"/><Relationship Id="rId5" Type="http://schemas.openxmlformats.org/officeDocument/2006/relationships/image" Target="../media/image308.png"/><Relationship Id="rId10" Type="http://schemas.openxmlformats.org/officeDocument/2006/relationships/image" Target="../media/image316.png"/><Relationship Id="rId4" Type="http://schemas.openxmlformats.org/officeDocument/2006/relationships/image" Target="../media/image306.png"/><Relationship Id="rId9" Type="http://schemas.openxmlformats.org/officeDocument/2006/relationships/image" Target="../media/image31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371340"/>
            <a:chOff x="0" y="0"/>
            <a:chExt cx="9144000" cy="43713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105910"/>
            </a:xfrm>
            <a:custGeom>
              <a:avLst/>
              <a:gdLst/>
              <a:ahLst/>
              <a:cxnLst/>
              <a:rect l="l" t="t" r="r" b="b"/>
              <a:pathLst>
                <a:path w="9144000" h="4105910">
                  <a:moveTo>
                    <a:pt x="0" y="4105655"/>
                  </a:moveTo>
                  <a:lnTo>
                    <a:pt x="9144000" y="41056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105655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105655"/>
              <a:ext cx="9144000" cy="265430"/>
            </a:xfrm>
            <a:custGeom>
              <a:avLst/>
              <a:gdLst/>
              <a:ahLst/>
              <a:cxnLst/>
              <a:rect l="l" t="t" r="r" b="b"/>
              <a:pathLst>
                <a:path w="9144000" h="265429">
                  <a:moveTo>
                    <a:pt x="9144000" y="0"/>
                  </a:moveTo>
                  <a:lnTo>
                    <a:pt x="0" y="0"/>
                  </a:lnTo>
                  <a:lnTo>
                    <a:pt x="0" y="265176"/>
                  </a:lnTo>
                  <a:lnTo>
                    <a:pt x="9144000" y="265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A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8032" y="648157"/>
            <a:ext cx="55670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경영경제데이터분석</a:t>
            </a:r>
            <a:endParaRPr sz="4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6364" y="1686560"/>
            <a:ext cx="633095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95"/>
              </a:spcBef>
            </a:pPr>
            <a:r>
              <a:rPr sz="4000" b="1" spc="2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endParaRPr sz="4000">
              <a:latin typeface="Malgun Gothic"/>
              <a:cs typeface="Malgun Gothic"/>
            </a:endParaRPr>
          </a:p>
          <a:p>
            <a:pPr marL="12700" marR="5080" algn="ctr">
              <a:lnSpc>
                <a:spcPct val="100000"/>
              </a:lnSpc>
            </a:pPr>
            <a:r>
              <a:rPr sz="4000" b="1" spc="20" dirty="0">
                <a:solidFill>
                  <a:srgbClr val="FFFFFF"/>
                </a:solidFill>
                <a:latin typeface="Malgun Gothic"/>
                <a:cs typeface="Malgun Gothic"/>
              </a:rPr>
              <a:t>(Regression</a:t>
            </a:r>
            <a:r>
              <a:rPr sz="4000" b="1" spc="1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35" dirty="0">
                <a:solidFill>
                  <a:srgbClr val="FFFFFF"/>
                </a:solidFill>
                <a:latin typeface="Malgun Gothic"/>
                <a:cs typeface="Malgun Gothic"/>
              </a:rPr>
              <a:t>Discontinuity </a:t>
            </a:r>
            <a:r>
              <a:rPr sz="4000" b="1" spc="-13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30" dirty="0">
                <a:solidFill>
                  <a:srgbClr val="FFFFFF"/>
                </a:solidFill>
                <a:latin typeface="Malgun Gothic"/>
                <a:cs typeface="Malgun Gothic"/>
              </a:rPr>
              <a:t>Design)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3457" y="5065848"/>
            <a:ext cx="4105910" cy="11226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815"/>
              </a:spcBef>
            </a:pP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최</a:t>
            </a:r>
            <a:r>
              <a:rPr sz="3000" b="1" spc="60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현</a:t>
            </a:r>
            <a:r>
              <a:rPr sz="3000" b="1" spc="60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홍</a:t>
            </a:r>
            <a:endParaRPr sz="3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000" b="1" spc="40" dirty="0">
                <a:solidFill>
                  <a:srgbClr val="454546"/>
                </a:solidFill>
                <a:latin typeface="Malgun Gothic"/>
                <a:cs typeface="Malgun Gothic"/>
              </a:rPr>
              <a:t>(hongchoi@khu.ac.kr)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06434" cy="1452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별점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부여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방식에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229235" marR="29845" indent="-229235" algn="r">
              <a:lnSpc>
                <a:spcPct val="100000"/>
              </a:lnSpc>
              <a:buFont typeface="Wingdings"/>
              <a:buChar char=""/>
              <a:tabLst>
                <a:tab pos="2292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연구에서는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각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레스토랑의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저녁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7시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예약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가능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조사한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후,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endParaRPr sz="180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반올림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컷오프(3.25,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3.75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등)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아래와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그래프를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제시하였음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669" y="3162157"/>
            <a:ext cx="3181766" cy="23562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8882" y="3086669"/>
            <a:ext cx="3162085" cy="247440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26311" y="5946444"/>
            <a:ext cx="5529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위 그래프에</a:t>
            </a:r>
            <a:r>
              <a:rPr sz="16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회귀선(regression</a:t>
            </a:r>
            <a:r>
              <a:rPr sz="1600" b="1" spc="5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15" dirty="0">
                <a:solidFill>
                  <a:srgbClr val="EB2C2F"/>
                </a:solidFill>
                <a:latin typeface="Malgun Gothic"/>
                <a:cs typeface="Malgun Gothic"/>
              </a:rPr>
              <a:t>line)을</a:t>
            </a:r>
            <a:r>
              <a:rPr sz="16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그린다고</a:t>
            </a:r>
            <a:r>
              <a:rPr sz="1600" b="1" spc="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생각해보자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10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6426" y="2928619"/>
            <a:ext cx="431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3.25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8159" y="2928619"/>
            <a:ext cx="431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3.75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41359" cy="517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컷오프기반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별점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부여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방식에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따르면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0.5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별점이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추가될수록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저녁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예약을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최대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약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19%p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(49%)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증가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시키는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것으로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나타났음</a:t>
            </a:r>
            <a:endParaRPr sz="2000">
              <a:latin typeface="Malgun Gothic"/>
              <a:cs typeface="Malgun Gothic"/>
            </a:endParaRPr>
          </a:p>
          <a:p>
            <a:pPr marL="1021080" marR="12065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부가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정보가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없을수록(즉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0.5단위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별점의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강할수록)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향력이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강했음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소비자들이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식당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선택에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평점에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강하게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받는다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점을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시사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Malgun Gothic"/>
              <a:cs typeface="Malgun Gothic"/>
            </a:endParaRPr>
          </a:p>
          <a:p>
            <a:pPr marL="563880" marR="107950" indent="-229235" algn="just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연구에서는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별점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표기에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효과가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존재한다면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컷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오프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근처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평점을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업주가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별점을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조작할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가능성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있다고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우려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하였음</a:t>
            </a:r>
            <a:endParaRPr sz="2000">
              <a:latin typeface="Malgun Gothic"/>
              <a:cs typeface="Malgun Gothic"/>
            </a:endParaRPr>
          </a:p>
          <a:p>
            <a:pPr marL="1021080" marR="5715" lvl="1" indent="-229235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우리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식당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리뷰가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4.24점이라면,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리뷰를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남겨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4.25점을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넘기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싶은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강력한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유혹을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느끼게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다만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정량분석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의심이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될만한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패턴은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관찰되지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않았음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076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해당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때문인지는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모르겠지만…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1714500"/>
            <a:ext cx="6099048" cy="44561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14621" y="3223996"/>
            <a:ext cx="175133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실제</a:t>
            </a:r>
            <a:r>
              <a:rPr sz="1400" b="1" spc="4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별점을 </a:t>
            </a:r>
            <a:r>
              <a:rPr sz="14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병기하는</a:t>
            </a:r>
            <a:r>
              <a:rPr sz="1400" b="1" spc="-6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식으로</a:t>
            </a:r>
            <a:r>
              <a:rPr sz="1400" b="1" spc="-4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수정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189" y="2951226"/>
            <a:ext cx="37230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4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RDD?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15959" cy="4498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임의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규칙과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자연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우리가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세상은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다양한 임의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규칙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들로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이루어져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marR="46355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Yelp에서는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별점을 5점 만점으로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0.5점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단위로 실제 점수를 반올림하여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시각화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하였음 (왜?)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대한민국에서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초등학교는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아동이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6세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날이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속하는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다음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9"/>
              </a:spcBef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3월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입학이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가능함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(왜?)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A대학에서는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학점이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3.8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넘으면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대학원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진학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장학금을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받음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(왜??)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대한민국에서는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19세가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1월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부터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술을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구입할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(왜?????)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Malgun Gothic"/>
              <a:cs typeface="Malgun Gothic"/>
            </a:endParaRPr>
          </a:p>
          <a:p>
            <a:pPr marL="563880" marR="106045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규칙들은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편의성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정해진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많지만,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분석가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입장에서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규칙들은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일종의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자연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실험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환경을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만들어주기도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36280" cy="496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회귀불연속설계(Regression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Discontinuity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Design)의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유래 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Thistlethwaite</a:t>
            </a:r>
            <a:r>
              <a:rPr sz="1800" b="1" spc="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and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Campbell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(1960)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의해 개발되♘음</a:t>
            </a:r>
            <a:endParaRPr sz="1800">
              <a:latin typeface="Malgun Gothic"/>
              <a:cs typeface="Malgun Gothic"/>
            </a:endParaRPr>
          </a:p>
          <a:p>
            <a:pPr marL="1021080" marR="18923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Regression-discontinuity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analysis: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An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alternative to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the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ex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post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facto </a:t>
            </a:r>
            <a:r>
              <a:rPr sz="1800" spc="-6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experiment.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당시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미국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정부에서는 대학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진학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희망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고등학생들의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시험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National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Merit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Scholarship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(NMS)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이라는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장학금을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수여하였음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장학금은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점수가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특정</a:t>
            </a:r>
            <a:r>
              <a:rPr sz="18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점수</a:t>
            </a:r>
            <a:r>
              <a:rPr sz="18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이상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인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경우에만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수여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되♘음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난이도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고려하여 기준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점수가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변경됨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Thistlewaite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and Campbell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(1960)에서는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다음과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같은 질문에 관심이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있♘음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장학금의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수여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무사히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대학을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졸업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데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줄까?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인과관계는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무엇인가?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대조군은 무엇인가?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3915" cy="511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회귀불연속설계(Regression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Discontinuity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Design)의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유래 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Naïve한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접근법: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수혜자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미수혜자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대학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졸업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확률을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비교하면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아닌가?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Malgun Gothic"/>
              <a:cs typeface="Malgun Gothic"/>
            </a:endParaRPr>
          </a:p>
          <a:p>
            <a:pPr marL="563880" marR="14224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그러나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대학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졸업에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관계를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보이기에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적절하지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수혜자는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성적이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좋은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학생들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이고,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이들은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대학에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진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학해서도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학업을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우수한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성적으로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나갈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가능성이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높음</a:t>
            </a:r>
            <a:endParaRPr sz="2000">
              <a:latin typeface="Malgun Gothic"/>
              <a:cs typeface="Malgun Gothic"/>
            </a:endParaRPr>
          </a:p>
          <a:p>
            <a:pPr marL="1021080" marR="168275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NMS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수혜자는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아무래도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대학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진학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무사히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졸업할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가능성이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높을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>
              <a:latin typeface="Malgun Gothic"/>
              <a:cs typeface="Malgun Gothic"/>
            </a:endParaRPr>
          </a:p>
          <a:p>
            <a:pPr marL="1021080" marR="14224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장학금의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과대추정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능성이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큼</a:t>
            </a:r>
            <a:endParaRPr sz="2000">
              <a:latin typeface="Malgun Gothic"/>
              <a:cs typeface="Malgun Gothic"/>
            </a:endParaRPr>
          </a:p>
          <a:p>
            <a:pPr marL="1478280" marR="106045" lvl="2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장학금을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줘서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졸업한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아니라,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원래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잘하는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학생이라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졸업했을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수도?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1848" y="3776470"/>
            <a:ext cx="4495800" cy="30571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089" y="1017270"/>
            <a:ext cx="8465185" cy="5280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회귀불연속설계(Regression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Discontinuity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Design)의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유래 (3)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146050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Thistlethwaite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and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 Campbell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(1960)에서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제시한 RDD의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핵심은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컷오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프에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인접한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사람들만을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컷오프를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살짝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넘어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장학금을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컷오프에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살짝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못미쳐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장학금을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수혜받지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그룹의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회귀선에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불연속(단절)이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하는가?</a:t>
            </a:r>
            <a:endParaRPr sz="2000">
              <a:latin typeface="Malgun Gothic"/>
              <a:cs typeface="Malgun Gothic"/>
            </a:endParaRPr>
          </a:p>
          <a:p>
            <a:pPr marL="6407785">
              <a:lnSpc>
                <a:spcPct val="100000"/>
              </a:lnSpc>
              <a:spcBef>
                <a:spcPts val="218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예)</a:t>
            </a:r>
            <a:r>
              <a:rPr sz="1600" b="1" spc="-3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35" dirty="0">
                <a:solidFill>
                  <a:srgbClr val="EB2C2F"/>
                </a:solidFill>
                <a:latin typeface="Malgun Gothic"/>
                <a:cs typeface="Malgun Gothic"/>
              </a:rPr>
              <a:t>PSAT</a:t>
            </a:r>
            <a:r>
              <a:rPr sz="16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1500점이</a:t>
            </a:r>
            <a:endParaRPr sz="1600">
              <a:latin typeface="Malgun Gothic"/>
              <a:cs typeface="Malgun Gothic"/>
            </a:endParaRPr>
          </a:p>
          <a:p>
            <a:pPr marL="6407785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컷오프라면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Malgun Gothic"/>
              <a:cs typeface="Malgun Gothic"/>
            </a:endParaRPr>
          </a:p>
          <a:p>
            <a:pPr marL="6407785">
              <a:lnSpc>
                <a:spcPct val="100000"/>
              </a:lnSpc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1499</a:t>
            </a:r>
            <a:r>
              <a:rPr sz="1600" b="1" spc="-3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이상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1500</a:t>
            </a:r>
            <a:r>
              <a:rPr sz="16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미만</a:t>
            </a:r>
            <a:endParaRPr sz="1600">
              <a:latin typeface="Malgun Gothic"/>
              <a:cs typeface="Malgun Gothic"/>
            </a:endParaRPr>
          </a:p>
          <a:p>
            <a:pPr marL="6407785">
              <a:lnSpc>
                <a:spcPct val="100000"/>
              </a:lnSpc>
              <a:spcBef>
                <a:spcPts val="390"/>
              </a:spcBef>
            </a:pP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vs</a:t>
            </a:r>
            <a:endParaRPr sz="1600">
              <a:latin typeface="Malgun Gothic"/>
              <a:cs typeface="Malgun Gothic"/>
            </a:endParaRPr>
          </a:p>
          <a:p>
            <a:pPr marL="6407785">
              <a:lnSpc>
                <a:spcPct val="100000"/>
              </a:lnSpc>
              <a:spcBef>
                <a:spcPts val="384"/>
              </a:spcBef>
            </a:pP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1500</a:t>
            </a:r>
            <a:r>
              <a:rPr sz="16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이상 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1501</a:t>
            </a:r>
            <a:r>
              <a:rPr sz="16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미만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Malgun Gothic"/>
              <a:cs typeface="Malgun Gothic"/>
            </a:endParaRPr>
          </a:p>
          <a:p>
            <a:pPr marL="6407785">
              <a:lnSpc>
                <a:spcPct val="100000"/>
              </a:lnSpc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비교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18559" y="4786884"/>
            <a:ext cx="234950" cy="981710"/>
            <a:chOff x="3718559" y="4786884"/>
            <a:chExt cx="234950" cy="9817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8559" y="4786884"/>
              <a:ext cx="234670" cy="9814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00093" y="4886706"/>
              <a:ext cx="76200" cy="747395"/>
            </a:xfrm>
            <a:custGeom>
              <a:avLst/>
              <a:gdLst/>
              <a:ahLst/>
              <a:cxnLst/>
              <a:rect l="l" t="t" r="r" b="b"/>
              <a:pathLst>
                <a:path w="76200" h="747395">
                  <a:moveTo>
                    <a:pt x="25400" y="671068"/>
                  </a:moveTo>
                  <a:lnTo>
                    <a:pt x="0" y="671068"/>
                  </a:lnTo>
                  <a:lnTo>
                    <a:pt x="38100" y="747280"/>
                  </a:lnTo>
                  <a:lnTo>
                    <a:pt x="69851" y="683768"/>
                  </a:lnTo>
                  <a:lnTo>
                    <a:pt x="25400" y="683768"/>
                  </a:lnTo>
                  <a:lnTo>
                    <a:pt x="25400" y="671068"/>
                  </a:lnTo>
                  <a:close/>
                </a:path>
                <a:path w="76200" h="74739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683768"/>
                  </a:lnTo>
                  <a:lnTo>
                    <a:pt x="50800" y="683768"/>
                  </a:lnTo>
                  <a:lnTo>
                    <a:pt x="50800" y="63500"/>
                  </a:lnTo>
                  <a:close/>
                </a:path>
                <a:path w="76200" h="747395">
                  <a:moveTo>
                    <a:pt x="76200" y="671068"/>
                  </a:moveTo>
                  <a:lnTo>
                    <a:pt x="50800" y="671068"/>
                  </a:lnTo>
                  <a:lnTo>
                    <a:pt x="50800" y="683768"/>
                  </a:lnTo>
                  <a:lnTo>
                    <a:pt x="69851" y="683768"/>
                  </a:lnTo>
                  <a:lnTo>
                    <a:pt x="76200" y="671068"/>
                  </a:lnTo>
                  <a:close/>
                </a:path>
                <a:path w="76200" h="74739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4739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8360" cy="4858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개념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1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임계값(컷오프,</a:t>
            </a:r>
            <a:r>
              <a:rPr sz="17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cutoff)</a:t>
            </a:r>
            <a:endParaRPr sz="17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처치를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받게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조건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결정하는</a:t>
            </a:r>
            <a:r>
              <a:rPr sz="17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기준점</a:t>
            </a:r>
            <a:endParaRPr sz="17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 평점에서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3.25,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3.75,</a:t>
            </a:r>
            <a:r>
              <a:rPr sz="15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4.25,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4.75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등,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기준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endParaRPr sz="15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임계값을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대조군이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구분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17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har char="•"/>
            </a:pPr>
            <a:endParaRPr sz="15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변수(assignment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variable,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running</a:t>
            </a:r>
            <a:r>
              <a:rPr sz="1700" b="1" spc="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variable)</a:t>
            </a:r>
            <a:endParaRPr sz="17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설정의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7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7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 평점,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35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600" spc="35" dirty="0">
                <a:solidFill>
                  <a:srgbClr val="333D47"/>
                </a:solidFill>
                <a:latin typeface="Malgun Gothic"/>
                <a:cs typeface="Malgun Gothic"/>
              </a:rPr>
              <a:t>cf)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결과 변수(outcome </a:t>
            </a:r>
            <a:r>
              <a:rPr sz="1600" b="1" spc="-10" dirty="0">
                <a:solidFill>
                  <a:srgbClr val="333D47"/>
                </a:solidFill>
                <a:latin typeface="Malgun Gothic"/>
                <a:cs typeface="Malgun Gothic"/>
              </a:rPr>
              <a:t>variable):</a:t>
            </a:r>
            <a:r>
              <a:rPr sz="1600" b="1" spc="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처치에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따라 영향을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받을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것으로 기대하는</a:t>
            </a:r>
            <a:r>
              <a:rPr sz="1600" b="1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6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식당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예약률,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대학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졸업률</a:t>
            </a:r>
            <a:r>
              <a:rPr sz="15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 dirty="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Wingdings"/>
              <a:buChar char=""/>
            </a:pPr>
            <a:endParaRPr sz="15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FF0000"/>
                </a:solidFill>
                <a:latin typeface="Malgun Gothic"/>
                <a:cs typeface="Malgun Gothic"/>
              </a:rPr>
              <a:t>대역폭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(bandwidth)</a:t>
            </a:r>
            <a:endParaRPr sz="1700" dirty="0">
              <a:latin typeface="Malgun Gothic"/>
              <a:cs typeface="Malgun Gothic"/>
            </a:endParaRPr>
          </a:p>
          <a:p>
            <a:pPr marL="1021080" marR="58419" lvl="1" indent="-229235">
              <a:lnSpc>
                <a:spcPct val="100000"/>
              </a:lnSpc>
              <a:spcBef>
                <a:spcPts val="41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배정변수의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특정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어느 범위의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것인지를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나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타내는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</a:t>
            </a:r>
            <a:endParaRPr sz="17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5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 평점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Cambria Math"/>
                <a:cs typeface="Cambria Math"/>
              </a:rPr>
              <a:t>±0.25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점,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35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Cambria Math"/>
                <a:cs typeface="Cambria Math"/>
              </a:rPr>
              <a:t>±1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989" y="927168"/>
            <a:ext cx="8589645" cy="112268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3000" b="1" baseline="-1111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3000" b="1" spc="-15" baseline="-11111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-1111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3000" b="1" spc="-22" baseline="-11111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-11111" dirty="0">
                <a:solidFill>
                  <a:srgbClr val="2A2C2C"/>
                </a:solidFill>
                <a:latin typeface="Malgun Gothic"/>
                <a:cs typeface="Malgun Gothic"/>
              </a:rPr>
              <a:t>개념</a:t>
            </a:r>
            <a:r>
              <a:rPr sz="3000" b="1" spc="-7" baseline="-11111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-11111" dirty="0">
                <a:solidFill>
                  <a:srgbClr val="2A2C2C"/>
                </a:solidFill>
                <a:latin typeface="Malgun Gothic"/>
                <a:cs typeface="Malgun Gothic"/>
              </a:rPr>
              <a:t>예</a:t>
            </a:r>
            <a:r>
              <a:rPr sz="3000" b="1" spc="60" baseline="-11111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HH증권에서는</a:t>
            </a:r>
            <a:r>
              <a:rPr sz="1400" b="1" spc="-3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주식</a:t>
            </a:r>
            <a:r>
              <a:rPr sz="1400" b="1" spc="-1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보유액</a:t>
            </a:r>
            <a:r>
              <a:rPr sz="1400" b="1" spc="-1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일정금액</a:t>
            </a:r>
            <a:r>
              <a:rPr sz="1400" b="1" spc="-2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이상을</a:t>
            </a:r>
            <a:r>
              <a:rPr sz="1400" b="1" spc="-1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기준으로</a:t>
            </a:r>
            <a:r>
              <a:rPr sz="1400" b="1" spc="-2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선정된</a:t>
            </a:r>
            <a:r>
              <a:rPr sz="1400" b="1" spc="-1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고객을</a:t>
            </a:r>
            <a:r>
              <a:rPr sz="1400" b="1" spc="-2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대상으로</a:t>
            </a:r>
            <a:endParaRPr sz="1400">
              <a:latin typeface="Malgun Gothic"/>
              <a:cs typeface="Malgun Gothic"/>
            </a:endParaRPr>
          </a:p>
          <a:p>
            <a:pPr marL="2226945">
              <a:lnSpc>
                <a:spcPct val="100000"/>
              </a:lnSpc>
              <a:spcBef>
                <a:spcPts val="215"/>
              </a:spcBef>
            </a:pPr>
            <a:r>
              <a:rPr sz="1400" b="1" spc="-5" dirty="0">
                <a:solidFill>
                  <a:srgbClr val="001F5F"/>
                </a:solidFill>
                <a:latin typeface="Malgun Gothic"/>
                <a:cs typeface="Malgun Gothic"/>
              </a:rPr>
              <a:t>VIP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고객</a:t>
            </a:r>
            <a:r>
              <a:rPr sz="1400" b="1" spc="-1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선정</a:t>
            </a:r>
            <a:r>
              <a:rPr sz="1400" b="1" spc="-1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이벤트를</a:t>
            </a:r>
            <a:r>
              <a:rPr sz="1400" b="1" spc="-2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진행하여</a:t>
            </a:r>
            <a:r>
              <a:rPr sz="1400" b="1" spc="-1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각종</a:t>
            </a:r>
            <a:r>
              <a:rPr sz="1400" b="1" spc="-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혜택을</a:t>
            </a:r>
            <a:r>
              <a:rPr sz="1400" b="1" spc="-2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제공함</a:t>
            </a:r>
            <a:r>
              <a:rPr sz="1400" b="1" spc="-1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(환전</a:t>
            </a:r>
            <a:r>
              <a:rPr sz="1400" b="1" spc="-2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및 거래</a:t>
            </a:r>
            <a:r>
              <a:rPr sz="1400" b="1" spc="-1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수수료</a:t>
            </a:r>
            <a:r>
              <a:rPr sz="1400" b="1" spc="-2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등)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2226945">
              <a:lnSpc>
                <a:spcPct val="100000"/>
              </a:lnSpc>
            </a:pP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Q.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VIP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고객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선정으로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인한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효과(주식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거래량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증가)는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어떻게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측정해야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할까?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01598" y="2469642"/>
            <a:ext cx="6089650" cy="3211830"/>
            <a:chOff x="1701598" y="2469642"/>
            <a:chExt cx="6089650" cy="32118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1598" y="2470309"/>
              <a:ext cx="126361" cy="31243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28978" y="2469642"/>
              <a:ext cx="76200" cy="3076575"/>
            </a:xfrm>
            <a:custGeom>
              <a:avLst/>
              <a:gdLst/>
              <a:ahLst/>
              <a:cxnLst/>
              <a:rect l="l" t="t" r="r" b="b"/>
              <a:pathLst>
                <a:path w="76200" h="307657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3076321"/>
                  </a:lnTo>
                  <a:lnTo>
                    <a:pt x="50800" y="3076321"/>
                  </a:lnTo>
                  <a:lnTo>
                    <a:pt x="50800" y="63500"/>
                  </a:lnTo>
                  <a:close/>
                </a:path>
                <a:path w="76200" h="307657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7657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3644" y="5446776"/>
              <a:ext cx="6067044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67078" y="5508498"/>
              <a:ext cx="5909310" cy="76200"/>
            </a:xfrm>
            <a:custGeom>
              <a:avLst/>
              <a:gdLst/>
              <a:ahLst/>
              <a:cxnLst/>
              <a:rect l="l" t="t" r="r" b="b"/>
              <a:pathLst>
                <a:path w="5909309" h="76200">
                  <a:moveTo>
                    <a:pt x="5832602" y="0"/>
                  </a:moveTo>
                  <a:lnTo>
                    <a:pt x="5832602" y="76199"/>
                  </a:lnTo>
                  <a:lnTo>
                    <a:pt x="5883402" y="50799"/>
                  </a:lnTo>
                  <a:lnTo>
                    <a:pt x="5845302" y="50799"/>
                  </a:lnTo>
                  <a:lnTo>
                    <a:pt x="5845302" y="25399"/>
                  </a:lnTo>
                  <a:lnTo>
                    <a:pt x="5883402" y="25399"/>
                  </a:lnTo>
                  <a:lnTo>
                    <a:pt x="5832602" y="0"/>
                  </a:lnTo>
                  <a:close/>
                </a:path>
                <a:path w="5909309" h="76200">
                  <a:moveTo>
                    <a:pt x="5832602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5832602" y="50799"/>
                  </a:lnTo>
                  <a:lnTo>
                    <a:pt x="5832602" y="25399"/>
                  </a:lnTo>
                  <a:close/>
                </a:path>
                <a:path w="5909309" h="76200">
                  <a:moveTo>
                    <a:pt x="5883402" y="25399"/>
                  </a:moveTo>
                  <a:lnTo>
                    <a:pt x="5845302" y="25399"/>
                  </a:lnTo>
                  <a:lnTo>
                    <a:pt x="5845302" y="50799"/>
                  </a:lnTo>
                  <a:lnTo>
                    <a:pt x="5883402" y="50799"/>
                  </a:lnTo>
                  <a:lnTo>
                    <a:pt x="5908802" y="38099"/>
                  </a:lnTo>
                  <a:lnTo>
                    <a:pt x="5883402" y="25399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38213" y="5618784"/>
            <a:ext cx="111315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주식</a:t>
            </a:r>
            <a:r>
              <a:rPr sz="1600" b="1" spc="-7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보유액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(할당변수)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152" y="2263292"/>
            <a:ext cx="111315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주식</a:t>
            </a:r>
            <a:r>
              <a:rPr sz="1600" b="1" spc="-7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거래량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(결과변수)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34539" y="2398776"/>
            <a:ext cx="5539105" cy="3424554"/>
            <a:chOff x="2034539" y="2398776"/>
            <a:chExt cx="5539105" cy="3424554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3983" y="2398776"/>
              <a:ext cx="106616" cy="342442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99610" y="2420874"/>
              <a:ext cx="0" cy="3331210"/>
            </a:xfrm>
            <a:custGeom>
              <a:avLst/>
              <a:gdLst/>
              <a:ahLst/>
              <a:cxnLst/>
              <a:rect l="l" t="t" r="r" b="b"/>
              <a:pathLst>
                <a:path h="3331210">
                  <a:moveTo>
                    <a:pt x="0" y="0"/>
                  </a:moveTo>
                  <a:lnTo>
                    <a:pt x="0" y="3331032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1276" y="4715932"/>
              <a:ext cx="130514" cy="1218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0073" y="4723892"/>
              <a:ext cx="56642" cy="5664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70073" y="47238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2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1776" y="4805848"/>
              <a:ext cx="130514" cy="1218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60827" y="4813935"/>
              <a:ext cx="56642" cy="5651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6065" y="4809172"/>
              <a:ext cx="66167" cy="660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72068" y="4654972"/>
              <a:ext cx="130514" cy="12181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11246" y="4662677"/>
              <a:ext cx="56641" cy="5664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06484" y="4657915"/>
              <a:ext cx="66166" cy="661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4468" y="4807372"/>
              <a:ext cx="130514" cy="12181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63646" y="4815077"/>
              <a:ext cx="56641" cy="5664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58884" y="4810315"/>
              <a:ext cx="66166" cy="661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47543" y="4546130"/>
              <a:ext cx="147916" cy="14791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6057" y="4570476"/>
              <a:ext cx="56642" cy="565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91295" y="4565713"/>
              <a:ext cx="66167" cy="6604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52471" y="4629950"/>
              <a:ext cx="147916" cy="14791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00477" y="4654296"/>
              <a:ext cx="56642" cy="5664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300477" y="465429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2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86368" y="4200820"/>
              <a:ext cx="130514" cy="12181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25292" y="4207891"/>
              <a:ext cx="56514" cy="5664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725292" y="420789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38768" y="4353220"/>
              <a:ext cx="130514" cy="12181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77692" y="4360291"/>
              <a:ext cx="56514" cy="5664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877692" y="436029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42628" y="4447708"/>
              <a:ext cx="130514" cy="12181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82061" y="4455160"/>
              <a:ext cx="56641" cy="5651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282061" y="445516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27"/>
                  </a:lnTo>
                  <a:lnTo>
                    <a:pt x="44465" y="52038"/>
                  </a:lnTo>
                  <a:lnTo>
                    <a:pt x="34299" y="56372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22816" y="4700692"/>
              <a:ext cx="130514" cy="12181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61740" y="4708271"/>
              <a:ext cx="56514" cy="5664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261740" y="470827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92920" y="4296832"/>
              <a:ext cx="130514" cy="12181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32479" y="4303902"/>
              <a:ext cx="56642" cy="5651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332479" y="43039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2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45320" y="4449232"/>
              <a:ext cx="130514" cy="12181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84879" y="4456302"/>
              <a:ext cx="56642" cy="5651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484879" y="44563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2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75928" y="4648876"/>
              <a:ext cx="130514" cy="12181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15741" y="4656708"/>
              <a:ext cx="56514" cy="5651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010979" y="4651946"/>
              <a:ext cx="66039" cy="6604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19627" y="4783874"/>
              <a:ext cx="147916" cy="14791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168141" y="4809108"/>
              <a:ext cx="56514" cy="5651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163379" y="4804346"/>
              <a:ext cx="66039" cy="6604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15767" y="4264190"/>
              <a:ext cx="147916" cy="14791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63646" y="4289552"/>
              <a:ext cx="56641" cy="56515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763646" y="428955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2" y="44245"/>
                  </a:lnTo>
                  <a:lnTo>
                    <a:pt x="44513" y="52085"/>
                  </a:lnTo>
                  <a:lnTo>
                    <a:pt x="34353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19627" y="4358589"/>
              <a:ext cx="147916" cy="14940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168141" y="4384294"/>
              <a:ext cx="56514" cy="56642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3168141" y="438429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27" y="4347"/>
                  </a:lnTo>
                  <a:lnTo>
                    <a:pt x="52038" y="12112"/>
                  </a:lnTo>
                  <a:lnTo>
                    <a:pt x="56372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99815" y="4613186"/>
              <a:ext cx="147916" cy="14791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47694" y="4637532"/>
              <a:ext cx="56515" cy="5651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142932" y="4632769"/>
              <a:ext cx="66040" cy="6604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52215" y="4765586"/>
              <a:ext cx="147916" cy="14791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300094" y="4789932"/>
              <a:ext cx="56514" cy="5651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300094" y="478993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607563" y="4113314"/>
              <a:ext cx="147916" cy="14791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655696" y="4138295"/>
              <a:ext cx="56514" cy="5664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2655696" y="413829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759963" y="4265714"/>
              <a:ext cx="147916" cy="14791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808096" y="4290695"/>
              <a:ext cx="56514" cy="5664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2808096" y="429069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163823" y="4360202"/>
              <a:ext cx="149402" cy="14791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212464" y="4385436"/>
              <a:ext cx="56642" cy="56642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3212464" y="438543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354323" y="4556798"/>
              <a:ext cx="147916" cy="14791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01694" y="4581144"/>
              <a:ext cx="56641" cy="56514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6932" y="4576381"/>
              <a:ext cx="66166" cy="6603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96411" y="4732058"/>
              <a:ext cx="147916" cy="14791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344417" y="4756277"/>
              <a:ext cx="56642" cy="56642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3344417" y="475627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347" y="44247"/>
                  </a:lnTo>
                  <a:lnTo>
                    <a:pt x="44577" y="52101"/>
                  </a:lnTo>
                  <a:lnTo>
                    <a:pt x="34424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806764" y="4610776"/>
              <a:ext cx="130514" cy="12181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846450" y="4617847"/>
              <a:ext cx="56642" cy="56641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841688" y="4613084"/>
              <a:ext cx="66167" cy="66166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249423" y="4677194"/>
              <a:ext cx="149402" cy="147916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298064" y="4702302"/>
              <a:ext cx="56642" cy="56515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2298064" y="47023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2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179319" y="4808258"/>
              <a:ext cx="147916" cy="147916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27325" y="4833111"/>
              <a:ext cx="56515" cy="56514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222563" y="4828349"/>
              <a:ext cx="66040" cy="66039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124455" y="4567466"/>
              <a:ext cx="147916" cy="14791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172080" y="4592066"/>
              <a:ext cx="56514" cy="5651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167318" y="4587303"/>
              <a:ext cx="66039" cy="6603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769107" y="4413542"/>
              <a:ext cx="147916" cy="147916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816351" y="4438650"/>
              <a:ext cx="56642" cy="56642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2816351" y="44386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959607" y="4503458"/>
              <a:ext cx="147916" cy="147916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007232" y="4528693"/>
              <a:ext cx="56515" cy="56642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002470" y="4523930"/>
              <a:ext cx="66040" cy="66167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009900" y="4352582"/>
              <a:ext cx="147916" cy="147916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057651" y="4377436"/>
              <a:ext cx="56515" cy="56641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052889" y="4372673"/>
              <a:ext cx="66040" cy="66166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162300" y="4504982"/>
              <a:ext cx="147916" cy="147916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210051" y="4529836"/>
              <a:ext cx="56514" cy="56641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210051" y="452983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5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894075" y="4259529"/>
              <a:ext cx="147916" cy="149402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42336" y="4285233"/>
              <a:ext cx="56641" cy="56642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2942336" y="428523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1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699003" y="4343349"/>
              <a:ext cx="147916" cy="149402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746755" y="4369054"/>
              <a:ext cx="56642" cy="56641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2746755" y="43690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2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132900" y="3915832"/>
              <a:ext cx="130514" cy="12181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171570" y="3922649"/>
              <a:ext cx="56642" cy="56642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3171570" y="392264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285300" y="4068232"/>
              <a:ext cx="130514" cy="12181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323970" y="4075049"/>
              <a:ext cx="56641" cy="56642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3323970" y="407504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689160" y="4162720"/>
              <a:ext cx="130514" cy="12181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728338" y="4169918"/>
              <a:ext cx="56641" cy="56514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3728338" y="416991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49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4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669348" y="4415704"/>
              <a:ext cx="130514" cy="121813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708019" y="4423155"/>
              <a:ext cx="56514" cy="56514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3708019" y="442315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27"/>
                  </a:lnTo>
                  <a:lnTo>
                    <a:pt x="44450" y="52038"/>
                  </a:lnTo>
                  <a:lnTo>
                    <a:pt x="34297" y="56372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739452" y="3717712"/>
              <a:ext cx="130514" cy="12181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778757" y="3724783"/>
              <a:ext cx="56641" cy="56515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773995" y="3720020"/>
              <a:ext cx="66166" cy="66040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891852" y="4164244"/>
              <a:ext cx="130514" cy="12181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931157" y="4171061"/>
              <a:ext cx="56641" cy="56641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3931157" y="417106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40" y="52292"/>
                  </a:lnTo>
                  <a:lnTo>
                    <a:pt x="4492" y="44513"/>
                  </a:lnTo>
                  <a:lnTo>
                    <a:pt x="144" y="34353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413759" y="4346486"/>
              <a:ext cx="147916" cy="147916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462019" y="4371467"/>
              <a:ext cx="56514" cy="56641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3462019" y="4371467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566159" y="4498886"/>
              <a:ext cx="147916" cy="147916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614419" y="4523867"/>
              <a:ext cx="56514" cy="56641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609657" y="4519104"/>
              <a:ext cx="66039" cy="66166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162300" y="3979202"/>
              <a:ext cx="147916" cy="147916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10051" y="4004310"/>
              <a:ext cx="56514" cy="56514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3210051" y="400431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574860" y="3797046"/>
              <a:ext cx="130514" cy="123037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614419" y="3805174"/>
              <a:ext cx="56514" cy="56642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3614419" y="380517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546347" y="4326585"/>
              <a:ext cx="147916" cy="149402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3972" y="4352290"/>
              <a:ext cx="56641" cy="56642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3593972" y="435229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5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698747" y="4478985"/>
              <a:ext cx="147916" cy="149402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6372" y="4504690"/>
              <a:ext cx="56641" cy="56642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3746372" y="450469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5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054095" y="3828326"/>
              <a:ext cx="147916" cy="147916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101975" y="3853053"/>
              <a:ext cx="56642" cy="56642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3101975" y="385305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206495" y="3980726"/>
              <a:ext cx="147916" cy="147916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254375" y="4005453"/>
              <a:ext cx="56641" cy="56642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3254375" y="400545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15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610355" y="3781082"/>
              <a:ext cx="147916" cy="147916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658742" y="3806317"/>
              <a:ext cx="56642" cy="56641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3658742" y="380631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8" name="object 158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799332" y="4270197"/>
              <a:ext cx="149402" cy="149402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847972" y="4295902"/>
              <a:ext cx="56641" cy="56515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3847972" y="42959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742944" y="4445546"/>
              <a:ext cx="147916" cy="147916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790822" y="4471035"/>
              <a:ext cx="56514" cy="56641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3790822" y="447103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3244595" y="4308386"/>
              <a:ext cx="147916" cy="147916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292855" y="4332605"/>
              <a:ext cx="56515" cy="56642"/>
            </a:xfrm>
            <a:prstGeom prst="rect">
              <a:avLst/>
            </a:prstGeom>
          </p:spPr>
        </p:pic>
        <p:sp>
          <p:nvSpPr>
            <p:cNvPr id="166" name="object 166"/>
            <p:cNvSpPr/>
            <p:nvPr/>
          </p:nvSpPr>
          <p:spPr>
            <a:xfrm>
              <a:off x="3292855" y="433260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27" y="4367"/>
                  </a:lnTo>
                  <a:lnTo>
                    <a:pt x="52038" y="12176"/>
                  </a:lnTo>
                  <a:lnTo>
                    <a:pt x="56372" y="22342"/>
                  </a:lnTo>
                  <a:lnTo>
                    <a:pt x="56515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7" name="object 167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695955" y="4392206"/>
              <a:ext cx="147916" cy="147916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744342" y="4417060"/>
              <a:ext cx="56642" cy="56641"/>
            </a:xfrm>
            <a:prstGeom prst="rect">
              <a:avLst/>
            </a:prstGeom>
          </p:spPr>
        </p:pic>
        <p:sp>
          <p:nvSpPr>
            <p:cNvPr id="169" name="object 169"/>
            <p:cNvSpPr/>
            <p:nvPr/>
          </p:nvSpPr>
          <p:spPr>
            <a:xfrm>
              <a:off x="2744342" y="441706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2"/>
                  </a:lnTo>
                  <a:lnTo>
                    <a:pt x="4540" y="44513"/>
                  </a:lnTo>
                  <a:lnTo>
                    <a:pt x="162" y="34353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0" name="object 17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625851" y="4523270"/>
              <a:ext cx="147916" cy="147916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673603" y="4547870"/>
              <a:ext cx="56514" cy="56642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668841" y="4543107"/>
              <a:ext cx="66039" cy="66167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570987" y="4282478"/>
              <a:ext cx="147916" cy="147916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18358" y="4306824"/>
              <a:ext cx="56642" cy="56642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2618358" y="430682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40" y="52274"/>
                  </a:lnTo>
                  <a:lnTo>
                    <a:pt x="4492" y="44465"/>
                  </a:lnTo>
                  <a:lnTo>
                    <a:pt x="144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6" name="object 176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3717035" y="4200182"/>
              <a:ext cx="147916" cy="147916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765676" y="4225290"/>
              <a:ext cx="56514" cy="56642"/>
            </a:xfrm>
            <a:prstGeom prst="rect">
              <a:avLst/>
            </a:prstGeom>
          </p:spPr>
        </p:pic>
        <p:sp>
          <p:nvSpPr>
            <p:cNvPr id="178" name="object 178"/>
            <p:cNvSpPr/>
            <p:nvPr/>
          </p:nvSpPr>
          <p:spPr>
            <a:xfrm>
              <a:off x="3765676" y="422529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9" name="object 179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3909060" y="4290098"/>
              <a:ext cx="147916" cy="147916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956430" y="4315333"/>
              <a:ext cx="56515" cy="56515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3956430" y="431533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2" name="object 182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3959351" y="4139222"/>
              <a:ext cx="147916" cy="147916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006850" y="4164076"/>
              <a:ext cx="56514" cy="56642"/>
            </a:xfrm>
            <a:prstGeom prst="rect">
              <a:avLst/>
            </a:prstGeom>
          </p:spPr>
        </p:pic>
        <p:sp>
          <p:nvSpPr>
            <p:cNvPr id="184" name="object 184"/>
            <p:cNvSpPr/>
            <p:nvPr/>
          </p:nvSpPr>
          <p:spPr>
            <a:xfrm>
              <a:off x="4006850" y="416407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5" name="object 185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4120452" y="4309024"/>
              <a:ext cx="130514" cy="121813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159250" y="4316476"/>
              <a:ext cx="56514" cy="56642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4159250" y="431647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8" name="object 188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3843527" y="4046169"/>
              <a:ext cx="147916" cy="149402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3891660" y="4071874"/>
              <a:ext cx="56514" cy="56642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886898" y="4067111"/>
              <a:ext cx="66039" cy="66167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3648455" y="3837470"/>
              <a:ext cx="147916" cy="147916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696080" y="3861816"/>
              <a:ext cx="56515" cy="56514"/>
            </a:xfrm>
            <a:prstGeom prst="rect">
              <a:avLst/>
            </a:prstGeom>
          </p:spPr>
        </p:pic>
        <p:sp>
          <p:nvSpPr>
            <p:cNvPr id="193" name="object 193"/>
            <p:cNvSpPr/>
            <p:nvPr/>
          </p:nvSpPr>
          <p:spPr>
            <a:xfrm>
              <a:off x="3696080" y="386181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4" name="object 19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988307" y="3985298"/>
              <a:ext cx="147916" cy="147916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035932" y="4009771"/>
              <a:ext cx="56514" cy="56642"/>
            </a:xfrm>
            <a:prstGeom prst="rect">
              <a:avLst/>
            </a:prstGeom>
          </p:spPr>
        </p:pic>
        <p:sp>
          <p:nvSpPr>
            <p:cNvPr id="196" name="object 196"/>
            <p:cNvSpPr/>
            <p:nvPr/>
          </p:nvSpPr>
          <p:spPr>
            <a:xfrm>
              <a:off x="4035932" y="400977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7" name="object 197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4233316" y="3854872"/>
              <a:ext cx="131825" cy="121813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4273169" y="3861689"/>
              <a:ext cx="56641" cy="56642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4273169" y="386168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6" y="56642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6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0" name="object 200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4638612" y="3949360"/>
              <a:ext cx="130514" cy="121813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677663" y="3956558"/>
              <a:ext cx="56514" cy="56515"/>
            </a:xfrm>
            <a:prstGeom prst="rect">
              <a:avLst/>
            </a:prstGeom>
          </p:spPr>
        </p:pic>
        <p:sp>
          <p:nvSpPr>
            <p:cNvPr id="202" name="object 202"/>
            <p:cNvSpPr/>
            <p:nvPr/>
          </p:nvSpPr>
          <p:spPr>
            <a:xfrm>
              <a:off x="4677663" y="395655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3" name="object 203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4617364" y="3483102"/>
              <a:ext cx="131825" cy="123037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657216" y="3491230"/>
              <a:ext cx="56642" cy="56642"/>
            </a:xfrm>
            <a:prstGeom prst="rect">
              <a:avLst/>
            </a:prstGeom>
          </p:spPr>
        </p:pic>
        <p:sp>
          <p:nvSpPr>
            <p:cNvPr id="205" name="object 205"/>
            <p:cNvSpPr/>
            <p:nvPr/>
          </p:nvSpPr>
          <p:spPr>
            <a:xfrm>
              <a:off x="4657216" y="34912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6" name="object 206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4688904" y="3798484"/>
              <a:ext cx="130514" cy="121813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4728082" y="3805301"/>
              <a:ext cx="56514" cy="56642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4728082" y="380530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301"/>
                  </a:lnTo>
                  <a:lnTo>
                    <a:pt x="44450" y="52149"/>
                  </a:lnTo>
                  <a:lnTo>
                    <a:pt x="34297" y="56497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" name="object 209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4841304" y="3950884"/>
              <a:ext cx="130514" cy="121813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4880482" y="3957701"/>
              <a:ext cx="56514" cy="56642"/>
            </a:xfrm>
            <a:prstGeom prst="rect">
              <a:avLst/>
            </a:prstGeom>
          </p:spPr>
        </p:pic>
        <p:sp>
          <p:nvSpPr>
            <p:cNvPr id="211" name="object 211"/>
            <p:cNvSpPr/>
            <p:nvPr/>
          </p:nvSpPr>
          <p:spPr>
            <a:xfrm>
              <a:off x="4880482" y="395770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301"/>
                  </a:lnTo>
                  <a:lnTo>
                    <a:pt x="44450" y="52149"/>
                  </a:lnTo>
                  <a:lnTo>
                    <a:pt x="34297" y="56497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2" name="object 212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4363211" y="4133126"/>
              <a:ext cx="147916" cy="147916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11217" y="4158107"/>
              <a:ext cx="56642" cy="56642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4406455" y="4153344"/>
              <a:ext cx="66167" cy="66167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15611" y="3567722"/>
              <a:ext cx="147916" cy="147916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563617" y="3592068"/>
              <a:ext cx="56642" cy="56642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4558855" y="3587305"/>
              <a:ext cx="66167" cy="66167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4111751" y="3765842"/>
              <a:ext cx="147916" cy="147916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159250" y="3790950"/>
              <a:ext cx="56514" cy="56514"/>
            </a:xfrm>
            <a:prstGeom prst="rect">
              <a:avLst/>
            </a:prstGeom>
          </p:spPr>
        </p:pic>
        <p:sp>
          <p:nvSpPr>
            <p:cNvPr id="220" name="object 220"/>
            <p:cNvSpPr/>
            <p:nvPr/>
          </p:nvSpPr>
          <p:spPr>
            <a:xfrm>
              <a:off x="4159250" y="379095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1" name="object 221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515611" y="3860330"/>
              <a:ext cx="147916" cy="147916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4563617" y="3885692"/>
              <a:ext cx="56642" cy="56641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4563617" y="38856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6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4" name="object 224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4495800" y="4113225"/>
              <a:ext cx="147916" cy="149402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3170" y="4138930"/>
              <a:ext cx="56641" cy="56642"/>
            </a:xfrm>
            <a:prstGeom prst="rect">
              <a:avLst/>
            </a:prstGeom>
          </p:spPr>
        </p:pic>
        <p:pic>
          <p:nvPicPr>
            <p:cNvPr id="226" name="object 226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4538408" y="4134167"/>
              <a:ext cx="66166" cy="66167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4648200" y="3547910"/>
              <a:ext cx="147916" cy="147916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4695570" y="3572891"/>
              <a:ext cx="56641" cy="56515"/>
            </a:xfrm>
            <a:prstGeom prst="rect">
              <a:avLst/>
            </a:prstGeom>
          </p:spPr>
        </p:pic>
        <p:sp>
          <p:nvSpPr>
            <p:cNvPr id="229" name="object 229"/>
            <p:cNvSpPr/>
            <p:nvPr/>
          </p:nvSpPr>
          <p:spPr>
            <a:xfrm>
              <a:off x="4695570" y="3572891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0" name="object 23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918204" y="3915194"/>
              <a:ext cx="147916" cy="147916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3966336" y="3940175"/>
              <a:ext cx="56514" cy="56514"/>
            </a:xfrm>
            <a:prstGeom prst="rect">
              <a:avLst/>
            </a:prstGeom>
          </p:spPr>
        </p:pic>
        <p:sp>
          <p:nvSpPr>
            <p:cNvPr id="232" name="object 232"/>
            <p:cNvSpPr/>
            <p:nvPr/>
          </p:nvSpPr>
          <p:spPr>
            <a:xfrm>
              <a:off x="3966336" y="394017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3" name="object 23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155947" y="3767366"/>
              <a:ext cx="147916" cy="147916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4203572" y="3792093"/>
              <a:ext cx="56641" cy="56642"/>
            </a:xfrm>
            <a:prstGeom prst="rect">
              <a:avLst/>
            </a:prstGeom>
          </p:spPr>
        </p:pic>
        <p:sp>
          <p:nvSpPr>
            <p:cNvPr id="235" name="object 235"/>
            <p:cNvSpPr/>
            <p:nvPr/>
          </p:nvSpPr>
          <p:spPr>
            <a:xfrm>
              <a:off x="4203572" y="379209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6" name="object 236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4559807" y="3861854"/>
              <a:ext cx="147916" cy="147916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608067" y="3886962"/>
              <a:ext cx="56515" cy="56514"/>
            </a:xfrm>
            <a:prstGeom prst="rect">
              <a:avLst/>
            </a:prstGeom>
          </p:spPr>
        </p:pic>
        <p:sp>
          <p:nvSpPr>
            <p:cNvPr id="238" name="object 238"/>
            <p:cNvSpPr/>
            <p:nvPr/>
          </p:nvSpPr>
          <p:spPr>
            <a:xfrm>
              <a:off x="4608067" y="388696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9" name="object 239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4748783" y="4056837"/>
              <a:ext cx="147916" cy="149402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97297" y="4082542"/>
              <a:ext cx="56514" cy="56514"/>
            </a:xfrm>
            <a:prstGeom prst="rect">
              <a:avLst/>
            </a:prstGeom>
          </p:spPr>
        </p:pic>
        <p:sp>
          <p:nvSpPr>
            <p:cNvPr id="241" name="object 241"/>
            <p:cNvSpPr/>
            <p:nvPr/>
          </p:nvSpPr>
          <p:spPr>
            <a:xfrm>
              <a:off x="4797297" y="408254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2" name="object 242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4692395" y="3514382"/>
              <a:ext cx="147916" cy="147916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4740020" y="3539236"/>
              <a:ext cx="56641" cy="56641"/>
            </a:xfrm>
            <a:prstGeom prst="rect">
              <a:avLst/>
            </a:prstGeom>
          </p:spPr>
        </p:pic>
        <p:sp>
          <p:nvSpPr>
            <p:cNvPr id="244" name="object 244"/>
            <p:cNvSpPr/>
            <p:nvPr/>
          </p:nvSpPr>
          <p:spPr>
            <a:xfrm>
              <a:off x="4740020" y="353923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5" name="object 245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202748" y="4112428"/>
              <a:ext cx="130514" cy="121813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4242054" y="4119245"/>
              <a:ext cx="56515" cy="56642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4237291" y="4114482"/>
              <a:ext cx="66040" cy="66167"/>
            </a:xfrm>
            <a:prstGeom prst="rect">
              <a:avLst/>
            </a:prstGeom>
          </p:spPr>
        </p:pic>
        <p:pic>
          <p:nvPicPr>
            <p:cNvPr id="248" name="object 248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3645407" y="4178846"/>
              <a:ext cx="147916" cy="147916"/>
            </a:xfrm>
            <a:prstGeom prst="rect">
              <a:avLst/>
            </a:prstGeom>
          </p:spPr>
        </p:pic>
        <p:pic>
          <p:nvPicPr>
            <p:cNvPr id="249" name="object 249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3693667" y="4203700"/>
              <a:ext cx="56515" cy="56642"/>
            </a:xfrm>
            <a:prstGeom prst="rect">
              <a:avLst/>
            </a:prstGeom>
          </p:spPr>
        </p:pic>
        <p:sp>
          <p:nvSpPr>
            <p:cNvPr id="250" name="object 250"/>
            <p:cNvSpPr/>
            <p:nvPr/>
          </p:nvSpPr>
          <p:spPr>
            <a:xfrm>
              <a:off x="3693667" y="420370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9"/>
                  </a:lnTo>
                  <a:lnTo>
                    <a:pt x="52085" y="12128"/>
                  </a:lnTo>
                  <a:lnTo>
                    <a:pt x="56425" y="22288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1" name="object 251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3575303" y="4309910"/>
              <a:ext cx="147916" cy="147916"/>
            </a:xfrm>
            <a:prstGeom prst="rect">
              <a:avLst/>
            </a:prstGeom>
          </p:spPr>
        </p:pic>
        <p:pic>
          <p:nvPicPr>
            <p:cNvPr id="252" name="object 2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22801" y="4334510"/>
              <a:ext cx="56642" cy="56641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3622801" y="433451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2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4" name="object 254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3518915" y="3774986"/>
              <a:ext cx="149402" cy="147916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67683" y="3799586"/>
              <a:ext cx="56514" cy="56514"/>
            </a:xfrm>
            <a:prstGeom prst="rect">
              <a:avLst/>
            </a:prstGeom>
          </p:spPr>
        </p:pic>
        <p:sp>
          <p:nvSpPr>
            <p:cNvPr id="256" name="object 256"/>
            <p:cNvSpPr/>
            <p:nvPr/>
          </p:nvSpPr>
          <p:spPr>
            <a:xfrm>
              <a:off x="3567683" y="379958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27" y="4294"/>
                  </a:lnTo>
                  <a:lnTo>
                    <a:pt x="52038" y="12064"/>
                  </a:lnTo>
                  <a:lnTo>
                    <a:pt x="56372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7" name="object 257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4757927" y="3829850"/>
              <a:ext cx="147916" cy="147916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4806314" y="3855212"/>
              <a:ext cx="56514" cy="56642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4806314" y="385521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0" name="object 260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4948427" y="3919766"/>
              <a:ext cx="149402" cy="147916"/>
            </a:xfrm>
            <a:prstGeom prst="rect">
              <a:avLst/>
            </a:prstGeom>
          </p:spPr>
        </p:pic>
        <p:pic>
          <p:nvPicPr>
            <p:cNvPr id="261" name="object 2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97069" y="3945255"/>
              <a:ext cx="56641" cy="56514"/>
            </a:xfrm>
            <a:prstGeom prst="rect">
              <a:avLst/>
            </a:prstGeom>
          </p:spPr>
        </p:pic>
        <p:sp>
          <p:nvSpPr>
            <p:cNvPr id="262" name="object 262"/>
            <p:cNvSpPr/>
            <p:nvPr/>
          </p:nvSpPr>
          <p:spPr>
            <a:xfrm>
              <a:off x="4997069" y="394525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3" name="object 263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5008945" y="3786292"/>
              <a:ext cx="130514" cy="121813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047488" y="3793998"/>
              <a:ext cx="56641" cy="56641"/>
            </a:xfrm>
            <a:prstGeom prst="rect">
              <a:avLst/>
            </a:prstGeom>
          </p:spPr>
        </p:pic>
        <p:sp>
          <p:nvSpPr>
            <p:cNvPr id="265" name="object 265"/>
            <p:cNvSpPr/>
            <p:nvPr/>
          </p:nvSpPr>
          <p:spPr>
            <a:xfrm>
              <a:off x="5047488" y="379399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6" name="object 266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5161345" y="3938692"/>
              <a:ext cx="130514" cy="121813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199888" y="3946398"/>
              <a:ext cx="56641" cy="56641"/>
            </a:xfrm>
            <a:prstGeom prst="rect">
              <a:avLst/>
            </a:prstGeom>
          </p:spPr>
        </p:pic>
        <p:pic>
          <p:nvPicPr>
            <p:cNvPr id="268" name="object 268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5195125" y="3941635"/>
              <a:ext cx="66166" cy="66166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4419" y="3677450"/>
              <a:ext cx="147916" cy="147916"/>
            </a:xfrm>
            <a:prstGeom prst="rect">
              <a:avLst/>
            </a:prstGeom>
          </p:spPr>
        </p:pic>
        <p:pic>
          <p:nvPicPr>
            <p:cNvPr id="270" name="object 270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932298" y="3701796"/>
              <a:ext cx="56514" cy="56515"/>
            </a:xfrm>
            <a:prstGeom prst="rect">
              <a:avLst/>
            </a:prstGeom>
          </p:spPr>
        </p:pic>
        <p:sp>
          <p:nvSpPr>
            <p:cNvPr id="271" name="object 271"/>
            <p:cNvSpPr/>
            <p:nvPr/>
          </p:nvSpPr>
          <p:spPr>
            <a:xfrm>
              <a:off x="4932298" y="37017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2" name="object 27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689347" y="3761270"/>
              <a:ext cx="147916" cy="147916"/>
            </a:xfrm>
            <a:prstGeom prst="rect">
              <a:avLst/>
            </a:prstGeom>
          </p:spPr>
        </p:pic>
        <p:pic>
          <p:nvPicPr>
            <p:cNvPr id="273" name="object 273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4736719" y="3785616"/>
              <a:ext cx="56514" cy="56641"/>
            </a:xfrm>
            <a:prstGeom prst="rect">
              <a:avLst/>
            </a:prstGeom>
          </p:spPr>
        </p:pic>
        <p:sp>
          <p:nvSpPr>
            <p:cNvPr id="274" name="object 274"/>
            <p:cNvSpPr/>
            <p:nvPr/>
          </p:nvSpPr>
          <p:spPr>
            <a:xfrm>
              <a:off x="4736719" y="378561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5" name="object 27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21720" y="3332140"/>
              <a:ext cx="130514" cy="121813"/>
            </a:xfrm>
            <a:prstGeom prst="rect">
              <a:avLst/>
            </a:prstGeom>
          </p:spPr>
        </p:pic>
        <p:pic>
          <p:nvPicPr>
            <p:cNvPr id="276" name="object 276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5161533" y="3339211"/>
              <a:ext cx="56514" cy="56641"/>
            </a:xfrm>
            <a:prstGeom prst="rect">
              <a:avLst/>
            </a:prstGeom>
          </p:spPr>
        </p:pic>
        <p:sp>
          <p:nvSpPr>
            <p:cNvPr id="277" name="object 277"/>
            <p:cNvSpPr/>
            <p:nvPr/>
          </p:nvSpPr>
          <p:spPr>
            <a:xfrm>
              <a:off x="5161533" y="333921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8" name="object 27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274120" y="3484540"/>
              <a:ext cx="130514" cy="121813"/>
            </a:xfrm>
            <a:prstGeom prst="rect">
              <a:avLst/>
            </a:prstGeom>
          </p:spPr>
        </p:pic>
        <p:pic>
          <p:nvPicPr>
            <p:cNvPr id="279" name="object 27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5313933" y="3491611"/>
              <a:ext cx="56514" cy="56641"/>
            </a:xfrm>
            <a:prstGeom prst="rect">
              <a:avLst/>
            </a:prstGeom>
          </p:spPr>
        </p:pic>
        <p:sp>
          <p:nvSpPr>
            <p:cNvPr id="280" name="object 280"/>
            <p:cNvSpPr/>
            <p:nvPr/>
          </p:nvSpPr>
          <p:spPr>
            <a:xfrm>
              <a:off x="5313933" y="349161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1" name="object 281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5679505" y="3579028"/>
              <a:ext cx="130514" cy="121813"/>
            </a:xfrm>
            <a:prstGeom prst="rect">
              <a:avLst/>
            </a:prstGeom>
          </p:spPr>
        </p:pic>
        <p:pic>
          <p:nvPicPr>
            <p:cNvPr id="282" name="object 282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718301" y="3586480"/>
              <a:ext cx="56514" cy="56515"/>
            </a:xfrm>
            <a:prstGeom prst="rect">
              <a:avLst/>
            </a:prstGeom>
          </p:spPr>
        </p:pic>
        <p:sp>
          <p:nvSpPr>
            <p:cNvPr id="283" name="object 283"/>
            <p:cNvSpPr/>
            <p:nvPr/>
          </p:nvSpPr>
          <p:spPr>
            <a:xfrm>
              <a:off x="5718301" y="358648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27"/>
                  </a:lnTo>
                  <a:lnTo>
                    <a:pt x="44450" y="52038"/>
                  </a:lnTo>
                  <a:lnTo>
                    <a:pt x="34297" y="56372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4" name="object 284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5658168" y="3832012"/>
              <a:ext cx="130514" cy="121813"/>
            </a:xfrm>
            <a:prstGeom prst="rect">
              <a:avLst/>
            </a:prstGeom>
          </p:spPr>
        </p:pic>
        <p:pic>
          <p:nvPicPr>
            <p:cNvPr id="285" name="object 28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97855" y="3839591"/>
              <a:ext cx="56642" cy="56641"/>
            </a:xfrm>
            <a:prstGeom prst="rect">
              <a:avLst/>
            </a:prstGeom>
          </p:spPr>
        </p:pic>
        <p:sp>
          <p:nvSpPr>
            <p:cNvPr id="286" name="object 286"/>
            <p:cNvSpPr/>
            <p:nvPr/>
          </p:nvSpPr>
          <p:spPr>
            <a:xfrm>
              <a:off x="5697855" y="383959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4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7" name="object 287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5429568" y="3428152"/>
              <a:ext cx="130514" cy="121813"/>
            </a:xfrm>
            <a:prstGeom prst="rect">
              <a:avLst/>
            </a:prstGeom>
          </p:spPr>
        </p:pic>
        <p:pic>
          <p:nvPicPr>
            <p:cNvPr id="288" name="object 28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468238" y="3435223"/>
              <a:ext cx="56641" cy="56514"/>
            </a:xfrm>
            <a:prstGeom prst="rect">
              <a:avLst/>
            </a:prstGeom>
          </p:spPr>
        </p:pic>
        <p:sp>
          <p:nvSpPr>
            <p:cNvPr id="289" name="object 289"/>
            <p:cNvSpPr/>
            <p:nvPr/>
          </p:nvSpPr>
          <p:spPr>
            <a:xfrm>
              <a:off x="5468238" y="343522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290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5882196" y="3580552"/>
              <a:ext cx="130514" cy="121813"/>
            </a:xfrm>
            <a:prstGeom prst="rect">
              <a:avLst/>
            </a:prstGeom>
          </p:spPr>
        </p:pic>
        <p:pic>
          <p:nvPicPr>
            <p:cNvPr id="291" name="object 291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921120" y="3587623"/>
              <a:ext cx="56514" cy="56514"/>
            </a:xfrm>
            <a:prstGeom prst="rect">
              <a:avLst/>
            </a:prstGeom>
          </p:spPr>
        </p:pic>
        <p:sp>
          <p:nvSpPr>
            <p:cNvPr id="292" name="object 292"/>
            <p:cNvSpPr/>
            <p:nvPr/>
          </p:nvSpPr>
          <p:spPr>
            <a:xfrm>
              <a:off x="5921120" y="358762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3" name="object 293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5412805" y="3780196"/>
              <a:ext cx="130514" cy="121813"/>
            </a:xfrm>
            <a:prstGeom prst="rect">
              <a:avLst/>
            </a:prstGeom>
          </p:spPr>
        </p:pic>
        <p:pic>
          <p:nvPicPr>
            <p:cNvPr id="294" name="object 294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451855" y="3788029"/>
              <a:ext cx="56642" cy="56514"/>
            </a:xfrm>
            <a:prstGeom prst="rect">
              <a:avLst/>
            </a:prstGeom>
          </p:spPr>
        </p:pic>
        <p:pic>
          <p:nvPicPr>
            <p:cNvPr id="295" name="object 29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7093" y="3783266"/>
              <a:ext cx="66167" cy="66039"/>
            </a:xfrm>
            <a:prstGeom prst="rect">
              <a:avLst/>
            </a:prstGeom>
          </p:spPr>
        </p:pic>
        <p:pic>
          <p:nvPicPr>
            <p:cNvPr id="296" name="object 296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5556504" y="3915194"/>
              <a:ext cx="147916" cy="147916"/>
            </a:xfrm>
            <a:prstGeom prst="rect">
              <a:avLst/>
            </a:prstGeom>
          </p:spPr>
        </p:pic>
        <p:pic>
          <p:nvPicPr>
            <p:cNvPr id="297" name="object 297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604255" y="3940429"/>
              <a:ext cx="56642" cy="56514"/>
            </a:xfrm>
            <a:prstGeom prst="rect">
              <a:avLst/>
            </a:prstGeom>
          </p:spPr>
        </p:pic>
        <p:pic>
          <p:nvPicPr>
            <p:cNvPr id="298" name="object 29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99493" y="3935666"/>
              <a:ext cx="66167" cy="66039"/>
            </a:xfrm>
            <a:prstGeom prst="rect">
              <a:avLst/>
            </a:prstGeom>
          </p:spPr>
        </p:pic>
        <p:pic>
          <p:nvPicPr>
            <p:cNvPr id="299" name="object 299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5152644" y="3395510"/>
              <a:ext cx="147916" cy="147916"/>
            </a:xfrm>
            <a:prstGeom prst="rect">
              <a:avLst/>
            </a:prstGeom>
          </p:spPr>
        </p:pic>
        <p:pic>
          <p:nvPicPr>
            <p:cNvPr id="300" name="object 300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199888" y="3420872"/>
              <a:ext cx="56641" cy="56514"/>
            </a:xfrm>
            <a:prstGeom prst="rect">
              <a:avLst/>
            </a:prstGeom>
          </p:spPr>
        </p:pic>
        <p:sp>
          <p:nvSpPr>
            <p:cNvPr id="301" name="object 301"/>
            <p:cNvSpPr/>
            <p:nvPr/>
          </p:nvSpPr>
          <p:spPr>
            <a:xfrm>
              <a:off x="5199888" y="342087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2" name="object 302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5556504" y="3489909"/>
              <a:ext cx="147916" cy="149402"/>
            </a:xfrm>
            <a:prstGeom prst="rect">
              <a:avLst/>
            </a:prstGeom>
          </p:spPr>
        </p:pic>
        <p:pic>
          <p:nvPicPr>
            <p:cNvPr id="303" name="object 30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604255" y="3515614"/>
              <a:ext cx="56642" cy="56641"/>
            </a:xfrm>
            <a:prstGeom prst="rect">
              <a:avLst/>
            </a:prstGeom>
          </p:spPr>
        </p:pic>
        <p:sp>
          <p:nvSpPr>
            <p:cNvPr id="304" name="object 304"/>
            <p:cNvSpPr/>
            <p:nvPr/>
          </p:nvSpPr>
          <p:spPr>
            <a:xfrm>
              <a:off x="5604255" y="351561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5" name="object 305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5536692" y="3744506"/>
              <a:ext cx="147916" cy="147916"/>
            </a:xfrm>
            <a:prstGeom prst="rect">
              <a:avLst/>
            </a:prstGeom>
          </p:spPr>
        </p:pic>
        <p:pic>
          <p:nvPicPr>
            <p:cNvPr id="306" name="object 30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583936" y="3768852"/>
              <a:ext cx="56514" cy="56515"/>
            </a:xfrm>
            <a:prstGeom prst="rect">
              <a:avLst/>
            </a:prstGeom>
          </p:spPr>
        </p:pic>
        <p:sp>
          <p:nvSpPr>
            <p:cNvPr id="307" name="object 307"/>
            <p:cNvSpPr/>
            <p:nvPr/>
          </p:nvSpPr>
          <p:spPr>
            <a:xfrm>
              <a:off x="5583936" y="376885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8" name="object 308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5689092" y="3896906"/>
              <a:ext cx="147916" cy="147916"/>
            </a:xfrm>
            <a:prstGeom prst="rect">
              <a:avLst/>
            </a:prstGeom>
          </p:spPr>
        </p:pic>
        <p:pic>
          <p:nvPicPr>
            <p:cNvPr id="309" name="object 30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736336" y="3921252"/>
              <a:ext cx="56514" cy="56515"/>
            </a:xfrm>
            <a:prstGeom prst="rect">
              <a:avLst/>
            </a:prstGeom>
          </p:spPr>
        </p:pic>
        <p:sp>
          <p:nvSpPr>
            <p:cNvPr id="310" name="object 310"/>
            <p:cNvSpPr/>
            <p:nvPr/>
          </p:nvSpPr>
          <p:spPr>
            <a:xfrm>
              <a:off x="5736336" y="392125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1" name="object 311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5044439" y="3244634"/>
              <a:ext cx="147916" cy="147916"/>
            </a:xfrm>
            <a:prstGeom prst="rect">
              <a:avLst/>
            </a:prstGeom>
          </p:spPr>
        </p:pic>
        <p:pic>
          <p:nvPicPr>
            <p:cNvPr id="312" name="object 31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1938" y="3269615"/>
              <a:ext cx="56514" cy="56642"/>
            </a:xfrm>
            <a:prstGeom prst="rect">
              <a:avLst/>
            </a:prstGeom>
          </p:spPr>
        </p:pic>
        <p:sp>
          <p:nvSpPr>
            <p:cNvPr id="313" name="object 313"/>
            <p:cNvSpPr/>
            <p:nvPr/>
          </p:nvSpPr>
          <p:spPr>
            <a:xfrm>
              <a:off x="5091938" y="326961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4" name="object 314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5196839" y="3397034"/>
              <a:ext cx="147916" cy="147916"/>
            </a:xfrm>
            <a:prstGeom prst="rect">
              <a:avLst/>
            </a:prstGeom>
          </p:spPr>
        </p:pic>
        <p:pic>
          <p:nvPicPr>
            <p:cNvPr id="315" name="object 31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44338" y="3422015"/>
              <a:ext cx="56514" cy="56642"/>
            </a:xfrm>
            <a:prstGeom prst="rect">
              <a:avLst/>
            </a:prstGeom>
          </p:spPr>
        </p:pic>
        <p:sp>
          <p:nvSpPr>
            <p:cNvPr id="316" name="object 316"/>
            <p:cNvSpPr/>
            <p:nvPr/>
          </p:nvSpPr>
          <p:spPr>
            <a:xfrm>
              <a:off x="5244338" y="342201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7" name="object 31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00699" y="3491522"/>
              <a:ext cx="147916" cy="147916"/>
            </a:xfrm>
            <a:prstGeom prst="rect">
              <a:avLst/>
            </a:prstGeom>
          </p:spPr>
        </p:pic>
        <p:pic>
          <p:nvPicPr>
            <p:cNvPr id="318" name="object 31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648705" y="3516757"/>
              <a:ext cx="56515" cy="56641"/>
            </a:xfrm>
            <a:prstGeom prst="rect">
              <a:avLst/>
            </a:prstGeom>
          </p:spPr>
        </p:pic>
        <p:sp>
          <p:nvSpPr>
            <p:cNvPr id="319" name="object 319"/>
            <p:cNvSpPr/>
            <p:nvPr/>
          </p:nvSpPr>
          <p:spPr>
            <a:xfrm>
              <a:off x="5648705" y="3516757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0" name="object 320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5789675" y="3688118"/>
              <a:ext cx="147916" cy="147916"/>
            </a:xfrm>
            <a:prstGeom prst="rect">
              <a:avLst/>
            </a:prstGeom>
          </p:spPr>
        </p:pic>
        <p:pic>
          <p:nvPicPr>
            <p:cNvPr id="321" name="object 321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5837936" y="3712464"/>
              <a:ext cx="56514" cy="56515"/>
            </a:xfrm>
            <a:prstGeom prst="rect">
              <a:avLst/>
            </a:prstGeom>
          </p:spPr>
        </p:pic>
        <p:sp>
          <p:nvSpPr>
            <p:cNvPr id="322" name="object 322"/>
            <p:cNvSpPr/>
            <p:nvPr/>
          </p:nvSpPr>
          <p:spPr>
            <a:xfrm>
              <a:off x="5837936" y="371246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3" name="object 32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733287" y="3863378"/>
              <a:ext cx="147916" cy="147916"/>
            </a:xfrm>
            <a:prstGeom prst="rect">
              <a:avLst/>
            </a:prstGeom>
          </p:spPr>
        </p:pic>
        <p:pic>
          <p:nvPicPr>
            <p:cNvPr id="324" name="object 324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5780658" y="3887597"/>
              <a:ext cx="56641" cy="56641"/>
            </a:xfrm>
            <a:prstGeom prst="rect">
              <a:avLst/>
            </a:prstGeom>
          </p:spPr>
        </p:pic>
        <p:sp>
          <p:nvSpPr>
            <p:cNvPr id="325" name="object 325"/>
            <p:cNvSpPr/>
            <p:nvPr/>
          </p:nvSpPr>
          <p:spPr>
            <a:xfrm>
              <a:off x="5780658" y="388759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40" y="52274"/>
                  </a:lnTo>
                  <a:lnTo>
                    <a:pt x="4492" y="44465"/>
                  </a:lnTo>
                  <a:lnTo>
                    <a:pt x="144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1" y="33654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6" name="object 326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5243640" y="3742096"/>
              <a:ext cx="130514" cy="121813"/>
            </a:xfrm>
            <a:prstGeom prst="rect">
              <a:avLst/>
            </a:prstGeom>
          </p:spPr>
        </p:pic>
        <p:pic>
          <p:nvPicPr>
            <p:cNvPr id="327" name="object 32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282691" y="3749167"/>
              <a:ext cx="56642" cy="56514"/>
            </a:xfrm>
            <a:prstGeom prst="rect">
              <a:avLst/>
            </a:prstGeom>
          </p:spPr>
        </p:pic>
        <p:sp>
          <p:nvSpPr>
            <p:cNvPr id="328" name="object 328"/>
            <p:cNvSpPr/>
            <p:nvPr/>
          </p:nvSpPr>
          <p:spPr>
            <a:xfrm>
              <a:off x="5282691" y="3749167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49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2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9" name="object 329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4686300" y="3808514"/>
              <a:ext cx="147916" cy="147916"/>
            </a:xfrm>
            <a:prstGeom prst="rect">
              <a:avLst/>
            </a:prstGeom>
          </p:spPr>
        </p:pic>
        <p:pic>
          <p:nvPicPr>
            <p:cNvPr id="330" name="object 33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734305" y="3833622"/>
              <a:ext cx="56515" cy="56514"/>
            </a:xfrm>
            <a:prstGeom prst="rect">
              <a:avLst/>
            </a:prstGeom>
          </p:spPr>
        </p:pic>
        <p:sp>
          <p:nvSpPr>
            <p:cNvPr id="331" name="object 331"/>
            <p:cNvSpPr/>
            <p:nvPr/>
          </p:nvSpPr>
          <p:spPr>
            <a:xfrm>
              <a:off x="4734305" y="383362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2" name="object 332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4616195" y="3939578"/>
              <a:ext cx="147916" cy="147916"/>
            </a:xfrm>
            <a:prstGeom prst="rect">
              <a:avLst/>
            </a:prstGeom>
          </p:spPr>
        </p:pic>
        <p:pic>
          <p:nvPicPr>
            <p:cNvPr id="333" name="object 333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4663439" y="3964432"/>
              <a:ext cx="56642" cy="56515"/>
            </a:xfrm>
            <a:prstGeom prst="rect">
              <a:avLst/>
            </a:prstGeom>
          </p:spPr>
        </p:pic>
        <p:sp>
          <p:nvSpPr>
            <p:cNvPr id="334" name="object 334"/>
            <p:cNvSpPr/>
            <p:nvPr/>
          </p:nvSpPr>
          <p:spPr>
            <a:xfrm>
              <a:off x="4663439" y="396443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5" name="object 335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4559807" y="3698786"/>
              <a:ext cx="147916" cy="147916"/>
            </a:xfrm>
            <a:prstGeom prst="rect">
              <a:avLst/>
            </a:prstGeom>
          </p:spPr>
        </p:pic>
        <p:pic>
          <p:nvPicPr>
            <p:cNvPr id="336" name="object 336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608322" y="3723386"/>
              <a:ext cx="56514" cy="56514"/>
            </a:xfrm>
            <a:prstGeom prst="rect">
              <a:avLst/>
            </a:prstGeom>
          </p:spPr>
        </p:pic>
        <p:sp>
          <p:nvSpPr>
            <p:cNvPr id="337" name="object 337"/>
            <p:cNvSpPr/>
            <p:nvPr/>
          </p:nvSpPr>
          <p:spPr>
            <a:xfrm>
              <a:off x="4608322" y="372338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8" name="object 33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5426963" y="3590582"/>
              <a:ext cx="147916" cy="147916"/>
            </a:xfrm>
            <a:prstGeom prst="rect">
              <a:avLst/>
            </a:prstGeom>
          </p:spPr>
        </p:pic>
        <p:pic>
          <p:nvPicPr>
            <p:cNvPr id="339" name="object 339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5474716" y="3615690"/>
              <a:ext cx="56514" cy="56642"/>
            </a:xfrm>
            <a:prstGeom prst="rect">
              <a:avLst/>
            </a:prstGeom>
          </p:spPr>
        </p:pic>
        <p:sp>
          <p:nvSpPr>
            <p:cNvPr id="340" name="object 340"/>
            <p:cNvSpPr/>
            <p:nvPr/>
          </p:nvSpPr>
          <p:spPr>
            <a:xfrm>
              <a:off x="5474716" y="361569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1" name="object 3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17463" y="3680498"/>
              <a:ext cx="147916" cy="147916"/>
            </a:xfrm>
            <a:prstGeom prst="rect">
              <a:avLst/>
            </a:prstGeom>
          </p:spPr>
        </p:pic>
        <p:pic>
          <p:nvPicPr>
            <p:cNvPr id="342" name="object 342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5665469" y="3705733"/>
              <a:ext cx="56641" cy="56515"/>
            </a:xfrm>
            <a:prstGeom prst="rect">
              <a:avLst/>
            </a:prstGeom>
          </p:spPr>
        </p:pic>
        <p:sp>
          <p:nvSpPr>
            <p:cNvPr id="343" name="object 343"/>
            <p:cNvSpPr/>
            <p:nvPr/>
          </p:nvSpPr>
          <p:spPr>
            <a:xfrm>
              <a:off x="5665469" y="370573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4" name="object 34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667755" y="3529622"/>
              <a:ext cx="147916" cy="147916"/>
            </a:xfrm>
            <a:prstGeom prst="rect">
              <a:avLst/>
            </a:prstGeom>
          </p:spPr>
        </p:pic>
        <p:pic>
          <p:nvPicPr>
            <p:cNvPr id="345" name="object 345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5715888" y="3554476"/>
              <a:ext cx="56514" cy="56642"/>
            </a:xfrm>
            <a:prstGeom prst="rect">
              <a:avLst/>
            </a:prstGeom>
          </p:spPr>
        </p:pic>
        <p:sp>
          <p:nvSpPr>
            <p:cNvPr id="346" name="object 346"/>
            <p:cNvSpPr/>
            <p:nvPr/>
          </p:nvSpPr>
          <p:spPr>
            <a:xfrm>
              <a:off x="5715888" y="355447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7" name="object 3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820155" y="3682022"/>
              <a:ext cx="147916" cy="147916"/>
            </a:xfrm>
            <a:prstGeom prst="rect">
              <a:avLst/>
            </a:prstGeom>
          </p:spPr>
        </p:pic>
        <p:pic>
          <p:nvPicPr>
            <p:cNvPr id="348" name="object 348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5868288" y="3706876"/>
              <a:ext cx="56514" cy="56642"/>
            </a:xfrm>
            <a:prstGeom prst="rect">
              <a:avLst/>
            </a:prstGeom>
          </p:spPr>
        </p:pic>
        <p:sp>
          <p:nvSpPr>
            <p:cNvPr id="349" name="object 349"/>
            <p:cNvSpPr/>
            <p:nvPr/>
          </p:nvSpPr>
          <p:spPr>
            <a:xfrm>
              <a:off x="5868288" y="370687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0" name="object 350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5553455" y="3436569"/>
              <a:ext cx="147916" cy="149402"/>
            </a:xfrm>
            <a:prstGeom prst="rect">
              <a:avLst/>
            </a:prstGeom>
          </p:spPr>
        </p:pic>
        <p:pic>
          <p:nvPicPr>
            <p:cNvPr id="351" name="object 35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600699" y="3462274"/>
              <a:ext cx="56514" cy="56641"/>
            </a:xfrm>
            <a:prstGeom prst="rect">
              <a:avLst/>
            </a:prstGeom>
          </p:spPr>
        </p:pic>
        <p:sp>
          <p:nvSpPr>
            <p:cNvPr id="352" name="object 352"/>
            <p:cNvSpPr/>
            <p:nvPr/>
          </p:nvSpPr>
          <p:spPr>
            <a:xfrm>
              <a:off x="5600699" y="346227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3" name="object 353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5356860" y="3520389"/>
              <a:ext cx="147916" cy="149402"/>
            </a:xfrm>
            <a:prstGeom prst="rect">
              <a:avLst/>
            </a:prstGeom>
          </p:spPr>
        </p:pic>
        <p:pic>
          <p:nvPicPr>
            <p:cNvPr id="354" name="object 354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5405119" y="3546094"/>
              <a:ext cx="56514" cy="56641"/>
            </a:xfrm>
            <a:prstGeom prst="rect">
              <a:avLst/>
            </a:prstGeom>
          </p:spPr>
        </p:pic>
        <p:sp>
          <p:nvSpPr>
            <p:cNvPr id="355" name="object 355"/>
            <p:cNvSpPr/>
            <p:nvPr/>
          </p:nvSpPr>
          <p:spPr>
            <a:xfrm>
              <a:off x="5405119" y="354609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6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6" name="object 356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5490529" y="3092872"/>
              <a:ext cx="130514" cy="121813"/>
            </a:xfrm>
            <a:prstGeom prst="rect">
              <a:avLst/>
            </a:prstGeom>
          </p:spPr>
        </p:pic>
        <p:pic>
          <p:nvPicPr>
            <p:cNvPr id="357" name="object 357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5529452" y="3099689"/>
              <a:ext cx="56514" cy="56641"/>
            </a:xfrm>
            <a:prstGeom prst="rect">
              <a:avLst/>
            </a:prstGeom>
          </p:spPr>
        </p:pic>
        <p:sp>
          <p:nvSpPr>
            <p:cNvPr id="358" name="object 358"/>
            <p:cNvSpPr/>
            <p:nvPr/>
          </p:nvSpPr>
          <p:spPr>
            <a:xfrm>
              <a:off x="5529452" y="309968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9" name="object 359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5642929" y="3245272"/>
              <a:ext cx="130514" cy="121813"/>
            </a:xfrm>
            <a:prstGeom prst="rect">
              <a:avLst/>
            </a:prstGeom>
          </p:spPr>
        </p:pic>
        <p:pic>
          <p:nvPicPr>
            <p:cNvPr id="360" name="object 36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5681852" y="3252089"/>
              <a:ext cx="56514" cy="56641"/>
            </a:xfrm>
            <a:prstGeom prst="rect">
              <a:avLst/>
            </a:prstGeom>
          </p:spPr>
        </p:pic>
        <p:sp>
          <p:nvSpPr>
            <p:cNvPr id="361" name="object 361"/>
            <p:cNvSpPr/>
            <p:nvPr/>
          </p:nvSpPr>
          <p:spPr>
            <a:xfrm>
              <a:off x="5681852" y="325208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2" name="object 362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6347017" y="3339760"/>
              <a:ext cx="130514" cy="121813"/>
            </a:xfrm>
            <a:prstGeom prst="rect">
              <a:avLst/>
            </a:prstGeom>
          </p:spPr>
        </p:pic>
        <p:pic>
          <p:nvPicPr>
            <p:cNvPr id="363" name="object 36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386702" y="3346958"/>
              <a:ext cx="56514" cy="56514"/>
            </a:xfrm>
            <a:prstGeom prst="rect">
              <a:avLst/>
            </a:prstGeom>
          </p:spPr>
        </p:pic>
        <p:sp>
          <p:nvSpPr>
            <p:cNvPr id="364" name="object 364"/>
            <p:cNvSpPr/>
            <p:nvPr/>
          </p:nvSpPr>
          <p:spPr>
            <a:xfrm>
              <a:off x="6386702" y="334695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5" name="object 365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6327205" y="3592744"/>
              <a:ext cx="130514" cy="121813"/>
            </a:xfrm>
            <a:prstGeom prst="rect">
              <a:avLst/>
            </a:prstGeom>
          </p:spPr>
        </p:pic>
        <p:pic>
          <p:nvPicPr>
            <p:cNvPr id="366" name="object 36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6366255" y="3600069"/>
              <a:ext cx="56642" cy="56641"/>
            </a:xfrm>
            <a:prstGeom prst="rect">
              <a:avLst/>
            </a:prstGeom>
          </p:spPr>
        </p:pic>
        <p:sp>
          <p:nvSpPr>
            <p:cNvPr id="367" name="object 367"/>
            <p:cNvSpPr/>
            <p:nvPr/>
          </p:nvSpPr>
          <p:spPr>
            <a:xfrm>
              <a:off x="6366255" y="360006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347"/>
                  </a:lnTo>
                  <a:lnTo>
                    <a:pt x="4476" y="44576"/>
                  </a:lnTo>
                  <a:lnTo>
                    <a:pt x="142" y="34424"/>
                  </a:lnTo>
                  <a:lnTo>
                    <a:pt x="0" y="22986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8" name="object 368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6397308" y="3188884"/>
              <a:ext cx="130514" cy="121813"/>
            </a:xfrm>
            <a:prstGeom prst="rect">
              <a:avLst/>
            </a:prstGeom>
          </p:spPr>
        </p:pic>
        <p:pic>
          <p:nvPicPr>
            <p:cNvPr id="369" name="object 369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6437122" y="3195701"/>
              <a:ext cx="56514" cy="56641"/>
            </a:xfrm>
            <a:prstGeom prst="rect">
              <a:avLst/>
            </a:prstGeom>
          </p:spPr>
        </p:pic>
        <p:pic>
          <p:nvPicPr>
            <p:cNvPr id="370" name="object 370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6432359" y="3190938"/>
              <a:ext cx="66039" cy="66166"/>
            </a:xfrm>
            <a:prstGeom prst="rect">
              <a:avLst/>
            </a:prstGeom>
          </p:spPr>
        </p:pic>
        <p:pic>
          <p:nvPicPr>
            <p:cNvPr id="371" name="object 371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6549708" y="3341284"/>
              <a:ext cx="130514" cy="121813"/>
            </a:xfrm>
            <a:prstGeom prst="rect">
              <a:avLst/>
            </a:prstGeom>
          </p:spPr>
        </p:pic>
        <p:pic>
          <p:nvPicPr>
            <p:cNvPr id="372" name="object 372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6589522" y="3348101"/>
              <a:ext cx="56514" cy="56641"/>
            </a:xfrm>
            <a:prstGeom prst="rect">
              <a:avLst/>
            </a:prstGeom>
          </p:spPr>
        </p:pic>
        <p:sp>
          <p:nvSpPr>
            <p:cNvPr id="373" name="object 373"/>
            <p:cNvSpPr/>
            <p:nvPr/>
          </p:nvSpPr>
          <p:spPr>
            <a:xfrm>
              <a:off x="6589522" y="334810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301"/>
                  </a:lnTo>
                  <a:lnTo>
                    <a:pt x="44450" y="52149"/>
                  </a:lnTo>
                  <a:lnTo>
                    <a:pt x="34297" y="56497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4" name="object 374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6080404" y="3540928"/>
              <a:ext cx="131825" cy="121813"/>
            </a:xfrm>
            <a:prstGeom prst="rect">
              <a:avLst/>
            </a:prstGeom>
          </p:spPr>
        </p:pic>
        <p:pic>
          <p:nvPicPr>
            <p:cNvPr id="375" name="object 37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20256" y="3548507"/>
              <a:ext cx="56641" cy="56641"/>
            </a:xfrm>
            <a:prstGeom prst="rect">
              <a:avLst/>
            </a:prstGeom>
          </p:spPr>
        </p:pic>
        <p:pic>
          <p:nvPicPr>
            <p:cNvPr id="376" name="object 376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115494" y="3543744"/>
              <a:ext cx="66166" cy="66166"/>
            </a:xfrm>
            <a:prstGeom prst="rect">
              <a:avLst/>
            </a:prstGeom>
          </p:spPr>
        </p:pic>
        <p:pic>
          <p:nvPicPr>
            <p:cNvPr id="377" name="object 377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6224016" y="3675926"/>
              <a:ext cx="149402" cy="147916"/>
            </a:xfrm>
            <a:prstGeom prst="rect">
              <a:avLst/>
            </a:prstGeom>
          </p:spPr>
        </p:pic>
        <p:pic>
          <p:nvPicPr>
            <p:cNvPr id="378" name="object 3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72656" y="3700907"/>
              <a:ext cx="56641" cy="56642"/>
            </a:xfrm>
            <a:prstGeom prst="rect">
              <a:avLst/>
            </a:prstGeom>
          </p:spPr>
        </p:pic>
        <p:pic>
          <p:nvPicPr>
            <p:cNvPr id="379" name="object 379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267894" y="3696144"/>
              <a:ext cx="66166" cy="66167"/>
            </a:xfrm>
            <a:prstGeom prst="rect">
              <a:avLst/>
            </a:prstGeom>
          </p:spPr>
        </p:pic>
        <p:pic>
          <p:nvPicPr>
            <p:cNvPr id="380" name="object 380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5519927" y="3156242"/>
              <a:ext cx="147916" cy="147916"/>
            </a:xfrm>
            <a:prstGeom prst="rect">
              <a:avLst/>
            </a:prstGeom>
          </p:spPr>
        </p:pic>
        <p:pic>
          <p:nvPicPr>
            <p:cNvPr id="381" name="object 381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567806" y="3181350"/>
              <a:ext cx="56641" cy="56514"/>
            </a:xfrm>
            <a:prstGeom prst="rect">
              <a:avLst/>
            </a:prstGeom>
          </p:spPr>
        </p:pic>
        <p:sp>
          <p:nvSpPr>
            <p:cNvPr id="382" name="object 382"/>
            <p:cNvSpPr/>
            <p:nvPr/>
          </p:nvSpPr>
          <p:spPr>
            <a:xfrm>
              <a:off x="5567806" y="318135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3" name="object 383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6224016" y="3250730"/>
              <a:ext cx="149402" cy="147916"/>
            </a:xfrm>
            <a:prstGeom prst="rect">
              <a:avLst/>
            </a:prstGeom>
          </p:spPr>
        </p:pic>
        <p:pic>
          <p:nvPicPr>
            <p:cNvPr id="384" name="object 384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6272656" y="3276092"/>
              <a:ext cx="56641" cy="56642"/>
            </a:xfrm>
            <a:prstGeom prst="rect">
              <a:avLst/>
            </a:prstGeom>
          </p:spPr>
        </p:pic>
        <p:sp>
          <p:nvSpPr>
            <p:cNvPr id="385" name="object 385"/>
            <p:cNvSpPr/>
            <p:nvPr/>
          </p:nvSpPr>
          <p:spPr>
            <a:xfrm>
              <a:off x="6272656" y="32760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6" name="object 386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6204204" y="3503625"/>
              <a:ext cx="147916" cy="149402"/>
            </a:xfrm>
            <a:prstGeom prst="rect">
              <a:avLst/>
            </a:prstGeom>
          </p:spPr>
        </p:pic>
        <p:pic>
          <p:nvPicPr>
            <p:cNvPr id="387" name="object 387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6252210" y="3529330"/>
              <a:ext cx="56641" cy="56642"/>
            </a:xfrm>
            <a:prstGeom prst="rect">
              <a:avLst/>
            </a:prstGeom>
          </p:spPr>
        </p:pic>
        <p:pic>
          <p:nvPicPr>
            <p:cNvPr id="388" name="object 388"/>
            <p:cNvPicPr/>
            <p:nvPr/>
          </p:nvPicPr>
          <p:blipFill>
            <a:blip r:embed="rId153" cstate="print"/>
            <a:stretch>
              <a:fillRect/>
            </a:stretch>
          </p:blipFill>
          <p:spPr>
            <a:xfrm>
              <a:off x="6247447" y="3524567"/>
              <a:ext cx="66166" cy="66167"/>
            </a:xfrm>
            <a:prstGeom prst="rect">
              <a:avLst/>
            </a:prstGeom>
          </p:spPr>
        </p:pic>
        <p:pic>
          <p:nvPicPr>
            <p:cNvPr id="389" name="object 389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6356604" y="3656025"/>
              <a:ext cx="147916" cy="149402"/>
            </a:xfrm>
            <a:prstGeom prst="rect">
              <a:avLst/>
            </a:prstGeom>
          </p:spPr>
        </p:pic>
        <p:pic>
          <p:nvPicPr>
            <p:cNvPr id="390" name="object 390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6404610" y="3681730"/>
              <a:ext cx="56641" cy="56642"/>
            </a:xfrm>
            <a:prstGeom prst="rect">
              <a:avLst/>
            </a:prstGeom>
          </p:spPr>
        </p:pic>
        <p:sp>
          <p:nvSpPr>
            <p:cNvPr id="391" name="object 391"/>
            <p:cNvSpPr/>
            <p:nvPr/>
          </p:nvSpPr>
          <p:spPr>
            <a:xfrm>
              <a:off x="6404610" y="36817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347" y="44247"/>
                  </a:lnTo>
                  <a:lnTo>
                    <a:pt x="44576" y="52101"/>
                  </a:lnTo>
                  <a:lnTo>
                    <a:pt x="34424" y="5647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2" name="object 39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411724" y="3005366"/>
              <a:ext cx="147916" cy="147916"/>
            </a:xfrm>
            <a:prstGeom prst="rect">
              <a:avLst/>
            </a:prstGeom>
          </p:spPr>
        </p:pic>
        <p:pic>
          <p:nvPicPr>
            <p:cNvPr id="393" name="object 393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5459856" y="3030093"/>
              <a:ext cx="56514" cy="56642"/>
            </a:xfrm>
            <a:prstGeom prst="rect">
              <a:avLst/>
            </a:prstGeom>
          </p:spPr>
        </p:pic>
        <p:sp>
          <p:nvSpPr>
            <p:cNvPr id="394" name="object 394"/>
            <p:cNvSpPr/>
            <p:nvPr/>
          </p:nvSpPr>
          <p:spPr>
            <a:xfrm>
              <a:off x="5459856" y="3030093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5" name="object 39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564124" y="3157766"/>
              <a:ext cx="147916" cy="147916"/>
            </a:xfrm>
            <a:prstGeom prst="rect">
              <a:avLst/>
            </a:prstGeom>
          </p:spPr>
        </p:pic>
        <p:pic>
          <p:nvPicPr>
            <p:cNvPr id="396" name="object 396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5612256" y="3182493"/>
              <a:ext cx="56514" cy="56642"/>
            </a:xfrm>
            <a:prstGeom prst="rect">
              <a:avLst/>
            </a:prstGeom>
          </p:spPr>
        </p:pic>
        <p:sp>
          <p:nvSpPr>
            <p:cNvPr id="397" name="object 397"/>
            <p:cNvSpPr/>
            <p:nvPr/>
          </p:nvSpPr>
          <p:spPr>
            <a:xfrm>
              <a:off x="5612256" y="3182493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8" name="object 398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6269736" y="3252254"/>
              <a:ext cx="147916" cy="147916"/>
            </a:xfrm>
            <a:prstGeom prst="rect">
              <a:avLst/>
            </a:prstGeom>
          </p:spPr>
        </p:pic>
        <p:pic>
          <p:nvPicPr>
            <p:cNvPr id="399" name="object 399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6317106" y="3277362"/>
              <a:ext cx="56514" cy="56514"/>
            </a:xfrm>
            <a:prstGeom prst="rect">
              <a:avLst/>
            </a:prstGeom>
          </p:spPr>
        </p:pic>
        <p:sp>
          <p:nvSpPr>
            <p:cNvPr id="400" name="object 400"/>
            <p:cNvSpPr/>
            <p:nvPr/>
          </p:nvSpPr>
          <p:spPr>
            <a:xfrm>
              <a:off x="6317106" y="327736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1" name="object 401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6458711" y="3447237"/>
              <a:ext cx="147916" cy="149402"/>
            </a:xfrm>
            <a:prstGeom prst="rect">
              <a:avLst/>
            </a:prstGeom>
          </p:spPr>
        </p:pic>
        <p:pic>
          <p:nvPicPr>
            <p:cNvPr id="402" name="object 402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6506336" y="3472942"/>
              <a:ext cx="56515" cy="56515"/>
            </a:xfrm>
            <a:prstGeom prst="rect">
              <a:avLst/>
            </a:prstGeom>
          </p:spPr>
        </p:pic>
        <p:sp>
          <p:nvSpPr>
            <p:cNvPr id="403" name="object 403"/>
            <p:cNvSpPr/>
            <p:nvPr/>
          </p:nvSpPr>
          <p:spPr>
            <a:xfrm>
              <a:off x="6506336" y="347294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4" name="object 404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6400799" y="3622586"/>
              <a:ext cx="147916" cy="147916"/>
            </a:xfrm>
            <a:prstGeom prst="rect">
              <a:avLst/>
            </a:prstGeom>
          </p:spPr>
        </p:pic>
        <p:pic>
          <p:nvPicPr>
            <p:cNvPr id="405" name="object 405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6449060" y="3648075"/>
              <a:ext cx="56641" cy="56642"/>
            </a:xfrm>
            <a:prstGeom prst="rect">
              <a:avLst/>
            </a:prstGeom>
          </p:spPr>
        </p:pic>
        <p:sp>
          <p:nvSpPr>
            <p:cNvPr id="406" name="object 406"/>
            <p:cNvSpPr/>
            <p:nvPr/>
          </p:nvSpPr>
          <p:spPr>
            <a:xfrm>
              <a:off x="6449060" y="36480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7" name="object 407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5902451" y="3485426"/>
              <a:ext cx="147916" cy="147916"/>
            </a:xfrm>
            <a:prstGeom prst="rect">
              <a:avLst/>
            </a:prstGeom>
          </p:spPr>
        </p:pic>
        <p:pic>
          <p:nvPicPr>
            <p:cNvPr id="408" name="object 408"/>
            <p:cNvPicPr/>
            <p:nvPr/>
          </p:nvPicPr>
          <p:blipFill>
            <a:blip r:embed="rId160" cstate="print"/>
            <a:stretch>
              <a:fillRect/>
            </a:stretch>
          </p:blipFill>
          <p:spPr>
            <a:xfrm>
              <a:off x="5951093" y="3509645"/>
              <a:ext cx="56515" cy="56641"/>
            </a:xfrm>
            <a:prstGeom prst="rect">
              <a:avLst/>
            </a:prstGeom>
          </p:spPr>
        </p:pic>
        <p:sp>
          <p:nvSpPr>
            <p:cNvPr id="409" name="object 409"/>
            <p:cNvSpPr/>
            <p:nvPr/>
          </p:nvSpPr>
          <p:spPr>
            <a:xfrm>
              <a:off x="5951093" y="350964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0" name="object 410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5355336" y="3569246"/>
              <a:ext cx="147916" cy="147916"/>
            </a:xfrm>
            <a:prstGeom prst="rect">
              <a:avLst/>
            </a:prstGeom>
          </p:spPr>
        </p:pic>
        <p:pic>
          <p:nvPicPr>
            <p:cNvPr id="411" name="object 411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5402706" y="3594100"/>
              <a:ext cx="56514" cy="56642"/>
            </a:xfrm>
            <a:prstGeom prst="rect">
              <a:avLst/>
            </a:prstGeom>
          </p:spPr>
        </p:pic>
        <p:sp>
          <p:nvSpPr>
            <p:cNvPr id="412" name="object 412"/>
            <p:cNvSpPr/>
            <p:nvPr/>
          </p:nvSpPr>
          <p:spPr>
            <a:xfrm>
              <a:off x="5402706" y="359410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9"/>
                  </a:lnTo>
                  <a:lnTo>
                    <a:pt x="52085" y="12128"/>
                  </a:lnTo>
                  <a:lnTo>
                    <a:pt x="56425" y="22288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3" name="object 413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5283707" y="3700310"/>
              <a:ext cx="147916" cy="147916"/>
            </a:xfrm>
            <a:prstGeom prst="rect">
              <a:avLst/>
            </a:prstGeom>
          </p:spPr>
        </p:pic>
        <p:pic>
          <p:nvPicPr>
            <p:cNvPr id="414" name="object 414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5331841" y="3724910"/>
              <a:ext cx="56642" cy="56641"/>
            </a:xfrm>
            <a:prstGeom prst="rect">
              <a:avLst/>
            </a:prstGeom>
          </p:spPr>
        </p:pic>
        <p:sp>
          <p:nvSpPr>
            <p:cNvPr id="415" name="object 415"/>
            <p:cNvSpPr/>
            <p:nvPr/>
          </p:nvSpPr>
          <p:spPr>
            <a:xfrm>
              <a:off x="5331841" y="372491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4"/>
                  </a:lnTo>
                  <a:lnTo>
                    <a:pt x="52292" y="44247"/>
                  </a:lnTo>
                  <a:lnTo>
                    <a:pt x="44513" y="52101"/>
                  </a:lnTo>
                  <a:lnTo>
                    <a:pt x="34353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6" name="object 416"/>
            <p:cNvPicPr/>
            <p:nvPr/>
          </p:nvPicPr>
          <p:blipFill>
            <a:blip r:embed="rId164" cstate="print"/>
            <a:stretch>
              <a:fillRect/>
            </a:stretch>
          </p:blipFill>
          <p:spPr>
            <a:xfrm>
              <a:off x="5228844" y="3459518"/>
              <a:ext cx="147916" cy="147916"/>
            </a:xfrm>
            <a:prstGeom prst="rect">
              <a:avLst/>
            </a:prstGeom>
          </p:spPr>
        </p:pic>
        <p:pic>
          <p:nvPicPr>
            <p:cNvPr id="417" name="object 41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276722" y="3483864"/>
              <a:ext cx="56514" cy="56641"/>
            </a:xfrm>
            <a:prstGeom prst="rect">
              <a:avLst/>
            </a:prstGeom>
          </p:spPr>
        </p:pic>
        <p:sp>
          <p:nvSpPr>
            <p:cNvPr id="418" name="object 418"/>
            <p:cNvSpPr/>
            <p:nvPr/>
          </p:nvSpPr>
          <p:spPr>
            <a:xfrm>
              <a:off x="5276722" y="348386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9" name="object 41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42800" y="4054516"/>
              <a:ext cx="130514" cy="121813"/>
            </a:xfrm>
            <a:prstGeom prst="rect">
              <a:avLst/>
            </a:prstGeom>
          </p:spPr>
        </p:pic>
        <p:pic>
          <p:nvPicPr>
            <p:cNvPr id="420" name="object 4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2232" y="4062095"/>
              <a:ext cx="56641" cy="56515"/>
            </a:xfrm>
            <a:prstGeom prst="rect">
              <a:avLst/>
            </a:prstGeom>
          </p:spPr>
        </p:pic>
        <p:sp>
          <p:nvSpPr>
            <p:cNvPr id="421" name="object 421"/>
            <p:cNvSpPr/>
            <p:nvPr/>
          </p:nvSpPr>
          <p:spPr>
            <a:xfrm>
              <a:off x="6182232" y="406209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49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2" name="object 422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6333300" y="4144432"/>
              <a:ext cx="130514" cy="121813"/>
            </a:xfrm>
            <a:prstGeom prst="rect">
              <a:avLst/>
            </a:prstGeom>
          </p:spPr>
        </p:pic>
        <p:pic>
          <p:nvPicPr>
            <p:cNvPr id="423" name="object 423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6372986" y="4152011"/>
              <a:ext cx="56641" cy="56641"/>
            </a:xfrm>
            <a:prstGeom prst="rect">
              <a:avLst/>
            </a:prstGeom>
          </p:spPr>
        </p:pic>
        <p:pic>
          <p:nvPicPr>
            <p:cNvPr id="424" name="object 424"/>
            <p:cNvPicPr/>
            <p:nvPr/>
          </p:nvPicPr>
          <p:blipFill>
            <a:blip r:embed="rId166" cstate="print"/>
            <a:stretch>
              <a:fillRect/>
            </a:stretch>
          </p:blipFill>
          <p:spPr>
            <a:xfrm>
              <a:off x="6368224" y="4147248"/>
              <a:ext cx="66166" cy="66166"/>
            </a:xfrm>
            <a:prstGeom prst="rect">
              <a:avLst/>
            </a:prstGeom>
          </p:spPr>
        </p:pic>
        <p:pic>
          <p:nvPicPr>
            <p:cNvPr id="425" name="object 425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6383593" y="3993556"/>
              <a:ext cx="130514" cy="121813"/>
            </a:xfrm>
            <a:prstGeom prst="rect">
              <a:avLst/>
            </a:prstGeom>
          </p:spPr>
        </p:pic>
        <p:pic>
          <p:nvPicPr>
            <p:cNvPr id="426" name="object 4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3405" y="4000881"/>
              <a:ext cx="56642" cy="56514"/>
            </a:xfrm>
            <a:prstGeom prst="rect">
              <a:avLst/>
            </a:prstGeom>
          </p:spPr>
        </p:pic>
        <p:pic>
          <p:nvPicPr>
            <p:cNvPr id="427" name="object 4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8643" y="3996118"/>
              <a:ext cx="66167" cy="66039"/>
            </a:xfrm>
            <a:prstGeom prst="rect">
              <a:avLst/>
            </a:prstGeom>
          </p:spPr>
        </p:pic>
        <p:pic>
          <p:nvPicPr>
            <p:cNvPr id="428" name="object 428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6535993" y="4145956"/>
              <a:ext cx="130514" cy="121813"/>
            </a:xfrm>
            <a:prstGeom prst="rect">
              <a:avLst/>
            </a:prstGeom>
          </p:spPr>
        </p:pic>
        <p:pic>
          <p:nvPicPr>
            <p:cNvPr id="429" name="object 4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75805" y="4153280"/>
              <a:ext cx="56642" cy="56514"/>
            </a:xfrm>
            <a:prstGeom prst="rect">
              <a:avLst/>
            </a:prstGeom>
          </p:spPr>
        </p:pic>
        <p:pic>
          <p:nvPicPr>
            <p:cNvPr id="430" name="object 4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71043" y="4148518"/>
              <a:ext cx="66167" cy="66039"/>
            </a:xfrm>
            <a:prstGeom prst="rect">
              <a:avLst/>
            </a:prstGeom>
          </p:spPr>
        </p:pic>
        <p:pic>
          <p:nvPicPr>
            <p:cNvPr id="431" name="object 431"/>
            <p:cNvPicPr/>
            <p:nvPr/>
          </p:nvPicPr>
          <p:blipFill>
            <a:blip r:embed="rId168" cstate="print"/>
            <a:stretch>
              <a:fillRect/>
            </a:stretch>
          </p:blipFill>
          <p:spPr>
            <a:xfrm>
              <a:off x="6260592" y="3883190"/>
              <a:ext cx="147916" cy="147916"/>
            </a:xfrm>
            <a:prstGeom prst="rect">
              <a:avLst/>
            </a:prstGeom>
          </p:spPr>
        </p:pic>
        <p:pic>
          <p:nvPicPr>
            <p:cNvPr id="432" name="object 432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6308217" y="3908552"/>
              <a:ext cx="56642" cy="56642"/>
            </a:xfrm>
            <a:prstGeom prst="rect">
              <a:avLst/>
            </a:prstGeom>
          </p:spPr>
        </p:pic>
        <p:pic>
          <p:nvPicPr>
            <p:cNvPr id="433" name="object 433"/>
            <p:cNvPicPr/>
            <p:nvPr/>
          </p:nvPicPr>
          <p:blipFill>
            <a:blip r:embed="rId170" cstate="print"/>
            <a:stretch>
              <a:fillRect/>
            </a:stretch>
          </p:blipFill>
          <p:spPr>
            <a:xfrm>
              <a:off x="6303454" y="3903789"/>
              <a:ext cx="66167" cy="66167"/>
            </a:xfrm>
            <a:prstGeom prst="rect">
              <a:avLst/>
            </a:prstGeom>
          </p:spPr>
        </p:pic>
        <p:pic>
          <p:nvPicPr>
            <p:cNvPr id="434" name="object 434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6063995" y="3967010"/>
              <a:ext cx="149402" cy="147916"/>
            </a:xfrm>
            <a:prstGeom prst="rect">
              <a:avLst/>
            </a:prstGeom>
          </p:spPr>
        </p:pic>
        <p:pic>
          <p:nvPicPr>
            <p:cNvPr id="435" name="object 435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6112636" y="3992499"/>
              <a:ext cx="56641" cy="56514"/>
            </a:xfrm>
            <a:prstGeom prst="rect">
              <a:avLst/>
            </a:prstGeom>
          </p:spPr>
        </p:pic>
        <p:sp>
          <p:nvSpPr>
            <p:cNvPr id="436" name="object 436"/>
            <p:cNvSpPr/>
            <p:nvPr/>
          </p:nvSpPr>
          <p:spPr>
            <a:xfrm>
              <a:off x="6112636" y="3992499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7" name="object 437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6489192" y="3520478"/>
              <a:ext cx="147916" cy="147916"/>
            </a:xfrm>
            <a:prstGeom prst="rect">
              <a:avLst/>
            </a:prstGeom>
          </p:spPr>
        </p:pic>
        <p:pic>
          <p:nvPicPr>
            <p:cNvPr id="438" name="object 438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6537451" y="3546094"/>
              <a:ext cx="56515" cy="56514"/>
            </a:xfrm>
            <a:prstGeom prst="rect">
              <a:avLst/>
            </a:prstGeom>
          </p:spPr>
        </p:pic>
        <p:sp>
          <p:nvSpPr>
            <p:cNvPr id="439" name="object 439"/>
            <p:cNvSpPr/>
            <p:nvPr/>
          </p:nvSpPr>
          <p:spPr>
            <a:xfrm>
              <a:off x="6537451" y="354609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0" name="object 440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6658994" y="3690280"/>
              <a:ext cx="121813" cy="121813"/>
            </a:xfrm>
            <a:prstGeom prst="rect">
              <a:avLst/>
            </a:prstGeom>
          </p:spPr>
        </p:pic>
        <p:pic>
          <p:nvPicPr>
            <p:cNvPr id="441" name="object 441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6689851" y="3698494"/>
              <a:ext cx="56515" cy="56514"/>
            </a:xfrm>
            <a:prstGeom prst="rect">
              <a:avLst/>
            </a:prstGeom>
          </p:spPr>
        </p:pic>
        <p:sp>
          <p:nvSpPr>
            <p:cNvPr id="442" name="object 442"/>
            <p:cNvSpPr/>
            <p:nvPr/>
          </p:nvSpPr>
          <p:spPr>
            <a:xfrm>
              <a:off x="6689851" y="369849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3" name="object 443"/>
            <p:cNvPicPr/>
            <p:nvPr/>
          </p:nvPicPr>
          <p:blipFill>
            <a:blip r:embed="rId172" cstate="print"/>
            <a:stretch>
              <a:fillRect/>
            </a:stretch>
          </p:blipFill>
          <p:spPr>
            <a:xfrm>
              <a:off x="7055676" y="3786292"/>
              <a:ext cx="130514" cy="121813"/>
            </a:xfrm>
            <a:prstGeom prst="rect">
              <a:avLst/>
            </a:prstGeom>
          </p:spPr>
        </p:pic>
        <p:pic>
          <p:nvPicPr>
            <p:cNvPr id="444" name="object 444"/>
            <p:cNvPicPr/>
            <p:nvPr/>
          </p:nvPicPr>
          <p:blipFill>
            <a:blip r:embed="rId173" cstate="print"/>
            <a:stretch>
              <a:fillRect/>
            </a:stretch>
          </p:blipFill>
          <p:spPr>
            <a:xfrm>
              <a:off x="7094219" y="3793236"/>
              <a:ext cx="56641" cy="56641"/>
            </a:xfrm>
            <a:prstGeom prst="rect">
              <a:avLst/>
            </a:prstGeom>
          </p:spPr>
        </p:pic>
        <p:sp>
          <p:nvSpPr>
            <p:cNvPr id="445" name="object 445"/>
            <p:cNvSpPr/>
            <p:nvPr/>
          </p:nvSpPr>
          <p:spPr>
            <a:xfrm>
              <a:off x="7094219" y="379323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5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6" name="object 446"/>
            <p:cNvPicPr/>
            <p:nvPr/>
          </p:nvPicPr>
          <p:blipFill>
            <a:blip r:embed="rId174" cstate="print"/>
            <a:stretch>
              <a:fillRect/>
            </a:stretch>
          </p:blipFill>
          <p:spPr>
            <a:xfrm>
              <a:off x="7034340" y="4039276"/>
              <a:ext cx="130514" cy="121813"/>
            </a:xfrm>
            <a:prstGeom prst="rect">
              <a:avLst/>
            </a:prstGeom>
          </p:spPr>
        </p:pic>
        <p:pic>
          <p:nvPicPr>
            <p:cNvPr id="447" name="object 44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073899" y="4046474"/>
              <a:ext cx="56515" cy="56514"/>
            </a:xfrm>
            <a:prstGeom prst="rect">
              <a:avLst/>
            </a:prstGeom>
          </p:spPr>
        </p:pic>
        <p:sp>
          <p:nvSpPr>
            <p:cNvPr id="448" name="object 448"/>
            <p:cNvSpPr/>
            <p:nvPr/>
          </p:nvSpPr>
          <p:spPr>
            <a:xfrm>
              <a:off x="7073899" y="404647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9" name="object 449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7105968" y="3633892"/>
              <a:ext cx="130514" cy="121813"/>
            </a:xfrm>
            <a:prstGeom prst="rect">
              <a:avLst/>
            </a:prstGeom>
          </p:spPr>
        </p:pic>
        <p:pic>
          <p:nvPicPr>
            <p:cNvPr id="450" name="object 4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4638" y="3642106"/>
              <a:ext cx="56641" cy="56514"/>
            </a:xfrm>
            <a:prstGeom prst="rect">
              <a:avLst/>
            </a:prstGeom>
          </p:spPr>
        </p:pic>
        <p:sp>
          <p:nvSpPr>
            <p:cNvPr id="451" name="object 451"/>
            <p:cNvSpPr/>
            <p:nvPr/>
          </p:nvSpPr>
          <p:spPr>
            <a:xfrm>
              <a:off x="7144638" y="3642106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27"/>
                  </a:lnTo>
                  <a:lnTo>
                    <a:pt x="44465" y="52038"/>
                  </a:lnTo>
                  <a:lnTo>
                    <a:pt x="34299" y="56372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2" name="object 452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7258368" y="3786292"/>
              <a:ext cx="130514" cy="121813"/>
            </a:xfrm>
            <a:prstGeom prst="rect">
              <a:avLst/>
            </a:prstGeom>
          </p:spPr>
        </p:pic>
        <p:pic>
          <p:nvPicPr>
            <p:cNvPr id="453" name="object 4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038" y="3794506"/>
              <a:ext cx="56641" cy="56514"/>
            </a:xfrm>
            <a:prstGeom prst="rect">
              <a:avLst/>
            </a:prstGeom>
          </p:spPr>
        </p:pic>
        <p:pic>
          <p:nvPicPr>
            <p:cNvPr id="454" name="object 454"/>
            <p:cNvPicPr/>
            <p:nvPr/>
          </p:nvPicPr>
          <p:blipFill>
            <a:blip r:embed="rId176" cstate="print"/>
            <a:stretch>
              <a:fillRect/>
            </a:stretch>
          </p:blipFill>
          <p:spPr>
            <a:xfrm>
              <a:off x="7292276" y="3789743"/>
              <a:ext cx="66166" cy="66039"/>
            </a:xfrm>
            <a:prstGeom prst="rect">
              <a:avLst/>
            </a:prstGeom>
          </p:spPr>
        </p:pic>
        <p:pic>
          <p:nvPicPr>
            <p:cNvPr id="455" name="object 455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6788976" y="3987460"/>
              <a:ext cx="130514" cy="121813"/>
            </a:xfrm>
            <a:prstGeom prst="rect">
              <a:avLst/>
            </a:prstGeom>
          </p:spPr>
        </p:pic>
        <p:pic>
          <p:nvPicPr>
            <p:cNvPr id="456" name="object 45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827900" y="3994785"/>
              <a:ext cx="56515" cy="56641"/>
            </a:xfrm>
            <a:prstGeom prst="rect">
              <a:avLst/>
            </a:prstGeom>
          </p:spPr>
        </p:pic>
        <p:sp>
          <p:nvSpPr>
            <p:cNvPr id="457" name="object 457"/>
            <p:cNvSpPr/>
            <p:nvPr/>
          </p:nvSpPr>
          <p:spPr>
            <a:xfrm>
              <a:off x="6827900" y="399478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59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8" name="object 458"/>
            <p:cNvPicPr/>
            <p:nvPr/>
          </p:nvPicPr>
          <p:blipFill>
            <a:blip r:embed="rId178" cstate="print"/>
            <a:stretch>
              <a:fillRect/>
            </a:stretch>
          </p:blipFill>
          <p:spPr>
            <a:xfrm>
              <a:off x="6932675" y="4122458"/>
              <a:ext cx="147916" cy="147916"/>
            </a:xfrm>
            <a:prstGeom prst="rect">
              <a:avLst/>
            </a:prstGeom>
          </p:spPr>
        </p:pic>
        <p:pic>
          <p:nvPicPr>
            <p:cNvPr id="459" name="object 45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980300" y="4147185"/>
              <a:ext cx="56515" cy="56641"/>
            </a:xfrm>
            <a:prstGeom prst="rect">
              <a:avLst/>
            </a:prstGeom>
          </p:spPr>
        </p:pic>
        <p:pic>
          <p:nvPicPr>
            <p:cNvPr id="460" name="object 46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975538" y="4142422"/>
              <a:ext cx="66040" cy="66166"/>
            </a:xfrm>
            <a:prstGeom prst="rect">
              <a:avLst/>
            </a:prstGeom>
          </p:spPr>
        </p:pic>
        <p:pic>
          <p:nvPicPr>
            <p:cNvPr id="461" name="object 46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6527292" y="3602774"/>
              <a:ext cx="147916" cy="147916"/>
            </a:xfrm>
            <a:prstGeom prst="rect">
              <a:avLst/>
            </a:prstGeom>
          </p:spPr>
        </p:pic>
        <p:pic>
          <p:nvPicPr>
            <p:cNvPr id="462" name="object 4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5805" y="3627628"/>
              <a:ext cx="56642" cy="56642"/>
            </a:xfrm>
            <a:prstGeom prst="rect">
              <a:avLst/>
            </a:prstGeom>
          </p:spPr>
        </p:pic>
        <p:sp>
          <p:nvSpPr>
            <p:cNvPr id="463" name="object 463"/>
            <p:cNvSpPr/>
            <p:nvPr/>
          </p:nvSpPr>
          <p:spPr>
            <a:xfrm>
              <a:off x="6575805" y="362762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4" name="object 464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6932675" y="3697262"/>
              <a:ext cx="147916" cy="147916"/>
            </a:xfrm>
            <a:prstGeom prst="rect">
              <a:avLst/>
            </a:prstGeom>
          </p:spPr>
        </p:pic>
        <p:pic>
          <p:nvPicPr>
            <p:cNvPr id="465" name="object 465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6980300" y="3722497"/>
              <a:ext cx="56515" cy="56514"/>
            </a:xfrm>
            <a:prstGeom prst="rect">
              <a:avLst/>
            </a:prstGeom>
          </p:spPr>
        </p:pic>
        <p:sp>
          <p:nvSpPr>
            <p:cNvPr id="466" name="object 466"/>
            <p:cNvSpPr/>
            <p:nvPr/>
          </p:nvSpPr>
          <p:spPr>
            <a:xfrm>
              <a:off x="6980300" y="3722497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7" name="object 46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6911339" y="3950246"/>
              <a:ext cx="147916" cy="147916"/>
            </a:xfrm>
            <a:prstGeom prst="rect">
              <a:avLst/>
            </a:prstGeom>
          </p:spPr>
        </p:pic>
        <p:pic>
          <p:nvPicPr>
            <p:cNvPr id="468" name="object 468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6959854" y="3975608"/>
              <a:ext cx="56515" cy="56642"/>
            </a:xfrm>
            <a:prstGeom prst="rect">
              <a:avLst/>
            </a:prstGeom>
          </p:spPr>
        </p:pic>
        <p:pic>
          <p:nvPicPr>
            <p:cNvPr id="469" name="object 469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6955091" y="3970845"/>
              <a:ext cx="66040" cy="66167"/>
            </a:xfrm>
            <a:prstGeom prst="rect">
              <a:avLst/>
            </a:prstGeom>
          </p:spPr>
        </p:pic>
        <p:pic>
          <p:nvPicPr>
            <p:cNvPr id="470" name="object 47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063739" y="4102646"/>
              <a:ext cx="147916" cy="147916"/>
            </a:xfrm>
            <a:prstGeom prst="rect">
              <a:avLst/>
            </a:prstGeom>
          </p:spPr>
        </p:pic>
        <p:pic>
          <p:nvPicPr>
            <p:cNvPr id="471" name="object 471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7112254" y="4128008"/>
              <a:ext cx="56515" cy="56642"/>
            </a:xfrm>
            <a:prstGeom prst="rect">
              <a:avLst/>
            </a:prstGeom>
          </p:spPr>
        </p:pic>
        <p:sp>
          <p:nvSpPr>
            <p:cNvPr id="472" name="object 472"/>
            <p:cNvSpPr/>
            <p:nvPr/>
          </p:nvSpPr>
          <p:spPr>
            <a:xfrm>
              <a:off x="7112254" y="4128008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40"/>
                  </a:lnTo>
                  <a:lnTo>
                    <a:pt x="12065" y="4492"/>
                  </a:lnTo>
                  <a:lnTo>
                    <a:pt x="22217" y="144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3" name="object 473"/>
            <p:cNvPicPr/>
            <p:nvPr/>
          </p:nvPicPr>
          <p:blipFill>
            <a:blip r:embed="rId180" cstate="print"/>
            <a:stretch>
              <a:fillRect/>
            </a:stretch>
          </p:blipFill>
          <p:spPr>
            <a:xfrm>
              <a:off x="6420611" y="3451898"/>
              <a:ext cx="147916" cy="147916"/>
            </a:xfrm>
            <a:prstGeom prst="rect">
              <a:avLst/>
            </a:prstGeom>
          </p:spPr>
        </p:pic>
        <p:pic>
          <p:nvPicPr>
            <p:cNvPr id="474" name="object 47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67855" y="3476498"/>
              <a:ext cx="56515" cy="56514"/>
            </a:xfrm>
            <a:prstGeom prst="rect">
              <a:avLst/>
            </a:prstGeom>
          </p:spPr>
        </p:pic>
        <p:sp>
          <p:nvSpPr>
            <p:cNvPr id="475" name="object 475"/>
            <p:cNvSpPr/>
            <p:nvPr/>
          </p:nvSpPr>
          <p:spPr>
            <a:xfrm>
              <a:off x="6467855" y="347649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6" name="object 476"/>
            <p:cNvPicPr/>
            <p:nvPr/>
          </p:nvPicPr>
          <p:blipFill>
            <a:blip r:embed="rId180" cstate="print"/>
            <a:stretch>
              <a:fillRect/>
            </a:stretch>
          </p:blipFill>
          <p:spPr>
            <a:xfrm>
              <a:off x="6573011" y="3604298"/>
              <a:ext cx="147916" cy="147916"/>
            </a:xfrm>
            <a:prstGeom prst="rect">
              <a:avLst/>
            </a:prstGeom>
          </p:spPr>
        </p:pic>
        <p:pic>
          <p:nvPicPr>
            <p:cNvPr id="477" name="object 47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20255" y="3628898"/>
              <a:ext cx="56515" cy="56514"/>
            </a:xfrm>
            <a:prstGeom prst="rect">
              <a:avLst/>
            </a:prstGeom>
          </p:spPr>
        </p:pic>
        <p:sp>
          <p:nvSpPr>
            <p:cNvPr id="478" name="object 478"/>
            <p:cNvSpPr/>
            <p:nvPr/>
          </p:nvSpPr>
          <p:spPr>
            <a:xfrm>
              <a:off x="6620255" y="362889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9" name="object 47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976872" y="3698786"/>
              <a:ext cx="147916" cy="147916"/>
            </a:xfrm>
            <a:prstGeom prst="rect">
              <a:avLst/>
            </a:prstGeom>
          </p:spPr>
        </p:pic>
        <p:pic>
          <p:nvPicPr>
            <p:cNvPr id="480" name="object 48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24624" y="3723640"/>
              <a:ext cx="56642" cy="56642"/>
            </a:xfrm>
            <a:prstGeom prst="rect">
              <a:avLst/>
            </a:prstGeom>
          </p:spPr>
        </p:pic>
        <p:sp>
          <p:nvSpPr>
            <p:cNvPr id="481" name="object 481"/>
            <p:cNvSpPr/>
            <p:nvPr/>
          </p:nvSpPr>
          <p:spPr>
            <a:xfrm>
              <a:off x="7024624" y="3723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2" y="33655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2" name="object 482"/>
            <p:cNvPicPr/>
            <p:nvPr/>
          </p:nvPicPr>
          <p:blipFill>
            <a:blip r:embed="rId181" cstate="print"/>
            <a:stretch>
              <a:fillRect/>
            </a:stretch>
          </p:blipFill>
          <p:spPr>
            <a:xfrm>
              <a:off x="7165848" y="3893858"/>
              <a:ext cx="147916" cy="147916"/>
            </a:xfrm>
            <a:prstGeom prst="rect">
              <a:avLst/>
            </a:prstGeom>
          </p:spPr>
        </p:pic>
        <p:pic>
          <p:nvPicPr>
            <p:cNvPr id="483" name="object 48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13854" y="3919220"/>
              <a:ext cx="56642" cy="56642"/>
            </a:xfrm>
            <a:prstGeom prst="rect">
              <a:avLst/>
            </a:prstGeom>
          </p:spPr>
        </p:pic>
        <p:pic>
          <p:nvPicPr>
            <p:cNvPr id="484" name="object 484"/>
            <p:cNvPicPr/>
            <p:nvPr/>
          </p:nvPicPr>
          <p:blipFill>
            <a:blip r:embed="rId182" cstate="print"/>
            <a:stretch>
              <a:fillRect/>
            </a:stretch>
          </p:blipFill>
          <p:spPr>
            <a:xfrm>
              <a:off x="7209091" y="3914457"/>
              <a:ext cx="66167" cy="66167"/>
            </a:xfrm>
            <a:prstGeom prst="rect">
              <a:avLst/>
            </a:prstGeom>
          </p:spPr>
        </p:pic>
        <p:pic>
          <p:nvPicPr>
            <p:cNvPr id="485" name="object 485"/>
            <p:cNvPicPr/>
            <p:nvPr/>
          </p:nvPicPr>
          <p:blipFill>
            <a:blip r:embed="rId183" cstate="print"/>
            <a:stretch>
              <a:fillRect/>
            </a:stretch>
          </p:blipFill>
          <p:spPr>
            <a:xfrm>
              <a:off x="7107936" y="4069118"/>
              <a:ext cx="149402" cy="147916"/>
            </a:xfrm>
            <a:prstGeom prst="rect">
              <a:avLst/>
            </a:prstGeom>
          </p:spPr>
        </p:pic>
        <p:pic>
          <p:nvPicPr>
            <p:cNvPr id="486" name="object 48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156704" y="4094480"/>
              <a:ext cx="56515" cy="56514"/>
            </a:xfrm>
            <a:prstGeom prst="rect">
              <a:avLst/>
            </a:prstGeom>
          </p:spPr>
        </p:pic>
        <p:sp>
          <p:nvSpPr>
            <p:cNvPr id="487" name="object 487"/>
            <p:cNvSpPr/>
            <p:nvPr/>
          </p:nvSpPr>
          <p:spPr>
            <a:xfrm>
              <a:off x="7156704" y="409448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8" name="object 488"/>
            <p:cNvPicPr/>
            <p:nvPr/>
          </p:nvPicPr>
          <p:blipFill>
            <a:blip r:embed="rId184" cstate="print"/>
            <a:stretch>
              <a:fillRect/>
            </a:stretch>
          </p:blipFill>
          <p:spPr>
            <a:xfrm>
              <a:off x="6619812" y="3947836"/>
              <a:ext cx="130514" cy="121813"/>
            </a:xfrm>
            <a:prstGeom prst="rect">
              <a:avLst/>
            </a:prstGeom>
          </p:spPr>
        </p:pic>
        <p:pic>
          <p:nvPicPr>
            <p:cNvPr id="489" name="object 489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6658610" y="3956050"/>
              <a:ext cx="56642" cy="56514"/>
            </a:xfrm>
            <a:prstGeom prst="rect">
              <a:avLst/>
            </a:prstGeom>
          </p:spPr>
        </p:pic>
        <p:sp>
          <p:nvSpPr>
            <p:cNvPr id="490" name="object 490"/>
            <p:cNvSpPr/>
            <p:nvPr/>
          </p:nvSpPr>
          <p:spPr>
            <a:xfrm>
              <a:off x="6658610" y="395605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40" y="52220"/>
                  </a:lnTo>
                  <a:lnTo>
                    <a:pt x="4492" y="44450"/>
                  </a:lnTo>
                  <a:lnTo>
                    <a:pt x="144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1" name="object 49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062472" y="4015778"/>
              <a:ext cx="147916" cy="147916"/>
            </a:xfrm>
            <a:prstGeom prst="rect">
              <a:avLst/>
            </a:prstGeom>
          </p:spPr>
        </p:pic>
        <p:pic>
          <p:nvPicPr>
            <p:cNvPr id="492" name="object 492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6110224" y="4040505"/>
              <a:ext cx="56641" cy="56514"/>
            </a:xfrm>
            <a:prstGeom prst="rect">
              <a:avLst/>
            </a:prstGeom>
          </p:spPr>
        </p:pic>
        <p:sp>
          <p:nvSpPr>
            <p:cNvPr id="493" name="object 493"/>
            <p:cNvSpPr/>
            <p:nvPr/>
          </p:nvSpPr>
          <p:spPr>
            <a:xfrm>
              <a:off x="6110224" y="404050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27"/>
                  </a:lnTo>
                  <a:lnTo>
                    <a:pt x="44465" y="52038"/>
                  </a:lnTo>
                  <a:lnTo>
                    <a:pt x="34299" y="56372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4" name="object 494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5690616" y="3427514"/>
              <a:ext cx="147916" cy="147916"/>
            </a:xfrm>
            <a:prstGeom prst="rect">
              <a:avLst/>
            </a:prstGeom>
          </p:spPr>
        </p:pic>
        <p:pic>
          <p:nvPicPr>
            <p:cNvPr id="495" name="object 495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5739002" y="3452749"/>
              <a:ext cx="56514" cy="56641"/>
            </a:xfrm>
            <a:prstGeom prst="rect">
              <a:avLst/>
            </a:prstGeom>
          </p:spPr>
        </p:pic>
        <p:sp>
          <p:nvSpPr>
            <p:cNvPr id="496" name="object 496"/>
            <p:cNvSpPr/>
            <p:nvPr/>
          </p:nvSpPr>
          <p:spPr>
            <a:xfrm>
              <a:off x="5739002" y="345274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7" name="object 497"/>
            <p:cNvPicPr/>
            <p:nvPr/>
          </p:nvPicPr>
          <p:blipFill>
            <a:blip r:embed="rId185" cstate="print"/>
            <a:stretch>
              <a:fillRect/>
            </a:stretch>
          </p:blipFill>
          <p:spPr>
            <a:xfrm>
              <a:off x="5935980" y="3904437"/>
              <a:ext cx="147916" cy="149402"/>
            </a:xfrm>
            <a:prstGeom prst="rect">
              <a:avLst/>
            </a:prstGeom>
          </p:spPr>
        </p:pic>
        <p:pic>
          <p:nvPicPr>
            <p:cNvPr id="498" name="object 498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5984239" y="3930142"/>
              <a:ext cx="56642" cy="56641"/>
            </a:xfrm>
            <a:prstGeom prst="rect">
              <a:avLst/>
            </a:prstGeom>
          </p:spPr>
        </p:pic>
        <p:pic>
          <p:nvPicPr>
            <p:cNvPr id="499" name="object 499"/>
            <p:cNvPicPr/>
            <p:nvPr/>
          </p:nvPicPr>
          <p:blipFill>
            <a:blip r:embed="rId187" cstate="print"/>
            <a:stretch>
              <a:fillRect/>
            </a:stretch>
          </p:blipFill>
          <p:spPr>
            <a:xfrm>
              <a:off x="5979477" y="3925379"/>
              <a:ext cx="66167" cy="66166"/>
            </a:xfrm>
            <a:prstGeom prst="rect">
              <a:avLst/>
            </a:prstGeom>
          </p:spPr>
        </p:pic>
        <p:pic>
          <p:nvPicPr>
            <p:cNvPr id="500" name="object 50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492239" y="3430562"/>
              <a:ext cx="147916" cy="147916"/>
            </a:xfrm>
            <a:prstGeom prst="rect">
              <a:avLst/>
            </a:prstGeom>
          </p:spPr>
        </p:pic>
        <p:pic>
          <p:nvPicPr>
            <p:cNvPr id="501" name="object 501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6539611" y="3455670"/>
              <a:ext cx="56515" cy="56514"/>
            </a:xfrm>
            <a:prstGeom prst="rect">
              <a:avLst/>
            </a:prstGeom>
          </p:spPr>
        </p:pic>
        <p:sp>
          <p:nvSpPr>
            <p:cNvPr id="502" name="object 502"/>
            <p:cNvSpPr/>
            <p:nvPr/>
          </p:nvSpPr>
          <p:spPr>
            <a:xfrm>
              <a:off x="6539611" y="345567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3" name="object 503"/>
            <p:cNvPicPr/>
            <p:nvPr/>
          </p:nvPicPr>
          <p:blipFill>
            <a:blip r:embed="rId188" cstate="print"/>
            <a:stretch>
              <a:fillRect/>
            </a:stretch>
          </p:blipFill>
          <p:spPr>
            <a:xfrm>
              <a:off x="6682739" y="3520478"/>
              <a:ext cx="147916" cy="147916"/>
            </a:xfrm>
            <a:prstGeom prst="rect">
              <a:avLst/>
            </a:prstGeom>
          </p:spPr>
        </p:pic>
        <p:pic>
          <p:nvPicPr>
            <p:cNvPr id="504" name="object 50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730364" y="3545713"/>
              <a:ext cx="56641" cy="56514"/>
            </a:xfrm>
            <a:prstGeom prst="rect">
              <a:avLst/>
            </a:prstGeom>
          </p:spPr>
        </p:pic>
        <p:sp>
          <p:nvSpPr>
            <p:cNvPr id="505" name="object 505"/>
            <p:cNvSpPr/>
            <p:nvPr/>
          </p:nvSpPr>
          <p:spPr>
            <a:xfrm>
              <a:off x="6730364" y="354571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6" name="object 506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6741732" y="3387004"/>
              <a:ext cx="130514" cy="121813"/>
            </a:xfrm>
            <a:prstGeom prst="rect">
              <a:avLst/>
            </a:prstGeom>
          </p:spPr>
        </p:pic>
        <p:pic>
          <p:nvPicPr>
            <p:cNvPr id="507" name="object 507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6780783" y="3394456"/>
              <a:ext cx="56515" cy="56642"/>
            </a:xfrm>
            <a:prstGeom prst="rect">
              <a:avLst/>
            </a:prstGeom>
          </p:spPr>
        </p:pic>
        <p:sp>
          <p:nvSpPr>
            <p:cNvPr id="508" name="object 508"/>
            <p:cNvSpPr/>
            <p:nvPr/>
          </p:nvSpPr>
          <p:spPr>
            <a:xfrm>
              <a:off x="6780783" y="339445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5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5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9" name="object 509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6894132" y="3539404"/>
              <a:ext cx="130514" cy="121813"/>
            </a:xfrm>
            <a:prstGeom prst="rect">
              <a:avLst/>
            </a:prstGeom>
          </p:spPr>
        </p:pic>
        <p:pic>
          <p:nvPicPr>
            <p:cNvPr id="510" name="object 510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6933183" y="3546856"/>
              <a:ext cx="56515" cy="56642"/>
            </a:xfrm>
            <a:prstGeom prst="rect">
              <a:avLst/>
            </a:prstGeom>
          </p:spPr>
        </p:pic>
        <p:pic>
          <p:nvPicPr>
            <p:cNvPr id="511" name="object 511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928421" y="3542093"/>
              <a:ext cx="66040" cy="66167"/>
            </a:xfrm>
            <a:prstGeom prst="rect">
              <a:avLst/>
            </a:prstGeom>
          </p:spPr>
        </p:pic>
        <p:pic>
          <p:nvPicPr>
            <p:cNvPr id="512" name="object 512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6617207" y="3276638"/>
              <a:ext cx="147916" cy="147916"/>
            </a:xfrm>
            <a:prstGeom prst="rect">
              <a:avLst/>
            </a:prstGeom>
          </p:spPr>
        </p:pic>
        <p:pic>
          <p:nvPicPr>
            <p:cNvPr id="513" name="object 513"/>
            <p:cNvPicPr/>
            <p:nvPr/>
          </p:nvPicPr>
          <p:blipFill>
            <a:blip r:embed="rId189" cstate="print"/>
            <a:stretch>
              <a:fillRect/>
            </a:stretch>
          </p:blipFill>
          <p:spPr>
            <a:xfrm>
              <a:off x="6665594" y="3302254"/>
              <a:ext cx="56514" cy="56515"/>
            </a:xfrm>
            <a:prstGeom prst="rect">
              <a:avLst/>
            </a:prstGeom>
          </p:spPr>
        </p:pic>
        <p:sp>
          <p:nvSpPr>
            <p:cNvPr id="514" name="object 514"/>
            <p:cNvSpPr/>
            <p:nvPr/>
          </p:nvSpPr>
          <p:spPr>
            <a:xfrm>
              <a:off x="6665594" y="330225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5" name="object 515"/>
            <p:cNvPicPr/>
            <p:nvPr/>
          </p:nvPicPr>
          <p:blipFill>
            <a:blip r:embed="rId190" cstate="print"/>
            <a:stretch>
              <a:fillRect/>
            </a:stretch>
          </p:blipFill>
          <p:spPr>
            <a:xfrm>
              <a:off x="6422136" y="3360369"/>
              <a:ext cx="147916" cy="149402"/>
            </a:xfrm>
            <a:prstGeom prst="rect">
              <a:avLst/>
            </a:prstGeom>
          </p:spPr>
        </p:pic>
        <p:pic>
          <p:nvPicPr>
            <p:cNvPr id="516" name="object 516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6470014" y="3386074"/>
              <a:ext cx="56514" cy="56514"/>
            </a:xfrm>
            <a:prstGeom prst="rect">
              <a:avLst/>
            </a:prstGeom>
          </p:spPr>
        </p:pic>
        <p:sp>
          <p:nvSpPr>
            <p:cNvPr id="517" name="object 517"/>
            <p:cNvSpPr/>
            <p:nvPr/>
          </p:nvSpPr>
          <p:spPr>
            <a:xfrm>
              <a:off x="6470014" y="338607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8" name="object 518"/>
            <p:cNvPicPr/>
            <p:nvPr/>
          </p:nvPicPr>
          <p:blipFill>
            <a:blip r:embed="rId192" cstate="print"/>
            <a:stretch>
              <a:fillRect/>
            </a:stretch>
          </p:blipFill>
          <p:spPr>
            <a:xfrm>
              <a:off x="6675119" y="3909098"/>
              <a:ext cx="147916" cy="147916"/>
            </a:xfrm>
            <a:prstGeom prst="rect">
              <a:avLst/>
            </a:prstGeom>
          </p:spPr>
        </p:pic>
        <p:pic>
          <p:nvPicPr>
            <p:cNvPr id="519" name="object 519"/>
            <p:cNvPicPr/>
            <p:nvPr/>
          </p:nvPicPr>
          <p:blipFill>
            <a:blip r:embed="rId193" cstate="print"/>
            <a:stretch>
              <a:fillRect/>
            </a:stretch>
          </p:blipFill>
          <p:spPr>
            <a:xfrm>
              <a:off x="6722491" y="3933571"/>
              <a:ext cx="56641" cy="56642"/>
            </a:xfrm>
            <a:prstGeom prst="rect">
              <a:avLst/>
            </a:prstGeom>
          </p:spPr>
        </p:pic>
        <p:sp>
          <p:nvSpPr>
            <p:cNvPr id="520" name="object 520"/>
            <p:cNvSpPr/>
            <p:nvPr/>
          </p:nvSpPr>
          <p:spPr>
            <a:xfrm>
              <a:off x="6722491" y="393357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1" name="object 521"/>
            <p:cNvPicPr/>
            <p:nvPr/>
          </p:nvPicPr>
          <p:blipFill>
            <a:blip r:embed="rId192" cstate="print"/>
            <a:stretch>
              <a:fillRect/>
            </a:stretch>
          </p:blipFill>
          <p:spPr>
            <a:xfrm>
              <a:off x="6827519" y="4061498"/>
              <a:ext cx="147916" cy="147916"/>
            </a:xfrm>
            <a:prstGeom prst="rect">
              <a:avLst/>
            </a:prstGeom>
          </p:spPr>
        </p:pic>
        <p:pic>
          <p:nvPicPr>
            <p:cNvPr id="522" name="object 522"/>
            <p:cNvPicPr/>
            <p:nvPr/>
          </p:nvPicPr>
          <p:blipFill>
            <a:blip r:embed="rId193" cstate="print"/>
            <a:stretch>
              <a:fillRect/>
            </a:stretch>
          </p:blipFill>
          <p:spPr>
            <a:xfrm>
              <a:off x="6874891" y="4085971"/>
              <a:ext cx="56641" cy="56642"/>
            </a:xfrm>
            <a:prstGeom prst="rect">
              <a:avLst/>
            </a:prstGeom>
          </p:spPr>
        </p:pic>
        <p:sp>
          <p:nvSpPr>
            <p:cNvPr id="523" name="object 523"/>
            <p:cNvSpPr/>
            <p:nvPr/>
          </p:nvSpPr>
          <p:spPr>
            <a:xfrm>
              <a:off x="6874891" y="408597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4" name="object 524"/>
            <p:cNvPicPr/>
            <p:nvPr/>
          </p:nvPicPr>
          <p:blipFill>
            <a:blip r:embed="rId194" cstate="print"/>
            <a:stretch>
              <a:fillRect/>
            </a:stretch>
          </p:blipFill>
          <p:spPr>
            <a:xfrm>
              <a:off x="7240081" y="3454146"/>
              <a:ext cx="130514" cy="123037"/>
            </a:xfrm>
            <a:prstGeom prst="rect">
              <a:avLst/>
            </a:prstGeom>
          </p:spPr>
        </p:pic>
        <p:pic>
          <p:nvPicPr>
            <p:cNvPr id="525" name="object 52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279258" y="3462274"/>
              <a:ext cx="56642" cy="56641"/>
            </a:xfrm>
            <a:prstGeom prst="rect">
              <a:avLst/>
            </a:prstGeom>
          </p:spPr>
        </p:pic>
        <p:pic>
          <p:nvPicPr>
            <p:cNvPr id="526" name="object 526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7274496" y="3457511"/>
              <a:ext cx="66167" cy="66166"/>
            </a:xfrm>
            <a:prstGeom prst="rect">
              <a:avLst/>
            </a:prstGeom>
          </p:spPr>
        </p:pic>
        <p:pic>
          <p:nvPicPr>
            <p:cNvPr id="527" name="object 527"/>
            <p:cNvPicPr/>
            <p:nvPr/>
          </p:nvPicPr>
          <p:blipFill>
            <a:blip r:embed="rId196" cstate="print"/>
            <a:stretch>
              <a:fillRect/>
            </a:stretch>
          </p:blipFill>
          <p:spPr>
            <a:xfrm>
              <a:off x="7220268" y="4426372"/>
              <a:ext cx="130514" cy="121813"/>
            </a:xfrm>
            <a:prstGeom prst="rect">
              <a:avLst/>
            </a:prstGeom>
          </p:spPr>
        </p:pic>
        <p:pic>
          <p:nvPicPr>
            <p:cNvPr id="528" name="object 528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7258938" y="4433951"/>
              <a:ext cx="56514" cy="56642"/>
            </a:xfrm>
            <a:prstGeom prst="rect">
              <a:avLst/>
            </a:prstGeom>
          </p:spPr>
        </p:pic>
        <p:sp>
          <p:nvSpPr>
            <p:cNvPr id="529" name="object 529"/>
            <p:cNvSpPr/>
            <p:nvPr/>
          </p:nvSpPr>
          <p:spPr>
            <a:xfrm>
              <a:off x="7258938" y="443395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0" name="object 530"/>
            <p:cNvPicPr/>
            <p:nvPr/>
          </p:nvPicPr>
          <p:blipFill>
            <a:blip r:embed="rId197" cstate="print"/>
            <a:stretch>
              <a:fillRect/>
            </a:stretch>
          </p:blipFill>
          <p:spPr>
            <a:xfrm>
              <a:off x="7281672" y="4005110"/>
              <a:ext cx="147916" cy="147916"/>
            </a:xfrm>
            <a:prstGeom prst="rect">
              <a:avLst/>
            </a:prstGeom>
          </p:spPr>
        </p:pic>
        <p:pic>
          <p:nvPicPr>
            <p:cNvPr id="531" name="object 531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7329677" y="4029583"/>
              <a:ext cx="56642" cy="56515"/>
            </a:xfrm>
            <a:prstGeom prst="rect">
              <a:avLst/>
            </a:prstGeom>
          </p:spPr>
        </p:pic>
        <p:pic>
          <p:nvPicPr>
            <p:cNvPr id="532" name="object 5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4915" y="4024820"/>
              <a:ext cx="66167" cy="66040"/>
            </a:xfrm>
            <a:prstGeom prst="rect">
              <a:avLst/>
            </a:prstGeom>
          </p:spPr>
        </p:pic>
        <p:pic>
          <p:nvPicPr>
            <p:cNvPr id="533" name="object 533"/>
            <p:cNvPicPr/>
            <p:nvPr/>
          </p:nvPicPr>
          <p:blipFill>
            <a:blip r:embed="rId198" cstate="print"/>
            <a:stretch>
              <a:fillRect/>
            </a:stretch>
          </p:blipFill>
          <p:spPr>
            <a:xfrm>
              <a:off x="7442773" y="3455584"/>
              <a:ext cx="130514" cy="121813"/>
            </a:xfrm>
            <a:prstGeom prst="rect">
              <a:avLst/>
            </a:prstGeom>
          </p:spPr>
        </p:pic>
        <p:pic>
          <p:nvPicPr>
            <p:cNvPr id="534" name="object 5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82077" y="3463544"/>
              <a:ext cx="56642" cy="56514"/>
            </a:xfrm>
            <a:prstGeom prst="rect">
              <a:avLst/>
            </a:prstGeom>
          </p:spPr>
        </p:pic>
        <p:pic>
          <p:nvPicPr>
            <p:cNvPr id="535" name="object 5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77315" y="3458781"/>
              <a:ext cx="66167" cy="66039"/>
            </a:xfrm>
            <a:prstGeom prst="rect">
              <a:avLst/>
            </a:prstGeom>
          </p:spPr>
        </p:pic>
        <p:pic>
          <p:nvPicPr>
            <p:cNvPr id="536" name="object 536"/>
            <p:cNvPicPr/>
            <p:nvPr/>
          </p:nvPicPr>
          <p:blipFill>
            <a:blip r:embed="rId199" cstate="print"/>
            <a:stretch>
              <a:fillRect/>
            </a:stretch>
          </p:blipFill>
          <p:spPr>
            <a:xfrm>
              <a:off x="6973381" y="4374556"/>
              <a:ext cx="130514" cy="121813"/>
            </a:xfrm>
            <a:prstGeom prst="rect">
              <a:avLst/>
            </a:prstGeom>
          </p:spPr>
        </p:pic>
        <p:pic>
          <p:nvPicPr>
            <p:cNvPr id="537" name="object 537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7012939" y="4382389"/>
              <a:ext cx="56514" cy="56515"/>
            </a:xfrm>
            <a:prstGeom prst="rect">
              <a:avLst/>
            </a:prstGeom>
          </p:spPr>
        </p:pic>
        <p:pic>
          <p:nvPicPr>
            <p:cNvPr id="538" name="object 538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7008177" y="4377626"/>
              <a:ext cx="66039" cy="66040"/>
            </a:xfrm>
            <a:prstGeom prst="rect">
              <a:avLst/>
            </a:prstGeom>
          </p:spPr>
        </p:pic>
        <p:pic>
          <p:nvPicPr>
            <p:cNvPr id="539" name="object 539"/>
            <p:cNvPicPr/>
            <p:nvPr/>
          </p:nvPicPr>
          <p:blipFill>
            <a:blip r:embed="rId202" cstate="print"/>
            <a:stretch>
              <a:fillRect/>
            </a:stretch>
          </p:blipFill>
          <p:spPr>
            <a:xfrm>
              <a:off x="7117080" y="4509554"/>
              <a:ext cx="147916" cy="147916"/>
            </a:xfrm>
            <a:prstGeom prst="rect">
              <a:avLst/>
            </a:prstGeom>
          </p:spPr>
        </p:pic>
        <p:pic>
          <p:nvPicPr>
            <p:cNvPr id="540" name="object 540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7165339" y="4534789"/>
              <a:ext cx="56514" cy="56515"/>
            </a:xfrm>
            <a:prstGeom prst="rect">
              <a:avLst/>
            </a:prstGeom>
          </p:spPr>
        </p:pic>
        <p:pic>
          <p:nvPicPr>
            <p:cNvPr id="541" name="object 541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7160577" y="4530026"/>
              <a:ext cx="66039" cy="66040"/>
            </a:xfrm>
            <a:prstGeom prst="rect">
              <a:avLst/>
            </a:prstGeom>
          </p:spPr>
        </p:pic>
        <p:pic>
          <p:nvPicPr>
            <p:cNvPr id="542" name="object 542"/>
            <p:cNvPicPr/>
            <p:nvPr/>
          </p:nvPicPr>
          <p:blipFill>
            <a:blip r:embed="rId203" cstate="print"/>
            <a:stretch>
              <a:fillRect/>
            </a:stretch>
          </p:blipFill>
          <p:spPr>
            <a:xfrm>
              <a:off x="6713219" y="3989870"/>
              <a:ext cx="147916" cy="147916"/>
            </a:xfrm>
            <a:prstGeom prst="rect">
              <a:avLst/>
            </a:prstGeom>
          </p:spPr>
        </p:pic>
        <p:pic>
          <p:nvPicPr>
            <p:cNvPr id="543" name="object 543"/>
            <p:cNvPicPr/>
            <p:nvPr/>
          </p:nvPicPr>
          <p:blipFill>
            <a:blip r:embed="rId204" cstate="print"/>
            <a:stretch>
              <a:fillRect/>
            </a:stretch>
          </p:blipFill>
          <p:spPr>
            <a:xfrm>
              <a:off x="6760844" y="4015232"/>
              <a:ext cx="56641" cy="56515"/>
            </a:xfrm>
            <a:prstGeom prst="rect">
              <a:avLst/>
            </a:prstGeom>
          </p:spPr>
        </p:pic>
        <p:sp>
          <p:nvSpPr>
            <p:cNvPr id="544" name="object 544"/>
            <p:cNvSpPr/>
            <p:nvPr/>
          </p:nvSpPr>
          <p:spPr>
            <a:xfrm>
              <a:off x="6760844" y="401523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6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6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5" name="object 545"/>
            <p:cNvPicPr/>
            <p:nvPr/>
          </p:nvPicPr>
          <p:blipFill>
            <a:blip r:embed="rId205" cstate="print"/>
            <a:stretch>
              <a:fillRect/>
            </a:stretch>
          </p:blipFill>
          <p:spPr>
            <a:xfrm>
              <a:off x="7117080" y="4084269"/>
              <a:ext cx="147916" cy="149402"/>
            </a:xfrm>
            <a:prstGeom prst="rect">
              <a:avLst/>
            </a:prstGeom>
          </p:spPr>
        </p:pic>
        <p:pic>
          <p:nvPicPr>
            <p:cNvPr id="546" name="object 546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7165339" y="4109974"/>
              <a:ext cx="56514" cy="56514"/>
            </a:xfrm>
            <a:prstGeom prst="rect">
              <a:avLst/>
            </a:prstGeom>
          </p:spPr>
        </p:pic>
        <p:sp>
          <p:nvSpPr>
            <p:cNvPr id="547" name="object 547"/>
            <p:cNvSpPr/>
            <p:nvPr/>
          </p:nvSpPr>
          <p:spPr>
            <a:xfrm>
              <a:off x="7165339" y="410997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8" name="object 548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7097268" y="3619538"/>
              <a:ext cx="147916" cy="147916"/>
            </a:xfrm>
            <a:prstGeom prst="rect">
              <a:avLst/>
            </a:prstGeom>
          </p:spPr>
        </p:pic>
        <p:pic>
          <p:nvPicPr>
            <p:cNvPr id="549" name="object 5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4893" y="3644773"/>
              <a:ext cx="56641" cy="56514"/>
            </a:xfrm>
            <a:prstGeom prst="rect">
              <a:avLst/>
            </a:prstGeom>
          </p:spPr>
        </p:pic>
        <p:sp>
          <p:nvSpPr>
            <p:cNvPr id="550" name="object 550"/>
            <p:cNvSpPr/>
            <p:nvPr/>
          </p:nvSpPr>
          <p:spPr>
            <a:xfrm>
              <a:off x="7144893" y="364477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1" name="object 551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7249668" y="4491266"/>
              <a:ext cx="147916" cy="147916"/>
            </a:xfrm>
            <a:prstGeom prst="rect">
              <a:avLst/>
            </a:prstGeom>
          </p:spPr>
        </p:pic>
        <p:pic>
          <p:nvPicPr>
            <p:cNvPr id="552" name="object 5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293" y="4515611"/>
              <a:ext cx="56641" cy="56514"/>
            </a:xfrm>
            <a:prstGeom prst="rect">
              <a:avLst/>
            </a:prstGeom>
          </p:spPr>
        </p:pic>
        <p:sp>
          <p:nvSpPr>
            <p:cNvPr id="553" name="object 553"/>
            <p:cNvSpPr/>
            <p:nvPr/>
          </p:nvSpPr>
          <p:spPr>
            <a:xfrm>
              <a:off x="7297293" y="4515611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4" name="object 55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605016" y="3838994"/>
              <a:ext cx="147916" cy="147916"/>
            </a:xfrm>
            <a:prstGeom prst="rect">
              <a:avLst/>
            </a:prstGeom>
          </p:spPr>
        </p:pic>
        <p:pic>
          <p:nvPicPr>
            <p:cNvPr id="555" name="object 55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652894" y="3863975"/>
              <a:ext cx="56641" cy="56514"/>
            </a:xfrm>
            <a:prstGeom prst="rect">
              <a:avLst/>
            </a:prstGeom>
          </p:spPr>
        </p:pic>
        <p:sp>
          <p:nvSpPr>
            <p:cNvPr id="556" name="object 556"/>
            <p:cNvSpPr/>
            <p:nvPr/>
          </p:nvSpPr>
          <p:spPr>
            <a:xfrm>
              <a:off x="6652894" y="386397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7" name="object 55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757416" y="3991394"/>
              <a:ext cx="147916" cy="147916"/>
            </a:xfrm>
            <a:prstGeom prst="rect">
              <a:avLst/>
            </a:prstGeom>
          </p:spPr>
        </p:pic>
        <p:pic>
          <p:nvPicPr>
            <p:cNvPr id="558" name="object 55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805294" y="4016375"/>
              <a:ext cx="56641" cy="56514"/>
            </a:xfrm>
            <a:prstGeom prst="rect">
              <a:avLst/>
            </a:prstGeom>
          </p:spPr>
        </p:pic>
        <p:sp>
          <p:nvSpPr>
            <p:cNvPr id="559" name="object 559"/>
            <p:cNvSpPr/>
            <p:nvPr/>
          </p:nvSpPr>
          <p:spPr>
            <a:xfrm>
              <a:off x="6805294" y="401637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0" name="object 56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161275" y="4085882"/>
              <a:ext cx="147916" cy="147916"/>
            </a:xfrm>
            <a:prstGeom prst="rect">
              <a:avLst/>
            </a:prstGeom>
          </p:spPr>
        </p:pic>
        <p:pic>
          <p:nvPicPr>
            <p:cNvPr id="561" name="object 56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7209662" y="4111117"/>
              <a:ext cx="56641" cy="56641"/>
            </a:xfrm>
            <a:prstGeom prst="rect">
              <a:avLst/>
            </a:prstGeom>
          </p:spPr>
        </p:pic>
        <p:sp>
          <p:nvSpPr>
            <p:cNvPr id="562" name="object 562"/>
            <p:cNvSpPr/>
            <p:nvPr/>
          </p:nvSpPr>
          <p:spPr>
            <a:xfrm>
              <a:off x="7209662" y="411111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6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6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3" name="object 563"/>
            <p:cNvPicPr/>
            <p:nvPr/>
          </p:nvPicPr>
          <p:blipFill>
            <a:blip r:embed="rId206" cstate="print"/>
            <a:stretch>
              <a:fillRect/>
            </a:stretch>
          </p:blipFill>
          <p:spPr>
            <a:xfrm>
              <a:off x="7350251" y="3563150"/>
              <a:ext cx="149402" cy="147916"/>
            </a:xfrm>
            <a:prstGeom prst="rect">
              <a:avLst/>
            </a:prstGeom>
          </p:spPr>
        </p:pic>
        <p:pic>
          <p:nvPicPr>
            <p:cNvPr id="564" name="object 564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7398893" y="3588258"/>
              <a:ext cx="56641" cy="56641"/>
            </a:xfrm>
            <a:prstGeom prst="rect">
              <a:avLst/>
            </a:prstGeom>
          </p:spPr>
        </p:pic>
        <p:pic>
          <p:nvPicPr>
            <p:cNvPr id="565" name="object 565"/>
            <p:cNvPicPr/>
            <p:nvPr/>
          </p:nvPicPr>
          <p:blipFill>
            <a:blip r:embed="rId207" cstate="print"/>
            <a:stretch>
              <a:fillRect/>
            </a:stretch>
          </p:blipFill>
          <p:spPr>
            <a:xfrm>
              <a:off x="7394130" y="3583495"/>
              <a:ext cx="66166" cy="66166"/>
            </a:xfrm>
            <a:prstGeom prst="rect">
              <a:avLst/>
            </a:prstGeom>
          </p:spPr>
        </p:pic>
        <p:pic>
          <p:nvPicPr>
            <p:cNvPr id="566" name="object 566"/>
            <p:cNvPicPr/>
            <p:nvPr/>
          </p:nvPicPr>
          <p:blipFill>
            <a:blip r:embed="rId208" cstate="print"/>
            <a:stretch>
              <a:fillRect/>
            </a:stretch>
          </p:blipFill>
          <p:spPr>
            <a:xfrm>
              <a:off x="7293863" y="4457738"/>
              <a:ext cx="147916" cy="147916"/>
            </a:xfrm>
            <a:prstGeom prst="rect">
              <a:avLst/>
            </a:prstGeom>
          </p:spPr>
        </p:pic>
        <p:pic>
          <p:nvPicPr>
            <p:cNvPr id="567" name="object 56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341743" y="4481957"/>
              <a:ext cx="56514" cy="56642"/>
            </a:xfrm>
            <a:prstGeom prst="rect">
              <a:avLst/>
            </a:prstGeom>
          </p:spPr>
        </p:pic>
        <p:sp>
          <p:nvSpPr>
            <p:cNvPr id="568" name="object 568"/>
            <p:cNvSpPr/>
            <p:nvPr/>
          </p:nvSpPr>
          <p:spPr>
            <a:xfrm>
              <a:off x="7341743" y="4481957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9" name="object 569"/>
            <p:cNvPicPr/>
            <p:nvPr/>
          </p:nvPicPr>
          <p:blipFill>
            <a:blip r:embed="rId209" cstate="print"/>
            <a:stretch>
              <a:fillRect/>
            </a:stretch>
          </p:blipFill>
          <p:spPr>
            <a:xfrm>
              <a:off x="6795516" y="3599726"/>
              <a:ext cx="147916" cy="147916"/>
            </a:xfrm>
            <a:prstGeom prst="rect">
              <a:avLst/>
            </a:prstGeom>
          </p:spPr>
        </p:pic>
        <p:pic>
          <p:nvPicPr>
            <p:cNvPr id="570" name="object 57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843649" y="3625088"/>
              <a:ext cx="56642" cy="56514"/>
            </a:xfrm>
            <a:prstGeom prst="rect">
              <a:avLst/>
            </a:prstGeom>
          </p:spPr>
        </p:pic>
        <p:sp>
          <p:nvSpPr>
            <p:cNvPr id="571" name="object 571"/>
            <p:cNvSpPr/>
            <p:nvPr/>
          </p:nvSpPr>
          <p:spPr>
            <a:xfrm>
              <a:off x="6843649" y="362508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6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6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2" name="object 57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6419087" y="3409226"/>
              <a:ext cx="147916" cy="147916"/>
            </a:xfrm>
            <a:prstGeom prst="rect">
              <a:avLst/>
            </a:prstGeom>
          </p:spPr>
        </p:pic>
        <p:pic>
          <p:nvPicPr>
            <p:cNvPr id="573" name="object 573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6467601" y="3434080"/>
              <a:ext cx="56515" cy="56515"/>
            </a:xfrm>
            <a:prstGeom prst="rect">
              <a:avLst/>
            </a:prstGeom>
          </p:spPr>
        </p:pic>
        <p:sp>
          <p:nvSpPr>
            <p:cNvPr id="574" name="object 574"/>
            <p:cNvSpPr/>
            <p:nvPr/>
          </p:nvSpPr>
          <p:spPr>
            <a:xfrm>
              <a:off x="6467601" y="343408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5" name="object 575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6348983" y="3540290"/>
              <a:ext cx="147916" cy="147916"/>
            </a:xfrm>
            <a:prstGeom prst="rect">
              <a:avLst/>
            </a:prstGeom>
          </p:spPr>
        </p:pic>
        <p:pic>
          <p:nvPicPr>
            <p:cNvPr id="576" name="object 576"/>
            <p:cNvPicPr/>
            <p:nvPr/>
          </p:nvPicPr>
          <p:blipFill>
            <a:blip r:embed="rId211" cstate="print"/>
            <a:stretch>
              <a:fillRect/>
            </a:stretch>
          </p:blipFill>
          <p:spPr>
            <a:xfrm>
              <a:off x="6396736" y="3564890"/>
              <a:ext cx="56641" cy="56515"/>
            </a:xfrm>
            <a:prstGeom prst="rect">
              <a:avLst/>
            </a:prstGeom>
          </p:spPr>
        </p:pic>
        <p:sp>
          <p:nvSpPr>
            <p:cNvPr id="577" name="object 577"/>
            <p:cNvSpPr/>
            <p:nvPr/>
          </p:nvSpPr>
          <p:spPr>
            <a:xfrm>
              <a:off x="6396736" y="356489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8" name="object 578"/>
            <p:cNvPicPr/>
            <p:nvPr/>
          </p:nvPicPr>
          <p:blipFill>
            <a:blip r:embed="rId212" cstate="print"/>
            <a:stretch>
              <a:fillRect/>
            </a:stretch>
          </p:blipFill>
          <p:spPr>
            <a:xfrm>
              <a:off x="6294119" y="3299498"/>
              <a:ext cx="147916" cy="147916"/>
            </a:xfrm>
            <a:prstGeom prst="rect">
              <a:avLst/>
            </a:prstGeom>
          </p:spPr>
        </p:pic>
        <p:pic>
          <p:nvPicPr>
            <p:cNvPr id="579" name="object 579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6341618" y="3323844"/>
              <a:ext cx="56515" cy="56514"/>
            </a:xfrm>
            <a:prstGeom prst="rect">
              <a:avLst/>
            </a:prstGeom>
          </p:spPr>
        </p:pic>
        <p:sp>
          <p:nvSpPr>
            <p:cNvPr id="580" name="object 580"/>
            <p:cNvSpPr/>
            <p:nvPr/>
          </p:nvSpPr>
          <p:spPr>
            <a:xfrm>
              <a:off x="6341618" y="332384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1" name="object 581"/>
            <p:cNvPicPr/>
            <p:nvPr/>
          </p:nvPicPr>
          <p:blipFill>
            <a:blip r:embed="rId213" cstate="print"/>
            <a:stretch>
              <a:fillRect/>
            </a:stretch>
          </p:blipFill>
          <p:spPr>
            <a:xfrm>
              <a:off x="3611879" y="4285526"/>
              <a:ext cx="147916" cy="147916"/>
            </a:xfrm>
            <a:prstGeom prst="rect">
              <a:avLst/>
            </a:prstGeom>
          </p:spPr>
        </p:pic>
        <p:pic>
          <p:nvPicPr>
            <p:cNvPr id="582" name="object 582"/>
            <p:cNvPicPr/>
            <p:nvPr/>
          </p:nvPicPr>
          <p:blipFill>
            <a:blip r:embed="rId214" cstate="print"/>
            <a:stretch>
              <a:fillRect/>
            </a:stretch>
          </p:blipFill>
          <p:spPr>
            <a:xfrm>
              <a:off x="3660139" y="4309872"/>
              <a:ext cx="56514" cy="56641"/>
            </a:xfrm>
            <a:prstGeom prst="rect">
              <a:avLst/>
            </a:prstGeom>
          </p:spPr>
        </p:pic>
        <p:sp>
          <p:nvSpPr>
            <p:cNvPr id="583" name="object 583"/>
            <p:cNvSpPr/>
            <p:nvPr/>
          </p:nvSpPr>
          <p:spPr>
            <a:xfrm>
              <a:off x="3660139" y="430987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4" name="object 58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518915" y="4386110"/>
              <a:ext cx="147916" cy="147916"/>
            </a:xfrm>
            <a:prstGeom prst="rect">
              <a:avLst/>
            </a:prstGeom>
          </p:spPr>
        </p:pic>
        <p:pic>
          <p:nvPicPr>
            <p:cNvPr id="585" name="object 58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66540" y="4410710"/>
              <a:ext cx="56514" cy="56514"/>
            </a:xfrm>
            <a:prstGeom prst="rect">
              <a:avLst/>
            </a:prstGeom>
          </p:spPr>
        </p:pic>
        <p:sp>
          <p:nvSpPr>
            <p:cNvPr id="586" name="object 586"/>
            <p:cNvSpPr/>
            <p:nvPr/>
          </p:nvSpPr>
          <p:spPr>
            <a:xfrm>
              <a:off x="3566540" y="441071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7" name="object 587"/>
            <p:cNvPicPr/>
            <p:nvPr/>
          </p:nvPicPr>
          <p:blipFill>
            <a:blip r:embed="rId215" cstate="print"/>
            <a:stretch>
              <a:fillRect/>
            </a:stretch>
          </p:blipFill>
          <p:spPr>
            <a:xfrm>
              <a:off x="3497579" y="4213898"/>
              <a:ext cx="147916" cy="147916"/>
            </a:xfrm>
            <a:prstGeom prst="rect">
              <a:avLst/>
            </a:prstGeom>
          </p:spPr>
        </p:pic>
        <p:pic>
          <p:nvPicPr>
            <p:cNvPr id="588" name="object 588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3546093" y="4239133"/>
              <a:ext cx="56641" cy="56515"/>
            </a:xfrm>
            <a:prstGeom prst="rect">
              <a:avLst/>
            </a:prstGeom>
          </p:spPr>
        </p:pic>
        <p:sp>
          <p:nvSpPr>
            <p:cNvPr id="589" name="object 589"/>
            <p:cNvSpPr/>
            <p:nvPr/>
          </p:nvSpPr>
          <p:spPr>
            <a:xfrm>
              <a:off x="3546093" y="423913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0" name="object 590"/>
            <p:cNvPicPr/>
            <p:nvPr/>
          </p:nvPicPr>
          <p:blipFill>
            <a:blip r:embed="rId215" cstate="print"/>
            <a:stretch>
              <a:fillRect/>
            </a:stretch>
          </p:blipFill>
          <p:spPr>
            <a:xfrm>
              <a:off x="3649979" y="4366298"/>
              <a:ext cx="147916" cy="147916"/>
            </a:xfrm>
            <a:prstGeom prst="rect">
              <a:avLst/>
            </a:prstGeom>
          </p:spPr>
        </p:pic>
        <p:pic>
          <p:nvPicPr>
            <p:cNvPr id="591" name="object 591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3698494" y="4391533"/>
              <a:ext cx="56641" cy="56515"/>
            </a:xfrm>
            <a:prstGeom prst="rect">
              <a:avLst/>
            </a:prstGeom>
          </p:spPr>
        </p:pic>
        <p:sp>
          <p:nvSpPr>
            <p:cNvPr id="592" name="object 592"/>
            <p:cNvSpPr/>
            <p:nvPr/>
          </p:nvSpPr>
          <p:spPr>
            <a:xfrm>
              <a:off x="3698494" y="439153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3" name="object 593"/>
            <p:cNvPicPr/>
            <p:nvPr/>
          </p:nvPicPr>
          <p:blipFill>
            <a:blip r:embed="rId216" cstate="print"/>
            <a:stretch>
              <a:fillRect/>
            </a:stretch>
          </p:blipFill>
          <p:spPr>
            <a:xfrm>
              <a:off x="3695700" y="4332770"/>
              <a:ext cx="147916" cy="147916"/>
            </a:xfrm>
            <a:prstGeom prst="rect">
              <a:avLst/>
            </a:prstGeom>
          </p:spPr>
        </p:pic>
        <p:pic>
          <p:nvPicPr>
            <p:cNvPr id="594" name="object 59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742944" y="4357877"/>
              <a:ext cx="56514" cy="56515"/>
            </a:xfrm>
            <a:prstGeom prst="rect">
              <a:avLst/>
            </a:prstGeom>
          </p:spPr>
        </p:pic>
        <p:sp>
          <p:nvSpPr>
            <p:cNvPr id="595" name="object 595"/>
            <p:cNvSpPr/>
            <p:nvPr/>
          </p:nvSpPr>
          <p:spPr>
            <a:xfrm>
              <a:off x="3742944" y="4357877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6" name="object 596"/>
            <p:cNvPicPr/>
            <p:nvPr/>
          </p:nvPicPr>
          <p:blipFill>
            <a:blip r:embed="rId217" cstate="print"/>
            <a:stretch>
              <a:fillRect/>
            </a:stretch>
          </p:blipFill>
          <p:spPr>
            <a:xfrm>
              <a:off x="3817619" y="4419638"/>
              <a:ext cx="147916" cy="147916"/>
            </a:xfrm>
            <a:prstGeom prst="rect">
              <a:avLst/>
            </a:prstGeom>
          </p:spPr>
        </p:pic>
        <p:pic>
          <p:nvPicPr>
            <p:cNvPr id="597" name="object 59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65498" y="4444238"/>
              <a:ext cx="56641" cy="56514"/>
            </a:xfrm>
            <a:prstGeom prst="rect">
              <a:avLst/>
            </a:prstGeom>
          </p:spPr>
        </p:pic>
        <p:sp>
          <p:nvSpPr>
            <p:cNvPr id="598" name="object 598"/>
            <p:cNvSpPr/>
            <p:nvPr/>
          </p:nvSpPr>
          <p:spPr>
            <a:xfrm>
              <a:off x="3865498" y="444423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9" name="object 59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806508" y="4690024"/>
              <a:ext cx="130514" cy="121813"/>
            </a:xfrm>
            <a:prstGeom prst="rect">
              <a:avLst/>
            </a:prstGeom>
          </p:spPr>
        </p:pic>
        <p:pic>
          <p:nvPicPr>
            <p:cNvPr id="600" name="object 60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845179" y="4697349"/>
              <a:ext cx="56515" cy="56642"/>
            </a:xfrm>
            <a:prstGeom prst="rect">
              <a:avLst/>
            </a:prstGeom>
          </p:spPr>
        </p:pic>
        <p:sp>
          <p:nvSpPr>
            <p:cNvPr id="601" name="object 601"/>
            <p:cNvSpPr/>
            <p:nvPr/>
          </p:nvSpPr>
          <p:spPr>
            <a:xfrm>
              <a:off x="3845179" y="469734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2" name="object 60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67911" y="4268762"/>
              <a:ext cx="147916" cy="147916"/>
            </a:xfrm>
            <a:prstGeom prst="rect">
              <a:avLst/>
            </a:prstGeom>
          </p:spPr>
        </p:pic>
        <p:pic>
          <p:nvPicPr>
            <p:cNvPr id="603" name="object 60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915917" y="4292980"/>
              <a:ext cx="56642" cy="56642"/>
            </a:xfrm>
            <a:prstGeom prst="rect">
              <a:avLst/>
            </a:prstGeom>
          </p:spPr>
        </p:pic>
        <p:sp>
          <p:nvSpPr>
            <p:cNvPr id="604" name="object 604"/>
            <p:cNvSpPr/>
            <p:nvPr/>
          </p:nvSpPr>
          <p:spPr>
            <a:xfrm>
              <a:off x="3915917" y="429298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5" name="object 60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20311" y="4421162"/>
              <a:ext cx="147916" cy="147916"/>
            </a:xfrm>
            <a:prstGeom prst="rect">
              <a:avLst/>
            </a:prstGeom>
          </p:spPr>
        </p:pic>
        <p:pic>
          <p:nvPicPr>
            <p:cNvPr id="606" name="object 60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068317" y="4445380"/>
              <a:ext cx="56642" cy="56642"/>
            </a:xfrm>
            <a:prstGeom prst="rect">
              <a:avLst/>
            </a:prstGeom>
          </p:spPr>
        </p:pic>
        <p:sp>
          <p:nvSpPr>
            <p:cNvPr id="607" name="object 607"/>
            <p:cNvSpPr/>
            <p:nvPr/>
          </p:nvSpPr>
          <p:spPr>
            <a:xfrm>
              <a:off x="4068317" y="444538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8" name="object 608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550919" y="4620806"/>
              <a:ext cx="147916" cy="147916"/>
            </a:xfrm>
            <a:prstGeom prst="rect">
              <a:avLst/>
            </a:prstGeom>
          </p:spPr>
        </p:pic>
        <p:pic>
          <p:nvPicPr>
            <p:cNvPr id="609" name="object 60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3599179" y="4645786"/>
              <a:ext cx="56515" cy="56642"/>
            </a:xfrm>
            <a:prstGeom prst="rect">
              <a:avLst/>
            </a:prstGeom>
          </p:spPr>
        </p:pic>
        <p:pic>
          <p:nvPicPr>
            <p:cNvPr id="610" name="object 61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594417" y="4641024"/>
              <a:ext cx="66040" cy="66167"/>
            </a:xfrm>
            <a:prstGeom prst="rect">
              <a:avLst/>
            </a:prstGeom>
          </p:spPr>
        </p:pic>
        <p:pic>
          <p:nvPicPr>
            <p:cNvPr id="611" name="object 611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703319" y="4773206"/>
              <a:ext cx="147916" cy="147916"/>
            </a:xfrm>
            <a:prstGeom prst="rect">
              <a:avLst/>
            </a:prstGeom>
          </p:spPr>
        </p:pic>
        <p:pic>
          <p:nvPicPr>
            <p:cNvPr id="612" name="object 612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3751579" y="4798186"/>
              <a:ext cx="56515" cy="56642"/>
            </a:xfrm>
            <a:prstGeom prst="rect">
              <a:avLst/>
            </a:prstGeom>
          </p:spPr>
        </p:pic>
        <p:pic>
          <p:nvPicPr>
            <p:cNvPr id="613" name="object 613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746817" y="4793424"/>
              <a:ext cx="66040" cy="66167"/>
            </a:xfrm>
            <a:prstGeom prst="rect">
              <a:avLst/>
            </a:prstGeom>
          </p:spPr>
        </p:pic>
        <p:pic>
          <p:nvPicPr>
            <p:cNvPr id="614" name="object 614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3703319" y="4348010"/>
              <a:ext cx="147916" cy="147916"/>
            </a:xfrm>
            <a:prstGeom prst="rect">
              <a:avLst/>
            </a:prstGeom>
          </p:spPr>
        </p:pic>
        <p:pic>
          <p:nvPicPr>
            <p:cNvPr id="615" name="object 615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751579" y="4373372"/>
              <a:ext cx="56515" cy="56641"/>
            </a:xfrm>
            <a:prstGeom prst="rect">
              <a:avLst/>
            </a:prstGeom>
          </p:spPr>
        </p:pic>
        <p:sp>
          <p:nvSpPr>
            <p:cNvPr id="616" name="object 616"/>
            <p:cNvSpPr/>
            <p:nvPr/>
          </p:nvSpPr>
          <p:spPr>
            <a:xfrm>
              <a:off x="3751579" y="437337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6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7" name="object 617"/>
            <p:cNvPicPr/>
            <p:nvPr/>
          </p:nvPicPr>
          <p:blipFill>
            <a:blip r:embed="rId218" cstate="print"/>
            <a:stretch>
              <a:fillRect/>
            </a:stretch>
          </p:blipFill>
          <p:spPr>
            <a:xfrm>
              <a:off x="3683507" y="4600905"/>
              <a:ext cx="147916" cy="149402"/>
            </a:xfrm>
            <a:prstGeom prst="rect">
              <a:avLst/>
            </a:prstGeom>
          </p:spPr>
        </p:pic>
        <p:pic>
          <p:nvPicPr>
            <p:cNvPr id="618" name="object 61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731132" y="4626610"/>
              <a:ext cx="56641" cy="56514"/>
            </a:xfrm>
            <a:prstGeom prst="rect">
              <a:avLst/>
            </a:prstGeom>
          </p:spPr>
        </p:pic>
        <p:pic>
          <p:nvPicPr>
            <p:cNvPr id="619" name="object 6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26370" y="4621847"/>
              <a:ext cx="66166" cy="66039"/>
            </a:xfrm>
            <a:prstGeom prst="rect">
              <a:avLst/>
            </a:prstGeom>
          </p:spPr>
        </p:pic>
        <p:pic>
          <p:nvPicPr>
            <p:cNvPr id="620" name="object 620"/>
            <p:cNvPicPr/>
            <p:nvPr/>
          </p:nvPicPr>
          <p:blipFill>
            <a:blip r:embed="rId218" cstate="print"/>
            <a:stretch>
              <a:fillRect/>
            </a:stretch>
          </p:blipFill>
          <p:spPr>
            <a:xfrm>
              <a:off x="3835907" y="4753305"/>
              <a:ext cx="147916" cy="149402"/>
            </a:xfrm>
            <a:prstGeom prst="rect">
              <a:avLst/>
            </a:prstGeom>
          </p:spPr>
        </p:pic>
        <p:pic>
          <p:nvPicPr>
            <p:cNvPr id="621" name="object 621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883532" y="4779010"/>
              <a:ext cx="56641" cy="56514"/>
            </a:xfrm>
            <a:prstGeom prst="rect">
              <a:avLst/>
            </a:prstGeom>
          </p:spPr>
        </p:pic>
        <p:sp>
          <p:nvSpPr>
            <p:cNvPr id="622" name="object 622"/>
            <p:cNvSpPr/>
            <p:nvPr/>
          </p:nvSpPr>
          <p:spPr>
            <a:xfrm>
              <a:off x="3883532" y="477901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3" name="object 623"/>
            <p:cNvPicPr/>
            <p:nvPr/>
          </p:nvPicPr>
          <p:blipFill>
            <a:blip r:embed="rId219" cstate="print"/>
            <a:stretch>
              <a:fillRect/>
            </a:stretch>
          </p:blipFill>
          <p:spPr>
            <a:xfrm>
              <a:off x="3747516" y="4349534"/>
              <a:ext cx="147916" cy="147916"/>
            </a:xfrm>
            <a:prstGeom prst="rect">
              <a:avLst/>
            </a:prstGeom>
          </p:spPr>
        </p:pic>
        <p:pic>
          <p:nvPicPr>
            <p:cNvPr id="624" name="object 62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795902" y="4374642"/>
              <a:ext cx="56642" cy="56514"/>
            </a:xfrm>
            <a:prstGeom prst="rect">
              <a:avLst/>
            </a:prstGeom>
          </p:spPr>
        </p:pic>
        <p:sp>
          <p:nvSpPr>
            <p:cNvPr id="625" name="object 625"/>
            <p:cNvSpPr/>
            <p:nvPr/>
          </p:nvSpPr>
          <p:spPr>
            <a:xfrm>
              <a:off x="3795902" y="437464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49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4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6" name="object 626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936491" y="4544517"/>
              <a:ext cx="149402" cy="149402"/>
            </a:xfrm>
            <a:prstGeom prst="rect">
              <a:avLst/>
            </a:prstGeom>
          </p:spPr>
        </p:pic>
        <p:pic>
          <p:nvPicPr>
            <p:cNvPr id="627" name="object 627"/>
            <p:cNvPicPr/>
            <p:nvPr/>
          </p:nvPicPr>
          <p:blipFill>
            <a:blip r:embed="rId211" cstate="print"/>
            <a:stretch>
              <a:fillRect/>
            </a:stretch>
          </p:blipFill>
          <p:spPr>
            <a:xfrm>
              <a:off x="3985132" y="4570222"/>
              <a:ext cx="56641" cy="56514"/>
            </a:xfrm>
            <a:prstGeom prst="rect">
              <a:avLst/>
            </a:prstGeom>
          </p:spPr>
        </p:pic>
        <p:sp>
          <p:nvSpPr>
            <p:cNvPr id="628" name="object 628"/>
            <p:cNvSpPr/>
            <p:nvPr/>
          </p:nvSpPr>
          <p:spPr>
            <a:xfrm>
              <a:off x="3985132" y="457022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4"/>
                  </a:lnTo>
                  <a:lnTo>
                    <a:pt x="52347" y="44245"/>
                  </a:lnTo>
                  <a:lnTo>
                    <a:pt x="44576" y="52085"/>
                  </a:lnTo>
                  <a:lnTo>
                    <a:pt x="34424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9" name="object 629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3880104" y="4719866"/>
              <a:ext cx="147916" cy="147916"/>
            </a:xfrm>
            <a:prstGeom prst="rect">
              <a:avLst/>
            </a:prstGeom>
          </p:spPr>
        </p:pic>
        <p:pic>
          <p:nvPicPr>
            <p:cNvPr id="630" name="object 630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3927982" y="4745355"/>
              <a:ext cx="56514" cy="56642"/>
            </a:xfrm>
            <a:prstGeom prst="rect">
              <a:avLst/>
            </a:prstGeom>
          </p:spPr>
        </p:pic>
        <p:sp>
          <p:nvSpPr>
            <p:cNvPr id="631" name="object 631"/>
            <p:cNvSpPr/>
            <p:nvPr/>
          </p:nvSpPr>
          <p:spPr>
            <a:xfrm>
              <a:off x="3927982" y="474535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2" name="object 632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4815396" y="3114208"/>
              <a:ext cx="130514" cy="121813"/>
            </a:xfrm>
            <a:prstGeom prst="rect">
              <a:avLst/>
            </a:prstGeom>
          </p:spPr>
        </p:pic>
        <p:pic>
          <p:nvPicPr>
            <p:cNvPr id="633" name="object 633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4854320" y="3121660"/>
              <a:ext cx="56514" cy="56641"/>
            </a:xfrm>
            <a:prstGeom prst="rect">
              <a:avLst/>
            </a:prstGeom>
          </p:spPr>
        </p:pic>
        <p:pic>
          <p:nvPicPr>
            <p:cNvPr id="634" name="object 63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849558" y="3116897"/>
              <a:ext cx="66039" cy="66166"/>
            </a:xfrm>
            <a:prstGeom prst="rect">
              <a:avLst/>
            </a:prstGeom>
          </p:spPr>
        </p:pic>
        <p:pic>
          <p:nvPicPr>
            <p:cNvPr id="635" name="object 635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4959095" y="3249206"/>
              <a:ext cx="147916" cy="147916"/>
            </a:xfrm>
            <a:prstGeom prst="rect">
              <a:avLst/>
            </a:prstGeom>
          </p:spPr>
        </p:pic>
        <p:pic>
          <p:nvPicPr>
            <p:cNvPr id="636" name="object 636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5006720" y="3274060"/>
              <a:ext cx="56514" cy="56641"/>
            </a:xfrm>
            <a:prstGeom prst="rect">
              <a:avLst/>
            </a:prstGeom>
          </p:spPr>
        </p:pic>
        <p:pic>
          <p:nvPicPr>
            <p:cNvPr id="637" name="object 63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001958" y="3269297"/>
              <a:ext cx="66039" cy="66166"/>
            </a:xfrm>
            <a:prstGeom prst="rect">
              <a:avLst/>
            </a:prstGeom>
          </p:spPr>
        </p:pic>
        <p:pic>
          <p:nvPicPr>
            <p:cNvPr id="638" name="object 638"/>
            <p:cNvPicPr/>
            <p:nvPr/>
          </p:nvPicPr>
          <p:blipFill>
            <a:blip r:embed="rId220" cstate="print"/>
            <a:stretch>
              <a:fillRect/>
            </a:stretch>
          </p:blipFill>
          <p:spPr>
            <a:xfrm>
              <a:off x="4774691" y="3582962"/>
              <a:ext cx="147916" cy="147916"/>
            </a:xfrm>
            <a:prstGeom prst="rect">
              <a:avLst/>
            </a:prstGeom>
          </p:spPr>
        </p:pic>
        <p:pic>
          <p:nvPicPr>
            <p:cNvPr id="639" name="object 6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21935" y="3607689"/>
              <a:ext cx="56514" cy="56642"/>
            </a:xfrm>
            <a:prstGeom prst="rect">
              <a:avLst/>
            </a:prstGeom>
          </p:spPr>
        </p:pic>
        <p:sp>
          <p:nvSpPr>
            <p:cNvPr id="640" name="object 640"/>
            <p:cNvSpPr/>
            <p:nvPr/>
          </p:nvSpPr>
          <p:spPr>
            <a:xfrm>
              <a:off x="4821935" y="360768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1" name="object 641"/>
            <p:cNvPicPr/>
            <p:nvPr/>
          </p:nvPicPr>
          <p:blipFill>
            <a:blip r:embed="rId221" cstate="print"/>
            <a:stretch>
              <a:fillRect/>
            </a:stretch>
          </p:blipFill>
          <p:spPr>
            <a:xfrm>
              <a:off x="4875275" y="3374174"/>
              <a:ext cx="147916" cy="147916"/>
            </a:xfrm>
            <a:prstGeom prst="rect">
              <a:avLst/>
            </a:prstGeom>
          </p:spPr>
        </p:pic>
        <p:pic>
          <p:nvPicPr>
            <p:cNvPr id="642" name="object 64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923535" y="3398901"/>
              <a:ext cx="56514" cy="56641"/>
            </a:xfrm>
            <a:prstGeom prst="rect">
              <a:avLst/>
            </a:prstGeom>
          </p:spPr>
        </p:pic>
        <p:pic>
          <p:nvPicPr>
            <p:cNvPr id="643" name="object 643"/>
            <p:cNvPicPr/>
            <p:nvPr/>
          </p:nvPicPr>
          <p:blipFill>
            <a:blip r:embed="rId222" cstate="print"/>
            <a:stretch>
              <a:fillRect/>
            </a:stretch>
          </p:blipFill>
          <p:spPr>
            <a:xfrm>
              <a:off x="4918773" y="3394138"/>
              <a:ext cx="66039" cy="66166"/>
            </a:xfrm>
            <a:prstGeom prst="rect">
              <a:avLst/>
            </a:prstGeom>
          </p:spPr>
        </p:pic>
        <p:pic>
          <p:nvPicPr>
            <p:cNvPr id="644" name="object 644"/>
            <p:cNvPicPr/>
            <p:nvPr/>
          </p:nvPicPr>
          <p:blipFill>
            <a:blip r:embed="rId223" cstate="print"/>
            <a:stretch>
              <a:fillRect/>
            </a:stretch>
          </p:blipFill>
          <p:spPr>
            <a:xfrm>
              <a:off x="4818888" y="3549434"/>
              <a:ext cx="147916" cy="147916"/>
            </a:xfrm>
            <a:prstGeom prst="rect">
              <a:avLst/>
            </a:prstGeom>
          </p:spPr>
        </p:pic>
        <p:pic>
          <p:nvPicPr>
            <p:cNvPr id="645" name="object 645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4866258" y="3574161"/>
              <a:ext cx="56641" cy="56514"/>
            </a:xfrm>
            <a:prstGeom prst="rect">
              <a:avLst/>
            </a:prstGeom>
          </p:spPr>
        </p:pic>
        <p:sp>
          <p:nvSpPr>
            <p:cNvPr id="646" name="object 646"/>
            <p:cNvSpPr/>
            <p:nvPr/>
          </p:nvSpPr>
          <p:spPr>
            <a:xfrm>
              <a:off x="4866258" y="3574161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40" y="52220"/>
                  </a:lnTo>
                  <a:lnTo>
                    <a:pt x="4492" y="44450"/>
                  </a:lnTo>
                  <a:lnTo>
                    <a:pt x="144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7" name="object 647"/>
            <p:cNvPicPr/>
            <p:nvPr/>
          </p:nvPicPr>
          <p:blipFill>
            <a:blip r:embed="rId224" cstate="print"/>
            <a:stretch>
              <a:fillRect/>
            </a:stretch>
          </p:blipFill>
          <p:spPr>
            <a:xfrm>
              <a:off x="4940807" y="3634689"/>
              <a:ext cx="147916" cy="149402"/>
            </a:xfrm>
            <a:prstGeom prst="rect">
              <a:avLst/>
            </a:prstGeom>
          </p:spPr>
        </p:pic>
        <p:pic>
          <p:nvPicPr>
            <p:cNvPr id="648" name="object 648"/>
            <p:cNvPicPr/>
            <p:nvPr/>
          </p:nvPicPr>
          <p:blipFill>
            <a:blip r:embed="rId225" cstate="print"/>
            <a:stretch>
              <a:fillRect/>
            </a:stretch>
          </p:blipFill>
          <p:spPr>
            <a:xfrm>
              <a:off x="4988941" y="3660394"/>
              <a:ext cx="56642" cy="56642"/>
            </a:xfrm>
            <a:prstGeom prst="rect">
              <a:avLst/>
            </a:prstGeom>
          </p:spPr>
        </p:pic>
        <p:sp>
          <p:nvSpPr>
            <p:cNvPr id="649" name="object 649"/>
            <p:cNvSpPr/>
            <p:nvPr/>
          </p:nvSpPr>
          <p:spPr>
            <a:xfrm>
              <a:off x="4988941" y="366039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6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0" name="object 650"/>
            <p:cNvPicPr/>
            <p:nvPr/>
          </p:nvPicPr>
          <p:blipFill>
            <a:blip r:embed="rId212" cstate="print"/>
            <a:stretch>
              <a:fillRect/>
            </a:stretch>
          </p:blipFill>
          <p:spPr>
            <a:xfrm>
              <a:off x="4920995" y="3889286"/>
              <a:ext cx="147916" cy="147916"/>
            </a:xfrm>
            <a:prstGeom prst="rect">
              <a:avLst/>
            </a:prstGeom>
          </p:spPr>
        </p:pic>
        <p:pic>
          <p:nvPicPr>
            <p:cNvPr id="651" name="object 651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4968494" y="3913632"/>
              <a:ext cx="56641" cy="56642"/>
            </a:xfrm>
            <a:prstGeom prst="rect">
              <a:avLst/>
            </a:prstGeom>
          </p:spPr>
        </p:pic>
        <p:sp>
          <p:nvSpPr>
            <p:cNvPr id="652" name="object 652"/>
            <p:cNvSpPr/>
            <p:nvPr/>
          </p:nvSpPr>
          <p:spPr>
            <a:xfrm>
              <a:off x="4968494" y="39136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6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1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6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3" name="object 653"/>
            <p:cNvPicPr/>
            <p:nvPr/>
          </p:nvPicPr>
          <p:blipFill>
            <a:blip r:embed="rId226" cstate="print"/>
            <a:stretch>
              <a:fillRect/>
            </a:stretch>
          </p:blipFill>
          <p:spPr>
            <a:xfrm>
              <a:off x="4991100" y="3483902"/>
              <a:ext cx="147916" cy="147916"/>
            </a:xfrm>
            <a:prstGeom prst="rect">
              <a:avLst/>
            </a:prstGeom>
          </p:spPr>
        </p:pic>
        <p:pic>
          <p:nvPicPr>
            <p:cNvPr id="654" name="object 6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039360" y="3509264"/>
              <a:ext cx="56514" cy="56514"/>
            </a:xfrm>
            <a:prstGeom prst="rect">
              <a:avLst/>
            </a:prstGeom>
          </p:spPr>
        </p:pic>
        <p:sp>
          <p:nvSpPr>
            <p:cNvPr id="655" name="object 655"/>
            <p:cNvSpPr/>
            <p:nvPr/>
          </p:nvSpPr>
          <p:spPr>
            <a:xfrm>
              <a:off x="5039360" y="350926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6" name="object 656"/>
            <p:cNvPicPr/>
            <p:nvPr/>
          </p:nvPicPr>
          <p:blipFill>
            <a:blip r:embed="rId226" cstate="print"/>
            <a:stretch>
              <a:fillRect/>
            </a:stretch>
          </p:blipFill>
          <p:spPr>
            <a:xfrm>
              <a:off x="5143500" y="3636302"/>
              <a:ext cx="147916" cy="147916"/>
            </a:xfrm>
            <a:prstGeom prst="rect">
              <a:avLst/>
            </a:prstGeom>
          </p:spPr>
        </p:pic>
        <p:pic>
          <p:nvPicPr>
            <p:cNvPr id="657" name="object 65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191760" y="3661664"/>
              <a:ext cx="56514" cy="56515"/>
            </a:xfrm>
            <a:prstGeom prst="rect">
              <a:avLst/>
            </a:prstGeom>
          </p:spPr>
        </p:pic>
        <p:pic>
          <p:nvPicPr>
            <p:cNvPr id="658" name="object 65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186997" y="3656901"/>
              <a:ext cx="66039" cy="66040"/>
            </a:xfrm>
            <a:prstGeom prst="rect">
              <a:avLst/>
            </a:prstGeom>
          </p:spPr>
        </p:pic>
        <p:pic>
          <p:nvPicPr>
            <p:cNvPr id="659" name="object 659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4826507" y="3989870"/>
              <a:ext cx="147916" cy="147916"/>
            </a:xfrm>
            <a:prstGeom prst="rect">
              <a:avLst/>
            </a:prstGeom>
          </p:spPr>
        </p:pic>
        <p:pic>
          <p:nvPicPr>
            <p:cNvPr id="660" name="object 66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874894" y="4014470"/>
              <a:ext cx="56641" cy="56515"/>
            </a:xfrm>
            <a:prstGeom prst="rect">
              <a:avLst/>
            </a:prstGeom>
          </p:spPr>
        </p:pic>
        <p:sp>
          <p:nvSpPr>
            <p:cNvPr id="661" name="object 661"/>
            <p:cNvSpPr/>
            <p:nvPr/>
          </p:nvSpPr>
          <p:spPr>
            <a:xfrm>
              <a:off x="4874894" y="401447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49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4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2" name="object 66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826507" y="3564674"/>
              <a:ext cx="147916" cy="147916"/>
            </a:xfrm>
            <a:prstGeom prst="rect">
              <a:avLst/>
            </a:prstGeom>
          </p:spPr>
        </p:pic>
        <p:pic>
          <p:nvPicPr>
            <p:cNvPr id="663" name="object 663"/>
            <p:cNvPicPr/>
            <p:nvPr/>
          </p:nvPicPr>
          <p:blipFill>
            <a:blip r:embed="rId227" cstate="print"/>
            <a:stretch>
              <a:fillRect/>
            </a:stretch>
          </p:blipFill>
          <p:spPr>
            <a:xfrm>
              <a:off x="4874894" y="3589655"/>
              <a:ext cx="56641" cy="56515"/>
            </a:xfrm>
            <a:prstGeom prst="rect">
              <a:avLst/>
            </a:prstGeom>
          </p:spPr>
        </p:pic>
        <p:sp>
          <p:nvSpPr>
            <p:cNvPr id="664" name="object 664"/>
            <p:cNvSpPr/>
            <p:nvPr/>
          </p:nvSpPr>
          <p:spPr>
            <a:xfrm>
              <a:off x="4874894" y="358965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5" name="object 665"/>
            <p:cNvPicPr/>
            <p:nvPr/>
          </p:nvPicPr>
          <p:blipFill>
            <a:blip r:embed="rId228" cstate="print"/>
            <a:stretch>
              <a:fillRect/>
            </a:stretch>
          </p:blipFill>
          <p:spPr>
            <a:xfrm>
              <a:off x="4806695" y="3817658"/>
              <a:ext cx="147916" cy="147916"/>
            </a:xfrm>
            <a:prstGeom prst="rect">
              <a:avLst/>
            </a:prstGeom>
          </p:spPr>
        </p:pic>
        <p:pic>
          <p:nvPicPr>
            <p:cNvPr id="666" name="object 66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54575" y="3842893"/>
              <a:ext cx="56514" cy="56514"/>
            </a:xfrm>
            <a:prstGeom prst="rect">
              <a:avLst/>
            </a:prstGeom>
          </p:spPr>
        </p:pic>
        <p:sp>
          <p:nvSpPr>
            <p:cNvPr id="667" name="object 667"/>
            <p:cNvSpPr/>
            <p:nvPr/>
          </p:nvSpPr>
          <p:spPr>
            <a:xfrm>
              <a:off x="4854575" y="384289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8" name="object 668"/>
            <p:cNvPicPr/>
            <p:nvPr/>
          </p:nvPicPr>
          <p:blipFill>
            <a:blip r:embed="rId228" cstate="print"/>
            <a:stretch>
              <a:fillRect/>
            </a:stretch>
          </p:blipFill>
          <p:spPr>
            <a:xfrm>
              <a:off x="4959095" y="3970058"/>
              <a:ext cx="147916" cy="147916"/>
            </a:xfrm>
            <a:prstGeom prst="rect">
              <a:avLst/>
            </a:prstGeom>
          </p:spPr>
        </p:pic>
        <p:pic>
          <p:nvPicPr>
            <p:cNvPr id="669" name="object 66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06975" y="3995293"/>
              <a:ext cx="56514" cy="56514"/>
            </a:xfrm>
            <a:prstGeom prst="rect">
              <a:avLst/>
            </a:prstGeom>
          </p:spPr>
        </p:pic>
        <p:sp>
          <p:nvSpPr>
            <p:cNvPr id="670" name="object 670"/>
            <p:cNvSpPr/>
            <p:nvPr/>
          </p:nvSpPr>
          <p:spPr>
            <a:xfrm>
              <a:off x="5006975" y="399529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1" name="object 671"/>
            <p:cNvPicPr/>
            <p:nvPr/>
          </p:nvPicPr>
          <p:blipFill>
            <a:blip r:embed="rId229" cstate="print"/>
            <a:stretch>
              <a:fillRect/>
            </a:stretch>
          </p:blipFill>
          <p:spPr>
            <a:xfrm>
              <a:off x="4870704" y="3566198"/>
              <a:ext cx="149402" cy="147916"/>
            </a:xfrm>
            <a:prstGeom prst="rect">
              <a:avLst/>
            </a:prstGeom>
          </p:spPr>
        </p:pic>
        <p:pic>
          <p:nvPicPr>
            <p:cNvPr id="672" name="object 67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919344" y="3590798"/>
              <a:ext cx="56641" cy="56641"/>
            </a:xfrm>
            <a:prstGeom prst="rect">
              <a:avLst/>
            </a:prstGeom>
          </p:spPr>
        </p:pic>
        <p:sp>
          <p:nvSpPr>
            <p:cNvPr id="673" name="object 673"/>
            <p:cNvSpPr/>
            <p:nvPr/>
          </p:nvSpPr>
          <p:spPr>
            <a:xfrm>
              <a:off x="4919344" y="359079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4" name="object 674"/>
            <p:cNvPicPr/>
            <p:nvPr/>
          </p:nvPicPr>
          <p:blipFill>
            <a:blip r:embed="rId230" cstate="print"/>
            <a:stretch>
              <a:fillRect/>
            </a:stretch>
          </p:blipFill>
          <p:spPr>
            <a:xfrm>
              <a:off x="5061204" y="3761270"/>
              <a:ext cx="147916" cy="147916"/>
            </a:xfrm>
            <a:prstGeom prst="rect">
              <a:avLst/>
            </a:prstGeom>
          </p:spPr>
        </p:pic>
        <p:pic>
          <p:nvPicPr>
            <p:cNvPr id="675" name="object 675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5108575" y="3786378"/>
              <a:ext cx="56641" cy="56642"/>
            </a:xfrm>
            <a:prstGeom prst="rect">
              <a:avLst/>
            </a:prstGeom>
          </p:spPr>
        </p:pic>
        <p:sp>
          <p:nvSpPr>
            <p:cNvPr id="676" name="object 676"/>
            <p:cNvSpPr/>
            <p:nvPr/>
          </p:nvSpPr>
          <p:spPr>
            <a:xfrm>
              <a:off x="5108575" y="37863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7" name="object 677"/>
            <p:cNvPicPr/>
            <p:nvPr/>
          </p:nvPicPr>
          <p:blipFill>
            <a:blip r:embed="rId231" cstate="print"/>
            <a:stretch>
              <a:fillRect/>
            </a:stretch>
          </p:blipFill>
          <p:spPr>
            <a:xfrm>
              <a:off x="5003291" y="3936530"/>
              <a:ext cx="147916" cy="147916"/>
            </a:xfrm>
            <a:prstGeom prst="rect">
              <a:avLst/>
            </a:prstGeom>
          </p:spPr>
        </p:pic>
        <p:pic>
          <p:nvPicPr>
            <p:cNvPr id="678" name="object 6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1297" y="3961638"/>
              <a:ext cx="56641" cy="56642"/>
            </a:xfrm>
            <a:prstGeom prst="rect">
              <a:avLst/>
            </a:prstGeom>
          </p:spPr>
        </p:pic>
        <p:sp>
          <p:nvSpPr>
            <p:cNvPr id="679" name="object 679"/>
            <p:cNvSpPr/>
            <p:nvPr/>
          </p:nvSpPr>
          <p:spPr>
            <a:xfrm>
              <a:off x="5051297" y="396163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0" name="object 68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264220" y="3641512"/>
              <a:ext cx="130514" cy="121813"/>
            </a:xfrm>
            <a:prstGeom prst="rect">
              <a:avLst/>
            </a:prstGeom>
          </p:spPr>
        </p:pic>
        <p:pic>
          <p:nvPicPr>
            <p:cNvPr id="681" name="object 681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2302890" y="3648329"/>
              <a:ext cx="56641" cy="56641"/>
            </a:xfrm>
            <a:prstGeom prst="rect">
              <a:avLst/>
            </a:prstGeom>
          </p:spPr>
        </p:pic>
        <p:sp>
          <p:nvSpPr>
            <p:cNvPr id="682" name="object 682"/>
            <p:cNvSpPr/>
            <p:nvPr/>
          </p:nvSpPr>
          <p:spPr>
            <a:xfrm>
              <a:off x="2302890" y="364832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3" name="object 68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416620" y="3793912"/>
              <a:ext cx="130514" cy="121813"/>
            </a:xfrm>
            <a:prstGeom prst="rect">
              <a:avLst/>
            </a:prstGeom>
          </p:spPr>
        </p:pic>
        <p:pic>
          <p:nvPicPr>
            <p:cNvPr id="684" name="object 684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2455290" y="3800729"/>
              <a:ext cx="56641" cy="56641"/>
            </a:xfrm>
            <a:prstGeom prst="rect">
              <a:avLst/>
            </a:prstGeom>
          </p:spPr>
        </p:pic>
        <p:sp>
          <p:nvSpPr>
            <p:cNvPr id="685" name="object 685"/>
            <p:cNvSpPr/>
            <p:nvPr/>
          </p:nvSpPr>
          <p:spPr>
            <a:xfrm>
              <a:off x="2455290" y="380072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6" name="object 68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293619" y="3704882"/>
              <a:ext cx="147916" cy="147916"/>
            </a:xfrm>
            <a:prstGeom prst="rect">
              <a:avLst/>
            </a:prstGeom>
          </p:spPr>
        </p:pic>
        <p:pic>
          <p:nvPicPr>
            <p:cNvPr id="687" name="object 687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2341371" y="3729990"/>
              <a:ext cx="56514" cy="56515"/>
            </a:xfrm>
            <a:prstGeom prst="rect">
              <a:avLst/>
            </a:prstGeom>
          </p:spPr>
        </p:pic>
        <p:sp>
          <p:nvSpPr>
            <p:cNvPr id="688" name="object 688"/>
            <p:cNvSpPr/>
            <p:nvPr/>
          </p:nvSpPr>
          <p:spPr>
            <a:xfrm>
              <a:off x="2341371" y="372999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27" y="4294"/>
                  </a:lnTo>
                  <a:lnTo>
                    <a:pt x="52038" y="12065"/>
                  </a:lnTo>
                  <a:lnTo>
                    <a:pt x="56372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9" name="object 689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2714881" y="3816772"/>
              <a:ext cx="121813" cy="121813"/>
            </a:xfrm>
            <a:prstGeom prst="rect">
              <a:avLst/>
            </a:prstGeom>
          </p:spPr>
        </p:pic>
        <p:pic>
          <p:nvPicPr>
            <p:cNvPr id="690" name="object 690"/>
            <p:cNvPicPr/>
            <p:nvPr/>
          </p:nvPicPr>
          <p:blipFill>
            <a:blip r:embed="rId232" cstate="print"/>
            <a:stretch>
              <a:fillRect/>
            </a:stretch>
          </p:blipFill>
          <p:spPr>
            <a:xfrm>
              <a:off x="2745739" y="3824732"/>
              <a:ext cx="56515" cy="56642"/>
            </a:xfrm>
            <a:prstGeom prst="rect">
              <a:avLst/>
            </a:prstGeom>
          </p:spPr>
        </p:pic>
        <p:sp>
          <p:nvSpPr>
            <p:cNvPr id="691" name="object 691"/>
            <p:cNvSpPr/>
            <p:nvPr/>
          </p:nvSpPr>
          <p:spPr>
            <a:xfrm>
              <a:off x="2745739" y="382473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5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2" name="object 69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185415" y="3554006"/>
              <a:ext cx="147916" cy="147916"/>
            </a:xfrm>
            <a:prstGeom prst="rect">
              <a:avLst/>
            </a:prstGeom>
          </p:spPr>
        </p:pic>
        <p:pic>
          <p:nvPicPr>
            <p:cNvPr id="693" name="object 693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233294" y="3578733"/>
              <a:ext cx="56642" cy="56641"/>
            </a:xfrm>
            <a:prstGeom prst="rect">
              <a:avLst/>
            </a:prstGeom>
          </p:spPr>
        </p:pic>
        <p:sp>
          <p:nvSpPr>
            <p:cNvPr id="694" name="object 694"/>
            <p:cNvSpPr/>
            <p:nvPr/>
          </p:nvSpPr>
          <p:spPr>
            <a:xfrm>
              <a:off x="2233294" y="357873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5" name="object 69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337815" y="3706406"/>
              <a:ext cx="147916" cy="147916"/>
            </a:xfrm>
            <a:prstGeom prst="rect">
              <a:avLst/>
            </a:prstGeom>
          </p:spPr>
        </p:pic>
        <p:pic>
          <p:nvPicPr>
            <p:cNvPr id="696" name="object 69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385694" y="3731133"/>
              <a:ext cx="56642" cy="56642"/>
            </a:xfrm>
            <a:prstGeom prst="rect">
              <a:avLst/>
            </a:prstGeom>
          </p:spPr>
        </p:pic>
        <p:sp>
          <p:nvSpPr>
            <p:cNvPr id="697" name="object 697"/>
            <p:cNvSpPr/>
            <p:nvPr/>
          </p:nvSpPr>
          <p:spPr>
            <a:xfrm>
              <a:off x="2385694" y="373113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8" name="object 698"/>
            <p:cNvPicPr/>
            <p:nvPr/>
          </p:nvPicPr>
          <p:blipFill>
            <a:blip r:embed="rId219" cstate="print"/>
            <a:stretch>
              <a:fillRect/>
            </a:stretch>
          </p:blipFill>
          <p:spPr>
            <a:xfrm>
              <a:off x="2741675" y="3800894"/>
              <a:ext cx="147916" cy="147916"/>
            </a:xfrm>
            <a:prstGeom prst="rect">
              <a:avLst/>
            </a:prstGeom>
          </p:spPr>
        </p:pic>
        <p:pic>
          <p:nvPicPr>
            <p:cNvPr id="699" name="object 699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790062" y="3826002"/>
              <a:ext cx="56642" cy="56515"/>
            </a:xfrm>
            <a:prstGeom prst="rect">
              <a:avLst/>
            </a:prstGeom>
          </p:spPr>
        </p:pic>
        <p:sp>
          <p:nvSpPr>
            <p:cNvPr id="700" name="object 700"/>
            <p:cNvSpPr/>
            <p:nvPr/>
          </p:nvSpPr>
          <p:spPr>
            <a:xfrm>
              <a:off x="2790062" y="38260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1" name="object 70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345435" y="3854234"/>
              <a:ext cx="147916" cy="147916"/>
            </a:xfrm>
            <a:prstGeom prst="rect">
              <a:avLst/>
            </a:prstGeom>
          </p:spPr>
        </p:pic>
        <p:pic>
          <p:nvPicPr>
            <p:cNvPr id="702" name="object 702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2394076" y="3879215"/>
              <a:ext cx="56515" cy="56515"/>
            </a:xfrm>
            <a:prstGeom prst="rect">
              <a:avLst/>
            </a:prstGeom>
          </p:spPr>
        </p:pic>
        <p:sp>
          <p:nvSpPr>
            <p:cNvPr id="703" name="object 703"/>
            <p:cNvSpPr/>
            <p:nvPr/>
          </p:nvSpPr>
          <p:spPr>
            <a:xfrm>
              <a:off x="2394076" y="387921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4" name="object 704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2587751" y="3793274"/>
              <a:ext cx="147916" cy="147916"/>
            </a:xfrm>
            <a:prstGeom prst="rect">
              <a:avLst/>
            </a:prstGeom>
          </p:spPr>
        </p:pic>
        <p:pic>
          <p:nvPicPr>
            <p:cNvPr id="705" name="object 70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635249" y="3818001"/>
              <a:ext cx="56514" cy="56515"/>
            </a:xfrm>
            <a:prstGeom prst="rect">
              <a:avLst/>
            </a:prstGeom>
          </p:spPr>
        </p:pic>
        <p:pic>
          <p:nvPicPr>
            <p:cNvPr id="706" name="object 70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630487" y="3813238"/>
              <a:ext cx="66039" cy="66040"/>
            </a:xfrm>
            <a:prstGeom prst="rect">
              <a:avLst/>
            </a:prstGeom>
          </p:spPr>
        </p:pic>
        <p:pic>
          <p:nvPicPr>
            <p:cNvPr id="707" name="object 707"/>
            <p:cNvPicPr/>
            <p:nvPr/>
          </p:nvPicPr>
          <p:blipFill>
            <a:blip r:embed="rId233" cstate="print"/>
            <a:stretch>
              <a:fillRect/>
            </a:stretch>
          </p:blipFill>
          <p:spPr>
            <a:xfrm>
              <a:off x="2471927" y="3700310"/>
              <a:ext cx="147916" cy="147916"/>
            </a:xfrm>
            <a:prstGeom prst="rect">
              <a:avLst/>
            </a:prstGeom>
          </p:spPr>
        </p:pic>
        <p:pic>
          <p:nvPicPr>
            <p:cNvPr id="708" name="object 70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2520060" y="3725672"/>
              <a:ext cx="56514" cy="56641"/>
            </a:xfrm>
            <a:prstGeom prst="rect">
              <a:avLst/>
            </a:prstGeom>
          </p:spPr>
        </p:pic>
        <p:sp>
          <p:nvSpPr>
            <p:cNvPr id="709" name="object 709"/>
            <p:cNvSpPr/>
            <p:nvPr/>
          </p:nvSpPr>
          <p:spPr>
            <a:xfrm>
              <a:off x="2520060" y="372567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6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0" name="object 710"/>
            <p:cNvPicPr/>
            <p:nvPr/>
          </p:nvPicPr>
          <p:blipFill>
            <a:blip r:embed="rId234" cstate="print"/>
            <a:stretch>
              <a:fillRect/>
            </a:stretch>
          </p:blipFill>
          <p:spPr>
            <a:xfrm>
              <a:off x="2276855" y="3784130"/>
              <a:ext cx="147916" cy="147916"/>
            </a:xfrm>
            <a:prstGeom prst="rect">
              <a:avLst/>
            </a:prstGeom>
          </p:spPr>
        </p:pic>
        <p:pic>
          <p:nvPicPr>
            <p:cNvPr id="711" name="object 71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324480" y="3809619"/>
              <a:ext cx="56514" cy="56514"/>
            </a:xfrm>
            <a:prstGeom prst="rect">
              <a:avLst/>
            </a:prstGeom>
          </p:spPr>
        </p:pic>
        <p:sp>
          <p:nvSpPr>
            <p:cNvPr id="712" name="object 712"/>
            <p:cNvSpPr/>
            <p:nvPr/>
          </p:nvSpPr>
          <p:spPr>
            <a:xfrm>
              <a:off x="2324480" y="3809619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3" name="object 713"/>
            <p:cNvPicPr/>
            <p:nvPr/>
          </p:nvPicPr>
          <p:blipFill>
            <a:blip r:embed="rId235" cstate="print"/>
            <a:stretch>
              <a:fillRect/>
            </a:stretch>
          </p:blipFill>
          <p:spPr>
            <a:xfrm>
              <a:off x="2718104" y="3355000"/>
              <a:ext cx="123037" cy="121813"/>
            </a:xfrm>
            <a:prstGeom prst="rect">
              <a:avLst/>
            </a:prstGeom>
          </p:spPr>
        </p:pic>
        <p:pic>
          <p:nvPicPr>
            <p:cNvPr id="714" name="object 714"/>
            <p:cNvPicPr/>
            <p:nvPr/>
          </p:nvPicPr>
          <p:blipFill>
            <a:blip r:embed="rId236" cstate="print"/>
            <a:stretch>
              <a:fillRect/>
            </a:stretch>
          </p:blipFill>
          <p:spPr>
            <a:xfrm>
              <a:off x="2749168" y="3363214"/>
              <a:ext cx="56642" cy="56514"/>
            </a:xfrm>
            <a:prstGeom prst="rect">
              <a:avLst/>
            </a:prstGeom>
          </p:spPr>
        </p:pic>
        <p:sp>
          <p:nvSpPr>
            <p:cNvPr id="715" name="object 715"/>
            <p:cNvSpPr/>
            <p:nvPr/>
          </p:nvSpPr>
          <p:spPr>
            <a:xfrm>
              <a:off x="2749168" y="3363214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6" name="object 716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2740151" y="3419894"/>
              <a:ext cx="147916" cy="147916"/>
            </a:xfrm>
            <a:prstGeom prst="rect">
              <a:avLst/>
            </a:prstGeom>
          </p:spPr>
        </p:pic>
        <p:pic>
          <p:nvPicPr>
            <p:cNvPr id="717" name="object 717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787649" y="3444748"/>
              <a:ext cx="56514" cy="56641"/>
            </a:xfrm>
            <a:prstGeom prst="rect">
              <a:avLst/>
            </a:prstGeom>
          </p:spPr>
        </p:pic>
        <p:sp>
          <p:nvSpPr>
            <p:cNvPr id="718" name="object 718"/>
            <p:cNvSpPr/>
            <p:nvPr/>
          </p:nvSpPr>
          <p:spPr>
            <a:xfrm>
              <a:off x="2787649" y="3444748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9" name="object 719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2631947" y="3269018"/>
              <a:ext cx="147916" cy="147916"/>
            </a:xfrm>
            <a:prstGeom prst="rect">
              <a:avLst/>
            </a:prstGeom>
          </p:spPr>
        </p:pic>
        <p:pic>
          <p:nvPicPr>
            <p:cNvPr id="720" name="object 72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679572" y="3293618"/>
              <a:ext cx="56641" cy="56515"/>
            </a:xfrm>
            <a:prstGeom prst="rect">
              <a:avLst/>
            </a:prstGeom>
          </p:spPr>
        </p:pic>
        <p:sp>
          <p:nvSpPr>
            <p:cNvPr id="721" name="object 721"/>
            <p:cNvSpPr/>
            <p:nvPr/>
          </p:nvSpPr>
          <p:spPr>
            <a:xfrm>
              <a:off x="2679572" y="329361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2" name="object 722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2784347" y="3421418"/>
              <a:ext cx="147916" cy="147916"/>
            </a:xfrm>
            <a:prstGeom prst="rect">
              <a:avLst/>
            </a:prstGeom>
          </p:spPr>
        </p:pic>
        <p:pic>
          <p:nvPicPr>
            <p:cNvPr id="723" name="object 72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831972" y="3446018"/>
              <a:ext cx="56641" cy="56515"/>
            </a:xfrm>
            <a:prstGeom prst="rect">
              <a:avLst/>
            </a:prstGeom>
          </p:spPr>
        </p:pic>
        <p:sp>
          <p:nvSpPr>
            <p:cNvPr id="724" name="object 724"/>
            <p:cNvSpPr/>
            <p:nvPr/>
          </p:nvSpPr>
          <p:spPr>
            <a:xfrm>
              <a:off x="2831972" y="344601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5" name="object 725"/>
            <p:cNvPicPr/>
            <p:nvPr/>
          </p:nvPicPr>
          <p:blipFill>
            <a:blip r:embed="rId237" cstate="print"/>
            <a:stretch>
              <a:fillRect/>
            </a:stretch>
          </p:blipFill>
          <p:spPr>
            <a:xfrm>
              <a:off x="2273807" y="3832898"/>
              <a:ext cx="147916" cy="147916"/>
            </a:xfrm>
            <a:prstGeom prst="rect">
              <a:avLst/>
            </a:prstGeom>
          </p:spPr>
        </p:pic>
        <p:pic>
          <p:nvPicPr>
            <p:cNvPr id="726" name="object 726"/>
            <p:cNvPicPr/>
            <p:nvPr/>
          </p:nvPicPr>
          <p:blipFill>
            <a:blip r:embed="rId189" cstate="print"/>
            <a:stretch>
              <a:fillRect/>
            </a:stretch>
          </p:blipFill>
          <p:spPr>
            <a:xfrm>
              <a:off x="2322067" y="3857625"/>
              <a:ext cx="56514" cy="56514"/>
            </a:xfrm>
            <a:prstGeom prst="rect">
              <a:avLst/>
            </a:prstGeom>
          </p:spPr>
        </p:pic>
        <p:sp>
          <p:nvSpPr>
            <p:cNvPr id="727" name="object 727"/>
            <p:cNvSpPr/>
            <p:nvPr/>
          </p:nvSpPr>
          <p:spPr>
            <a:xfrm>
              <a:off x="2322067" y="385762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8" name="object 728"/>
            <p:cNvPicPr/>
            <p:nvPr/>
          </p:nvPicPr>
          <p:blipFill>
            <a:blip r:embed="rId238" cstate="print"/>
            <a:stretch>
              <a:fillRect/>
            </a:stretch>
          </p:blipFill>
          <p:spPr>
            <a:xfrm>
              <a:off x="2147315" y="3721557"/>
              <a:ext cx="149402" cy="149402"/>
            </a:xfrm>
            <a:prstGeom prst="rect">
              <a:avLst/>
            </a:prstGeom>
          </p:spPr>
        </p:pic>
        <p:pic>
          <p:nvPicPr>
            <p:cNvPr id="729" name="object 729"/>
            <p:cNvPicPr/>
            <p:nvPr/>
          </p:nvPicPr>
          <p:blipFill>
            <a:blip r:embed="rId239" cstate="print"/>
            <a:stretch>
              <a:fillRect/>
            </a:stretch>
          </p:blipFill>
          <p:spPr>
            <a:xfrm>
              <a:off x="2196083" y="3747262"/>
              <a:ext cx="56515" cy="56642"/>
            </a:xfrm>
            <a:prstGeom prst="rect">
              <a:avLst/>
            </a:prstGeom>
          </p:spPr>
        </p:pic>
        <p:sp>
          <p:nvSpPr>
            <p:cNvPr id="730" name="object 730"/>
            <p:cNvSpPr/>
            <p:nvPr/>
          </p:nvSpPr>
          <p:spPr>
            <a:xfrm>
              <a:off x="2196083" y="374726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5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1" name="object 731"/>
            <p:cNvPicPr/>
            <p:nvPr/>
          </p:nvPicPr>
          <p:blipFill>
            <a:blip r:embed="rId240" cstate="print"/>
            <a:stretch>
              <a:fillRect/>
            </a:stretch>
          </p:blipFill>
          <p:spPr>
            <a:xfrm>
              <a:off x="2241360" y="4339504"/>
              <a:ext cx="130514" cy="121813"/>
            </a:xfrm>
            <a:prstGeom prst="rect">
              <a:avLst/>
            </a:prstGeom>
          </p:spPr>
        </p:pic>
        <p:pic>
          <p:nvPicPr>
            <p:cNvPr id="732" name="object 732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2280792" y="4347210"/>
              <a:ext cx="56642" cy="56641"/>
            </a:xfrm>
            <a:prstGeom prst="rect">
              <a:avLst/>
            </a:prstGeom>
          </p:spPr>
        </p:pic>
        <p:sp>
          <p:nvSpPr>
            <p:cNvPr id="733" name="object 733"/>
            <p:cNvSpPr/>
            <p:nvPr/>
          </p:nvSpPr>
          <p:spPr>
            <a:xfrm>
              <a:off x="2280792" y="434721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301" y="4367"/>
                  </a:lnTo>
                  <a:lnTo>
                    <a:pt x="52149" y="12176"/>
                  </a:lnTo>
                  <a:lnTo>
                    <a:pt x="56497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4" name="object 734"/>
            <p:cNvPicPr/>
            <p:nvPr/>
          </p:nvPicPr>
          <p:blipFill>
            <a:blip r:embed="rId241" cstate="print"/>
            <a:stretch>
              <a:fillRect/>
            </a:stretch>
          </p:blipFill>
          <p:spPr>
            <a:xfrm>
              <a:off x="2367852" y="4185666"/>
              <a:ext cx="130514" cy="123037"/>
            </a:xfrm>
            <a:prstGeom prst="rect">
              <a:avLst/>
            </a:prstGeom>
          </p:spPr>
        </p:pic>
        <p:pic>
          <p:nvPicPr>
            <p:cNvPr id="735" name="object 735"/>
            <p:cNvPicPr/>
            <p:nvPr/>
          </p:nvPicPr>
          <p:blipFill>
            <a:blip r:embed="rId242" cstate="print"/>
            <a:stretch>
              <a:fillRect/>
            </a:stretch>
          </p:blipFill>
          <p:spPr>
            <a:xfrm>
              <a:off x="2406776" y="4193794"/>
              <a:ext cx="56642" cy="56642"/>
            </a:xfrm>
            <a:prstGeom prst="rect">
              <a:avLst/>
            </a:prstGeom>
          </p:spPr>
        </p:pic>
        <p:pic>
          <p:nvPicPr>
            <p:cNvPr id="736" name="object 736"/>
            <p:cNvPicPr/>
            <p:nvPr/>
          </p:nvPicPr>
          <p:blipFill>
            <a:blip r:embed="rId243" cstate="print"/>
            <a:stretch>
              <a:fillRect/>
            </a:stretch>
          </p:blipFill>
          <p:spPr>
            <a:xfrm>
              <a:off x="2402014" y="4189031"/>
              <a:ext cx="66167" cy="66167"/>
            </a:xfrm>
            <a:prstGeom prst="rect">
              <a:avLst/>
            </a:prstGeom>
          </p:spPr>
        </p:pic>
        <p:pic>
          <p:nvPicPr>
            <p:cNvPr id="737" name="object 737"/>
            <p:cNvPicPr/>
            <p:nvPr/>
          </p:nvPicPr>
          <p:blipFill>
            <a:blip r:embed="rId244" cstate="print"/>
            <a:stretch>
              <a:fillRect/>
            </a:stretch>
          </p:blipFill>
          <p:spPr>
            <a:xfrm>
              <a:off x="2162555" y="4251909"/>
              <a:ext cx="149402" cy="149402"/>
            </a:xfrm>
            <a:prstGeom prst="rect">
              <a:avLst/>
            </a:prstGeom>
          </p:spPr>
        </p:pic>
        <p:pic>
          <p:nvPicPr>
            <p:cNvPr id="738" name="object 73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211196" y="4277614"/>
              <a:ext cx="56641" cy="56642"/>
            </a:xfrm>
            <a:prstGeom prst="rect">
              <a:avLst/>
            </a:prstGeom>
          </p:spPr>
        </p:pic>
        <p:sp>
          <p:nvSpPr>
            <p:cNvPr id="739" name="object 739"/>
            <p:cNvSpPr/>
            <p:nvPr/>
          </p:nvSpPr>
          <p:spPr>
            <a:xfrm>
              <a:off x="2211196" y="427761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0" name="object 74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161031" y="4300766"/>
              <a:ext cx="147916" cy="147916"/>
            </a:xfrm>
            <a:prstGeom prst="rect">
              <a:avLst/>
            </a:prstGeom>
          </p:spPr>
        </p:pic>
        <p:pic>
          <p:nvPicPr>
            <p:cNvPr id="741" name="object 741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2208783" y="4325620"/>
              <a:ext cx="56642" cy="56642"/>
            </a:xfrm>
            <a:prstGeom prst="rect">
              <a:avLst/>
            </a:prstGeom>
          </p:spPr>
        </p:pic>
        <p:sp>
          <p:nvSpPr>
            <p:cNvPr id="742" name="object 742"/>
            <p:cNvSpPr/>
            <p:nvPr/>
          </p:nvSpPr>
          <p:spPr>
            <a:xfrm>
              <a:off x="2208783" y="432562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40"/>
                  </a:lnTo>
                  <a:lnTo>
                    <a:pt x="12176" y="4492"/>
                  </a:lnTo>
                  <a:lnTo>
                    <a:pt x="22342" y="144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3" name="object 743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089403" y="4431830"/>
              <a:ext cx="147916" cy="147916"/>
            </a:xfrm>
            <a:prstGeom prst="rect">
              <a:avLst/>
            </a:prstGeom>
          </p:spPr>
        </p:pic>
        <p:pic>
          <p:nvPicPr>
            <p:cNvPr id="744" name="object 744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138044" y="4456430"/>
              <a:ext cx="56515" cy="56642"/>
            </a:xfrm>
            <a:prstGeom prst="rect">
              <a:avLst/>
            </a:prstGeom>
          </p:spPr>
        </p:pic>
        <p:pic>
          <p:nvPicPr>
            <p:cNvPr id="745" name="object 74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133282" y="4451667"/>
              <a:ext cx="66040" cy="66167"/>
            </a:xfrm>
            <a:prstGeom prst="rect">
              <a:avLst/>
            </a:prstGeom>
          </p:spPr>
        </p:pic>
        <p:pic>
          <p:nvPicPr>
            <p:cNvPr id="746" name="object 746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2034539" y="4191038"/>
              <a:ext cx="147916" cy="147916"/>
            </a:xfrm>
            <a:prstGeom prst="rect">
              <a:avLst/>
            </a:prstGeom>
          </p:spPr>
        </p:pic>
        <p:pic>
          <p:nvPicPr>
            <p:cNvPr id="747" name="object 7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82799" y="4215383"/>
              <a:ext cx="56642" cy="56642"/>
            </a:xfrm>
            <a:prstGeom prst="rect">
              <a:avLst/>
            </a:prstGeom>
          </p:spPr>
        </p:pic>
        <p:pic>
          <p:nvPicPr>
            <p:cNvPr id="748" name="object 748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2078037" y="4210621"/>
              <a:ext cx="66167" cy="66167"/>
            </a:xfrm>
            <a:prstGeom prst="rect">
              <a:avLst/>
            </a:prstGeom>
          </p:spPr>
        </p:pic>
        <p:pic>
          <p:nvPicPr>
            <p:cNvPr id="749" name="object 749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2418144" y="5136556"/>
              <a:ext cx="130514" cy="121813"/>
            </a:xfrm>
            <a:prstGeom prst="rect">
              <a:avLst/>
            </a:prstGeom>
          </p:spPr>
        </p:pic>
        <p:pic>
          <p:nvPicPr>
            <p:cNvPr id="750" name="object 75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57195" y="5144135"/>
              <a:ext cx="56515" cy="56514"/>
            </a:xfrm>
            <a:prstGeom prst="rect">
              <a:avLst/>
            </a:prstGeom>
          </p:spPr>
        </p:pic>
        <p:sp>
          <p:nvSpPr>
            <p:cNvPr id="751" name="object 751"/>
            <p:cNvSpPr/>
            <p:nvPr/>
          </p:nvSpPr>
          <p:spPr>
            <a:xfrm>
              <a:off x="2457195" y="514413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2" name="object 752"/>
            <p:cNvPicPr/>
            <p:nvPr/>
          </p:nvPicPr>
          <p:blipFill>
            <a:blip r:embed="rId245" cstate="print"/>
            <a:stretch>
              <a:fillRect/>
            </a:stretch>
          </p:blipFill>
          <p:spPr>
            <a:xfrm>
              <a:off x="2608644" y="5226472"/>
              <a:ext cx="130514" cy="121813"/>
            </a:xfrm>
            <a:prstGeom prst="rect">
              <a:avLst/>
            </a:prstGeom>
          </p:spPr>
        </p:pic>
        <p:pic>
          <p:nvPicPr>
            <p:cNvPr id="753" name="object 753"/>
            <p:cNvPicPr/>
            <p:nvPr/>
          </p:nvPicPr>
          <p:blipFill>
            <a:blip r:embed="rId246" cstate="print"/>
            <a:stretch>
              <a:fillRect/>
            </a:stretch>
          </p:blipFill>
          <p:spPr>
            <a:xfrm>
              <a:off x="2647949" y="5234051"/>
              <a:ext cx="56642" cy="56642"/>
            </a:xfrm>
            <a:prstGeom prst="rect">
              <a:avLst/>
            </a:prstGeom>
          </p:spPr>
        </p:pic>
        <p:pic>
          <p:nvPicPr>
            <p:cNvPr id="754" name="object 754"/>
            <p:cNvPicPr/>
            <p:nvPr/>
          </p:nvPicPr>
          <p:blipFill>
            <a:blip r:embed="rId247" cstate="print"/>
            <a:stretch>
              <a:fillRect/>
            </a:stretch>
          </p:blipFill>
          <p:spPr>
            <a:xfrm>
              <a:off x="2643187" y="5229288"/>
              <a:ext cx="66167" cy="66167"/>
            </a:xfrm>
            <a:prstGeom prst="rect">
              <a:avLst/>
            </a:prstGeom>
          </p:spPr>
        </p:pic>
        <p:pic>
          <p:nvPicPr>
            <p:cNvPr id="755" name="object 755"/>
            <p:cNvPicPr/>
            <p:nvPr/>
          </p:nvPicPr>
          <p:blipFill>
            <a:blip r:embed="rId248" cstate="print"/>
            <a:stretch>
              <a:fillRect/>
            </a:stretch>
          </p:blipFill>
          <p:spPr>
            <a:xfrm>
              <a:off x="2658936" y="5075596"/>
              <a:ext cx="130514" cy="121813"/>
            </a:xfrm>
            <a:prstGeom prst="rect">
              <a:avLst/>
            </a:prstGeom>
          </p:spPr>
        </p:pic>
        <p:pic>
          <p:nvPicPr>
            <p:cNvPr id="756" name="object 756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2698368" y="5082921"/>
              <a:ext cx="56514" cy="56515"/>
            </a:xfrm>
            <a:prstGeom prst="rect">
              <a:avLst/>
            </a:prstGeom>
          </p:spPr>
        </p:pic>
        <p:pic>
          <p:nvPicPr>
            <p:cNvPr id="757" name="object 757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2693606" y="5078158"/>
              <a:ext cx="66039" cy="66040"/>
            </a:xfrm>
            <a:prstGeom prst="rect">
              <a:avLst/>
            </a:prstGeom>
          </p:spPr>
        </p:pic>
        <p:pic>
          <p:nvPicPr>
            <p:cNvPr id="758" name="object 758"/>
            <p:cNvPicPr/>
            <p:nvPr/>
          </p:nvPicPr>
          <p:blipFill>
            <a:blip r:embed="rId248" cstate="print"/>
            <a:stretch>
              <a:fillRect/>
            </a:stretch>
          </p:blipFill>
          <p:spPr>
            <a:xfrm>
              <a:off x="2811336" y="5227996"/>
              <a:ext cx="130514" cy="121813"/>
            </a:xfrm>
            <a:prstGeom prst="rect">
              <a:avLst/>
            </a:prstGeom>
          </p:spPr>
        </p:pic>
        <p:pic>
          <p:nvPicPr>
            <p:cNvPr id="759" name="object 759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2850768" y="5235321"/>
              <a:ext cx="56514" cy="56515"/>
            </a:xfrm>
            <a:prstGeom prst="rect">
              <a:avLst/>
            </a:prstGeom>
          </p:spPr>
        </p:pic>
        <p:pic>
          <p:nvPicPr>
            <p:cNvPr id="760" name="object 760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2846006" y="5230558"/>
              <a:ext cx="66039" cy="66039"/>
            </a:xfrm>
            <a:prstGeom prst="rect">
              <a:avLst/>
            </a:prstGeom>
          </p:spPr>
        </p:pic>
        <p:pic>
          <p:nvPicPr>
            <p:cNvPr id="761" name="object 761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2339339" y="5049050"/>
              <a:ext cx="147916" cy="147916"/>
            </a:xfrm>
            <a:prstGeom prst="rect">
              <a:avLst/>
            </a:prstGeom>
          </p:spPr>
        </p:pic>
        <p:pic>
          <p:nvPicPr>
            <p:cNvPr id="762" name="object 762"/>
            <p:cNvPicPr/>
            <p:nvPr/>
          </p:nvPicPr>
          <p:blipFill>
            <a:blip r:embed="rId249" cstate="print"/>
            <a:stretch>
              <a:fillRect/>
            </a:stretch>
          </p:blipFill>
          <p:spPr>
            <a:xfrm>
              <a:off x="2387599" y="5074539"/>
              <a:ext cx="56514" cy="56515"/>
            </a:xfrm>
            <a:prstGeom prst="rect">
              <a:avLst/>
            </a:prstGeom>
          </p:spPr>
        </p:pic>
        <p:sp>
          <p:nvSpPr>
            <p:cNvPr id="763" name="object 763"/>
            <p:cNvSpPr/>
            <p:nvPr/>
          </p:nvSpPr>
          <p:spPr>
            <a:xfrm>
              <a:off x="2387599" y="5074539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4" name="object 764"/>
            <p:cNvPicPr/>
            <p:nvPr/>
          </p:nvPicPr>
          <p:blipFill>
            <a:blip r:embed="rId250" cstate="print"/>
            <a:stretch>
              <a:fillRect/>
            </a:stretch>
          </p:blipFill>
          <p:spPr>
            <a:xfrm>
              <a:off x="3062884" y="5069500"/>
              <a:ext cx="131825" cy="121813"/>
            </a:xfrm>
            <a:prstGeom prst="rect">
              <a:avLst/>
            </a:prstGeom>
          </p:spPr>
        </p:pic>
        <p:pic>
          <p:nvPicPr>
            <p:cNvPr id="765" name="object 76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102736" y="5076825"/>
              <a:ext cx="56642" cy="56642"/>
            </a:xfrm>
            <a:prstGeom prst="rect">
              <a:avLst/>
            </a:prstGeom>
          </p:spPr>
        </p:pic>
        <p:pic>
          <p:nvPicPr>
            <p:cNvPr id="766" name="object 766"/>
            <p:cNvPicPr/>
            <p:nvPr/>
          </p:nvPicPr>
          <p:blipFill>
            <a:blip r:embed="rId251" cstate="print"/>
            <a:stretch>
              <a:fillRect/>
            </a:stretch>
          </p:blipFill>
          <p:spPr>
            <a:xfrm>
              <a:off x="3097974" y="5072062"/>
              <a:ext cx="66167" cy="66167"/>
            </a:xfrm>
            <a:prstGeom prst="rect">
              <a:avLst/>
            </a:prstGeom>
          </p:spPr>
        </p:pic>
        <p:pic>
          <p:nvPicPr>
            <p:cNvPr id="767" name="object 767"/>
            <p:cNvPicPr/>
            <p:nvPr/>
          </p:nvPicPr>
          <p:blipFill>
            <a:blip r:embed="rId250" cstate="print"/>
            <a:stretch>
              <a:fillRect/>
            </a:stretch>
          </p:blipFill>
          <p:spPr>
            <a:xfrm>
              <a:off x="3215284" y="5221900"/>
              <a:ext cx="131825" cy="121813"/>
            </a:xfrm>
            <a:prstGeom prst="rect">
              <a:avLst/>
            </a:prstGeom>
          </p:spPr>
        </p:pic>
        <p:pic>
          <p:nvPicPr>
            <p:cNvPr id="768" name="object 76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255136" y="5229225"/>
              <a:ext cx="56641" cy="56641"/>
            </a:xfrm>
            <a:prstGeom prst="rect">
              <a:avLst/>
            </a:prstGeom>
          </p:spPr>
        </p:pic>
        <p:pic>
          <p:nvPicPr>
            <p:cNvPr id="769" name="object 769"/>
            <p:cNvPicPr/>
            <p:nvPr/>
          </p:nvPicPr>
          <p:blipFill>
            <a:blip r:embed="rId251" cstate="print"/>
            <a:stretch>
              <a:fillRect/>
            </a:stretch>
          </p:blipFill>
          <p:spPr>
            <a:xfrm>
              <a:off x="3250374" y="5224462"/>
              <a:ext cx="66166" cy="66166"/>
            </a:xfrm>
            <a:prstGeom prst="rect">
              <a:avLst/>
            </a:prstGeom>
          </p:spPr>
        </p:pic>
        <p:pic>
          <p:nvPicPr>
            <p:cNvPr id="770" name="object 770"/>
            <p:cNvPicPr/>
            <p:nvPr/>
          </p:nvPicPr>
          <p:blipFill>
            <a:blip r:embed="rId233" cstate="print"/>
            <a:stretch>
              <a:fillRect/>
            </a:stretch>
          </p:blipFill>
          <p:spPr>
            <a:xfrm>
              <a:off x="3186683" y="5032286"/>
              <a:ext cx="147916" cy="147916"/>
            </a:xfrm>
            <a:prstGeom prst="rect">
              <a:avLst/>
            </a:prstGeom>
          </p:spPr>
        </p:pic>
        <p:pic>
          <p:nvPicPr>
            <p:cNvPr id="771" name="object 771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3234816" y="5057648"/>
              <a:ext cx="56515" cy="56641"/>
            </a:xfrm>
            <a:prstGeom prst="rect">
              <a:avLst/>
            </a:prstGeom>
          </p:spPr>
        </p:pic>
        <p:pic>
          <p:nvPicPr>
            <p:cNvPr id="772" name="object 772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3230054" y="5052885"/>
              <a:ext cx="66040" cy="66166"/>
            </a:xfrm>
            <a:prstGeom prst="rect">
              <a:avLst/>
            </a:prstGeom>
          </p:spPr>
        </p:pic>
        <p:pic>
          <p:nvPicPr>
            <p:cNvPr id="773" name="object 773"/>
            <p:cNvPicPr/>
            <p:nvPr/>
          </p:nvPicPr>
          <p:blipFill>
            <a:blip r:embed="rId223" cstate="print"/>
            <a:stretch>
              <a:fillRect/>
            </a:stretch>
          </p:blipFill>
          <p:spPr>
            <a:xfrm>
              <a:off x="2337815" y="5097818"/>
              <a:ext cx="147916" cy="147916"/>
            </a:xfrm>
            <a:prstGeom prst="rect">
              <a:avLst/>
            </a:prstGeom>
          </p:spPr>
        </p:pic>
        <p:pic>
          <p:nvPicPr>
            <p:cNvPr id="774" name="object 774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2385186" y="5122545"/>
              <a:ext cx="56514" cy="56515"/>
            </a:xfrm>
            <a:prstGeom prst="rect">
              <a:avLst/>
            </a:prstGeom>
          </p:spPr>
        </p:pic>
        <p:sp>
          <p:nvSpPr>
            <p:cNvPr id="775" name="object 775"/>
            <p:cNvSpPr/>
            <p:nvPr/>
          </p:nvSpPr>
          <p:spPr>
            <a:xfrm>
              <a:off x="2385186" y="512254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6" name="object 776"/>
            <p:cNvPicPr/>
            <p:nvPr/>
          </p:nvPicPr>
          <p:blipFill>
            <a:blip r:embed="rId252" cstate="print"/>
            <a:stretch>
              <a:fillRect/>
            </a:stretch>
          </p:blipFill>
          <p:spPr>
            <a:xfrm>
              <a:off x="2266187" y="5228882"/>
              <a:ext cx="147916" cy="147916"/>
            </a:xfrm>
            <a:prstGeom prst="rect">
              <a:avLst/>
            </a:prstGeom>
          </p:spPr>
        </p:pic>
        <p:pic>
          <p:nvPicPr>
            <p:cNvPr id="777" name="object 77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314320" y="5253227"/>
              <a:ext cx="56642" cy="56641"/>
            </a:xfrm>
            <a:prstGeom prst="rect">
              <a:avLst/>
            </a:prstGeom>
          </p:spPr>
        </p:pic>
        <p:pic>
          <p:nvPicPr>
            <p:cNvPr id="778" name="object 778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2309558" y="5248465"/>
              <a:ext cx="66167" cy="66166"/>
            </a:xfrm>
            <a:prstGeom prst="rect">
              <a:avLst/>
            </a:prstGeom>
          </p:spPr>
        </p:pic>
      </p:grpSp>
      <p:sp>
        <p:nvSpPr>
          <p:cNvPr id="779" name="object 779"/>
          <p:cNvSpPr txBox="1"/>
          <p:nvPr/>
        </p:nvSpPr>
        <p:spPr>
          <a:xfrm>
            <a:off x="4779645" y="2422906"/>
            <a:ext cx="23818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HH증권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VIP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고객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선정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(처치)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80" name="object 780"/>
          <p:cNvSpPr txBox="1"/>
          <p:nvPr/>
        </p:nvSpPr>
        <p:spPr>
          <a:xfrm>
            <a:off x="2263520" y="2419604"/>
            <a:ext cx="20148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HH증권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VIP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고객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미선정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81" name="object 781"/>
          <p:cNvSpPr txBox="1"/>
          <p:nvPr/>
        </p:nvSpPr>
        <p:spPr>
          <a:xfrm>
            <a:off x="4162171" y="5773013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임계값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782" name="object 782"/>
          <p:cNvGrpSpPr/>
          <p:nvPr/>
        </p:nvGrpSpPr>
        <p:grpSpPr>
          <a:xfrm>
            <a:off x="3781044" y="2904782"/>
            <a:ext cx="1920875" cy="2270760"/>
            <a:chOff x="3781044" y="2904782"/>
            <a:chExt cx="1920875" cy="2270760"/>
          </a:xfrm>
        </p:grpSpPr>
        <p:pic>
          <p:nvPicPr>
            <p:cNvPr id="783" name="object 783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3968496" y="4146842"/>
              <a:ext cx="147916" cy="147916"/>
            </a:xfrm>
            <a:prstGeom prst="rect">
              <a:avLst/>
            </a:prstGeom>
          </p:spPr>
        </p:pic>
        <p:pic>
          <p:nvPicPr>
            <p:cNvPr id="784" name="object 784"/>
            <p:cNvPicPr/>
            <p:nvPr/>
          </p:nvPicPr>
          <p:blipFill>
            <a:blip r:embed="rId253" cstate="print"/>
            <a:stretch>
              <a:fillRect/>
            </a:stretch>
          </p:blipFill>
          <p:spPr>
            <a:xfrm>
              <a:off x="4016121" y="4171061"/>
              <a:ext cx="56514" cy="56641"/>
            </a:xfrm>
            <a:prstGeom prst="rect">
              <a:avLst/>
            </a:prstGeom>
          </p:spPr>
        </p:pic>
        <p:sp>
          <p:nvSpPr>
            <p:cNvPr id="785" name="object 785"/>
            <p:cNvSpPr/>
            <p:nvPr/>
          </p:nvSpPr>
          <p:spPr>
            <a:xfrm>
              <a:off x="4016121" y="417106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92"/>
                  </a:lnTo>
                  <a:lnTo>
                    <a:pt x="4429" y="44513"/>
                  </a:lnTo>
                  <a:lnTo>
                    <a:pt x="89" y="34353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6" name="object 786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120896" y="4299242"/>
              <a:ext cx="147916" cy="147916"/>
            </a:xfrm>
            <a:prstGeom prst="rect">
              <a:avLst/>
            </a:prstGeom>
          </p:spPr>
        </p:pic>
        <p:pic>
          <p:nvPicPr>
            <p:cNvPr id="787" name="object 787"/>
            <p:cNvPicPr/>
            <p:nvPr/>
          </p:nvPicPr>
          <p:blipFill>
            <a:blip r:embed="rId253" cstate="print"/>
            <a:stretch>
              <a:fillRect/>
            </a:stretch>
          </p:blipFill>
          <p:spPr>
            <a:xfrm>
              <a:off x="4168521" y="4323461"/>
              <a:ext cx="56514" cy="56641"/>
            </a:xfrm>
            <a:prstGeom prst="rect">
              <a:avLst/>
            </a:prstGeom>
          </p:spPr>
        </p:pic>
        <p:sp>
          <p:nvSpPr>
            <p:cNvPr id="788" name="object 788"/>
            <p:cNvSpPr/>
            <p:nvPr/>
          </p:nvSpPr>
          <p:spPr>
            <a:xfrm>
              <a:off x="4168521" y="432346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92"/>
                  </a:lnTo>
                  <a:lnTo>
                    <a:pt x="4429" y="44513"/>
                  </a:lnTo>
                  <a:lnTo>
                    <a:pt x="89" y="34353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9" name="object 789"/>
            <p:cNvPicPr/>
            <p:nvPr/>
          </p:nvPicPr>
          <p:blipFill>
            <a:blip r:embed="rId254" cstate="print"/>
            <a:stretch>
              <a:fillRect/>
            </a:stretch>
          </p:blipFill>
          <p:spPr>
            <a:xfrm>
              <a:off x="4037076" y="4422597"/>
              <a:ext cx="147916" cy="149402"/>
            </a:xfrm>
            <a:prstGeom prst="rect">
              <a:avLst/>
            </a:prstGeom>
          </p:spPr>
        </p:pic>
        <p:pic>
          <p:nvPicPr>
            <p:cNvPr id="790" name="object 79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085336" y="4448302"/>
              <a:ext cx="56641" cy="56515"/>
            </a:xfrm>
            <a:prstGeom prst="rect">
              <a:avLst/>
            </a:prstGeom>
          </p:spPr>
        </p:pic>
        <p:sp>
          <p:nvSpPr>
            <p:cNvPr id="791" name="object 791"/>
            <p:cNvSpPr/>
            <p:nvPr/>
          </p:nvSpPr>
          <p:spPr>
            <a:xfrm>
              <a:off x="4085336" y="44483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2" name="object 792"/>
            <p:cNvPicPr/>
            <p:nvPr/>
          </p:nvPicPr>
          <p:blipFill>
            <a:blip r:embed="rId255" cstate="print"/>
            <a:stretch>
              <a:fillRect/>
            </a:stretch>
          </p:blipFill>
          <p:spPr>
            <a:xfrm>
              <a:off x="3954780" y="4352582"/>
              <a:ext cx="147916" cy="147916"/>
            </a:xfrm>
            <a:prstGeom prst="rect">
              <a:avLst/>
            </a:prstGeom>
          </p:spPr>
        </p:pic>
        <p:pic>
          <p:nvPicPr>
            <p:cNvPr id="793" name="object 793"/>
            <p:cNvPicPr/>
            <p:nvPr/>
          </p:nvPicPr>
          <p:blipFill>
            <a:blip r:embed="rId256" cstate="print"/>
            <a:stretch>
              <a:fillRect/>
            </a:stretch>
          </p:blipFill>
          <p:spPr>
            <a:xfrm>
              <a:off x="4002913" y="4377690"/>
              <a:ext cx="56641" cy="56642"/>
            </a:xfrm>
            <a:prstGeom prst="rect">
              <a:avLst/>
            </a:prstGeom>
          </p:spPr>
        </p:pic>
        <p:sp>
          <p:nvSpPr>
            <p:cNvPr id="794" name="object 794"/>
            <p:cNvSpPr/>
            <p:nvPr/>
          </p:nvSpPr>
          <p:spPr>
            <a:xfrm>
              <a:off x="4002913" y="437769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5" name="object 79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45280" y="4442498"/>
              <a:ext cx="147916" cy="147916"/>
            </a:xfrm>
            <a:prstGeom prst="rect">
              <a:avLst/>
            </a:prstGeom>
          </p:spPr>
        </p:pic>
        <p:pic>
          <p:nvPicPr>
            <p:cNvPr id="796" name="object 796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4193667" y="4467733"/>
              <a:ext cx="56642" cy="56515"/>
            </a:xfrm>
            <a:prstGeom prst="rect">
              <a:avLst/>
            </a:prstGeom>
          </p:spPr>
        </p:pic>
        <p:sp>
          <p:nvSpPr>
            <p:cNvPr id="797" name="object 797"/>
            <p:cNvSpPr/>
            <p:nvPr/>
          </p:nvSpPr>
          <p:spPr>
            <a:xfrm>
              <a:off x="4193667" y="446773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347" y="44245"/>
                  </a:lnTo>
                  <a:lnTo>
                    <a:pt x="44577" y="52085"/>
                  </a:lnTo>
                  <a:lnTo>
                    <a:pt x="34424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8" name="object 798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195572" y="4291622"/>
              <a:ext cx="147916" cy="147916"/>
            </a:xfrm>
            <a:prstGeom prst="rect">
              <a:avLst/>
            </a:prstGeom>
          </p:spPr>
        </p:pic>
        <p:pic>
          <p:nvPicPr>
            <p:cNvPr id="799" name="object 79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244086" y="4316476"/>
              <a:ext cx="56641" cy="56642"/>
            </a:xfrm>
            <a:prstGeom prst="rect">
              <a:avLst/>
            </a:prstGeom>
          </p:spPr>
        </p:pic>
        <p:sp>
          <p:nvSpPr>
            <p:cNvPr id="800" name="object 800"/>
            <p:cNvSpPr/>
            <p:nvPr/>
          </p:nvSpPr>
          <p:spPr>
            <a:xfrm>
              <a:off x="4244086" y="431647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1" name="object 80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347972" y="4444022"/>
              <a:ext cx="147916" cy="147916"/>
            </a:xfrm>
            <a:prstGeom prst="rect">
              <a:avLst/>
            </a:prstGeom>
          </p:spPr>
        </p:pic>
        <p:pic>
          <p:nvPicPr>
            <p:cNvPr id="802" name="object 80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396486" y="4468876"/>
              <a:ext cx="56641" cy="56642"/>
            </a:xfrm>
            <a:prstGeom prst="rect">
              <a:avLst/>
            </a:prstGeom>
          </p:spPr>
        </p:pic>
        <p:pic>
          <p:nvPicPr>
            <p:cNvPr id="803" name="object 803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4391723" y="4464113"/>
              <a:ext cx="66166" cy="66167"/>
            </a:xfrm>
            <a:prstGeom prst="rect">
              <a:avLst/>
            </a:prstGeom>
          </p:spPr>
        </p:pic>
        <p:pic>
          <p:nvPicPr>
            <p:cNvPr id="804" name="object 804"/>
            <p:cNvPicPr/>
            <p:nvPr/>
          </p:nvPicPr>
          <p:blipFill>
            <a:blip r:embed="rId257" cstate="print"/>
            <a:stretch>
              <a:fillRect/>
            </a:stretch>
          </p:blipFill>
          <p:spPr>
            <a:xfrm>
              <a:off x="4081272" y="4198569"/>
              <a:ext cx="147916" cy="149402"/>
            </a:xfrm>
            <a:prstGeom prst="rect">
              <a:avLst/>
            </a:prstGeom>
          </p:spPr>
        </p:pic>
        <p:pic>
          <p:nvPicPr>
            <p:cNvPr id="805" name="object 805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4128897" y="4224274"/>
              <a:ext cx="56641" cy="56642"/>
            </a:xfrm>
            <a:prstGeom prst="rect">
              <a:avLst/>
            </a:prstGeom>
          </p:spPr>
        </p:pic>
        <p:sp>
          <p:nvSpPr>
            <p:cNvPr id="806" name="object 806"/>
            <p:cNvSpPr/>
            <p:nvPr/>
          </p:nvSpPr>
          <p:spPr>
            <a:xfrm>
              <a:off x="4128897" y="422427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1" y="33655"/>
                  </a:lnTo>
                  <a:lnTo>
                    <a:pt x="52292" y="44247"/>
                  </a:lnTo>
                  <a:lnTo>
                    <a:pt x="44513" y="52101"/>
                  </a:lnTo>
                  <a:lnTo>
                    <a:pt x="34353" y="5647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7" name="object 807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4309872" y="3837470"/>
              <a:ext cx="147916" cy="147916"/>
            </a:xfrm>
            <a:prstGeom prst="rect">
              <a:avLst/>
            </a:prstGeom>
          </p:spPr>
        </p:pic>
        <p:pic>
          <p:nvPicPr>
            <p:cNvPr id="808" name="object 80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4358131" y="3861689"/>
              <a:ext cx="56514" cy="56642"/>
            </a:xfrm>
            <a:prstGeom prst="rect">
              <a:avLst/>
            </a:prstGeom>
          </p:spPr>
        </p:pic>
        <p:sp>
          <p:nvSpPr>
            <p:cNvPr id="809" name="object 809"/>
            <p:cNvSpPr/>
            <p:nvPr/>
          </p:nvSpPr>
          <p:spPr>
            <a:xfrm>
              <a:off x="4358131" y="386168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0" name="object 810"/>
            <p:cNvPicPr/>
            <p:nvPr/>
          </p:nvPicPr>
          <p:blipFill>
            <a:blip r:embed="rId219" cstate="print"/>
            <a:stretch>
              <a:fillRect/>
            </a:stretch>
          </p:blipFill>
          <p:spPr>
            <a:xfrm>
              <a:off x="4347972" y="3918242"/>
              <a:ext cx="147916" cy="147916"/>
            </a:xfrm>
            <a:prstGeom prst="rect">
              <a:avLst/>
            </a:prstGeom>
          </p:spPr>
        </p:pic>
        <p:pic>
          <p:nvPicPr>
            <p:cNvPr id="811" name="object 811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4396486" y="3943350"/>
              <a:ext cx="56641" cy="56514"/>
            </a:xfrm>
            <a:prstGeom prst="rect">
              <a:avLst/>
            </a:prstGeom>
          </p:spPr>
        </p:pic>
        <p:sp>
          <p:nvSpPr>
            <p:cNvPr id="812" name="object 812"/>
            <p:cNvSpPr/>
            <p:nvPr/>
          </p:nvSpPr>
          <p:spPr>
            <a:xfrm>
              <a:off x="4396486" y="394335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3" name="object 813"/>
            <p:cNvPicPr/>
            <p:nvPr/>
          </p:nvPicPr>
          <p:blipFill>
            <a:blip r:embed="rId220" cstate="print"/>
            <a:stretch>
              <a:fillRect/>
            </a:stretch>
          </p:blipFill>
          <p:spPr>
            <a:xfrm>
              <a:off x="4241292" y="3767366"/>
              <a:ext cx="147916" cy="147916"/>
            </a:xfrm>
            <a:prstGeom prst="rect">
              <a:avLst/>
            </a:prstGeom>
          </p:spPr>
        </p:pic>
        <p:pic>
          <p:nvPicPr>
            <p:cNvPr id="814" name="object 814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4288536" y="3792093"/>
              <a:ext cx="56514" cy="56642"/>
            </a:xfrm>
            <a:prstGeom prst="rect">
              <a:avLst/>
            </a:prstGeom>
          </p:spPr>
        </p:pic>
        <p:sp>
          <p:nvSpPr>
            <p:cNvPr id="815" name="object 815"/>
            <p:cNvSpPr/>
            <p:nvPr/>
          </p:nvSpPr>
          <p:spPr>
            <a:xfrm>
              <a:off x="4288536" y="3792093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6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6" name="object 816"/>
            <p:cNvPicPr/>
            <p:nvPr/>
          </p:nvPicPr>
          <p:blipFill>
            <a:blip r:embed="rId258" cstate="print"/>
            <a:stretch>
              <a:fillRect/>
            </a:stretch>
          </p:blipFill>
          <p:spPr>
            <a:xfrm>
              <a:off x="3931920" y="4485170"/>
              <a:ext cx="147916" cy="147916"/>
            </a:xfrm>
            <a:prstGeom prst="rect">
              <a:avLst/>
            </a:prstGeom>
          </p:spPr>
        </p:pic>
        <p:pic>
          <p:nvPicPr>
            <p:cNvPr id="817" name="object 817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3980180" y="4510278"/>
              <a:ext cx="56642" cy="56515"/>
            </a:xfrm>
            <a:prstGeom prst="rect">
              <a:avLst/>
            </a:prstGeom>
          </p:spPr>
        </p:pic>
        <p:sp>
          <p:nvSpPr>
            <p:cNvPr id="818" name="object 818"/>
            <p:cNvSpPr/>
            <p:nvPr/>
          </p:nvSpPr>
          <p:spPr>
            <a:xfrm>
              <a:off x="3980180" y="451027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2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9" name="object 819"/>
            <p:cNvPicPr/>
            <p:nvPr/>
          </p:nvPicPr>
          <p:blipFill>
            <a:blip r:embed="rId259" cstate="print"/>
            <a:stretch>
              <a:fillRect/>
            </a:stretch>
          </p:blipFill>
          <p:spPr>
            <a:xfrm>
              <a:off x="4055364" y="4572038"/>
              <a:ext cx="147916" cy="147916"/>
            </a:xfrm>
            <a:prstGeom prst="rect">
              <a:avLst/>
            </a:prstGeom>
          </p:spPr>
        </p:pic>
        <p:pic>
          <p:nvPicPr>
            <p:cNvPr id="820" name="object 82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02862" y="4596638"/>
              <a:ext cx="56641" cy="56514"/>
            </a:xfrm>
            <a:prstGeom prst="rect">
              <a:avLst/>
            </a:prstGeom>
          </p:spPr>
        </p:pic>
        <p:sp>
          <p:nvSpPr>
            <p:cNvPr id="821" name="object 821"/>
            <p:cNvSpPr/>
            <p:nvPr/>
          </p:nvSpPr>
          <p:spPr>
            <a:xfrm>
              <a:off x="4102862" y="459663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2" name="object 822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105656" y="4421162"/>
              <a:ext cx="147916" cy="147916"/>
            </a:xfrm>
            <a:prstGeom prst="rect">
              <a:avLst/>
            </a:prstGeom>
          </p:spPr>
        </p:pic>
        <p:pic>
          <p:nvPicPr>
            <p:cNvPr id="823" name="object 82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153281" y="4445381"/>
              <a:ext cx="56515" cy="56642"/>
            </a:xfrm>
            <a:prstGeom prst="rect">
              <a:avLst/>
            </a:prstGeom>
          </p:spPr>
        </p:pic>
        <p:sp>
          <p:nvSpPr>
            <p:cNvPr id="824" name="object 824"/>
            <p:cNvSpPr/>
            <p:nvPr/>
          </p:nvSpPr>
          <p:spPr>
            <a:xfrm>
              <a:off x="4153281" y="444538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5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5" name="object 825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258056" y="4573562"/>
              <a:ext cx="147916" cy="147916"/>
            </a:xfrm>
            <a:prstGeom prst="rect">
              <a:avLst/>
            </a:prstGeom>
          </p:spPr>
        </p:pic>
        <p:pic>
          <p:nvPicPr>
            <p:cNvPr id="826" name="object 82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305681" y="4597781"/>
              <a:ext cx="56515" cy="56642"/>
            </a:xfrm>
            <a:prstGeom prst="rect">
              <a:avLst/>
            </a:prstGeom>
          </p:spPr>
        </p:pic>
        <p:pic>
          <p:nvPicPr>
            <p:cNvPr id="827" name="object 82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300918" y="4593018"/>
              <a:ext cx="66040" cy="66167"/>
            </a:xfrm>
            <a:prstGeom prst="rect">
              <a:avLst/>
            </a:prstGeom>
          </p:spPr>
        </p:pic>
        <p:pic>
          <p:nvPicPr>
            <p:cNvPr id="828" name="object 828"/>
            <p:cNvPicPr/>
            <p:nvPr/>
          </p:nvPicPr>
          <p:blipFill>
            <a:blip r:embed="rId260" cstate="print"/>
            <a:stretch>
              <a:fillRect/>
            </a:stretch>
          </p:blipFill>
          <p:spPr>
            <a:xfrm>
              <a:off x="3941064" y="4500410"/>
              <a:ext cx="147916" cy="147916"/>
            </a:xfrm>
            <a:prstGeom prst="rect">
              <a:avLst/>
            </a:prstGeom>
          </p:spPr>
        </p:pic>
        <p:pic>
          <p:nvPicPr>
            <p:cNvPr id="829" name="object 829"/>
            <p:cNvPicPr/>
            <p:nvPr/>
          </p:nvPicPr>
          <p:blipFill>
            <a:blip r:embed="rId261" cstate="print"/>
            <a:stretch>
              <a:fillRect/>
            </a:stretch>
          </p:blipFill>
          <p:spPr>
            <a:xfrm>
              <a:off x="3988816" y="4525772"/>
              <a:ext cx="56642" cy="56641"/>
            </a:xfrm>
            <a:prstGeom prst="rect">
              <a:avLst/>
            </a:prstGeom>
          </p:spPr>
        </p:pic>
        <p:sp>
          <p:nvSpPr>
            <p:cNvPr id="830" name="object 830"/>
            <p:cNvSpPr/>
            <p:nvPr/>
          </p:nvSpPr>
          <p:spPr>
            <a:xfrm>
              <a:off x="3988816" y="452577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40"/>
                  </a:lnTo>
                  <a:lnTo>
                    <a:pt x="12176" y="4492"/>
                  </a:lnTo>
                  <a:lnTo>
                    <a:pt x="22342" y="144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1" name="object 831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3985260" y="4501934"/>
              <a:ext cx="147916" cy="147916"/>
            </a:xfrm>
            <a:prstGeom prst="rect">
              <a:avLst/>
            </a:prstGeom>
          </p:spPr>
        </p:pic>
        <p:pic>
          <p:nvPicPr>
            <p:cNvPr id="832" name="object 832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4033266" y="4527042"/>
              <a:ext cx="56514" cy="56514"/>
            </a:xfrm>
            <a:prstGeom prst="rect">
              <a:avLst/>
            </a:prstGeom>
          </p:spPr>
        </p:pic>
        <p:sp>
          <p:nvSpPr>
            <p:cNvPr id="833" name="object 833"/>
            <p:cNvSpPr/>
            <p:nvPr/>
          </p:nvSpPr>
          <p:spPr>
            <a:xfrm>
              <a:off x="4033266" y="452704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4" name="object 834"/>
            <p:cNvPicPr/>
            <p:nvPr/>
          </p:nvPicPr>
          <p:blipFill>
            <a:blip r:embed="rId262" cstate="print"/>
            <a:stretch>
              <a:fillRect/>
            </a:stretch>
          </p:blipFill>
          <p:spPr>
            <a:xfrm>
              <a:off x="4601594" y="3252892"/>
              <a:ext cx="121813" cy="121813"/>
            </a:xfrm>
            <a:prstGeom prst="rect">
              <a:avLst/>
            </a:prstGeom>
          </p:spPr>
        </p:pic>
        <p:pic>
          <p:nvPicPr>
            <p:cNvPr id="835" name="object 83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632452" y="3260852"/>
              <a:ext cx="56514" cy="56514"/>
            </a:xfrm>
            <a:prstGeom prst="rect">
              <a:avLst/>
            </a:prstGeom>
          </p:spPr>
        </p:pic>
        <p:sp>
          <p:nvSpPr>
            <p:cNvPr id="836" name="object 836"/>
            <p:cNvSpPr/>
            <p:nvPr/>
          </p:nvSpPr>
          <p:spPr>
            <a:xfrm>
              <a:off x="4632452" y="326085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7" name="object 837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622291" y="3317786"/>
              <a:ext cx="147916" cy="147916"/>
            </a:xfrm>
            <a:prstGeom prst="rect">
              <a:avLst/>
            </a:prstGeom>
          </p:spPr>
        </p:pic>
        <p:pic>
          <p:nvPicPr>
            <p:cNvPr id="838" name="object 83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670805" y="3342386"/>
              <a:ext cx="56642" cy="56641"/>
            </a:xfrm>
            <a:prstGeom prst="rect">
              <a:avLst/>
            </a:prstGeom>
          </p:spPr>
        </p:pic>
        <p:sp>
          <p:nvSpPr>
            <p:cNvPr id="839" name="object 839"/>
            <p:cNvSpPr/>
            <p:nvPr/>
          </p:nvSpPr>
          <p:spPr>
            <a:xfrm>
              <a:off x="4670805" y="334238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0" name="object 840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4515612" y="3166910"/>
              <a:ext cx="147916" cy="147916"/>
            </a:xfrm>
            <a:prstGeom prst="rect">
              <a:avLst/>
            </a:prstGeom>
          </p:spPr>
        </p:pic>
        <p:pic>
          <p:nvPicPr>
            <p:cNvPr id="841" name="object 841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562856" y="3191256"/>
              <a:ext cx="56515" cy="56515"/>
            </a:xfrm>
            <a:prstGeom prst="rect">
              <a:avLst/>
            </a:prstGeom>
          </p:spPr>
        </p:pic>
        <p:sp>
          <p:nvSpPr>
            <p:cNvPr id="842" name="object 842"/>
            <p:cNvSpPr/>
            <p:nvPr/>
          </p:nvSpPr>
          <p:spPr>
            <a:xfrm>
              <a:off x="4562856" y="319125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3" name="object 843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4668011" y="3319310"/>
              <a:ext cx="147916" cy="147916"/>
            </a:xfrm>
            <a:prstGeom prst="rect">
              <a:avLst/>
            </a:prstGeom>
          </p:spPr>
        </p:pic>
        <p:pic>
          <p:nvPicPr>
            <p:cNvPr id="844" name="object 844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715255" y="3343656"/>
              <a:ext cx="56515" cy="56515"/>
            </a:xfrm>
            <a:prstGeom prst="rect">
              <a:avLst/>
            </a:prstGeom>
          </p:spPr>
        </p:pic>
        <p:sp>
          <p:nvSpPr>
            <p:cNvPr id="845" name="object 845"/>
            <p:cNvSpPr/>
            <p:nvPr/>
          </p:nvSpPr>
          <p:spPr>
            <a:xfrm>
              <a:off x="4715255" y="334365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6" name="object 84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620325" y="2954188"/>
              <a:ext cx="130514" cy="121813"/>
            </a:xfrm>
            <a:prstGeom prst="rect">
              <a:avLst/>
            </a:prstGeom>
          </p:spPr>
        </p:pic>
        <p:pic>
          <p:nvPicPr>
            <p:cNvPr id="847" name="object 8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59630" y="2961132"/>
              <a:ext cx="56642" cy="56641"/>
            </a:xfrm>
            <a:prstGeom prst="rect">
              <a:avLst/>
            </a:prstGeom>
          </p:spPr>
        </p:pic>
        <p:sp>
          <p:nvSpPr>
            <p:cNvPr id="848" name="object 848"/>
            <p:cNvSpPr/>
            <p:nvPr/>
          </p:nvSpPr>
          <p:spPr>
            <a:xfrm>
              <a:off x="4659630" y="29611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2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9" name="object 849"/>
            <p:cNvPicPr/>
            <p:nvPr/>
          </p:nvPicPr>
          <p:blipFill>
            <a:blip r:embed="rId263" cstate="print"/>
            <a:stretch>
              <a:fillRect/>
            </a:stretch>
          </p:blipFill>
          <p:spPr>
            <a:xfrm>
              <a:off x="4823017" y="2954188"/>
              <a:ext cx="130514" cy="121813"/>
            </a:xfrm>
            <a:prstGeom prst="rect">
              <a:avLst/>
            </a:prstGeom>
          </p:spPr>
        </p:pic>
        <p:pic>
          <p:nvPicPr>
            <p:cNvPr id="850" name="object 8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862449" y="2962402"/>
              <a:ext cx="56514" cy="56514"/>
            </a:xfrm>
            <a:prstGeom prst="rect">
              <a:avLst/>
            </a:prstGeom>
          </p:spPr>
        </p:pic>
        <p:pic>
          <p:nvPicPr>
            <p:cNvPr id="851" name="object 8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857686" y="2957639"/>
              <a:ext cx="66039" cy="66039"/>
            </a:xfrm>
            <a:prstGeom prst="rect">
              <a:avLst/>
            </a:prstGeom>
          </p:spPr>
        </p:pic>
        <p:pic>
          <p:nvPicPr>
            <p:cNvPr id="852" name="object 85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582668" y="2904782"/>
              <a:ext cx="147916" cy="147916"/>
            </a:xfrm>
            <a:prstGeom prst="rect">
              <a:avLst/>
            </a:prstGeom>
          </p:spPr>
        </p:pic>
        <p:pic>
          <p:nvPicPr>
            <p:cNvPr id="853" name="object 853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631055" y="2929509"/>
              <a:ext cx="56642" cy="56641"/>
            </a:xfrm>
            <a:prstGeom prst="rect">
              <a:avLst/>
            </a:prstGeom>
          </p:spPr>
        </p:pic>
        <p:sp>
          <p:nvSpPr>
            <p:cNvPr id="854" name="object 854"/>
            <p:cNvSpPr/>
            <p:nvPr/>
          </p:nvSpPr>
          <p:spPr>
            <a:xfrm>
              <a:off x="4631055" y="292950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347"/>
                  </a:lnTo>
                  <a:lnTo>
                    <a:pt x="4540" y="44576"/>
                  </a:lnTo>
                  <a:lnTo>
                    <a:pt x="162" y="34424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5" name="object 855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4622291" y="2985465"/>
              <a:ext cx="147916" cy="149402"/>
            </a:xfrm>
            <a:prstGeom prst="rect">
              <a:avLst/>
            </a:prstGeom>
          </p:spPr>
        </p:pic>
        <p:pic>
          <p:nvPicPr>
            <p:cNvPr id="856" name="object 856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4669536" y="3011170"/>
              <a:ext cx="56514" cy="56641"/>
            </a:xfrm>
            <a:prstGeom prst="rect">
              <a:avLst/>
            </a:prstGeom>
          </p:spPr>
        </p:pic>
        <p:sp>
          <p:nvSpPr>
            <p:cNvPr id="857" name="object 857"/>
            <p:cNvSpPr/>
            <p:nvPr/>
          </p:nvSpPr>
          <p:spPr>
            <a:xfrm>
              <a:off x="4669536" y="301117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8" name="object 858"/>
            <p:cNvPicPr/>
            <p:nvPr/>
          </p:nvPicPr>
          <p:blipFill>
            <a:blip r:embed="rId264" cstate="print"/>
            <a:stretch>
              <a:fillRect/>
            </a:stretch>
          </p:blipFill>
          <p:spPr>
            <a:xfrm>
              <a:off x="4666488" y="2952026"/>
              <a:ext cx="147916" cy="147916"/>
            </a:xfrm>
            <a:prstGeom prst="rect">
              <a:avLst/>
            </a:prstGeom>
          </p:spPr>
        </p:pic>
        <p:pic>
          <p:nvPicPr>
            <p:cNvPr id="859" name="object 859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4713858" y="2977515"/>
              <a:ext cx="56641" cy="56642"/>
            </a:xfrm>
            <a:prstGeom prst="rect">
              <a:avLst/>
            </a:prstGeom>
          </p:spPr>
        </p:pic>
        <p:sp>
          <p:nvSpPr>
            <p:cNvPr id="860" name="object 860"/>
            <p:cNvSpPr/>
            <p:nvPr/>
          </p:nvSpPr>
          <p:spPr>
            <a:xfrm>
              <a:off x="4713858" y="29775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40" y="52294"/>
                  </a:lnTo>
                  <a:lnTo>
                    <a:pt x="4492" y="44529"/>
                  </a:lnTo>
                  <a:lnTo>
                    <a:pt x="144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2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1" name="object 861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5017008" y="3479330"/>
              <a:ext cx="147916" cy="147916"/>
            </a:xfrm>
            <a:prstGeom prst="rect">
              <a:avLst/>
            </a:prstGeom>
          </p:spPr>
        </p:pic>
        <p:pic>
          <p:nvPicPr>
            <p:cNvPr id="862" name="object 8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64886" y="3504438"/>
              <a:ext cx="56641" cy="56641"/>
            </a:xfrm>
            <a:prstGeom prst="rect">
              <a:avLst/>
            </a:prstGeom>
          </p:spPr>
        </p:pic>
        <p:sp>
          <p:nvSpPr>
            <p:cNvPr id="863" name="object 863"/>
            <p:cNvSpPr/>
            <p:nvPr/>
          </p:nvSpPr>
          <p:spPr>
            <a:xfrm>
              <a:off x="5064886" y="350443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4" name="object 8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20867" y="3473234"/>
              <a:ext cx="147916" cy="147916"/>
            </a:xfrm>
            <a:prstGeom prst="rect">
              <a:avLst/>
            </a:prstGeom>
          </p:spPr>
        </p:pic>
        <p:pic>
          <p:nvPicPr>
            <p:cNvPr id="865" name="object 865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469254" y="3498469"/>
              <a:ext cx="56642" cy="56514"/>
            </a:xfrm>
            <a:prstGeom prst="rect">
              <a:avLst/>
            </a:prstGeom>
          </p:spPr>
        </p:pic>
        <p:sp>
          <p:nvSpPr>
            <p:cNvPr id="866" name="object 866"/>
            <p:cNvSpPr/>
            <p:nvPr/>
          </p:nvSpPr>
          <p:spPr>
            <a:xfrm>
              <a:off x="5469254" y="3498469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4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7" name="object 8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53455" y="3454946"/>
              <a:ext cx="147916" cy="147916"/>
            </a:xfrm>
            <a:prstGeom prst="rect">
              <a:avLst/>
            </a:prstGeom>
          </p:spPr>
        </p:pic>
        <p:pic>
          <p:nvPicPr>
            <p:cNvPr id="868" name="object 868"/>
            <p:cNvPicPr/>
            <p:nvPr/>
          </p:nvPicPr>
          <p:blipFill>
            <a:blip r:embed="rId265" cstate="print"/>
            <a:stretch>
              <a:fillRect/>
            </a:stretch>
          </p:blipFill>
          <p:spPr>
            <a:xfrm>
              <a:off x="5601335" y="3479292"/>
              <a:ext cx="56514" cy="56515"/>
            </a:xfrm>
            <a:prstGeom prst="rect">
              <a:avLst/>
            </a:prstGeom>
          </p:spPr>
        </p:pic>
        <p:sp>
          <p:nvSpPr>
            <p:cNvPr id="869" name="object 869"/>
            <p:cNvSpPr/>
            <p:nvPr/>
          </p:nvSpPr>
          <p:spPr>
            <a:xfrm>
              <a:off x="5601335" y="347929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0" name="object 870"/>
            <p:cNvPicPr/>
            <p:nvPr/>
          </p:nvPicPr>
          <p:blipFill>
            <a:blip r:embed="rId208" cstate="print"/>
            <a:stretch>
              <a:fillRect/>
            </a:stretch>
          </p:blipFill>
          <p:spPr>
            <a:xfrm>
              <a:off x="5297424" y="3421418"/>
              <a:ext cx="147916" cy="147916"/>
            </a:xfrm>
            <a:prstGeom prst="rect">
              <a:avLst/>
            </a:prstGeom>
          </p:spPr>
        </p:pic>
        <p:pic>
          <p:nvPicPr>
            <p:cNvPr id="871" name="object 87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345302" y="3445637"/>
              <a:ext cx="56514" cy="56641"/>
            </a:xfrm>
            <a:prstGeom prst="rect">
              <a:avLst/>
            </a:prstGeom>
          </p:spPr>
        </p:pic>
        <p:sp>
          <p:nvSpPr>
            <p:cNvPr id="872" name="object 872"/>
            <p:cNvSpPr/>
            <p:nvPr/>
          </p:nvSpPr>
          <p:spPr>
            <a:xfrm>
              <a:off x="5345302" y="3445637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3" name="object 873"/>
            <p:cNvPicPr/>
            <p:nvPr/>
          </p:nvPicPr>
          <p:blipFill>
            <a:blip r:embed="rId216" cstate="print"/>
            <a:stretch>
              <a:fillRect/>
            </a:stretch>
          </p:blipFill>
          <p:spPr>
            <a:xfrm>
              <a:off x="4869180" y="3494570"/>
              <a:ext cx="147916" cy="147916"/>
            </a:xfrm>
            <a:prstGeom prst="rect">
              <a:avLst/>
            </a:prstGeom>
          </p:spPr>
        </p:pic>
        <p:pic>
          <p:nvPicPr>
            <p:cNvPr id="874" name="object 874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916424" y="3519678"/>
              <a:ext cx="56514" cy="56514"/>
            </a:xfrm>
            <a:prstGeom prst="rect">
              <a:avLst/>
            </a:prstGeom>
          </p:spPr>
        </p:pic>
        <p:sp>
          <p:nvSpPr>
            <p:cNvPr id="875" name="object 875"/>
            <p:cNvSpPr/>
            <p:nvPr/>
          </p:nvSpPr>
          <p:spPr>
            <a:xfrm>
              <a:off x="4916424" y="351967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6" name="object 876"/>
            <p:cNvPicPr/>
            <p:nvPr/>
          </p:nvPicPr>
          <p:blipFill>
            <a:blip r:embed="rId266" cstate="print"/>
            <a:stretch>
              <a:fillRect/>
            </a:stretch>
          </p:blipFill>
          <p:spPr>
            <a:xfrm>
              <a:off x="3781044" y="4799038"/>
              <a:ext cx="1399031" cy="376466"/>
            </a:xfrm>
            <a:prstGeom prst="rect">
              <a:avLst/>
            </a:prstGeom>
          </p:spPr>
        </p:pic>
        <p:pic>
          <p:nvPicPr>
            <p:cNvPr id="877" name="object 877"/>
            <p:cNvPicPr/>
            <p:nvPr/>
          </p:nvPicPr>
          <p:blipFill>
            <a:blip r:embed="rId267" cstate="print"/>
            <a:stretch>
              <a:fillRect/>
            </a:stretch>
          </p:blipFill>
          <p:spPr>
            <a:xfrm>
              <a:off x="3828288" y="4823460"/>
              <a:ext cx="1309115" cy="286512"/>
            </a:xfrm>
            <a:prstGeom prst="rect">
              <a:avLst/>
            </a:prstGeom>
          </p:spPr>
        </p:pic>
        <p:sp>
          <p:nvSpPr>
            <p:cNvPr id="878" name="object 878"/>
            <p:cNvSpPr/>
            <p:nvPr/>
          </p:nvSpPr>
          <p:spPr>
            <a:xfrm>
              <a:off x="3828288" y="4823460"/>
              <a:ext cx="1309370" cy="287020"/>
            </a:xfrm>
            <a:custGeom>
              <a:avLst/>
              <a:gdLst/>
              <a:ahLst/>
              <a:cxnLst/>
              <a:rect l="l" t="t" r="r" b="b"/>
              <a:pathLst>
                <a:path w="1309370" h="287020">
                  <a:moveTo>
                    <a:pt x="0" y="143256"/>
                  </a:moveTo>
                  <a:lnTo>
                    <a:pt x="143256" y="0"/>
                  </a:lnTo>
                  <a:lnTo>
                    <a:pt x="143256" y="71627"/>
                  </a:lnTo>
                  <a:lnTo>
                    <a:pt x="1165860" y="71627"/>
                  </a:lnTo>
                  <a:lnTo>
                    <a:pt x="1165860" y="0"/>
                  </a:lnTo>
                  <a:lnTo>
                    <a:pt x="1309115" y="143256"/>
                  </a:lnTo>
                  <a:lnTo>
                    <a:pt x="1165860" y="286512"/>
                  </a:lnTo>
                  <a:lnTo>
                    <a:pt x="1165860" y="214883"/>
                  </a:lnTo>
                  <a:lnTo>
                    <a:pt x="143256" y="214883"/>
                  </a:lnTo>
                  <a:lnTo>
                    <a:pt x="143256" y="286512"/>
                  </a:lnTo>
                  <a:lnTo>
                    <a:pt x="0" y="143256"/>
                  </a:lnTo>
                  <a:close/>
                </a:path>
              </a:pathLst>
            </a:custGeom>
            <a:ln w="9525">
              <a:solidFill>
                <a:srgbClr val="A11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9" name="object 879"/>
          <p:cNvSpPr txBox="1"/>
          <p:nvPr/>
        </p:nvSpPr>
        <p:spPr>
          <a:xfrm>
            <a:off x="4725670" y="4506595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대역폭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80" name="object 8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1609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Contents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2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872" y="1476247"/>
            <a:ext cx="4763770" cy="3501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Introduction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What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is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Conducting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Analysis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Comparing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with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Other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Methods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"/>
              <a:tabLst>
                <a:tab pos="241935" algn="l"/>
              </a:tabLst>
            </a:pP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Recap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93430" cy="47135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추론에서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의의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00B0F0"/>
                </a:solidFill>
                <a:latin typeface="Malgun Gothic"/>
                <a:cs typeface="Malgun Gothic"/>
              </a:rPr>
              <a:t>간단하면서도</a:t>
            </a:r>
            <a:r>
              <a:rPr sz="1800" b="1" spc="-3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B0F0"/>
                </a:solidFill>
                <a:latin typeface="Malgun Gothic"/>
                <a:cs typeface="Malgun Gothic"/>
              </a:rPr>
              <a:t>강력한</a:t>
            </a:r>
            <a:r>
              <a:rPr sz="1800" b="1" spc="-3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B0F0"/>
                </a:solidFill>
                <a:latin typeface="Malgun Gothic"/>
                <a:cs typeface="Malgun Gothic"/>
              </a:rPr>
              <a:t>시각화</a:t>
            </a:r>
            <a:endParaRPr sz="1800" dirty="0">
              <a:solidFill>
                <a:srgbClr val="00B0F0"/>
              </a:solidFill>
              <a:latin typeface="Malgun Gothic"/>
              <a:cs typeface="Malgun Gothic"/>
            </a:endParaRPr>
          </a:p>
          <a:p>
            <a:pPr marL="1021080" marR="141605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추론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주장에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도움이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강력한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시각화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제시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있음 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(cf.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DID)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최초로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제안된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당시(1960)보다도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최근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분야에서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널리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활용됨</a:t>
            </a:r>
            <a:endParaRPr sz="18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선택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편향에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대응</a:t>
            </a:r>
            <a:endParaRPr sz="1800" dirty="0">
              <a:latin typeface="Malgun Gothic"/>
              <a:cs typeface="Malgun Gothic"/>
            </a:endParaRPr>
          </a:p>
          <a:p>
            <a:pPr marL="1021080" marR="16637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임계값</a:t>
            </a:r>
            <a:r>
              <a:rPr sz="18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근처의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관측치들은</a:t>
            </a:r>
            <a:r>
              <a:rPr sz="18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유사한 특성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가진다고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합리적으로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가정할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경우가 많기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선택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편향에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대응할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준실험</a:t>
            </a:r>
            <a:r>
              <a:rPr sz="18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endParaRPr sz="1800" dirty="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무작위통제실험이 불가능한 상황에서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적절한 할당변수, 임계값 및 대역 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폭을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실험과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유사한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환경을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제공하고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강력한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추론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근거를 제시할 수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21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" y="1017270"/>
            <a:ext cx="2946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RDD를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연구들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41" y="1860804"/>
            <a:ext cx="5391861" cy="9239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8505" y="3153954"/>
            <a:ext cx="5677639" cy="11056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077" y="4687349"/>
            <a:ext cx="5791200" cy="110391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54673" y="1764309"/>
            <a:ext cx="2254250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소득</a:t>
            </a:r>
            <a:endParaRPr sz="1600">
              <a:latin typeface="Malgun Gothic"/>
              <a:cs typeface="Malgun Gothic"/>
            </a:endParaRPr>
          </a:p>
          <a:p>
            <a:pPr marL="12700" marR="5080">
              <a:lnSpc>
                <a:spcPct val="120000"/>
              </a:lnSpc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기초노령연금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수급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소득 및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소비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549" y="3098444"/>
            <a:ext cx="253238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 변수: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저소득학생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교육복지학교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지정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학습부진아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비율</a:t>
            </a:r>
            <a:endParaRPr sz="1600">
              <a:latin typeface="Malgun Gothic"/>
              <a:cs typeface="Malgun Gothic"/>
            </a:endParaRPr>
          </a:p>
          <a:p>
            <a:pPr marL="101219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(학력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격차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완화)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14469" y="5781547"/>
            <a:ext cx="415036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전반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및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3쿼터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종료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시점의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점수차 </a:t>
            </a:r>
            <a:r>
              <a:rPr sz="1600" b="1" spc="-5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열세 상황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인식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4469" y="6416141"/>
            <a:ext cx="1440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승률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2090" y="1062609"/>
            <a:ext cx="45180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특정한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임계값에 의한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처치가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들어가는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경우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유용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946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RDD를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연구들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9064" y="3730752"/>
            <a:ext cx="5288280" cy="914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441" y="5164835"/>
            <a:ext cx="5297369" cy="914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35953" y="2130323"/>
            <a:ext cx="2806700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반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인원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소/대형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반 </a:t>
            </a:r>
            <a:r>
              <a:rPr sz="1050" b="1" spc="-5" dirty="0">
                <a:solidFill>
                  <a:srgbClr val="FF0000"/>
                </a:solidFill>
                <a:latin typeface="Malgun Gothic"/>
                <a:cs typeface="Malgun Gothic"/>
              </a:rPr>
              <a:t>(Maimonides’</a:t>
            </a:r>
            <a:r>
              <a:rPr sz="105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50" b="1" spc="-5" dirty="0">
                <a:solidFill>
                  <a:srgbClr val="FF0000"/>
                </a:solidFill>
                <a:latin typeface="Malgun Gothic"/>
                <a:cs typeface="Malgun Gothic"/>
              </a:rPr>
              <a:t>rule)</a:t>
            </a:r>
            <a:endParaRPr sz="10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학습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성과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3605516"/>
            <a:ext cx="1949705" cy="11648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</a:t>
            </a:r>
            <a:r>
              <a:rPr sz="1600" b="1" spc="1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거주지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 고급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초등학교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 결과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부동산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가격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3461" y="5112765"/>
            <a:ext cx="230632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 변수: 대기질 수준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Clean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Air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Act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적용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부동산 가격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3330" y="2101595"/>
            <a:ext cx="5289757" cy="10896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56959" y="0"/>
            <a:ext cx="2987040" cy="21732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473065" cy="3839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546985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번외)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Maimonides’s</a:t>
            </a:r>
            <a:r>
              <a:rPr sz="2000" b="1" spc="-8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rule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12세기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유대인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철학자인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Moses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Maimonides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endParaRPr sz="1800">
              <a:latin typeface="Malgun Gothic"/>
              <a:cs typeface="Malgun Gothic"/>
            </a:endParaRPr>
          </a:p>
          <a:p>
            <a:pPr marR="2574290" algn="ctr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주장한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교육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원칙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750">
              <a:latin typeface="Malgun Gothic"/>
              <a:cs typeface="Malgun Gothic"/>
            </a:endParaRPr>
          </a:p>
          <a:p>
            <a:pPr marL="563880" marR="116205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이스라엘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공립학교의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정원은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40을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초과하면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안된다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원칙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333D47"/>
              </a:buClr>
              <a:buFont typeface="Wingdings"/>
              <a:buChar char=""/>
            </a:pPr>
            <a:endParaRPr sz="1750">
              <a:latin typeface="Malgun Gothic"/>
              <a:cs typeface="Malgun Gothic"/>
            </a:endParaRPr>
          </a:p>
          <a:p>
            <a:pPr marL="563880" marR="277495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정원이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40명을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초과할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반드시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새로운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개설되어야 한다고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주장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40명이라는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명확한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제시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4476" y="1833649"/>
            <a:ext cx="2307335" cy="28904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5345" cy="46967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변수와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연속성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변수와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변수가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자연스러운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연속적인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분포를</a:t>
            </a:r>
            <a:endParaRPr sz="1800" dirty="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가져야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한다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800" dirty="0">
              <a:latin typeface="Malgun Gothic"/>
              <a:cs typeface="Malgun Gothic"/>
            </a:endParaRPr>
          </a:p>
          <a:p>
            <a:pPr marL="1021080" marR="19050" lvl="1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연속성을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 주변의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동질적이라는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을 할 수 있으며, 이를 바탕으로 처치군과 대조군의 차이가 처치에 의한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것이라고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주장할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있음</a:t>
            </a:r>
            <a:endParaRPr sz="18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16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조작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가능성의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부재</a:t>
            </a:r>
            <a:endParaRPr sz="1800" dirty="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처치를</a:t>
            </a:r>
            <a:r>
              <a:rPr sz="18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받거나</a:t>
            </a:r>
            <a:r>
              <a:rPr sz="18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받지</a:t>
            </a:r>
            <a:r>
              <a:rPr sz="1800" spc="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않기</a:t>
            </a:r>
            <a:r>
              <a:rPr sz="18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위해</a:t>
            </a:r>
            <a:r>
              <a:rPr sz="18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할당</a:t>
            </a:r>
            <a:r>
              <a:rPr sz="18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변수를</a:t>
            </a:r>
            <a:r>
              <a:rPr sz="18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조작할</a:t>
            </a:r>
            <a:r>
              <a:rPr sz="18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없어야 </a:t>
            </a:r>
            <a:r>
              <a:rPr sz="1800" spc="-6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하며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주변에서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분포가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자연스럽게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형성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되어야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16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주변의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동질성</a:t>
            </a:r>
            <a:endParaRPr sz="1800" dirty="0">
              <a:latin typeface="Malgun Gothic"/>
              <a:cs typeface="Malgun Gothic"/>
            </a:endParaRPr>
          </a:p>
          <a:p>
            <a:pPr marL="1021080" marR="197485" lvl="1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비교적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동질적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가정으로,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관찰되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않은 특성들 역시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유사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것이라고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4C4F5-F22D-B347-8187-9A8097174006}"/>
              </a:ext>
            </a:extLst>
          </p:cNvPr>
          <p:cNvSpPr txBox="1"/>
          <p:nvPr/>
        </p:nvSpPr>
        <p:spPr>
          <a:xfrm>
            <a:off x="8077200" y="4191000"/>
            <a:ext cx="429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Ex) </a:t>
            </a:r>
            <a:r>
              <a:rPr lang="en-US" dirty="0" err="1"/>
              <a:t>vip</a:t>
            </a:r>
            <a:r>
              <a:rPr lang="en-US" dirty="0"/>
              <a:t> </a:t>
            </a:r>
            <a:r>
              <a:rPr lang="ko-KR" altLang="en-US" dirty="0" err="1"/>
              <a:t>임계값</a:t>
            </a:r>
            <a:r>
              <a:rPr lang="ko-KR" altLang="en-US" dirty="0"/>
              <a:t> 근처에 있는 사람에게 판촉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0740" cy="5101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한계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(및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이에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주의사항)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일반화의</a:t>
            </a:r>
            <a:r>
              <a:rPr sz="18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근처의 관측치들만이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분석에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1800">
              <a:latin typeface="Malgun Gothic"/>
              <a:cs typeface="Malgun Gothic"/>
            </a:endParaRPr>
          </a:p>
          <a:p>
            <a:pPr marL="1021080" marR="153035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이에 따라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일부 관측치들이 분석에서 제외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될 수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있으며,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 근처의 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관심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전체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모집단을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대표하지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않는다면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일반화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범위가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제한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(cf.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PSM)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선택의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18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임계값으로부터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얼마나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떨어진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관측치까지 분석에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하느냐는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중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요한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문제이지만 적절히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결정하기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경우도 많음</a:t>
            </a:r>
            <a:endParaRPr sz="1800">
              <a:latin typeface="Malgun Gothic"/>
              <a:cs typeface="Malgun Gothic"/>
            </a:endParaRPr>
          </a:p>
          <a:p>
            <a:pPr marL="1021080" marR="71755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너무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좁은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선택하면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줄어들어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정밀도가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떨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어질 수 있으며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너무 넓은 대역폭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을 선택하면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 대조군 사이의 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동질성이 약해지고 임계값 근처의 불연속성을 제대로 포착하지 못할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5345" cy="4498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한계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(및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이에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주의사항)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8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제한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충분하지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않다면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어려울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marR="36195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예를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들어,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수준의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확보되지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않는다면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검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정을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수행하기 어렵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 분석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결과의 신뢰도가 저하됨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조작</a:t>
            </a:r>
            <a:r>
              <a:rPr sz="18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가능성</a:t>
            </a:r>
            <a:endParaRPr sz="1800">
              <a:latin typeface="Malgun Gothic"/>
              <a:cs typeface="Malgun Gothic"/>
            </a:endParaRPr>
          </a:p>
          <a:p>
            <a:pPr marL="227965" marR="5715" lvl="1" indent="-227965" algn="r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27965" algn="l"/>
                <a:tab pos="2292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변수에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조작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가능성이 있는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근처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분포를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왜곡</a:t>
            </a:r>
            <a:endParaRPr sz="180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시킬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있기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유효성에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미침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(RDD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 위배)</a:t>
            </a:r>
            <a:endParaRPr sz="1800">
              <a:latin typeface="Malgun Gothic"/>
              <a:cs typeface="Malgun Gothic"/>
            </a:endParaRPr>
          </a:p>
          <a:p>
            <a:pPr marL="1021080" marR="5715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예) 장학금을 받기 위한 임계값을 학생들이 사전에 알고 있다면, 임계값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인근의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학생들이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점수를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얻기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별도의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노력을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있을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 → 분포가 어떻게 변화할까?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163" y="2951226"/>
            <a:ext cx="6930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Conducting</a:t>
            </a:r>
            <a:r>
              <a:rPr spc="-35" dirty="0"/>
              <a:t> </a:t>
            </a:r>
            <a:r>
              <a:rPr dirty="0"/>
              <a:t>RDD</a:t>
            </a:r>
            <a:r>
              <a:rPr spc="-215" dirty="0"/>
              <a:t> </a:t>
            </a:r>
            <a:r>
              <a:rPr dirty="0"/>
              <a:t>Analysis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058535" cy="2934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단계는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다음과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같이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설정할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결정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Malgun Gothic"/>
              <a:buAutoNum type="arabicPeriod"/>
            </a:pPr>
            <a:endParaRPr sz="19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선택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Malgun Gothic"/>
              <a:buAutoNum type="arabicPeriod"/>
            </a:pPr>
            <a:endParaRPr sz="19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해석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10575" cy="40636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할당변수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임계값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설정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A2C2C"/>
              </a:buClr>
              <a:buFont typeface="Malgun Gothic"/>
              <a:buAutoNum type="arabicPeriod"/>
            </a:pPr>
            <a:endParaRPr sz="2350" dirty="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RDD를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활용한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연구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설계에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해당하는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부분</a:t>
            </a:r>
            <a:endParaRPr sz="18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Wingdings"/>
              <a:buChar char=""/>
            </a:pPr>
            <a:endParaRPr sz="1900" dirty="0">
              <a:latin typeface="Malgun Gothic"/>
              <a:cs typeface="Malgun Gothic"/>
            </a:endParaRPr>
          </a:p>
          <a:p>
            <a:pPr marL="563880" marR="4253230" lvl="1" indent="-564515" algn="r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할당변수: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기준이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800" dirty="0">
              <a:latin typeface="Malgun Gothic"/>
              <a:cs typeface="Malgun Gothic"/>
            </a:endParaRPr>
          </a:p>
          <a:p>
            <a:pPr marL="227965" marR="4192270" lvl="2" indent="-227965" algn="r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27965" algn="l"/>
                <a:tab pos="2292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분석: 처치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800" dirty="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 dirty="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임계값은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여부를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결정하는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할당변수의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기준값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으로,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배경에서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설</a:t>
            </a:r>
            <a:endParaRPr sz="1800" dirty="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정될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 dirty="0">
              <a:latin typeface="Malgun Gothic"/>
              <a:cs typeface="Malgun Gothic"/>
            </a:endParaRPr>
          </a:p>
          <a:p>
            <a:pPr marL="1021080" marR="102235" lvl="2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FF0000"/>
                </a:solidFill>
                <a:latin typeface="Malgun Gothic"/>
                <a:cs typeface="Malgun Gothic"/>
              </a:rPr>
              <a:t>법/정책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 가능 연령, 연 매출 10억 이상 사업장 지역화폐 사용 제한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800" dirty="0">
              <a:latin typeface="Malgun Gothic"/>
              <a:cs typeface="Malgun Gothic"/>
            </a:endParaRPr>
          </a:p>
          <a:p>
            <a:pPr marL="1021080" marR="5080" lvl="2" indent="-229235">
              <a:lnSpc>
                <a:spcPct val="1101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기타 (임의)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규칙: 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Yelp의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평점 반올림 방식, A대학 합격 점수, B기업의 우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수고객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선정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방식,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Maimonide’s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rule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8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5057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Objectives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3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467350" cy="35642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학습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목표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개념을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이해한다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장단점을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이해한다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설계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적용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방법을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이해한다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해석할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있다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150225" cy="2220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대상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미국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MLDA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MLDA(minimum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legal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drinking</a:t>
            </a:r>
            <a:r>
              <a:rPr sz="1800" b="1" spc="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age)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최소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합법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 연령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미국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21세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우리나라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19세가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1월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1일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단,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행위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자체보다는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주류 구매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출입에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제한이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7423" y="3840479"/>
            <a:ext cx="2996183" cy="2240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980" y="3840479"/>
            <a:ext cx="3968496" cy="22372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742045" cy="4060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대상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미국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MLDA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법적으로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허용된다고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부상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사망이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늘어나나?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(효과가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금방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나타나나?)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음주가 법적으로 허용되어서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술을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마시게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1800">
              <a:latin typeface="Malgun Gothic"/>
              <a:cs typeface="Malgun Gothic"/>
            </a:endParaRPr>
          </a:p>
          <a:p>
            <a:pPr marL="1021080" marR="272415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건강이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악화되거나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사망하는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외에도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부상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사망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요인들이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교통사고(음주운전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등),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폭행시비,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정신건강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악화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참고</a:t>
            </a:r>
            <a:r>
              <a:rPr sz="18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연구:</a:t>
            </a:r>
            <a:endParaRPr sz="1800">
              <a:latin typeface="Malgun Gothic"/>
              <a:cs typeface="Malgun Gothic"/>
            </a:endParaRPr>
          </a:p>
          <a:p>
            <a:pPr marL="1021080" marR="29845" lvl="1" indent="-229235">
              <a:lnSpc>
                <a:spcPct val="107000"/>
              </a:lnSpc>
              <a:spcBef>
                <a:spcPts val="46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600" spc="-20" dirty="0">
                <a:solidFill>
                  <a:srgbClr val="212121"/>
                </a:solidFill>
                <a:latin typeface="Malgun Gothic"/>
                <a:cs typeface="Malgun Gothic"/>
              </a:rPr>
              <a:t>Carpenter,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C.,</a:t>
            </a:r>
            <a:r>
              <a:rPr sz="1600" spc="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&amp;</a:t>
            </a:r>
            <a:r>
              <a:rPr sz="1600" spc="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Dobkin,</a:t>
            </a:r>
            <a:r>
              <a:rPr sz="16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C. 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(2009).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The</a:t>
            </a:r>
            <a:r>
              <a:rPr sz="16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effect</a:t>
            </a:r>
            <a:r>
              <a:rPr sz="16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Malgun Gothic"/>
                <a:cs typeface="Malgun Gothic"/>
              </a:rPr>
              <a:t>of</a:t>
            </a:r>
            <a:r>
              <a:rPr sz="1600" spc="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alcohol</a:t>
            </a:r>
            <a:r>
              <a:rPr sz="16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consumption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 on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mortality: </a:t>
            </a:r>
            <a:r>
              <a:rPr sz="1600" spc="-54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Malgun Gothic"/>
                <a:cs typeface="Malgun Gothic"/>
              </a:rPr>
              <a:t>regression</a:t>
            </a:r>
            <a:r>
              <a:rPr sz="16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discontinuity</a:t>
            </a:r>
            <a:r>
              <a:rPr sz="1600" spc="2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Malgun Gothic"/>
                <a:cs typeface="Malgun Gothic"/>
              </a:rPr>
              <a:t>evidence</a:t>
            </a:r>
            <a:r>
              <a:rPr sz="1600" spc="4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Malgun Gothic"/>
                <a:cs typeface="Malgun Gothic"/>
              </a:rPr>
              <a:t>from</a:t>
            </a:r>
            <a:r>
              <a:rPr sz="16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the</a:t>
            </a:r>
            <a:r>
              <a:rPr sz="1600" spc="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minimum</a:t>
            </a:r>
            <a:r>
              <a:rPr sz="1600" spc="4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Malgun Gothic"/>
                <a:cs typeface="Malgun Gothic"/>
              </a:rPr>
              <a:t>drinking</a:t>
            </a:r>
            <a:r>
              <a:rPr sz="1600" spc="2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age.</a:t>
            </a:r>
            <a:r>
              <a:rPr sz="1600" spc="5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Malgun Gothic"/>
                <a:cs typeface="Malgun Gothic"/>
              </a:rPr>
              <a:t>American </a:t>
            </a:r>
            <a:r>
              <a:rPr sz="1650" spc="-2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35" dirty="0">
                <a:solidFill>
                  <a:srgbClr val="212121"/>
                </a:solidFill>
                <a:latin typeface="Malgun Gothic"/>
                <a:cs typeface="Malgun Gothic"/>
              </a:rPr>
              <a:t>Economic</a:t>
            </a:r>
            <a:r>
              <a:rPr sz="165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Malgun Gothic"/>
                <a:cs typeface="Malgun Gothic"/>
              </a:rPr>
              <a:t>Journal:</a:t>
            </a:r>
            <a:r>
              <a:rPr sz="165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Malgun Gothic"/>
                <a:cs typeface="Malgun Gothic"/>
              </a:rPr>
              <a:t>Applied</a:t>
            </a:r>
            <a:r>
              <a:rPr sz="165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Malgun Gothic"/>
                <a:cs typeface="Malgun Gothic"/>
              </a:rPr>
              <a:t>Economics</a:t>
            </a:r>
            <a:r>
              <a:rPr sz="1600" spc="-25" dirty="0">
                <a:solidFill>
                  <a:srgbClr val="212121"/>
                </a:solidFill>
                <a:latin typeface="Malgun Gothic"/>
                <a:cs typeface="Malgun Gothic"/>
              </a:rPr>
              <a:t>,</a:t>
            </a:r>
            <a:r>
              <a:rPr sz="1600" spc="2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Malgun Gothic"/>
                <a:cs typeface="Malgun Gothic"/>
              </a:rPr>
              <a:t>1</a:t>
            </a:r>
            <a:r>
              <a:rPr sz="1600" spc="-10" dirty="0">
                <a:solidFill>
                  <a:srgbClr val="212121"/>
                </a:solidFill>
                <a:latin typeface="Malgun Gothic"/>
                <a:cs typeface="Malgun Gothic"/>
              </a:rPr>
              <a:t>(1),</a:t>
            </a:r>
            <a:r>
              <a:rPr sz="16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164-182.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989830" cy="27449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미국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MLDA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둘러보기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18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목록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age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나이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(개월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기준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소수점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표기)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limit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음주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제한 연령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(모두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21로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동일)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age_d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나이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–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 제한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연령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treat</a:t>
            </a:r>
            <a:r>
              <a:rPr sz="1800" spc="-5" dirty="0">
                <a:solidFill>
                  <a:srgbClr val="FF0000"/>
                </a:solidFill>
                <a:latin typeface="Malgun Gothic"/>
                <a:cs typeface="Malgun Gothic"/>
              </a:rPr>
              <a:t>:</a:t>
            </a:r>
            <a:r>
              <a:rPr sz="18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음주</a:t>
            </a:r>
            <a:r>
              <a:rPr sz="1800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합법</a:t>
            </a:r>
            <a:r>
              <a:rPr sz="18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허용 (21세</a:t>
            </a:r>
            <a:r>
              <a:rPr sz="1800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이상)</a:t>
            </a:r>
            <a:r>
              <a:rPr sz="18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여부</a:t>
            </a: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visit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병원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응급실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방문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횟수</a:t>
            </a:r>
            <a:endParaRPr sz="18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648065" cy="47956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MLDA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질문과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visit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Wingdings"/>
              <a:buChar char=""/>
            </a:pPr>
            <a:endParaRPr sz="19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음주가</a:t>
            </a:r>
            <a:r>
              <a:rPr sz="18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법적으로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허용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되면</a:t>
            </a:r>
            <a:r>
              <a:rPr sz="1800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부상 및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사망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이</a:t>
            </a:r>
            <a:r>
              <a:rPr sz="1800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많아질까?</a:t>
            </a: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법적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허용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8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59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6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6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나이</a:t>
            </a:r>
            <a:r>
              <a:rPr sz="16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age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6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만 21세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(실제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정책에 의한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기준)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1600" b="1" spc="-10" dirty="0">
                <a:solidFill>
                  <a:srgbClr val="333D47"/>
                </a:solidFill>
                <a:latin typeface="Malgun Gothic"/>
                <a:cs typeface="Malgun Gothic"/>
              </a:rPr>
              <a:t>limit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6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: ??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(추후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2년으로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일단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설정)</a:t>
            </a:r>
            <a:endParaRPr sz="16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결과변수: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응급실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방문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횟수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visit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만 21세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이상, 음주가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허용됨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만 21세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미만,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 err="1">
                <a:solidFill>
                  <a:srgbClr val="333D47"/>
                </a:solidFill>
                <a:latin typeface="Malgun Gothic"/>
                <a:cs typeface="Malgun Gothic"/>
              </a:rPr>
              <a:t>허용되지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 err="1">
                <a:solidFill>
                  <a:srgbClr val="333D47"/>
                </a:solidFill>
                <a:latin typeface="Malgun Gothic"/>
                <a:cs typeface="Malgun Gothic"/>
              </a:rPr>
              <a:t>않음</a:t>
            </a:r>
            <a:endParaRPr sz="18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Arial MT"/>
              <a:buChar char="•"/>
            </a:pPr>
            <a:endParaRPr sz="1750" dirty="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상황에서는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알면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여부를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알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있으며, 처치 여부는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변수의 불연속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함수임</a:t>
            </a:r>
            <a:endParaRPr sz="1800" dirty="0">
              <a:latin typeface="Malgun Gothic"/>
              <a:cs typeface="Malgun Gothic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2C704F7-5F0B-B30C-55B4-B2B3314EBF2F}"/>
                  </a:ext>
                </a:extLst>
              </p14:cNvPr>
              <p14:cNvContentPartPr/>
              <p14:nvPr/>
            </p14:nvContentPartPr>
            <p14:xfrm>
              <a:off x="6792828" y="3289274"/>
              <a:ext cx="1391400" cy="11174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2C704F7-5F0B-B30C-55B4-B2B3314EBF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4188" y="3280634"/>
                <a:ext cx="1409040" cy="11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E88FF77-2D67-6A4F-EEE7-7DBD055D41F4}"/>
                  </a:ext>
                </a:extLst>
              </p14:cNvPr>
              <p14:cNvContentPartPr/>
              <p14:nvPr/>
            </p14:nvContentPartPr>
            <p14:xfrm>
              <a:off x="7535868" y="3743954"/>
              <a:ext cx="709920" cy="6012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E88FF77-2D67-6A4F-EEE7-7DBD055D41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6868" y="3734954"/>
                <a:ext cx="727560" cy="6188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C4C25E-45AB-0D3C-DBD3-3334CAF6BD8A}"/>
              </a:ext>
            </a:extLst>
          </p:cNvPr>
          <p:cNvSpPr txBox="1"/>
          <p:nvPr/>
        </p:nvSpPr>
        <p:spPr>
          <a:xfrm>
            <a:off x="6172200" y="3124200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666E0-2E3E-F6DB-0463-0280BCD2FCC6}"/>
              </a:ext>
            </a:extLst>
          </p:cNvPr>
          <p:cNvSpPr txBox="1"/>
          <p:nvPr/>
        </p:nvSpPr>
        <p:spPr>
          <a:xfrm>
            <a:off x="7122293" y="4345154"/>
            <a:ext cx="82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21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089" y="1017270"/>
            <a:ext cx="5220970" cy="36214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기본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endParaRPr sz="2000">
              <a:latin typeface="Malgun Gothic"/>
              <a:cs typeface="Malgun Gothic"/>
            </a:endParaRPr>
          </a:p>
          <a:p>
            <a:pPr marL="109220">
              <a:lnSpc>
                <a:spcPct val="100000"/>
              </a:lnSpc>
              <a:spcBef>
                <a:spcPts val="2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#데이터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활용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패키지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및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패키지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설치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및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endParaRPr sz="1400">
              <a:latin typeface="Malgun Gothic"/>
              <a:cs typeface="Malgun Gothic"/>
            </a:endParaRPr>
          </a:p>
          <a:p>
            <a:pPr marL="109220" marR="2914015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install.package("dplyr")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install.packages("ggplot")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library(dplyr)</a:t>
            </a:r>
            <a:endParaRPr sz="1400">
              <a:latin typeface="Malgun Gothic"/>
              <a:cs typeface="Malgun Gothic"/>
            </a:endParaRPr>
          </a:p>
          <a:p>
            <a:pPr marL="10922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library(ggplot2)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109220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#데이터</a:t>
            </a:r>
            <a:r>
              <a:rPr sz="1400" b="1" spc="-6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endParaRPr sz="1400">
              <a:latin typeface="Malgun Gothic"/>
              <a:cs typeface="Malgun Gothic"/>
            </a:endParaRPr>
          </a:p>
          <a:p>
            <a:pPr marL="109220">
              <a:lnSpc>
                <a:spcPct val="100000"/>
              </a:lnSpc>
              <a:spcBef>
                <a:spcPts val="320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mydata</a:t>
            </a:r>
            <a:r>
              <a:rPr sz="12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2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read.csv("BEDA_4_RDD_data_carpenterdobkin.csv",</a:t>
            </a:r>
            <a:r>
              <a:rPr sz="1200" b="1" spc="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sep=',')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050">
              <a:latin typeface="Malgun Gothic"/>
              <a:cs typeface="Malgun Gothic"/>
            </a:endParaRPr>
          </a:p>
          <a:p>
            <a:pPr marL="109220" marR="3554729">
              <a:lnSpc>
                <a:spcPct val="1201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#데이터 둘러보기 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head(mydata) 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</a:t>
            </a:r>
            <a:r>
              <a:rPr sz="1400" b="1" spc="60" dirty="0">
                <a:solidFill>
                  <a:srgbClr val="1B1F2E"/>
                </a:solidFill>
                <a:latin typeface="Malgun Gothic"/>
                <a:cs typeface="Malgun Gothic"/>
              </a:rPr>
              <a:t>r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m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y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a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t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a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015" y="4869281"/>
            <a:ext cx="115760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#시각화</a:t>
            </a:r>
            <a:r>
              <a:rPr sz="1400" b="1" spc="-7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기본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mydata</a:t>
            </a:r>
            <a:r>
              <a:rPr sz="1400" b="1" spc="-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5380724"/>
            <a:ext cx="2764155" cy="53848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ggplot(aes(x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age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visit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))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geom_point()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59" y="5935776"/>
            <a:ext cx="64369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geom_vline(xintercept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21,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color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 = 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"red",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size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1,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linetype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"dashed")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6191808"/>
            <a:ext cx="393572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labs(y</a:t>
            </a:r>
            <a:r>
              <a:rPr sz="1400" b="1" spc="-1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"Hospital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visits",</a:t>
            </a:r>
            <a:r>
              <a:rPr sz="1400" b="1" spc="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x</a:t>
            </a:r>
            <a:r>
              <a:rPr sz="1400" b="1" spc="-1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"Age</a:t>
            </a:r>
            <a:r>
              <a:rPr sz="1400" b="1" spc="-1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(binned)")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0350" y="5152390"/>
            <a:ext cx="1277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x축,</a:t>
            </a:r>
            <a:r>
              <a:rPr sz="14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y축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칼럼명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9145" y="5607507"/>
            <a:ext cx="4406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컷오프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선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그어주기</a:t>
            </a:r>
            <a:r>
              <a:rPr sz="1400" b="1" spc="-3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(위치,</a:t>
            </a:r>
            <a:r>
              <a:rPr sz="1400" b="1" spc="-2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색,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굵기,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선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타입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지정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가능)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1628" y="6335064"/>
            <a:ext cx="718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AF50"/>
                </a:solidFill>
                <a:latin typeface="Malgun Gothic"/>
                <a:cs typeface="Malgun Gothic"/>
              </a:rPr>
              <a:t>X,Y</a:t>
            </a:r>
            <a:r>
              <a:rPr sz="1400" b="1" spc="-9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라벨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1877" y="1811815"/>
            <a:ext cx="3280173" cy="343248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99BB4-AC0A-CCA7-4F05-E840F6C69AA9}"/>
              </a:ext>
            </a:extLst>
          </p:cNvPr>
          <p:cNvSpPr txBox="1"/>
          <p:nvPr/>
        </p:nvSpPr>
        <p:spPr>
          <a:xfrm>
            <a:off x="319867" y="6564868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-&gt; </a:t>
            </a:r>
            <a:r>
              <a:rPr lang="ko-KR" altLang="en-US" dirty="0"/>
              <a:t>그림에 하나 씩 추가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784090" cy="47711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대역폭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선택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단절의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식별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A2C2C"/>
              </a:buClr>
              <a:buFont typeface="Malgun Gothic"/>
              <a:buAutoNum type="arabicPeriod" startAt="2"/>
            </a:pPr>
            <a:endParaRPr sz="2200" dirty="0">
              <a:latin typeface="Malgun Gothic"/>
              <a:cs typeface="Malgun Gothic"/>
            </a:endParaRPr>
          </a:p>
          <a:p>
            <a:pPr marL="563880" marR="71120" lvl="1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RDD에서는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할당변수의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기준으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로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나타나는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처치군과 대조군 사이의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 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절(discontinuity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)을</a:t>
            </a:r>
            <a:r>
              <a:rPr sz="1800" spc="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식별하고자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 dirty="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[A]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뚜렷한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선형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단절</a:t>
            </a:r>
            <a:endParaRPr sz="1800" dirty="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[B]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뚜렷한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비선형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단절</a:t>
            </a:r>
            <a:endParaRPr sz="1800" dirty="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[C]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비선형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관계를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단절로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오인?</a:t>
            </a:r>
            <a:endParaRPr sz="1800" dirty="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1650" dirty="0">
              <a:latin typeface="Malgun Gothic"/>
              <a:cs typeface="Malgun Gothic"/>
            </a:endParaRPr>
          </a:p>
          <a:p>
            <a:pPr marL="563880" marR="50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C와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사례에서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어디부터</a:t>
            </a:r>
            <a:r>
              <a:rPr sz="18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단절로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인정 </a:t>
            </a:r>
            <a:r>
              <a:rPr sz="1800" b="1" spc="-6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하고 어디부터 그렇게 하지 않을지를 정 </a:t>
            </a:r>
            <a:r>
              <a:rPr sz="18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하는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것은</a:t>
            </a: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어려운 문제</a:t>
            </a:r>
            <a:endParaRPr sz="1800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어느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정도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연구자의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자의성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endParaRPr sz="1800" dirty="0">
              <a:latin typeface="Malgun Gothic"/>
              <a:cs typeface="Malgun Gothic"/>
            </a:endParaRPr>
          </a:p>
          <a:p>
            <a:pPr marL="1021080" marR="147955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그렇기 때문에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RDD를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활용할 경우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연구자는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선택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결과를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함께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보고하는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바람직</a:t>
            </a:r>
            <a:endParaRPr sz="1800" dirty="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5984" y="897636"/>
            <a:ext cx="3745991" cy="18013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5984" y="2753867"/>
            <a:ext cx="3738371" cy="17998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2079" y="4613147"/>
            <a:ext cx="3739896" cy="17998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3915" cy="538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대역폭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선택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-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대역폭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2A2C2C"/>
              </a:buClr>
              <a:buFont typeface="Malgun Gothic"/>
              <a:buAutoNum type="arabicPeriod" startAt="2"/>
            </a:pPr>
            <a:endParaRPr sz="21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세부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사항이라고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 수 있는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및 모형을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선택하는</a:t>
            </a:r>
            <a:r>
              <a:rPr sz="17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단계</a:t>
            </a:r>
            <a:endParaRPr sz="17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33D47"/>
              </a:buClr>
              <a:buFont typeface="Wingdings"/>
              <a:buChar char=""/>
            </a:pPr>
            <a:endParaRPr sz="15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대역폭은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임계값을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데이터의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범위를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나타냄</a:t>
            </a:r>
            <a:endParaRPr sz="17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RDD의</a:t>
            </a:r>
            <a:r>
              <a:rPr sz="1700" b="1" u="sng" spc="-2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핵심</a:t>
            </a:r>
            <a:r>
              <a:rPr sz="17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아이디어</a:t>
            </a:r>
            <a:r>
              <a:rPr sz="1700" b="1" u="sng" spc="-1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중</a:t>
            </a:r>
            <a:r>
              <a:rPr sz="17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하나는</a:t>
            </a:r>
            <a:r>
              <a:rPr sz="17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컷오프</a:t>
            </a:r>
            <a:r>
              <a:rPr sz="17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근처 관측치에</a:t>
            </a:r>
            <a:r>
              <a:rPr sz="17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집중하는</a:t>
            </a:r>
            <a:r>
              <a:rPr sz="17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것</a:t>
            </a:r>
            <a:endParaRPr sz="1700">
              <a:latin typeface="Malgun Gothic"/>
              <a:cs typeface="Malgun Gothic"/>
            </a:endParaRPr>
          </a:p>
          <a:p>
            <a:pPr marL="1021080" marR="53340" lvl="2" indent="-22923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대역폭이 좁은 경우: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처치군과 대조군의 동질성이 강할 가능성이 높으나, 관 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측치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수가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부족하여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검정이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어려워지거나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결과의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일반화가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비교적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어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려울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 있음</a:t>
            </a:r>
            <a:endParaRPr sz="1700">
              <a:latin typeface="Malgun Gothic"/>
              <a:cs typeface="Malgun Gothic"/>
            </a:endParaRPr>
          </a:p>
          <a:p>
            <a:pPr marL="1021080" marR="210820" lvl="2" indent="-229235" algn="just">
              <a:lnSpc>
                <a:spcPct val="100000"/>
              </a:lnSpc>
              <a:spcBef>
                <a:spcPts val="414"/>
              </a:spcBef>
              <a:buFont typeface="Arial MT"/>
              <a:buChar char="•"/>
              <a:tabLst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대역폭이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넓은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경우: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수가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풍부하고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결과의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일반화가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비교적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용이할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 있으나, 처치군과 대조군의 동질성이 약해져 처치로 인한 효과를 적절히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포착해내지</a:t>
            </a:r>
            <a:r>
              <a:rPr sz="17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못할 수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700">
              <a:latin typeface="Malgun Gothic"/>
              <a:cs typeface="Malgun Gothic"/>
            </a:endParaRPr>
          </a:p>
          <a:p>
            <a:pPr marL="1478280" lvl="3" indent="-229235" algn="just">
              <a:lnSpc>
                <a:spcPct val="100000"/>
              </a:lnSpc>
              <a:spcBef>
                <a:spcPts val="3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MLDA의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대역폭을</a:t>
            </a:r>
            <a:r>
              <a:rPr sz="15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20년으로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늘리면?</a:t>
            </a:r>
            <a:endParaRPr sz="1500">
              <a:latin typeface="Malgun Gothic"/>
              <a:cs typeface="Malgun Gothic"/>
            </a:endParaRPr>
          </a:p>
          <a:p>
            <a:pPr marL="1021080" lvl="2" indent="-229235" algn="just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최적의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수준을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알 수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있는가? →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모름</a:t>
            </a:r>
            <a:endParaRPr sz="1700">
              <a:latin typeface="Malgun Gothic"/>
              <a:cs typeface="Malgun Gothic"/>
            </a:endParaRPr>
          </a:p>
          <a:p>
            <a:pPr marL="1478280" lvl="3" indent="-229235" algn="just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물론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의사결정을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지원할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지표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기준이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존재하기는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500">
              <a:latin typeface="Malgun Gothic"/>
              <a:cs typeface="Malgun Gothic"/>
            </a:endParaRPr>
          </a:p>
          <a:p>
            <a:pPr marL="1021080" marR="5080" lvl="2" indent="-229235" algn="just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따라서,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대역폭을</a:t>
            </a:r>
            <a:r>
              <a:rPr sz="17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수준을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시도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해보고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비교하여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최종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대역폭을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결정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방식이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권장됨</a:t>
            </a:r>
            <a:endParaRPr sz="1700">
              <a:latin typeface="Malgun Gothic"/>
              <a:cs typeface="Malgun Gothic"/>
            </a:endParaRPr>
          </a:p>
          <a:p>
            <a:pPr marL="1478280" lvl="3" indent="-229235" algn="just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결과도</a:t>
            </a:r>
            <a:r>
              <a:rPr sz="15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보고하는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바람직함</a:t>
            </a:r>
            <a:endParaRPr sz="1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37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" y="1017270"/>
            <a:ext cx="7183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대역폭을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2년(24개월)으로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다시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그림을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그려보자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015" y="3964979"/>
            <a:ext cx="2741930" cy="763478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#대역폭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2년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1B1F2E"/>
                </a:solidFill>
                <a:latin typeface="Malgun Gothic"/>
                <a:cs typeface="Malgun Gothic"/>
              </a:rPr>
              <a:t>설정</a:t>
            </a:r>
            <a:r>
              <a:rPr lang="en-US" sz="1400" b="1" dirty="0">
                <a:solidFill>
                  <a:srgbClr val="1B1F2E"/>
                </a:solidFill>
                <a:latin typeface="Malgun Gothic"/>
                <a:cs typeface="Malgun Gothic"/>
              </a:rPr>
              <a:t> (</a:t>
            </a:r>
            <a:r>
              <a:rPr lang="ko-KR" altLang="en-US" sz="1400" b="1" dirty="0" err="1">
                <a:solidFill>
                  <a:srgbClr val="1B1F2E"/>
                </a:solidFill>
                <a:latin typeface="Malgun Gothic"/>
                <a:cs typeface="Malgun Gothic"/>
              </a:rPr>
              <a:t>임계값</a:t>
            </a:r>
            <a:r>
              <a:rPr lang="ko-KR" altLang="en-US" sz="14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lang="en-US" altLang="ko-KR" sz="1400" b="1" dirty="0">
                <a:solidFill>
                  <a:srgbClr val="1B1F2E"/>
                </a:solidFill>
                <a:latin typeface="Malgun Gothic"/>
                <a:cs typeface="Malgun Gothic"/>
              </a:rPr>
              <a:t>+-2</a:t>
            </a:r>
            <a:r>
              <a:rPr lang="ko-KR" altLang="en-US" sz="1400" b="1" dirty="0">
                <a:solidFill>
                  <a:srgbClr val="1B1F2E"/>
                </a:solidFill>
                <a:latin typeface="Malgun Gothic"/>
                <a:cs typeface="Malgun Gothic"/>
              </a:rPr>
              <a:t>년</a:t>
            </a:r>
            <a:r>
              <a:rPr lang="en-US" altLang="ko-KR" sz="1400" b="1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400">
              <a:latin typeface="Malgun Gothic"/>
              <a:cs typeface="Malgun Gothic"/>
            </a:endParaRPr>
          </a:p>
          <a:p>
            <a:pPr marL="135890" marR="5080" indent="-123825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filtered_data &lt;- mydata %&gt;%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filter(age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&gt;=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19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&amp;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age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&lt;= 23)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015" y="4989931"/>
            <a:ext cx="6559550" cy="15621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#19~23세</a:t>
            </a:r>
            <a:r>
              <a:rPr sz="1400" b="1" spc="-6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filtered_data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  <a:p>
            <a:pPr marL="135890" marR="3676650">
              <a:lnSpc>
                <a:spcPct val="12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ggplot(aes(x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age,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 = visit)) + </a:t>
            </a:r>
            <a:r>
              <a:rPr sz="1400" b="1" spc="-484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geom_point()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135890" marR="5080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geom_vline(xintercept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21,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"red",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size = 1,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linetype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"dashed")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labs(y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"Hospital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visits",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x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"Age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(binned)")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2544" y="1540763"/>
            <a:ext cx="412242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37026"/>
            <a:ext cx="8546465" cy="53276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735"/>
              </a:spcBef>
              <a:buAutoNum type="arabicPeriod" startAt="2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대역폭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선택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-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endParaRPr sz="2000" dirty="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5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본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수업은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모수적 방식에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집중</a:t>
            </a:r>
            <a:endParaRPr sz="1600" dirty="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spcBef>
                <a:spcPts val="187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설정은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크게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가지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방식이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활용될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 dirty="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FF0000"/>
                </a:solidFill>
                <a:latin typeface="Malgun Gothic"/>
                <a:cs typeface="Malgun Gothic"/>
              </a:rPr>
              <a:t>모수적(parametric)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방식</a:t>
            </a:r>
            <a:endParaRPr sz="1800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1478280" lvl="3" indent="-229235">
              <a:lnSpc>
                <a:spcPct val="100000"/>
              </a:lnSpc>
              <a:spcBef>
                <a:spcPts val="59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대조군에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00B0F0"/>
                </a:solidFill>
                <a:latin typeface="Malgun Gothic"/>
                <a:cs typeface="Malgun Gothic"/>
              </a:rPr>
              <a:t>특정</a:t>
            </a:r>
            <a:r>
              <a:rPr sz="1600" spc="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00B0F0"/>
                </a:solidFill>
                <a:latin typeface="Malgun Gothic"/>
                <a:cs typeface="Malgun Gothic"/>
              </a:rPr>
              <a:t>함수</a:t>
            </a:r>
            <a:r>
              <a:rPr sz="16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00B0F0"/>
                </a:solidFill>
                <a:latin typeface="Malgun Gothic"/>
                <a:cs typeface="Malgun Gothic"/>
              </a:rPr>
              <a:t>형태의</a:t>
            </a:r>
            <a:r>
              <a:rPr sz="1600" spc="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00B0F0"/>
                </a:solidFill>
                <a:latin typeface="Malgun Gothic"/>
                <a:cs typeface="Malgun Gothic"/>
              </a:rPr>
              <a:t>모형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가정하고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그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모수</a:t>
            </a:r>
            <a:endParaRPr sz="1600" dirty="0">
              <a:latin typeface="Malgun Gothic"/>
              <a:cs typeface="Malgun Gothic"/>
            </a:endParaRPr>
          </a:p>
          <a:p>
            <a:pPr marL="1478280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(parameter)를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추정하는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endParaRPr sz="1600" dirty="0">
              <a:latin typeface="Malgun Gothic"/>
              <a:cs typeface="Malgun Gothic"/>
            </a:endParaRPr>
          </a:p>
          <a:p>
            <a:pPr marL="1935480" lvl="4" indent="-22923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1936114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6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00B0F0"/>
                </a:solidFill>
                <a:latin typeface="Malgun Gothic"/>
                <a:cs typeface="Malgun Gothic"/>
              </a:rPr>
              <a:t>선형회귀모형</a:t>
            </a:r>
            <a:endParaRPr sz="1600" dirty="0">
              <a:solidFill>
                <a:srgbClr val="00B0F0"/>
              </a:solidFill>
              <a:latin typeface="Malgun Gothic"/>
              <a:cs typeface="Malgun Gothic"/>
            </a:endParaRPr>
          </a:p>
          <a:p>
            <a:pPr marL="1478280" marR="71755" lvl="3" indent="-228600">
              <a:lnSpc>
                <a:spcPct val="110200"/>
              </a:lnSpc>
              <a:spcBef>
                <a:spcPts val="3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특정 함수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형태의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 모형을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기반으로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결과의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해석이 용이하다는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장점이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있으나, </a:t>
            </a:r>
            <a:r>
              <a:rPr sz="1600" spc="-5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잘못된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형태를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가정하였을</a:t>
            </a:r>
            <a:r>
              <a:rPr sz="1600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경우 편의(bias)가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발생할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수 있음</a:t>
            </a:r>
            <a:endParaRPr sz="1600" dirty="0">
              <a:latin typeface="Malgun Gothic"/>
              <a:cs typeface="Malgun Gothic"/>
            </a:endParaRPr>
          </a:p>
          <a:p>
            <a:pPr marL="1935480" lvl="4" indent="-22923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1936114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그렇다면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어떤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형태의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모형이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가장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적절한가?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→ </a:t>
            </a:r>
            <a:r>
              <a:rPr sz="16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모름</a:t>
            </a:r>
            <a:endParaRPr sz="1600" dirty="0">
              <a:latin typeface="Malgun Gothic"/>
              <a:cs typeface="Malgun Gothic"/>
            </a:endParaRPr>
          </a:p>
          <a:p>
            <a:pPr marL="1935480" marR="341630" lvl="4" indent="-228600">
              <a:lnSpc>
                <a:spcPct val="110000"/>
              </a:lnSpc>
              <a:spcBef>
                <a:spcPts val="380"/>
              </a:spcBef>
              <a:buFont typeface="Wingdings"/>
              <a:buChar char=""/>
              <a:tabLst>
                <a:tab pos="1936114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따라서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모수적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방식을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활용하는 경우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형태의</a:t>
            </a:r>
            <a:r>
              <a:rPr sz="16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모형을</a:t>
            </a:r>
            <a:r>
              <a:rPr sz="16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시도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하고 </a:t>
            </a:r>
            <a:r>
              <a:rPr sz="1600" spc="-5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형태에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결과가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변화하는지를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제시하는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바람직</a:t>
            </a:r>
            <a:endParaRPr sz="1600" dirty="0">
              <a:latin typeface="Malgun Gothic"/>
              <a:cs typeface="Malgun Gothic"/>
            </a:endParaRPr>
          </a:p>
          <a:p>
            <a:pPr lvl="4">
              <a:lnSpc>
                <a:spcPct val="100000"/>
              </a:lnSpc>
              <a:spcBef>
                <a:spcPts val="85"/>
              </a:spcBef>
              <a:buClr>
                <a:srgbClr val="333D47"/>
              </a:buClr>
              <a:buFont typeface="Wingdings"/>
              <a:buChar char=""/>
            </a:pPr>
            <a:endParaRPr sz="1850" dirty="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비모수적(nonparametric)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endParaRPr sz="1800" dirty="0">
              <a:latin typeface="Malgun Gothic"/>
              <a:cs typeface="Malgun Gothic"/>
            </a:endParaRPr>
          </a:p>
          <a:p>
            <a:pPr marL="1478280" lvl="3" indent="-229235">
              <a:lnSpc>
                <a:spcPct val="100000"/>
              </a:lnSpc>
              <a:spcBef>
                <a:spcPts val="59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대조군에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특정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모형의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형태를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가정하지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않는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endParaRPr sz="1600" dirty="0">
              <a:latin typeface="Malgun Gothic"/>
              <a:cs typeface="Malgun Gothic"/>
            </a:endParaRPr>
          </a:p>
          <a:p>
            <a:pPr marL="1935480" lvl="4" indent="-22923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1936114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비교,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커널</a:t>
            </a:r>
            <a:r>
              <a:rPr sz="1600" dirty="0">
                <a:solidFill>
                  <a:srgbClr val="898A8B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밀도</a:t>
            </a:r>
            <a:r>
              <a:rPr sz="1600" spc="-10" dirty="0">
                <a:solidFill>
                  <a:srgbClr val="898A8B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추정,</a:t>
            </a:r>
            <a:r>
              <a:rPr sz="1600" dirty="0">
                <a:solidFill>
                  <a:srgbClr val="898A8B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로컬</a:t>
            </a:r>
            <a:r>
              <a:rPr sz="1600" dirty="0">
                <a:solidFill>
                  <a:srgbClr val="898A8B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회귀</a:t>
            </a:r>
            <a:r>
              <a:rPr sz="1600" spc="-10" dirty="0">
                <a:solidFill>
                  <a:srgbClr val="898A8B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등</a:t>
            </a:r>
            <a:endParaRPr sz="16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689" y="1017270"/>
            <a:ext cx="8539480" cy="5240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0995" indent="-30353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416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200">
              <a:latin typeface="Malgun Gothic"/>
              <a:cs typeface="Malgun Gothic"/>
            </a:endParaRPr>
          </a:p>
          <a:p>
            <a:pPr marL="589280" lvl="1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899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RDD에서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결과를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추정하고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해석하는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단계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1650">
              <a:latin typeface="Malgun Gothic"/>
              <a:cs typeface="Malgun Gothic"/>
            </a:endParaRPr>
          </a:p>
          <a:p>
            <a:pPr marL="589280" lvl="1" indent="-229235">
              <a:lnSpc>
                <a:spcPct val="100000"/>
              </a:lnSpc>
              <a:buFont typeface="Wingdings"/>
              <a:buChar char=""/>
              <a:tabLst>
                <a:tab pos="5899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가장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기본적인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형태의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모수적 방식을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살펴보자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33D47"/>
              </a:buClr>
              <a:buFont typeface="Wingdings"/>
              <a:buChar char=""/>
            </a:pPr>
            <a:endParaRPr sz="1650">
              <a:latin typeface="Malgun Gothic"/>
              <a:cs typeface="Malgun Gothic"/>
            </a:endParaRPr>
          </a:p>
          <a:p>
            <a:pPr marL="2017395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 </a:t>
            </a:r>
            <a:r>
              <a:rPr sz="1950" spc="-18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(𝑋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45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−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2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3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𝑐</a:t>
            </a:r>
            <a:r>
              <a:rPr sz="1800" spc="20" dirty="0">
                <a:solidFill>
                  <a:srgbClr val="333D47"/>
                </a:solidFill>
                <a:latin typeface="Cambria Math"/>
                <a:cs typeface="Cambria Math"/>
              </a:rPr>
              <a:t>)</a:t>
            </a:r>
            <a:r>
              <a:rPr sz="1800" spc="2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7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(𝑋</a:t>
            </a:r>
            <a:r>
              <a:rPr sz="1950" spc="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−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𝑐</a:t>
            </a:r>
            <a:r>
              <a:rPr sz="1800" spc="30" dirty="0">
                <a:solidFill>
                  <a:srgbClr val="333D47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Cambria Math"/>
              <a:cs typeface="Cambria Math"/>
            </a:endParaRPr>
          </a:p>
          <a:p>
            <a:pPr marL="1046480" lvl="2" indent="-229235">
              <a:lnSpc>
                <a:spcPct val="100000"/>
              </a:lnSpc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20" dirty="0">
                <a:solidFill>
                  <a:srgbClr val="333D47"/>
                </a:solidFill>
                <a:latin typeface="Cambria Math"/>
                <a:cs typeface="Cambria Math"/>
              </a:rPr>
              <a:t>𝒀</a:t>
            </a:r>
            <a:r>
              <a:rPr sz="1950" spc="3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𝒊</a:t>
            </a:r>
            <a:r>
              <a:rPr sz="1800" spc="2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i의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800">
              <a:latin typeface="Malgun Gothic"/>
              <a:cs typeface="Malgun Gothic"/>
            </a:endParaRPr>
          </a:p>
          <a:p>
            <a:pPr marL="1046480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𝑻𝒓𝒆𝒂𝒕</a:t>
            </a:r>
            <a:r>
              <a:rPr sz="1950" spc="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𝒊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i의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endParaRPr sz="1800">
              <a:latin typeface="Malgun Gothic"/>
              <a:cs typeface="Malgun Gothic"/>
            </a:endParaRPr>
          </a:p>
          <a:p>
            <a:pPr marL="1046480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25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3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𝒊</a:t>
            </a:r>
            <a:r>
              <a:rPr sz="1800" spc="2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i의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할당변수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값</a:t>
            </a:r>
            <a:endParaRPr sz="1800">
              <a:latin typeface="Malgun Gothic"/>
              <a:cs typeface="Malgun Gothic"/>
            </a:endParaRPr>
          </a:p>
          <a:p>
            <a:pPr marL="1046480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25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3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𝒄</a:t>
            </a:r>
            <a:r>
              <a:rPr sz="1800" spc="2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할당변수의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값</a:t>
            </a:r>
            <a:endParaRPr sz="1800">
              <a:latin typeface="Malgun Gothic"/>
              <a:cs typeface="Malgun Gothic"/>
            </a:endParaRPr>
          </a:p>
          <a:p>
            <a:pPr marL="1046480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𝒊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−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25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3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𝒄</a:t>
            </a:r>
            <a:r>
              <a:rPr sz="1800" spc="2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(나이차)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여부에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양/음의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값을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가지게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됨</a:t>
            </a:r>
            <a:endParaRPr sz="1800">
              <a:latin typeface="Malgun Gothic"/>
              <a:cs typeface="Malgun Gothic"/>
            </a:endParaRPr>
          </a:p>
          <a:p>
            <a:pPr marL="1503680" marR="43180" lvl="3" indent="-228600">
              <a:lnSpc>
                <a:spcPct val="100000"/>
              </a:lnSpc>
              <a:spcBef>
                <a:spcPts val="395"/>
              </a:spcBef>
              <a:buFont typeface="Wingdings"/>
              <a:buChar char=""/>
              <a:tabLst>
                <a:tab pos="15043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항을 추가함으로써</a:t>
            </a:r>
            <a:r>
              <a:rPr sz="1600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선형회귀분석에서의</a:t>
            </a:r>
            <a:r>
              <a:rPr sz="1600" spc="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Y 절편을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725" spc="-15" baseline="-14492" dirty="0">
                <a:solidFill>
                  <a:srgbClr val="333D47"/>
                </a:solidFill>
                <a:latin typeface="Cambria Math"/>
                <a:cs typeface="Cambria Math"/>
              </a:rPr>
              <a:t>𝑐</a:t>
            </a:r>
            <a:r>
              <a:rPr sz="1725" spc="240" baseline="-14492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(컷오프)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위치로 옮 </a:t>
            </a:r>
            <a:r>
              <a:rPr sz="1600" spc="-5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겨올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600">
              <a:latin typeface="Malgun Gothic"/>
              <a:cs typeface="Malgun Gothic"/>
            </a:endParaRPr>
          </a:p>
          <a:p>
            <a:pPr marL="1503680" lvl="3" indent="-229235">
              <a:lnSpc>
                <a:spcPct val="100000"/>
              </a:lnSpc>
              <a:spcBef>
                <a:spcPts val="380"/>
              </a:spcBef>
              <a:buFont typeface="Wingdings"/>
              <a:buChar char=""/>
              <a:tabLst>
                <a:tab pos="15043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예: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컷오프가</a:t>
            </a:r>
            <a:r>
              <a:rPr sz="1600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21이고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관측치의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할당변수값이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22라면,</a:t>
            </a:r>
            <a:r>
              <a:rPr sz="1600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22-21=1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122" y="2951226"/>
            <a:ext cx="3286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</a:t>
            </a:r>
            <a:r>
              <a:rPr spc="-15" dirty="0"/>
              <a:t>t</a:t>
            </a:r>
            <a:r>
              <a:rPr dirty="0"/>
              <a:t>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5360" y="3263646"/>
            <a:ext cx="7161530" cy="2820670"/>
            <a:chOff x="975360" y="3263646"/>
            <a:chExt cx="7161530" cy="2820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8590" y="3264085"/>
              <a:ext cx="126361" cy="273440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45970" y="3263646"/>
              <a:ext cx="76200" cy="2685415"/>
            </a:xfrm>
            <a:custGeom>
              <a:avLst/>
              <a:gdLst/>
              <a:ahLst/>
              <a:cxnLst/>
              <a:rect l="l" t="t" r="r" b="b"/>
              <a:pathLst>
                <a:path w="76200" h="268541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2685326"/>
                  </a:lnTo>
                  <a:lnTo>
                    <a:pt x="50800" y="2685326"/>
                  </a:lnTo>
                  <a:lnTo>
                    <a:pt x="50800" y="63500"/>
                  </a:lnTo>
                  <a:close/>
                </a:path>
                <a:path w="76200" h="268541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68541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" y="5849112"/>
              <a:ext cx="7161276" cy="23467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18794" y="5910834"/>
              <a:ext cx="7002780" cy="76200"/>
            </a:xfrm>
            <a:custGeom>
              <a:avLst/>
              <a:gdLst/>
              <a:ahLst/>
              <a:cxnLst/>
              <a:rect l="l" t="t" r="r" b="b"/>
              <a:pathLst>
                <a:path w="7002780" h="76200">
                  <a:moveTo>
                    <a:pt x="6926453" y="0"/>
                  </a:moveTo>
                  <a:lnTo>
                    <a:pt x="6926453" y="76199"/>
                  </a:lnTo>
                  <a:lnTo>
                    <a:pt x="6977253" y="50799"/>
                  </a:lnTo>
                  <a:lnTo>
                    <a:pt x="6939280" y="50799"/>
                  </a:lnTo>
                  <a:lnTo>
                    <a:pt x="6939280" y="25399"/>
                  </a:lnTo>
                  <a:lnTo>
                    <a:pt x="6977253" y="25399"/>
                  </a:lnTo>
                  <a:lnTo>
                    <a:pt x="6926453" y="0"/>
                  </a:lnTo>
                  <a:close/>
                </a:path>
                <a:path w="7002780" h="76200">
                  <a:moveTo>
                    <a:pt x="6926453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6926453" y="50799"/>
                  </a:lnTo>
                  <a:lnTo>
                    <a:pt x="6926453" y="25399"/>
                  </a:lnTo>
                  <a:close/>
                </a:path>
                <a:path w="7002780" h="76200">
                  <a:moveTo>
                    <a:pt x="6977253" y="25399"/>
                  </a:moveTo>
                  <a:lnTo>
                    <a:pt x="6939280" y="25399"/>
                  </a:lnTo>
                  <a:lnTo>
                    <a:pt x="6939280" y="50799"/>
                  </a:lnTo>
                  <a:lnTo>
                    <a:pt x="6977253" y="50799"/>
                  </a:lnTo>
                  <a:lnTo>
                    <a:pt x="7002653" y="38099"/>
                  </a:lnTo>
                  <a:lnTo>
                    <a:pt x="6977253" y="25399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10917" y="6002832"/>
            <a:ext cx="142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8880" y="6032703"/>
            <a:ext cx="273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mbria Math"/>
                <a:cs typeface="Cambria Math"/>
              </a:rPr>
              <a:t>𝑋</a:t>
            </a:r>
            <a:r>
              <a:rPr sz="1725" spc="-15" baseline="-14492" dirty="0">
                <a:latin typeface="Cambria Math"/>
                <a:cs typeface="Cambria Math"/>
              </a:rPr>
              <a:t>𝑐</a:t>
            </a:r>
            <a:endParaRPr sz="1725" baseline="-14492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87240" y="5833871"/>
            <a:ext cx="106680" cy="287020"/>
            <a:chOff x="4587240" y="5833871"/>
            <a:chExt cx="106680" cy="28702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7240" y="5833871"/>
              <a:ext cx="106616" cy="28653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42866" y="5855969"/>
              <a:ext cx="0" cy="194310"/>
            </a:xfrm>
            <a:custGeom>
              <a:avLst/>
              <a:gdLst/>
              <a:ahLst/>
              <a:cxnLst/>
              <a:rect l="l" t="t" r="r" b="b"/>
              <a:pathLst>
                <a:path h="194310">
                  <a:moveTo>
                    <a:pt x="0" y="0"/>
                  </a:moveTo>
                  <a:lnTo>
                    <a:pt x="0" y="194195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930642" y="6013500"/>
            <a:ext cx="158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689" y="1017270"/>
            <a:ext cx="6713855" cy="2385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1630" indent="-3041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42265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차이값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이유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350">
              <a:latin typeface="Malgun Gothic"/>
              <a:cs typeface="Malgun Gothic"/>
            </a:endParaRPr>
          </a:p>
          <a:p>
            <a:pPr marL="589280" lvl="1" indent="-229235">
              <a:lnSpc>
                <a:spcPct val="100000"/>
              </a:lnSpc>
              <a:buFont typeface="Wingdings"/>
              <a:buChar char=""/>
              <a:tabLst>
                <a:tab pos="589915" algn="l"/>
              </a:tabLst>
            </a:pPr>
            <a:r>
              <a:rPr sz="1800" spc="-8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4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950" spc="-8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대신</a:t>
            </a:r>
            <a:r>
              <a:rPr sz="1800" spc="-2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3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𝒊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950" spc="-14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−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12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-2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모형에서</a:t>
            </a:r>
            <a:r>
              <a:rPr sz="1800" spc="-2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활용하는</a:t>
            </a:r>
            <a:r>
              <a:rPr sz="1800" spc="-2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이유</a:t>
            </a:r>
            <a:endParaRPr sz="1800">
              <a:latin typeface="Malgun Gothic"/>
              <a:cs typeface="Malgun Gothic"/>
            </a:endParaRPr>
          </a:p>
          <a:p>
            <a:pPr marL="1046480" lvl="2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-2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-3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2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−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𝑐</a:t>
            </a:r>
            <a:r>
              <a:rPr sz="1950" spc="6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9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22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이라고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하면:</a:t>
            </a:r>
            <a:endParaRPr sz="1800">
              <a:latin typeface="Malgun Gothic"/>
              <a:cs typeface="Malgun Gothic"/>
            </a:endParaRPr>
          </a:p>
          <a:p>
            <a:pPr marL="2659380">
              <a:lnSpc>
                <a:spcPct val="100000"/>
              </a:lnSpc>
              <a:spcBef>
                <a:spcPts val="650"/>
              </a:spcBef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-18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 marL="1589405">
              <a:lnSpc>
                <a:spcPct val="100000"/>
              </a:lnSpc>
              <a:spcBef>
                <a:spcPts val="2185"/>
              </a:spcBef>
            </a:pPr>
            <a:r>
              <a:rPr sz="1600" b="1" spc="-5" dirty="0">
                <a:latin typeface="Malgun Gothic"/>
                <a:cs typeface="Malgun Gothic"/>
              </a:rPr>
              <a:t>Y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74366" y="3215639"/>
            <a:ext cx="2319655" cy="2894330"/>
            <a:chOff x="2374366" y="3215639"/>
            <a:chExt cx="2319655" cy="289433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4366" y="5116908"/>
              <a:ext cx="2033327" cy="13538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408682" y="5124450"/>
              <a:ext cx="1983739" cy="76200"/>
            </a:xfrm>
            <a:custGeom>
              <a:avLst/>
              <a:gdLst/>
              <a:ahLst/>
              <a:cxnLst/>
              <a:rect l="l" t="t" r="r" b="b"/>
              <a:pathLst>
                <a:path w="1983739" h="76200">
                  <a:moveTo>
                    <a:pt x="1907540" y="0"/>
                  </a:moveTo>
                  <a:lnTo>
                    <a:pt x="1907540" y="76200"/>
                  </a:lnTo>
                  <a:lnTo>
                    <a:pt x="1958340" y="50800"/>
                  </a:lnTo>
                  <a:lnTo>
                    <a:pt x="1920240" y="50800"/>
                  </a:lnTo>
                  <a:lnTo>
                    <a:pt x="1920240" y="25400"/>
                  </a:lnTo>
                  <a:lnTo>
                    <a:pt x="1958340" y="25400"/>
                  </a:lnTo>
                  <a:lnTo>
                    <a:pt x="1907540" y="0"/>
                  </a:lnTo>
                  <a:close/>
                </a:path>
                <a:path w="1983739" h="76200">
                  <a:moveTo>
                    <a:pt x="1907540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1907540" y="50800"/>
                  </a:lnTo>
                  <a:lnTo>
                    <a:pt x="1907540" y="25400"/>
                  </a:lnTo>
                  <a:close/>
                </a:path>
                <a:path w="1983739" h="76200">
                  <a:moveTo>
                    <a:pt x="1958340" y="25400"/>
                  </a:moveTo>
                  <a:lnTo>
                    <a:pt x="1920240" y="25400"/>
                  </a:lnTo>
                  <a:lnTo>
                    <a:pt x="1920240" y="50800"/>
                  </a:lnTo>
                  <a:lnTo>
                    <a:pt x="1958340" y="50800"/>
                  </a:lnTo>
                  <a:lnTo>
                    <a:pt x="1983740" y="38100"/>
                  </a:lnTo>
                  <a:lnTo>
                    <a:pt x="1958340" y="25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7240" y="3215639"/>
              <a:ext cx="106616" cy="289407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642866" y="3237737"/>
              <a:ext cx="0" cy="2800985"/>
            </a:xfrm>
            <a:custGeom>
              <a:avLst/>
              <a:gdLst/>
              <a:ahLst/>
              <a:cxnLst/>
              <a:rect l="l" t="t" r="r" b="b"/>
              <a:pathLst>
                <a:path h="2800985">
                  <a:moveTo>
                    <a:pt x="0" y="0"/>
                  </a:moveTo>
                  <a:lnTo>
                    <a:pt x="0" y="2800515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71039" y="4461408"/>
            <a:ext cx="176720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141605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기준점을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0에서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 컷오프(</a:t>
            </a:r>
            <a:r>
              <a:rPr sz="1600" spc="-5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725" spc="-7" baseline="-14492" dirty="0">
                <a:solidFill>
                  <a:srgbClr val="FF0000"/>
                </a:solidFill>
                <a:latin typeface="Cambria Math"/>
                <a:cs typeface="Cambria Math"/>
              </a:rPr>
              <a:t>𝑐</a:t>
            </a:r>
            <a:r>
              <a:rPr sz="1725" spc="232" baseline="-14492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)로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이동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69435" y="4276280"/>
            <a:ext cx="472440" cy="106680"/>
            <a:chOff x="3869435" y="4276280"/>
            <a:chExt cx="472440" cy="1066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9435" y="4276280"/>
              <a:ext cx="472427" cy="1066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12869" y="4312157"/>
              <a:ext cx="379095" cy="0"/>
            </a:xfrm>
            <a:custGeom>
              <a:avLst/>
              <a:gdLst/>
              <a:ahLst/>
              <a:cxnLst/>
              <a:rect l="l" t="t" r="r" b="b"/>
              <a:pathLst>
                <a:path w="379095">
                  <a:moveTo>
                    <a:pt x="0" y="0"/>
                  </a:moveTo>
                  <a:lnTo>
                    <a:pt x="378840" y="0"/>
                  </a:lnTo>
                </a:path>
              </a:pathLst>
            </a:custGeom>
            <a:ln w="254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241480" y="5664448"/>
            <a:ext cx="989965" cy="88900"/>
            <a:chOff x="3241480" y="5664448"/>
            <a:chExt cx="989965" cy="889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1480" y="5664448"/>
              <a:ext cx="989357" cy="8884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75837" y="5691378"/>
              <a:ext cx="932180" cy="0"/>
            </a:xfrm>
            <a:custGeom>
              <a:avLst/>
              <a:gdLst/>
              <a:ahLst/>
              <a:cxnLst/>
              <a:rect l="l" t="t" r="r" b="b"/>
              <a:pathLst>
                <a:path w="932179">
                  <a:moveTo>
                    <a:pt x="0" y="0"/>
                  </a:moveTo>
                  <a:lnTo>
                    <a:pt x="931799" y="0"/>
                  </a:lnTo>
                </a:path>
              </a:pathLst>
            </a:custGeom>
            <a:ln w="25400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399720" y="5664448"/>
            <a:ext cx="989965" cy="88900"/>
            <a:chOff x="4399720" y="5664448"/>
            <a:chExt cx="989965" cy="889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9720" y="5664448"/>
              <a:ext cx="989357" cy="8884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434077" y="5691378"/>
              <a:ext cx="932180" cy="0"/>
            </a:xfrm>
            <a:custGeom>
              <a:avLst/>
              <a:gdLst/>
              <a:ahLst/>
              <a:cxnLst/>
              <a:rect l="l" t="t" r="r" b="b"/>
              <a:pathLst>
                <a:path w="932179">
                  <a:moveTo>
                    <a:pt x="0" y="0"/>
                  </a:moveTo>
                  <a:lnTo>
                    <a:pt x="931799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399719" y="4291261"/>
            <a:ext cx="372110" cy="88900"/>
            <a:chOff x="4399719" y="4291261"/>
            <a:chExt cx="372110" cy="8890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9719" y="4291261"/>
              <a:ext cx="372115" cy="8884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34077" y="4318254"/>
              <a:ext cx="313690" cy="0"/>
            </a:xfrm>
            <a:custGeom>
              <a:avLst/>
              <a:gdLst/>
              <a:ahLst/>
              <a:cxnLst/>
              <a:rect l="l" t="t" r="r" b="b"/>
              <a:pathLst>
                <a:path w="313689">
                  <a:moveTo>
                    <a:pt x="0" y="0"/>
                  </a:moveTo>
                  <a:lnTo>
                    <a:pt x="313563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4289" y="1017270"/>
            <a:ext cx="6764655" cy="4608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030" indent="-3041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67665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처치군과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대조군의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회귀식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350" dirty="0">
              <a:latin typeface="Malgun Gothic"/>
              <a:cs typeface="Malgun Gothic"/>
            </a:endParaRPr>
          </a:p>
          <a:p>
            <a:pPr marL="614680" lvl="1" indent="-229235">
              <a:lnSpc>
                <a:spcPct val="100000"/>
              </a:lnSpc>
              <a:buFont typeface="Wingdings"/>
              <a:buChar char=""/>
              <a:tabLst>
                <a:tab pos="6153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대조군에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회귀식이 어떻게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달라질까?</a:t>
            </a:r>
            <a:endParaRPr sz="18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Wingdings"/>
              <a:buChar char=""/>
            </a:pPr>
            <a:endParaRPr sz="1900" dirty="0">
              <a:latin typeface="Malgun Gothic"/>
              <a:cs typeface="Malgun Gothic"/>
            </a:endParaRPr>
          </a:p>
          <a:p>
            <a:pPr marL="2684780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-18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950" dirty="0">
              <a:latin typeface="Cambria Math"/>
              <a:cs typeface="Cambria Math"/>
            </a:endParaRPr>
          </a:p>
          <a:p>
            <a:pPr marL="1071880" lvl="2" indent="-229235">
              <a:lnSpc>
                <a:spcPct val="100000"/>
              </a:lnSpc>
              <a:buFont typeface="Arial MT"/>
              <a:buChar char="•"/>
              <a:tabLst>
                <a:tab pos="1071880" algn="l"/>
                <a:tab pos="1072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만약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식에서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== 0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(대조군)</a:t>
            </a:r>
            <a:endParaRPr sz="1800" dirty="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1650" dirty="0">
              <a:latin typeface="Malgun Gothic"/>
              <a:cs typeface="Malgun Gothic"/>
            </a:endParaRPr>
          </a:p>
          <a:p>
            <a:pPr marL="1224280" algn="ctr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48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8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4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 dirty="0">
              <a:latin typeface="Cambria Math"/>
              <a:cs typeface="Cambria Math"/>
            </a:endParaRPr>
          </a:p>
          <a:p>
            <a:pPr marL="3550285">
              <a:lnSpc>
                <a:spcPct val="100000"/>
              </a:lnSpc>
              <a:spcBef>
                <a:spcPts val="1280"/>
              </a:spcBef>
              <a:tabLst>
                <a:tab pos="4290060" algn="l"/>
              </a:tabLst>
            </a:pPr>
            <a:r>
              <a:rPr sz="2100" b="1" baseline="1984" dirty="0">
                <a:solidFill>
                  <a:srgbClr val="EB2C2F"/>
                </a:solidFill>
                <a:latin typeface="Malgun Gothic"/>
                <a:cs typeface="Malgun Gothic"/>
              </a:rPr>
              <a:t>절편	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기울기</a:t>
            </a:r>
            <a:endParaRPr sz="1400" dirty="0">
              <a:latin typeface="Malgun Gothic"/>
              <a:cs typeface="Malgun Gothic"/>
            </a:endParaRPr>
          </a:p>
          <a:p>
            <a:pPr marL="1071880" lvl="2" indent="-22923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071880" algn="l"/>
                <a:tab pos="1072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반면,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식에서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==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(처치군)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 dirty="0">
              <a:latin typeface="Malgun Gothic"/>
              <a:cs typeface="Malgun Gothic"/>
            </a:endParaRPr>
          </a:p>
          <a:p>
            <a:pPr marL="1224280" algn="ctr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9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Cambria Math"/>
                <a:cs typeface="Cambria Math"/>
              </a:rPr>
              <a:t>(𝛽</a:t>
            </a:r>
            <a:r>
              <a:rPr sz="1950" spc="-37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6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22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5" dirty="0">
                <a:solidFill>
                  <a:srgbClr val="333D47"/>
                </a:solidFill>
                <a:latin typeface="Cambria Math"/>
                <a:cs typeface="Cambria Math"/>
              </a:rPr>
              <a:t>)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Cambria Math"/>
                <a:cs typeface="Cambria Math"/>
              </a:rPr>
              <a:t>(𝛽</a:t>
            </a:r>
            <a:r>
              <a:rPr sz="1950" spc="-37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)𝑋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3483102" y="5795264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절편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0104" y="5776976"/>
            <a:ext cx="5607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기울기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4983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3.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RDD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1867915"/>
            <a:ext cx="3444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결과에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따라….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1248" y="2224785"/>
            <a:ext cx="406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27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5360" y="3263646"/>
            <a:ext cx="7161530" cy="2856865"/>
            <a:chOff x="975360" y="3263646"/>
            <a:chExt cx="7161530" cy="28568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8590" y="3264085"/>
              <a:ext cx="126361" cy="273440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45970" y="3263646"/>
              <a:ext cx="76200" cy="2685415"/>
            </a:xfrm>
            <a:custGeom>
              <a:avLst/>
              <a:gdLst/>
              <a:ahLst/>
              <a:cxnLst/>
              <a:rect l="l" t="t" r="r" b="b"/>
              <a:pathLst>
                <a:path w="76200" h="268541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2685326"/>
                  </a:lnTo>
                  <a:lnTo>
                    <a:pt x="50800" y="2685326"/>
                  </a:lnTo>
                  <a:lnTo>
                    <a:pt x="50800" y="63500"/>
                  </a:lnTo>
                  <a:close/>
                </a:path>
                <a:path w="76200" h="268541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68541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" y="5849112"/>
              <a:ext cx="7161276" cy="23467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18794" y="5910834"/>
              <a:ext cx="7002780" cy="76200"/>
            </a:xfrm>
            <a:custGeom>
              <a:avLst/>
              <a:gdLst/>
              <a:ahLst/>
              <a:cxnLst/>
              <a:rect l="l" t="t" r="r" b="b"/>
              <a:pathLst>
                <a:path w="7002780" h="76200">
                  <a:moveTo>
                    <a:pt x="6926453" y="0"/>
                  </a:moveTo>
                  <a:lnTo>
                    <a:pt x="6926453" y="76199"/>
                  </a:lnTo>
                  <a:lnTo>
                    <a:pt x="6977253" y="50799"/>
                  </a:lnTo>
                  <a:lnTo>
                    <a:pt x="6939280" y="50799"/>
                  </a:lnTo>
                  <a:lnTo>
                    <a:pt x="6939280" y="25399"/>
                  </a:lnTo>
                  <a:lnTo>
                    <a:pt x="6977253" y="25399"/>
                  </a:lnTo>
                  <a:lnTo>
                    <a:pt x="6926453" y="0"/>
                  </a:lnTo>
                  <a:close/>
                </a:path>
                <a:path w="7002780" h="76200">
                  <a:moveTo>
                    <a:pt x="6926453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6926453" y="50799"/>
                  </a:lnTo>
                  <a:lnTo>
                    <a:pt x="6926453" y="25399"/>
                  </a:lnTo>
                  <a:close/>
                </a:path>
                <a:path w="7002780" h="76200">
                  <a:moveTo>
                    <a:pt x="6977253" y="25399"/>
                  </a:moveTo>
                  <a:lnTo>
                    <a:pt x="6939280" y="25399"/>
                  </a:lnTo>
                  <a:lnTo>
                    <a:pt x="6939280" y="50799"/>
                  </a:lnTo>
                  <a:lnTo>
                    <a:pt x="6977253" y="50799"/>
                  </a:lnTo>
                  <a:lnTo>
                    <a:pt x="7002653" y="38099"/>
                  </a:lnTo>
                  <a:lnTo>
                    <a:pt x="6977253" y="25399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7239" y="5833872"/>
              <a:ext cx="106616" cy="28653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42866" y="5855970"/>
              <a:ext cx="0" cy="194310"/>
            </a:xfrm>
            <a:custGeom>
              <a:avLst/>
              <a:gdLst/>
              <a:ahLst/>
              <a:cxnLst/>
              <a:rect l="l" t="t" r="r" b="b"/>
              <a:pathLst>
                <a:path h="194310">
                  <a:moveTo>
                    <a:pt x="0" y="0"/>
                  </a:moveTo>
                  <a:lnTo>
                    <a:pt x="0" y="194195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36547" y="3134105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Y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98420" y="3215639"/>
            <a:ext cx="4098290" cy="2894330"/>
            <a:chOff x="2598420" y="3215639"/>
            <a:chExt cx="4098290" cy="289433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7240" y="3215639"/>
              <a:ext cx="106616" cy="289407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642866" y="3237737"/>
              <a:ext cx="0" cy="2800985"/>
            </a:xfrm>
            <a:custGeom>
              <a:avLst/>
              <a:gdLst/>
              <a:ahLst/>
              <a:cxnLst/>
              <a:rect l="l" t="t" r="r" b="b"/>
              <a:pathLst>
                <a:path h="2800985">
                  <a:moveTo>
                    <a:pt x="0" y="0"/>
                  </a:moveTo>
                  <a:lnTo>
                    <a:pt x="0" y="2800515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8420" y="4821936"/>
              <a:ext cx="2093976" cy="84278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44902" y="4857750"/>
              <a:ext cx="1997075" cy="737870"/>
            </a:xfrm>
            <a:custGeom>
              <a:avLst/>
              <a:gdLst/>
              <a:ahLst/>
              <a:cxnLst/>
              <a:rect l="l" t="t" r="r" b="b"/>
              <a:pathLst>
                <a:path w="1997075" h="737870">
                  <a:moveTo>
                    <a:pt x="0" y="737425"/>
                  </a:moveTo>
                  <a:lnTo>
                    <a:pt x="1996567" y="0"/>
                  </a:lnTo>
                </a:path>
              </a:pathLst>
            </a:custGeom>
            <a:ln w="2539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2480" y="4084307"/>
              <a:ext cx="2093976" cy="84278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648962" y="4120133"/>
              <a:ext cx="1997075" cy="737870"/>
            </a:xfrm>
            <a:custGeom>
              <a:avLst/>
              <a:gdLst/>
              <a:ahLst/>
              <a:cxnLst/>
              <a:rect l="l" t="t" r="r" b="b"/>
              <a:pathLst>
                <a:path w="1997075" h="737870">
                  <a:moveTo>
                    <a:pt x="0" y="737362"/>
                  </a:moveTo>
                  <a:lnTo>
                    <a:pt x="1996566" y="0"/>
                  </a:lnTo>
                </a:path>
              </a:pathLst>
            </a:custGeom>
            <a:ln w="25400">
              <a:solidFill>
                <a:srgbClr val="006FC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6040" y="3896880"/>
              <a:ext cx="2086356" cy="63701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652522" y="3932681"/>
              <a:ext cx="1990089" cy="530860"/>
            </a:xfrm>
            <a:custGeom>
              <a:avLst/>
              <a:gdLst/>
              <a:ahLst/>
              <a:cxnLst/>
              <a:rect l="l" t="t" r="r" b="b"/>
              <a:pathLst>
                <a:path w="1990089" h="530860">
                  <a:moveTo>
                    <a:pt x="0" y="530479"/>
                  </a:moveTo>
                  <a:lnTo>
                    <a:pt x="1989708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6384" y="3363480"/>
              <a:ext cx="2086356" cy="63701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642866" y="3399281"/>
              <a:ext cx="1990089" cy="530860"/>
            </a:xfrm>
            <a:custGeom>
              <a:avLst/>
              <a:gdLst/>
              <a:ahLst/>
              <a:cxnLst/>
              <a:rect l="l" t="t" r="r" b="b"/>
              <a:pathLst>
                <a:path w="1990090" h="530860">
                  <a:moveTo>
                    <a:pt x="0" y="530478"/>
                  </a:moveTo>
                  <a:lnTo>
                    <a:pt x="1989709" y="0"/>
                  </a:lnTo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423158" y="3127705"/>
            <a:ext cx="795020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55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Malgun Gothic"/>
                <a:cs typeface="Malgun Gothic"/>
              </a:rPr>
              <a:t>절편: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ts val="2155"/>
              </a:lnSpc>
            </a:pP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sz="1950" spc="217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800" spc="-2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6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89" baseline="-14957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85032" y="5255133"/>
            <a:ext cx="895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절편:</a:t>
            </a:r>
            <a:r>
              <a:rPr sz="18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6FC0"/>
                </a:solidFill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09038" y="5195696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83120" y="3227273"/>
            <a:ext cx="711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Malgun Gothic"/>
                <a:cs typeface="Malgun Gothic"/>
              </a:rPr>
              <a:t>처치군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77160" y="4495038"/>
            <a:ext cx="12236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반사실(처치군)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16473" y="3859225"/>
            <a:ext cx="12236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반사실(대조군)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56098" y="3017901"/>
            <a:ext cx="1627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Malgun Gothic"/>
                <a:cs typeface="Malgun Gothic"/>
              </a:rPr>
              <a:t>기울기:</a:t>
            </a:r>
            <a:r>
              <a:rPr sz="18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r>
              <a:rPr sz="1950" spc="240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800" spc="-1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81853" y="4755895"/>
            <a:ext cx="1124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기울기:</a:t>
            </a:r>
            <a:r>
              <a:rPr sz="18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6FC0"/>
                </a:solidFill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834384" y="3717010"/>
            <a:ext cx="928369" cy="1572895"/>
            <a:chOff x="3834384" y="3717010"/>
            <a:chExt cx="928369" cy="1572895"/>
          </a:xfrm>
        </p:grpSpPr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93464" y="4757902"/>
              <a:ext cx="669061" cy="53190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135501" y="4856988"/>
              <a:ext cx="512445" cy="375285"/>
            </a:xfrm>
            <a:custGeom>
              <a:avLst/>
              <a:gdLst/>
              <a:ahLst/>
              <a:cxnLst/>
              <a:rect l="l" t="t" r="r" b="b"/>
              <a:pathLst>
                <a:path w="512445" h="375285">
                  <a:moveTo>
                    <a:pt x="446944" y="39716"/>
                  </a:moveTo>
                  <a:lnTo>
                    <a:pt x="0" y="364744"/>
                  </a:lnTo>
                  <a:lnTo>
                    <a:pt x="7365" y="375031"/>
                  </a:lnTo>
                  <a:lnTo>
                    <a:pt x="454363" y="49930"/>
                  </a:lnTo>
                  <a:lnTo>
                    <a:pt x="446944" y="39716"/>
                  </a:lnTo>
                  <a:close/>
                </a:path>
                <a:path w="512445" h="375285">
                  <a:moveTo>
                    <a:pt x="495593" y="32257"/>
                  </a:moveTo>
                  <a:lnTo>
                    <a:pt x="457200" y="32257"/>
                  </a:lnTo>
                  <a:lnTo>
                    <a:pt x="464693" y="42418"/>
                  </a:lnTo>
                  <a:lnTo>
                    <a:pt x="454363" y="49930"/>
                  </a:lnTo>
                  <a:lnTo>
                    <a:pt x="473075" y="75692"/>
                  </a:lnTo>
                  <a:lnTo>
                    <a:pt x="495593" y="32257"/>
                  </a:lnTo>
                  <a:close/>
                </a:path>
                <a:path w="512445" h="375285">
                  <a:moveTo>
                    <a:pt x="457200" y="32257"/>
                  </a:moveTo>
                  <a:lnTo>
                    <a:pt x="446944" y="39716"/>
                  </a:lnTo>
                  <a:lnTo>
                    <a:pt x="454363" y="49930"/>
                  </a:lnTo>
                  <a:lnTo>
                    <a:pt x="464693" y="42418"/>
                  </a:lnTo>
                  <a:lnTo>
                    <a:pt x="457200" y="32257"/>
                  </a:lnTo>
                  <a:close/>
                </a:path>
                <a:path w="512445" h="375285">
                  <a:moveTo>
                    <a:pt x="512318" y="0"/>
                  </a:moveTo>
                  <a:lnTo>
                    <a:pt x="428244" y="13969"/>
                  </a:lnTo>
                  <a:lnTo>
                    <a:pt x="446944" y="39716"/>
                  </a:lnTo>
                  <a:lnTo>
                    <a:pt x="457200" y="32257"/>
                  </a:lnTo>
                  <a:lnTo>
                    <a:pt x="495593" y="32257"/>
                  </a:lnTo>
                  <a:lnTo>
                    <a:pt x="512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34384" y="3717010"/>
              <a:ext cx="915936" cy="35054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877056" y="3739769"/>
              <a:ext cx="758825" cy="212090"/>
            </a:xfrm>
            <a:custGeom>
              <a:avLst/>
              <a:gdLst/>
              <a:ahLst/>
              <a:cxnLst/>
              <a:rect l="l" t="t" r="r" b="b"/>
              <a:pathLst>
                <a:path w="758825" h="212089">
                  <a:moveTo>
                    <a:pt x="682761" y="181202"/>
                  </a:moveTo>
                  <a:lnTo>
                    <a:pt x="675132" y="212089"/>
                  </a:lnTo>
                  <a:lnTo>
                    <a:pt x="758317" y="193293"/>
                  </a:lnTo>
                  <a:lnTo>
                    <a:pt x="747724" y="184276"/>
                  </a:lnTo>
                  <a:lnTo>
                    <a:pt x="695198" y="184276"/>
                  </a:lnTo>
                  <a:lnTo>
                    <a:pt x="682761" y="181202"/>
                  </a:lnTo>
                  <a:close/>
                </a:path>
                <a:path w="758825" h="212089">
                  <a:moveTo>
                    <a:pt x="685804" y="168880"/>
                  </a:moveTo>
                  <a:lnTo>
                    <a:pt x="682761" y="181202"/>
                  </a:lnTo>
                  <a:lnTo>
                    <a:pt x="695198" y="184276"/>
                  </a:lnTo>
                  <a:lnTo>
                    <a:pt x="698246" y="171957"/>
                  </a:lnTo>
                  <a:lnTo>
                    <a:pt x="685804" y="168880"/>
                  </a:lnTo>
                  <a:close/>
                </a:path>
                <a:path w="758825" h="212089">
                  <a:moveTo>
                    <a:pt x="693420" y="138048"/>
                  </a:moveTo>
                  <a:lnTo>
                    <a:pt x="685804" y="168880"/>
                  </a:lnTo>
                  <a:lnTo>
                    <a:pt x="698246" y="171957"/>
                  </a:lnTo>
                  <a:lnTo>
                    <a:pt x="695198" y="184276"/>
                  </a:lnTo>
                  <a:lnTo>
                    <a:pt x="747724" y="184276"/>
                  </a:lnTo>
                  <a:lnTo>
                    <a:pt x="693420" y="138048"/>
                  </a:lnTo>
                  <a:close/>
                </a:path>
                <a:path w="758825" h="212089">
                  <a:moveTo>
                    <a:pt x="3048" y="0"/>
                  </a:moveTo>
                  <a:lnTo>
                    <a:pt x="0" y="12445"/>
                  </a:lnTo>
                  <a:lnTo>
                    <a:pt x="682761" y="181202"/>
                  </a:lnTo>
                  <a:lnTo>
                    <a:pt x="685804" y="16888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037834" y="1417446"/>
            <a:ext cx="40665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아래</a:t>
            </a:r>
            <a:r>
              <a:rPr sz="1800" b="1" spc="-5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그림에서</a:t>
            </a:r>
            <a:endParaRPr sz="1800" dirty="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z="1800" spc="70" dirty="0">
                <a:solidFill>
                  <a:srgbClr val="EB2C2F"/>
                </a:solidFill>
                <a:latin typeface="Cambria Math"/>
                <a:cs typeface="Cambria Math"/>
              </a:rPr>
              <a:t>𝜷</a:t>
            </a:r>
            <a:r>
              <a:rPr sz="1950" spc="142" baseline="-14957" dirty="0">
                <a:solidFill>
                  <a:srgbClr val="EB2C2F"/>
                </a:solidFill>
                <a:latin typeface="Cambria Math"/>
                <a:cs typeface="Cambria Math"/>
              </a:rPr>
              <a:t>𝟏</a:t>
            </a:r>
            <a:r>
              <a:rPr lang="en-US" sz="1950" spc="142" baseline="-14957" dirty="0">
                <a:solidFill>
                  <a:srgbClr val="EB2C2F"/>
                </a:solidFill>
                <a:latin typeface="Cambria Math"/>
                <a:cs typeface="Cambria Math"/>
              </a:rPr>
              <a:t> (+)</a:t>
            </a:r>
            <a:r>
              <a:rPr sz="1800" dirty="0">
                <a:solidFill>
                  <a:srgbClr val="EB2C2F"/>
                </a:solidFill>
                <a:latin typeface="Malgun Gothic"/>
                <a:cs typeface="Malgun Gothic"/>
              </a:rPr>
              <a:t>과</a:t>
            </a:r>
            <a:r>
              <a:rPr sz="1800" spc="-24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spc="70" dirty="0">
                <a:solidFill>
                  <a:srgbClr val="EB2C2F"/>
                </a:solidFill>
                <a:latin typeface="Cambria Math"/>
                <a:cs typeface="Cambria Math"/>
              </a:rPr>
              <a:t>𝜷</a:t>
            </a:r>
            <a:r>
              <a:rPr sz="1950" spc="30" baseline="-14957" dirty="0">
                <a:solidFill>
                  <a:srgbClr val="EB2C2F"/>
                </a:solidFill>
                <a:latin typeface="Cambria Math"/>
                <a:cs typeface="Cambria Math"/>
              </a:rPr>
              <a:t>𝟑</a:t>
            </a:r>
            <a:r>
              <a:rPr lang="en-US" sz="1950" spc="30" baseline="-14957" dirty="0">
                <a:solidFill>
                  <a:srgbClr val="EB2C2F"/>
                </a:solidFill>
                <a:latin typeface="Cambria Math"/>
                <a:cs typeface="Cambria Math"/>
              </a:rPr>
              <a:t>(-)</a:t>
            </a:r>
            <a:r>
              <a:rPr sz="1950" baseline="-14957" dirty="0">
                <a:solidFill>
                  <a:srgbClr val="EB2C2F"/>
                </a:solidFill>
                <a:latin typeface="Cambria Math"/>
                <a:cs typeface="Cambria Math"/>
              </a:rPr>
              <a:t> </a:t>
            </a:r>
            <a:r>
              <a:rPr sz="1950" spc="97" baseline="-14957" dirty="0">
                <a:solidFill>
                  <a:srgbClr val="EB2C2F"/>
                </a:solidFill>
                <a:latin typeface="Cambria Math"/>
                <a:cs typeface="Cambria Math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의 부호는 무엇일</a:t>
            </a:r>
            <a:r>
              <a:rPr sz="1800" b="1" spc="-10" dirty="0">
                <a:solidFill>
                  <a:srgbClr val="EB2C2F"/>
                </a:solidFill>
                <a:latin typeface="Malgun Gothic"/>
                <a:cs typeface="Malgun Gothic"/>
              </a:rPr>
              <a:t>까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?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10917" y="5984919"/>
            <a:ext cx="14287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30642" y="5995587"/>
            <a:ext cx="15811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5" dirty="0">
                <a:latin typeface="Malgun Gothic"/>
                <a:cs typeface="Malgun Gothic"/>
              </a:rPr>
              <a:t>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34280" y="6077604"/>
            <a:ext cx="222250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z="1600" spc="-80" dirty="0">
                <a:latin typeface="Cambria Math"/>
                <a:cs typeface="Cambria Math"/>
              </a:rPr>
              <a:t>𝑋</a:t>
            </a:r>
            <a:r>
              <a:rPr sz="1725" spc="195" baseline="-14492" dirty="0">
                <a:latin typeface="Cambria Math"/>
                <a:cs typeface="Cambria Math"/>
              </a:rPr>
              <a:t>𝑐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492B8F-62D4-EFB3-FEA6-28AFBB5165CC}"/>
              </a:ext>
            </a:extLst>
          </p:cNvPr>
          <p:cNvSpPr txBox="1"/>
          <p:nvPr/>
        </p:nvSpPr>
        <p:spPr>
          <a:xfrm>
            <a:off x="4093464" y="6462837"/>
            <a:ext cx="3725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-&gt; </a:t>
            </a:r>
            <a:r>
              <a:rPr lang="en-US" sz="1400" dirty="0" err="1">
                <a:solidFill>
                  <a:srgbClr val="00B0F0"/>
                </a:solidFill>
              </a:rPr>
              <a:t>x_c</a:t>
            </a:r>
            <a:r>
              <a:rPr lang="ko-KR" altLang="en-US" sz="1400" dirty="0">
                <a:solidFill>
                  <a:srgbClr val="00B0F0"/>
                </a:solidFill>
              </a:rPr>
              <a:t>가 있는 부분에 </a:t>
            </a:r>
            <a:r>
              <a:rPr lang="ko-KR" altLang="en-US" sz="1400" dirty="0" err="1">
                <a:solidFill>
                  <a:srgbClr val="00B0F0"/>
                </a:solidFill>
              </a:rPr>
              <a:t>부딛힌</a:t>
            </a:r>
            <a:r>
              <a:rPr lang="ko-KR" altLang="en-US" sz="1400" dirty="0">
                <a:solidFill>
                  <a:srgbClr val="00B0F0"/>
                </a:solidFill>
              </a:rPr>
              <a:t> 값이 </a:t>
            </a:r>
            <a:r>
              <a:rPr lang="ko-KR" altLang="en-US" sz="1400" dirty="0" err="1">
                <a:solidFill>
                  <a:srgbClr val="00B0F0"/>
                </a:solidFill>
              </a:rPr>
              <a:t>절편값이</a:t>
            </a:r>
            <a:r>
              <a:rPr lang="ko-KR" altLang="en-US" sz="1400" dirty="0">
                <a:solidFill>
                  <a:srgbClr val="00B0F0"/>
                </a:solidFill>
              </a:rPr>
              <a:t> 됨</a:t>
            </a:r>
            <a:endParaRPr lang="en-US" sz="1400" dirty="0">
              <a:solidFill>
                <a:srgbClr val="00B0F0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2610194-15C1-6CF1-4363-7DFDE5CD3CE1}"/>
              </a:ext>
            </a:extLst>
          </p:cNvPr>
          <p:cNvGrpSpPr/>
          <p:nvPr/>
        </p:nvGrpSpPr>
        <p:grpSpPr>
          <a:xfrm>
            <a:off x="5590428" y="4326074"/>
            <a:ext cx="190800" cy="293760"/>
            <a:chOff x="5590428" y="4326074"/>
            <a:chExt cx="19080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3BFA32F9-F5CA-B734-BA52-C4E17AC1534C}"/>
                    </a:ext>
                  </a:extLst>
                </p14:cNvPr>
                <p14:cNvContentPartPr/>
                <p14:nvPr/>
              </p14:nvContentPartPr>
              <p14:xfrm>
                <a:off x="5632188" y="4326074"/>
                <a:ext cx="136440" cy="2937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3BFA32F9-F5CA-B734-BA52-C4E17AC153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23548" y="4317434"/>
                  <a:ext cx="154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8B63D7F3-1DE8-427B-5FB9-CE8C3015DCD3}"/>
                    </a:ext>
                  </a:extLst>
                </p14:cNvPr>
                <p14:cNvContentPartPr/>
                <p14:nvPr/>
              </p14:nvContentPartPr>
              <p14:xfrm>
                <a:off x="5590428" y="4436954"/>
                <a:ext cx="190800" cy="975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8B63D7F3-1DE8-427B-5FB9-CE8C3015DC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81788" y="4427954"/>
                  <a:ext cx="208440" cy="115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9E694C2-1DA4-4E8E-A67E-6BCE15842153}"/>
              </a:ext>
            </a:extLst>
          </p:cNvPr>
          <p:cNvSpPr txBox="1"/>
          <p:nvPr/>
        </p:nvSpPr>
        <p:spPr>
          <a:xfrm>
            <a:off x="5966716" y="4362392"/>
            <a:ext cx="425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점선 </a:t>
            </a:r>
            <a:r>
              <a:rPr lang="en-US" altLang="ko-KR" dirty="0">
                <a:solidFill>
                  <a:srgbClr val="00B0F0"/>
                </a:solidFill>
              </a:rPr>
              <a:t>: </a:t>
            </a:r>
            <a:r>
              <a:rPr lang="ko-KR" altLang="en-US" dirty="0">
                <a:solidFill>
                  <a:srgbClr val="00B0F0"/>
                </a:solidFill>
              </a:rPr>
              <a:t>만약에 계속 같은 경향을 </a:t>
            </a:r>
            <a:r>
              <a:rPr lang="ko-KR" altLang="en-US" dirty="0" err="1">
                <a:solidFill>
                  <a:srgbClr val="00B0F0"/>
                </a:solidFill>
              </a:rPr>
              <a:t>보였을때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389" y="1017270"/>
            <a:ext cx="6688455" cy="150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8930" indent="-3041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29565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350">
              <a:latin typeface="Malgun Gothic"/>
              <a:cs typeface="Malgun Gothic"/>
            </a:endParaRPr>
          </a:p>
          <a:p>
            <a:pPr marL="576580" lvl="1" indent="-229235">
              <a:lnSpc>
                <a:spcPct val="100000"/>
              </a:lnSpc>
              <a:buFont typeface="Wingdings"/>
              <a:buChar char=""/>
              <a:tabLst>
                <a:tab pos="5772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아래 식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따라….</a:t>
            </a:r>
            <a:endParaRPr sz="1800">
              <a:latin typeface="Malgun Gothic"/>
              <a:cs typeface="Malgun Gothic"/>
            </a:endParaRPr>
          </a:p>
          <a:p>
            <a:pPr marL="2646680">
              <a:lnSpc>
                <a:spcPct val="100000"/>
              </a:lnSpc>
              <a:spcBef>
                <a:spcPts val="650"/>
              </a:spcBef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44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5360" y="3263646"/>
            <a:ext cx="7161530" cy="2856865"/>
            <a:chOff x="975360" y="3263646"/>
            <a:chExt cx="7161530" cy="2856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8590" y="3264085"/>
              <a:ext cx="126361" cy="27344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45970" y="3263646"/>
              <a:ext cx="76200" cy="2685415"/>
            </a:xfrm>
            <a:custGeom>
              <a:avLst/>
              <a:gdLst/>
              <a:ahLst/>
              <a:cxnLst/>
              <a:rect l="l" t="t" r="r" b="b"/>
              <a:pathLst>
                <a:path w="76200" h="268541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2685326"/>
                  </a:lnTo>
                  <a:lnTo>
                    <a:pt x="50800" y="2685326"/>
                  </a:lnTo>
                  <a:lnTo>
                    <a:pt x="50800" y="63500"/>
                  </a:lnTo>
                  <a:close/>
                </a:path>
                <a:path w="76200" h="268541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68541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" y="5849112"/>
              <a:ext cx="7161276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18794" y="5910834"/>
              <a:ext cx="7002780" cy="76200"/>
            </a:xfrm>
            <a:custGeom>
              <a:avLst/>
              <a:gdLst/>
              <a:ahLst/>
              <a:cxnLst/>
              <a:rect l="l" t="t" r="r" b="b"/>
              <a:pathLst>
                <a:path w="7002780" h="76200">
                  <a:moveTo>
                    <a:pt x="6926453" y="0"/>
                  </a:moveTo>
                  <a:lnTo>
                    <a:pt x="6926453" y="76199"/>
                  </a:lnTo>
                  <a:lnTo>
                    <a:pt x="6977253" y="50799"/>
                  </a:lnTo>
                  <a:lnTo>
                    <a:pt x="6939280" y="50799"/>
                  </a:lnTo>
                  <a:lnTo>
                    <a:pt x="6939280" y="25399"/>
                  </a:lnTo>
                  <a:lnTo>
                    <a:pt x="6977253" y="25399"/>
                  </a:lnTo>
                  <a:lnTo>
                    <a:pt x="6926453" y="0"/>
                  </a:lnTo>
                  <a:close/>
                </a:path>
                <a:path w="7002780" h="76200">
                  <a:moveTo>
                    <a:pt x="6926453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6926453" y="50799"/>
                  </a:lnTo>
                  <a:lnTo>
                    <a:pt x="6926453" y="25399"/>
                  </a:lnTo>
                  <a:close/>
                </a:path>
                <a:path w="7002780" h="76200">
                  <a:moveTo>
                    <a:pt x="6977253" y="25399"/>
                  </a:moveTo>
                  <a:lnTo>
                    <a:pt x="6939280" y="25399"/>
                  </a:lnTo>
                  <a:lnTo>
                    <a:pt x="6939280" y="50799"/>
                  </a:lnTo>
                  <a:lnTo>
                    <a:pt x="6977253" y="50799"/>
                  </a:lnTo>
                  <a:lnTo>
                    <a:pt x="7002653" y="38099"/>
                  </a:lnTo>
                  <a:lnTo>
                    <a:pt x="6977253" y="25399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7239" y="5833872"/>
              <a:ext cx="106616" cy="2865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42866" y="5855970"/>
              <a:ext cx="0" cy="194310"/>
            </a:xfrm>
            <a:custGeom>
              <a:avLst/>
              <a:gdLst/>
              <a:ahLst/>
              <a:cxnLst/>
              <a:rect l="l" t="t" r="r" b="b"/>
              <a:pathLst>
                <a:path h="194310">
                  <a:moveTo>
                    <a:pt x="0" y="0"/>
                  </a:moveTo>
                  <a:lnTo>
                    <a:pt x="0" y="194195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36547" y="3134105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Y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98420" y="3215639"/>
            <a:ext cx="4084320" cy="2894330"/>
            <a:chOff x="2598420" y="3215639"/>
            <a:chExt cx="4084320" cy="289433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7240" y="3215639"/>
              <a:ext cx="106616" cy="289407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642866" y="3237737"/>
              <a:ext cx="0" cy="2800985"/>
            </a:xfrm>
            <a:custGeom>
              <a:avLst/>
              <a:gdLst/>
              <a:ahLst/>
              <a:cxnLst/>
              <a:rect l="l" t="t" r="r" b="b"/>
              <a:pathLst>
                <a:path h="2800985">
                  <a:moveTo>
                    <a:pt x="0" y="0"/>
                  </a:moveTo>
                  <a:lnTo>
                    <a:pt x="0" y="2800515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8420" y="4821936"/>
              <a:ext cx="2093976" cy="8427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44902" y="4857750"/>
              <a:ext cx="1997075" cy="737870"/>
            </a:xfrm>
            <a:custGeom>
              <a:avLst/>
              <a:gdLst/>
              <a:ahLst/>
              <a:cxnLst/>
              <a:rect l="l" t="t" r="r" b="b"/>
              <a:pathLst>
                <a:path w="1997075" h="737870">
                  <a:moveTo>
                    <a:pt x="0" y="737425"/>
                  </a:moveTo>
                  <a:lnTo>
                    <a:pt x="1996567" y="0"/>
                  </a:lnTo>
                </a:path>
              </a:pathLst>
            </a:custGeom>
            <a:ln w="2539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6384" y="3363480"/>
              <a:ext cx="2086356" cy="6370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642866" y="3399281"/>
              <a:ext cx="1990089" cy="530860"/>
            </a:xfrm>
            <a:custGeom>
              <a:avLst/>
              <a:gdLst/>
              <a:ahLst/>
              <a:cxnLst/>
              <a:rect l="l" t="t" r="r" b="b"/>
              <a:pathLst>
                <a:path w="1990090" h="530860">
                  <a:moveTo>
                    <a:pt x="0" y="530478"/>
                  </a:moveTo>
                  <a:lnTo>
                    <a:pt x="1989709" y="0"/>
                  </a:lnTo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23158" y="3127705"/>
            <a:ext cx="795020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55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Malgun Gothic"/>
                <a:cs typeface="Malgun Gothic"/>
              </a:rPr>
              <a:t>절편: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ts val="2155"/>
              </a:lnSpc>
            </a:pP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sz="1950" spc="217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800" spc="-2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6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89" baseline="-14957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85032" y="5255133"/>
            <a:ext cx="895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절편:</a:t>
            </a:r>
            <a:r>
              <a:rPr sz="18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6FC0"/>
                </a:solidFill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09038" y="5195696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83120" y="3227273"/>
            <a:ext cx="711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Malgun Gothic"/>
                <a:cs typeface="Malgun Gothic"/>
              </a:rPr>
              <a:t>처치군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34384" y="3717010"/>
            <a:ext cx="928369" cy="1572895"/>
            <a:chOff x="3834384" y="3717010"/>
            <a:chExt cx="928369" cy="1572895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93464" y="4757902"/>
              <a:ext cx="669061" cy="53190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135501" y="4856988"/>
              <a:ext cx="512445" cy="375285"/>
            </a:xfrm>
            <a:custGeom>
              <a:avLst/>
              <a:gdLst/>
              <a:ahLst/>
              <a:cxnLst/>
              <a:rect l="l" t="t" r="r" b="b"/>
              <a:pathLst>
                <a:path w="512445" h="375285">
                  <a:moveTo>
                    <a:pt x="446944" y="39716"/>
                  </a:moveTo>
                  <a:lnTo>
                    <a:pt x="0" y="364744"/>
                  </a:lnTo>
                  <a:lnTo>
                    <a:pt x="7365" y="375031"/>
                  </a:lnTo>
                  <a:lnTo>
                    <a:pt x="454363" y="49930"/>
                  </a:lnTo>
                  <a:lnTo>
                    <a:pt x="446944" y="39716"/>
                  </a:lnTo>
                  <a:close/>
                </a:path>
                <a:path w="512445" h="375285">
                  <a:moveTo>
                    <a:pt x="495593" y="32257"/>
                  </a:moveTo>
                  <a:lnTo>
                    <a:pt x="457200" y="32257"/>
                  </a:lnTo>
                  <a:lnTo>
                    <a:pt x="464693" y="42418"/>
                  </a:lnTo>
                  <a:lnTo>
                    <a:pt x="454363" y="49930"/>
                  </a:lnTo>
                  <a:lnTo>
                    <a:pt x="473075" y="75692"/>
                  </a:lnTo>
                  <a:lnTo>
                    <a:pt x="495593" y="32257"/>
                  </a:lnTo>
                  <a:close/>
                </a:path>
                <a:path w="512445" h="375285">
                  <a:moveTo>
                    <a:pt x="457200" y="32257"/>
                  </a:moveTo>
                  <a:lnTo>
                    <a:pt x="446944" y="39716"/>
                  </a:lnTo>
                  <a:lnTo>
                    <a:pt x="454363" y="49930"/>
                  </a:lnTo>
                  <a:lnTo>
                    <a:pt x="464693" y="42418"/>
                  </a:lnTo>
                  <a:lnTo>
                    <a:pt x="457200" y="32257"/>
                  </a:lnTo>
                  <a:close/>
                </a:path>
                <a:path w="512445" h="375285">
                  <a:moveTo>
                    <a:pt x="512318" y="0"/>
                  </a:moveTo>
                  <a:lnTo>
                    <a:pt x="428244" y="13969"/>
                  </a:lnTo>
                  <a:lnTo>
                    <a:pt x="446944" y="39716"/>
                  </a:lnTo>
                  <a:lnTo>
                    <a:pt x="457200" y="32257"/>
                  </a:lnTo>
                  <a:lnTo>
                    <a:pt x="495593" y="32257"/>
                  </a:lnTo>
                  <a:lnTo>
                    <a:pt x="512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34384" y="3717010"/>
              <a:ext cx="915936" cy="35054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877056" y="3739769"/>
              <a:ext cx="758825" cy="212090"/>
            </a:xfrm>
            <a:custGeom>
              <a:avLst/>
              <a:gdLst/>
              <a:ahLst/>
              <a:cxnLst/>
              <a:rect l="l" t="t" r="r" b="b"/>
              <a:pathLst>
                <a:path w="758825" h="212089">
                  <a:moveTo>
                    <a:pt x="682761" y="181202"/>
                  </a:moveTo>
                  <a:lnTo>
                    <a:pt x="675132" y="212089"/>
                  </a:lnTo>
                  <a:lnTo>
                    <a:pt x="758317" y="193293"/>
                  </a:lnTo>
                  <a:lnTo>
                    <a:pt x="747724" y="184276"/>
                  </a:lnTo>
                  <a:lnTo>
                    <a:pt x="695198" y="184276"/>
                  </a:lnTo>
                  <a:lnTo>
                    <a:pt x="682761" y="181202"/>
                  </a:lnTo>
                  <a:close/>
                </a:path>
                <a:path w="758825" h="212089">
                  <a:moveTo>
                    <a:pt x="685804" y="168880"/>
                  </a:moveTo>
                  <a:lnTo>
                    <a:pt x="682761" y="181202"/>
                  </a:lnTo>
                  <a:lnTo>
                    <a:pt x="695198" y="184276"/>
                  </a:lnTo>
                  <a:lnTo>
                    <a:pt x="698246" y="171957"/>
                  </a:lnTo>
                  <a:lnTo>
                    <a:pt x="685804" y="168880"/>
                  </a:lnTo>
                  <a:close/>
                </a:path>
                <a:path w="758825" h="212089">
                  <a:moveTo>
                    <a:pt x="693420" y="138048"/>
                  </a:moveTo>
                  <a:lnTo>
                    <a:pt x="685804" y="168880"/>
                  </a:lnTo>
                  <a:lnTo>
                    <a:pt x="698246" y="171957"/>
                  </a:lnTo>
                  <a:lnTo>
                    <a:pt x="695198" y="184276"/>
                  </a:lnTo>
                  <a:lnTo>
                    <a:pt x="747724" y="184276"/>
                  </a:lnTo>
                  <a:lnTo>
                    <a:pt x="693420" y="138048"/>
                  </a:lnTo>
                  <a:close/>
                </a:path>
                <a:path w="758825" h="212089">
                  <a:moveTo>
                    <a:pt x="3048" y="0"/>
                  </a:moveTo>
                  <a:lnTo>
                    <a:pt x="0" y="12445"/>
                  </a:lnTo>
                  <a:lnTo>
                    <a:pt x="682761" y="181202"/>
                  </a:lnTo>
                  <a:lnTo>
                    <a:pt x="685804" y="16888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3232" y="3829824"/>
              <a:ext cx="234670" cy="115975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604766" y="3929634"/>
              <a:ext cx="76200" cy="925194"/>
            </a:xfrm>
            <a:custGeom>
              <a:avLst/>
              <a:gdLst/>
              <a:ahLst/>
              <a:cxnLst/>
              <a:rect l="l" t="t" r="r" b="b"/>
              <a:pathLst>
                <a:path w="76200" h="925195">
                  <a:moveTo>
                    <a:pt x="25400" y="848614"/>
                  </a:moveTo>
                  <a:lnTo>
                    <a:pt x="0" y="848614"/>
                  </a:lnTo>
                  <a:lnTo>
                    <a:pt x="38100" y="924814"/>
                  </a:lnTo>
                  <a:lnTo>
                    <a:pt x="69850" y="861314"/>
                  </a:lnTo>
                  <a:lnTo>
                    <a:pt x="25400" y="861314"/>
                  </a:lnTo>
                  <a:lnTo>
                    <a:pt x="25400" y="848614"/>
                  </a:lnTo>
                  <a:close/>
                </a:path>
                <a:path w="76200" h="92519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861314"/>
                  </a:lnTo>
                  <a:lnTo>
                    <a:pt x="50800" y="861314"/>
                  </a:lnTo>
                  <a:lnTo>
                    <a:pt x="50800" y="63500"/>
                  </a:lnTo>
                  <a:close/>
                </a:path>
                <a:path w="76200" h="925195">
                  <a:moveTo>
                    <a:pt x="76200" y="848614"/>
                  </a:moveTo>
                  <a:lnTo>
                    <a:pt x="50800" y="848614"/>
                  </a:lnTo>
                  <a:lnTo>
                    <a:pt x="50800" y="861314"/>
                  </a:lnTo>
                  <a:lnTo>
                    <a:pt x="69850" y="861314"/>
                  </a:lnTo>
                  <a:lnTo>
                    <a:pt x="76200" y="848614"/>
                  </a:lnTo>
                  <a:close/>
                </a:path>
                <a:path w="76200" h="92519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2519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74438" y="4235957"/>
            <a:ext cx="2282825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5B89"/>
                </a:solidFill>
                <a:latin typeface="Malgun Gothic"/>
                <a:cs typeface="Malgun Gothic"/>
              </a:rPr>
              <a:t>처치효과</a:t>
            </a:r>
            <a:r>
              <a:rPr sz="1800" b="1" spc="-45" dirty="0">
                <a:solidFill>
                  <a:srgbClr val="FF5B89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(</a:t>
            </a:r>
            <a:r>
              <a:rPr sz="1800" spc="-15" dirty="0">
                <a:solidFill>
                  <a:srgbClr val="FF5B89"/>
                </a:solidFill>
                <a:latin typeface="Cambria Math"/>
                <a:cs typeface="Cambria Math"/>
              </a:rPr>
              <a:t>𝛽</a:t>
            </a:r>
            <a:r>
              <a:rPr sz="1950" spc="-22" baseline="-14957" dirty="0">
                <a:solidFill>
                  <a:srgbClr val="FF5B89"/>
                </a:solidFill>
                <a:latin typeface="Cambria Math"/>
                <a:cs typeface="Cambria Math"/>
              </a:rPr>
              <a:t>1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ts val="2155"/>
              </a:lnSpc>
            </a:pPr>
            <a:r>
              <a:rPr sz="1800" b="1" spc="-25" dirty="0">
                <a:solidFill>
                  <a:srgbClr val="FF5B89"/>
                </a:solidFill>
                <a:latin typeface="Malgun Gothic"/>
                <a:cs typeface="Malgun Gothic"/>
              </a:rPr>
              <a:t>LATE </a:t>
            </a:r>
            <a:r>
              <a:rPr sz="1800" b="1" dirty="0">
                <a:solidFill>
                  <a:srgbClr val="FF5B89"/>
                </a:solidFill>
                <a:latin typeface="Malgun Gothic"/>
                <a:cs typeface="Malgun Gothic"/>
              </a:rPr>
              <a:t>(Local</a:t>
            </a:r>
            <a:r>
              <a:rPr sz="1800" b="1" spc="-40" dirty="0">
                <a:solidFill>
                  <a:srgbClr val="FF5B89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Average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ts val="2155"/>
              </a:lnSpc>
            </a:pPr>
            <a:r>
              <a:rPr sz="1800" b="1" spc="-20" dirty="0">
                <a:solidFill>
                  <a:srgbClr val="FF5B89"/>
                </a:solidFill>
                <a:latin typeface="Malgun Gothic"/>
                <a:cs typeface="Malgun Gothic"/>
              </a:rPr>
              <a:t>Treatment</a:t>
            </a:r>
            <a:r>
              <a:rPr sz="1800" b="1" spc="-35" dirty="0">
                <a:solidFill>
                  <a:srgbClr val="FF5B89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FF5B89"/>
                </a:solidFill>
                <a:latin typeface="Malgun Gothic"/>
                <a:cs typeface="Malgun Gothic"/>
              </a:rPr>
              <a:t>Effect)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10917" y="5984919"/>
            <a:ext cx="14287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30642" y="5995587"/>
            <a:ext cx="15811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5" dirty="0">
                <a:latin typeface="Malgun Gothic"/>
                <a:cs typeface="Malgun Gothic"/>
              </a:rPr>
              <a:t>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34280" y="6077604"/>
            <a:ext cx="222250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z="1600" spc="-80" dirty="0">
                <a:latin typeface="Cambria Math"/>
                <a:cs typeface="Cambria Math"/>
              </a:rPr>
              <a:t>𝑋</a:t>
            </a:r>
            <a:r>
              <a:rPr sz="1725" spc="195" baseline="-14492" dirty="0">
                <a:latin typeface="Cambria Math"/>
                <a:cs typeface="Cambria Math"/>
              </a:rPr>
              <a:t>𝑐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A3A0-755D-35CE-8544-BEDC4C1B119C}"/>
              </a:ext>
            </a:extLst>
          </p:cNvPr>
          <p:cNvSpPr txBox="1"/>
          <p:nvPr/>
        </p:nvSpPr>
        <p:spPr>
          <a:xfrm>
            <a:off x="5257800" y="5105400"/>
            <a:ext cx="342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-&gt; </a:t>
            </a:r>
            <a:r>
              <a:rPr lang="ko-KR" altLang="en-US" dirty="0"/>
              <a:t>일반화가 잘 안된다는 것</a:t>
            </a:r>
            <a:endParaRPr lang="en-US" altLang="ko-K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2955" cy="46660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230" indent="-3041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16865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LATE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200" dirty="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RDD에서는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컷오프를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바로 위와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바로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아래에 있는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비교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endParaRPr sz="1800" dirty="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추정함</a:t>
            </a:r>
            <a:endParaRPr sz="1800" dirty="0">
              <a:latin typeface="Malgun Gothic"/>
              <a:cs typeface="Malgun Gothic"/>
            </a:endParaRPr>
          </a:p>
          <a:p>
            <a:pPr marL="1021080" marR="175895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대조군의 추세를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선형회귀모형을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이용해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분석하고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근처에서의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차이를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비교함</a:t>
            </a:r>
            <a:endParaRPr sz="1800" dirty="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1650" dirty="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효과는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집중하므로, 이를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지역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처리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효</a:t>
            </a:r>
            <a:endParaRPr sz="1800" dirty="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과(LATE,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Local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Average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Treatment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Effect)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라고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부르기도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 dirty="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근처에서만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국지적으로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유효한 처치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효과임</a:t>
            </a:r>
            <a:endParaRPr sz="1800" dirty="0">
              <a:latin typeface="Malgun Gothic"/>
              <a:cs typeface="Malgun Gothic"/>
            </a:endParaRPr>
          </a:p>
          <a:p>
            <a:pPr marL="1021080" marR="94615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 err="1">
                <a:solidFill>
                  <a:srgbClr val="333D47"/>
                </a:solidFill>
                <a:latin typeface="Malgun Gothic"/>
                <a:cs typeface="Malgun Gothic"/>
              </a:rPr>
              <a:t>값이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 err="1">
                <a:solidFill>
                  <a:srgbClr val="333D47"/>
                </a:solidFill>
                <a:latin typeface="Malgun Gothic"/>
                <a:cs typeface="Malgun Gothic"/>
              </a:rPr>
              <a:t>변경되</a:t>
            </a:r>
            <a:r>
              <a:rPr lang="ko-KR" altLang="en-US" sz="1800" dirty="0" err="1">
                <a:solidFill>
                  <a:srgbClr val="333D47"/>
                </a:solidFill>
                <a:latin typeface="Malgun Gothic"/>
                <a:cs typeface="Malgun Gothic"/>
              </a:rPr>
              <a:t>었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때에도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처치효과가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유지된다고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보기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울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있음</a:t>
            </a:r>
            <a:endParaRPr sz="1800" dirty="0">
              <a:latin typeface="Malgun Gothic"/>
              <a:cs typeface="Malgun Gothic"/>
            </a:endParaRPr>
          </a:p>
          <a:p>
            <a:pPr marL="1478280" lvl="3" indent="-229235">
              <a:lnSpc>
                <a:spcPct val="100000"/>
              </a:lnSpc>
              <a:spcBef>
                <a:spcPts val="39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합법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음주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허용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컷오프가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90세가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된다면?</a:t>
            </a:r>
            <a:endParaRPr sz="1600" dirty="0">
              <a:latin typeface="Malgun Gothic"/>
              <a:cs typeface="Malgun Gothic"/>
            </a:endParaRPr>
          </a:p>
          <a:p>
            <a:pPr lvl="3">
              <a:lnSpc>
                <a:spcPct val="100000"/>
              </a:lnSpc>
              <a:spcBef>
                <a:spcPts val="25"/>
              </a:spcBef>
              <a:buClr>
                <a:srgbClr val="333D47"/>
              </a:buClr>
              <a:buFont typeface="Wingdings"/>
              <a:buChar char=""/>
            </a:pPr>
            <a:endParaRPr sz="1650" dirty="0">
              <a:latin typeface="Malgun Gothic"/>
              <a:cs typeface="Malgun Gothic"/>
            </a:endParaRPr>
          </a:p>
          <a:p>
            <a:pPr marL="563880" marR="21082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때로는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LATE와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함께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기울기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차이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관심이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경우도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48474-16AF-3BC4-96F1-85C3C9C3EC69}"/>
              </a:ext>
            </a:extLst>
          </p:cNvPr>
          <p:cNvSpPr txBox="1"/>
          <p:nvPr/>
        </p:nvSpPr>
        <p:spPr>
          <a:xfrm>
            <a:off x="5867400" y="4343400"/>
            <a:ext cx="732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-&gt; </a:t>
            </a:r>
            <a:r>
              <a:rPr lang="ko-KR" altLang="en-US" dirty="0">
                <a:solidFill>
                  <a:srgbClr val="00B0F0"/>
                </a:solidFill>
              </a:rPr>
              <a:t>컷오프를 </a:t>
            </a:r>
            <a:r>
              <a:rPr lang="en-US" altLang="ko-KR" dirty="0">
                <a:solidFill>
                  <a:srgbClr val="00B0F0"/>
                </a:solidFill>
              </a:rPr>
              <a:t>21</a:t>
            </a:r>
            <a:r>
              <a:rPr lang="ko-KR" altLang="en-US" dirty="0">
                <a:solidFill>
                  <a:srgbClr val="00B0F0"/>
                </a:solidFill>
              </a:rPr>
              <a:t>로 두고 </a:t>
            </a:r>
            <a:r>
              <a:rPr lang="ko-KR" altLang="en-US" dirty="0" err="1">
                <a:solidFill>
                  <a:srgbClr val="00B0F0"/>
                </a:solidFill>
              </a:rPr>
              <a:t>계산한거면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ko-KR" altLang="en-US" dirty="0">
                <a:solidFill>
                  <a:srgbClr val="00B0F0"/>
                </a:solidFill>
              </a:rPr>
              <a:t>컷오프가 </a:t>
            </a:r>
            <a:r>
              <a:rPr lang="en-US" altLang="ko-KR" dirty="0">
                <a:solidFill>
                  <a:srgbClr val="00B0F0"/>
                </a:solidFill>
              </a:rPr>
              <a:t>21</a:t>
            </a:r>
            <a:r>
              <a:rPr lang="ko-KR" altLang="en-US" dirty="0">
                <a:solidFill>
                  <a:srgbClr val="00B0F0"/>
                </a:solidFill>
              </a:rPr>
              <a:t>일때에만 해석이 가능함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1589" y="1017270"/>
            <a:ext cx="8376920" cy="5196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불연속적인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패턴을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고려하지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않은, 전체에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대한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회귀분석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수행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350">
              <a:latin typeface="Malgun Gothic"/>
              <a:cs typeface="Malgun Gothic"/>
            </a:endParaRPr>
          </a:p>
          <a:p>
            <a:pPr marL="2421890">
              <a:lnSpc>
                <a:spcPts val="2035"/>
              </a:lnSpc>
            </a:pPr>
            <a:r>
              <a:rPr sz="1800" spc="-130" dirty="0"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latin typeface="Cambria Math"/>
                <a:cs typeface="Cambria Math"/>
              </a:rPr>
              <a:t>𝑖</a:t>
            </a:r>
            <a:r>
              <a:rPr sz="1950" spc="3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latin typeface="Cambria Math"/>
                <a:cs typeface="Cambria Math"/>
              </a:rPr>
              <a:t>0</a:t>
            </a:r>
            <a:r>
              <a:rPr sz="1950" spc="24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10" dirty="0">
                <a:latin typeface="Cambria Math"/>
                <a:cs typeface="Cambria Math"/>
              </a:rPr>
              <a:t>𝛽</a:t>
            </a:r>
            <a:r>
              <a:rPr sz="1950" spc="15" baseline="-14957" dirty="0">
                <a:latin typeface="Cambria Math"/>
                <a:cs typeface="Cambria Math"/>
              </a:rPr>
              <a:t>1</a:t>
            </a:r>
            <a:r>
              <a:rPr sz="1800" spc="10" dirty="0">
                <a:latin typeface="Cambria Math"/>
                <a:cs typeface="Cambria Math"/>
              </a:rPr>
              <a:t>𝑋</a:t>
            </a:r>
            <a:r>
              <a:rPr sz="1950" spc="15" baseline="-14957" dirty="0">
                <a:latin typeface="Cambria Math"/>
                <a:cs typeface="Cambria Math"/>
              </a:rPr>
              <a:t>𝑖</a:t>
            </a:r>
            <a:r>
              <a:rPr sz="1800" spc="10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 marL="182245">
              <a:lnSpc>
                <a:spcPts val="1555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#단순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선형회귀모형</a:t>
            </a:r>
            <a:r>
              <a:rPr sz="1400" b="1" spc="-6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추정</a:t>
            </a:r>
            <a:endParaRPr sz="1400">
              <a:latin typeface="Malgun Gothic"/>
              <a:cs typeface="Malgun Gothic"/>
            </a:endParaRPr>
          </a:p>
          <a:p>
            <a:pPr marL="18224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mymodel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&lt;-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lm(visit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~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age_d,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filtered_data)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182245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summary(mymodel)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250">
              <a:latin typeface="Malgun Gothic"/>
              <a:cs typeface="Malgun Gothic"/>
            </a:endParaRPr>
          </a:p>
          <a:p>
            <a:pPr marL="182245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#단순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선형회귀모형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endParaRPr sz="1400">
              <a:latin typeface="Malgun Gothic"/>
              <a:cs typeface="Malgun Gothic"/>
            </a:endParaRPr>
          </a:p>
          <a:p>
            <a:pPr marL="18224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filtered_data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  <a:p>
            <a:pPr marL="305435" marR="5324475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ggplot(aes(x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age,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 = visit)) + </a:t>
            </a:r>
            <a:r>
              <a:rPr sz="1400" b="1" spc="-484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geom_point()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30543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geom_vline(xintercept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= 21,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=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"red",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size = 1,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linetype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"dashed")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305435" marR="2903855">
              <a:lnSpc>
                <a:spcPct val="12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geom_smooth(method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"lm", color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= 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"blue",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se = 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FALSE)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+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labs(y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"Hospital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visits",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x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"Age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(binned)")</a:t>
            </a:r>
            <a:endParaRPr sz="1400">
              <a:latin typeface="Malgun Gothic"/>
              <a:cs typeface="Malgun Gothic"/>
            </a:endParaRPr>
          </a:p>
          <a:p>
            <a:pPr marL="4991735">
              <a:lnSpc>
                <a:spcPct val="100000"/>
              </a:lnSpc>
              <a:spcBef>
                <a:spcPts val="48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선형회귀모형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추가</a:t>
            </a:r>
            <a:endParaRPr sz="1400">
              <a:latin typeface="Malgun Gothic"/>
              <a:cs typeface="Malgun Gothic"/>
            </a:endParaRPr>
          </a:p>
          <a:p>
            <a:pPr marL="499173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lm: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선형회귀모형임을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나타냄</a:t>
            </a:r>
            <a:endParaRPr sz="1400">
              <a:latin typeface="Malgun Gothic"/>
              <a:cs typeface="Malgun Gothic"/>
            </a:endParaRPr>
          </a:p>
          <a:p>
            <a:pPr marL="4991735" marR="17780">
              <a:lnSpc>
                <a:spcPct val="12000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(별도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지시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없을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x와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y의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단순선형회귀) </a:t>
            </a:r>
            <a:r>
              <a:rPr sz="1400" b="1" spc="-4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se: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신뢰구간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표시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여부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225D1-C1CB-123A-F0C2-5A857E7F5BB8}"/>
              </a:ext>
            </a:extLst>
          </p:cNvPr>
          <p:cNvSpPr txBox="1"/>
          <p:nvPr/>
        </p:nvSpPr>
        <p:spPr>
          <a:xfrm>
            <a:off x="4571489" y="4419600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-&gt; </a:t>
            </a:r>
            <a:r>
              <a:rPr lang="ko-KR" altLang="en-US" dirty="0">
                <a:solidFill>
                  <a:srgbClr val="00B0F0"/>
                </a:solidFill>
              </a:rPr>
              <a:t>신뢰구간 표시 여부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1508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불연속적인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패턴을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고려하지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않은, 전체에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대한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회귀분석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수행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652" y="2782823"/>
            <a:ext cx="4428744" cy="18028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3378" y="1658111"/>
            <a:ext cx="4123900" cy="43053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7804" y="2233929"/>
            <a:ext cx="155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latin typeface="Cambria Math"/>
                <a:cs typeface="Cambria Math"/>
              </a:rPr>
              <a:t>𝑖</a:t>
            </a:r>
            <a:r>
              <a:rPr sz="1950" spc="27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latin typeface="Cambria Math"/>
                <a:cs typeface="Cambria Math"/>
              </a:rPr>
              <a:t>0</a:t>
            </a:r>
            <a:r>
              <a:rPr sz="1950" spc="24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5" dirty="0">
                <a:latin typeface="Cambria Math"/>
                <a:cs typeface="Cambria Math"/>
              </a:rPr>
              <a:t>𝛽</a:t>
            </a:r>
            <a:r>
              <a:rPr sz="1950" spc="7" baseline="-14957" dirty="0">
                <a:latin typeface="Cambria Math"/>
                <a:cs typeface="Cambria Math"/>
              </a:rPr>
              <a:t>1</a:t>
            </a:r>
            <a:r>
              <a:rPr sz="1800" spc="5" dirty="0">
                <a:latin typeface="Cambria Math"/>
                <a:cs typeface="Cambria Math"/>
              </a:rPr>
              <a:t>𝑋</a:t>
            </a:r>
            <a:r>
              <a:rPr sz="1950" spc="7" baseline="-14957" dirty="0">
                <a:latin typeface="Cambria Math"/>
                <a:cs typeface="Cambria Math"/>
              </a:rPr>
              <a:t>𝑖</a:t>
            </a:r>
            <a:r>
              <a:rPr sz="1800" spc="5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E3FFD-AF61-5F97-5B82-203BDB1D14FC}"/>
              </a:ext>
            </a:extLst>
          </p:cNvPr>
          <p:cNvSpPr txBox="1"/>
          <p:nvPr/>
        </p:nvSpPr>
        <p:spPr>
          <a:xfrm>
            <a:off x="8400626" y="201445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단순 회귀선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6989" y="1017270"/>
            <a:ext cx="8139430" cy="2105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Malgun Gothic"/>
              <a:cs typeface="Malgun Gothic"/>
            </a:endParaRPr>
          </a:p>
          <a:p>
            <a:pPr marL="4097654">
              <a:lnSpc>
                <a:spcPct val="100000"/>
              </a:lnSpc>
              <a:spcBef>
                <a:spcPts val="5"/>
              </a:spcBef>
            </a:pPr>
            <a:r>
              <a:rPr sz="1800" spc="-130" dirty="0"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latin typeface="Cambria Math"/>
                <a:cs typeface="Cambria Math"/>
              </a:rPr>
              <a:t>𝑖</a:t>
            </a:r>
            <a:r>
              <a:rPr sz="1950" spc="3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latin typeface="Cambria Math"/>
                <a:cs typeface="Cambria Math"/>
              </a:rPr>
              <a:t>0</a:t>
            </a:r>
            <a:r>
              <a:rPr sz="1950" spc="28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𝛽</a:t>
            </a:r>
            <a:r>
              <a:rPr sz="1950" spc="-7" baseline="-14957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latin typeface="Cambria Math"/>
                <a:cs typeface="Cambria Math"/>
              </a:rPr>
              <a:t>𝑖</a:t>
            </a:r>
            <a:r>
              <a:rPr sz="1950" spc="31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r>
              <a:rPr sz="1800" spc="15" dirty="0">
                <a:latin typeface="Malgun Gothic"/>
                <a:cs typeface="Malgun Gothic"/>
              </a:rPr>
              <a:t>+</a:t>
            </a:r>
            <a:r>
              <a:rPr sz="1800" spc="-140" dirty="0">
                <a:latin typeface="Malgun Gothic"/>
                <a:cs typeface="Malgun Gothic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3</a:t>
            </a:r>
            <a:r>
              <a:rPr sz="1800" spc="15" dirty="0"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 marL="156845">
              <a:lnSpc>
                <a:spcPct val="100000"/>
              </a:lnSpc>
              <a:spcBef>
                <a:spcPts val="1689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#RDD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회귀모형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추정</a:t>
            </a:r>
            <a:endParaRPr sz="1400">
              <a:latin typeface="Malgun Gothic"/>
              <a:cs typeface="Malgun Gothic"/>
            </a:endParaRPr>
          </a:p>
          <a:p>
            <a:pPr marL="15684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mymodel2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lm(visit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~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treat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+ age_d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treat:age_d,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filtered_data)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156845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summary(mymodel2)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464" y="3352901"/>
            <a:ext cx="4697730" cy="1049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#RDD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회귀모형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filtered_data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  <a:p>
            <a:pPr marL="135890" marR="5080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ggplot(aes(x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age,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 = visit,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factor(treat)))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geom_point()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668" y="4371049"/>
            <a:ext cx="8096250" cy="9829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8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geom_vline(xintercept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= 21,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=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"red",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size = 1,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linetype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"dashed")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 dirty="0">
              <a:latin typeface="Malgun Gothic"/>
              <a:cs typeface="Malgun Gothic"/>
            </a:endParaRPr>
          </a:p>
          <a:p>
            <a:pPr marL="12700" marR="5080">
              <a:lnSpc>
                <a:spcPct val="120600"/>
              </a:lnSpc>
              <a:spcBef>
                <a:spcPts val="25"/>
              </a:spcBef>
            </a:pP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geom_smooth(data</a:t>
            </a:r>
            <a:r>
              <a:rPr sz="12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subset(filtered_data,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 age</a:t>
            </a:r>
            <a:r>
              <a:rPr sz="1200" b="1" spc="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&lt;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21),</a:t>
            </a:r>
            <a:r>
              <a:rPr sz="12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method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=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"lm",</a:t>
            </a:r>
            <a:r>
              <a:rPr sz="12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color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 =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"cornflowerblue",</a:t>
            </a:r>
            <a:r>
              <a:rPr sz="12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se</a:t>
            </a:r>
            <a:r>
              <a:rPr sz="12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EB2C2F"/>
                </a:solidFill>
                <a:latin typeface="Malgun Gothic"/>
                <a:cs typeface="Malgun Gothic"/>
              </a:rPr>
              <a:t>FALSE)</a:t>
            </a:r>
            <a:r>
              <a:rPr sz="12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+ </a:t>
            </a:r>
            <a:r>
              <a:rPr sz="1200" b="1" spc="-40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geom_smooth(data</a:t>
            </a:r>
            <a:r>
              <a:rPr sz="12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subset(filtered_data,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 age</a:t>
            </a:r>
            <a:r>
              <a:rPr sz="1200" b="1" spc="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&gt;=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21),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method</a:t>
            </a:r>
            <a:r>
              <a:rPr sz="1200" b="1" spc="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"lm",</a:t>
            </a:r>
            <a:r>
              <a:rPr sz="12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color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 =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"forestgreen",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 se 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EB2C2F"/>
                </a:solidFill>
                <a:latin typeface="Malgun Gothic"/>
                <a:cs typeface="Malgun Gothic"/>
              </a:rPr>
              <a:t>FALSE)</a:t>
            </a:r>
            <a:r>
              <a:rPr sz="1200" b="1" spc="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+ 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scale_color_manual(values=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c("0"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"cornflowerblue",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"1"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"forestgreen"))+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908" y="5370322"/>
            <a:ext cx="393572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labs(y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"Hospital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visits",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x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"Age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(binned)")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3555" y="4147515"/>
            <a:ext cx="199008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조건에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따른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회귀선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추가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4821" y="5136962"/>
            <a:ext cx="17506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관측치</a:t>
            </a:r>
            <a:r>
              <a:rPr sz="1400" b="1" spc="-4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포인트도</a:t>
            </a:r>
            <a:r>
              <a:rPr sz="14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색칠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F084A-C4FD-0FE3-8BF3-5BB6712B81B7}"/>
              </a:ext>
            </a:extLst>
          </p:cNvPr>
          <p:cNvSpPr txBox="1"/>
          <p:nvPr/>
        </p:nvSpPr>
        <p:spPr>
          <a:xfrm>
            <a:off x="408852" y="5855561"/>
            <a:ext cx="610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-&gt; </a:t>
            </a:r>
            <a:r>
              <a:rPr lang="ko-KR" altLang="en-US" dirty="0" err="1">
                <a:solidFill>
                  <a:srgbClr val="00B0F0"/>
                </a:solidFill>
              </a:rPr>
              <a:t>임계값</a:t>
            </a:r>
            <a:r>
              <a:rPr lang="ko-KR" altLang="en-US" dirty="0">
                <a:solidFill>
                  <a:srgbClr val="00B0F0"/>
                </a:solidFill>
              </a:rPr>
              <a:t> 이전 </a:t>
            </a:r>
            <a:r>
              <a:rPr lang="ko-KR" altLang="en-US" dirty="0" err="1">
                <a:solidFill>
                  <a:srgbClr val="00B0F0"/>
                </a:solidFill>
              </a:rPr>
              <a:t>데이터랑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ko-KR" altLang="en-US" dirty="0">
                <a:solidFill>
                  <a:srgbClr val="00B0F0"/>
                </a:solidFill>
              </a:rPr>
              <a:t>이후데이터 나눠서 회귀선 그리기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6B577BE-4AE1-EE06-A726-8447881EA41B}"/>
                  </a:ext>
                </a:extLst>
              </p14:cNvPr>
              <p14:cNvContentPartPr/>
              <p14:nvPr/>
            </p14:nvContentPartPr>
            <p14:xfrm>
              <a:off x="478428" y="4762034"/>
              <a:ext cx="360" cy="3261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6B577BE-4AE1-EE06-A726-8447881EA4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788" y="4690394"/>
                <a:ext cx="7200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79F6AE9-8FD0-5951-1FF2-5B5EFB119C63}"/>
                  </a:ext>
                </a:extLst>
              </p14:cNvPr>
              <p14:cNvContentPartPr/>
              <p14:nvPr/>
            </p14:nvContentPartPr>
            <p14:xfrm>
              <a:off x="299508" y="4927634"/>
              <a:ext cx="240480" cy="108648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79F6AE9-8FD0-5951-1FF2-5B5EFB119C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508" y="4855994"/>
                <a:ext cx="312120" cy="123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389" y="1017270"/>
            <a:ext cx="4575175" cy="10363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Malgun Gothic"/>
              <a:cs typeface="Malgun Gothic"/>
            </a:endParaRPr>
          </a:p>
          <a:p>
            <a:pPr marL="387985">
              <a:lnSpc>
                <a:spcPct val="100000"/>
              </a:lnSpc>
            </a:pPr>
            <a:r>
              <a:rPr sz="1800" spc="-130" dirty="0"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latin typeface="Cambria Math"/>
                <a:cs typeface="Cambria Math"/>
              </a:rPr>
              <a:t>𝑖</a:t>
            </a:r>
            <a:r>
              <a:rPr sz="1950" spc="3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latin typeface="Cambria Math"/>
                <a:cs typeface="Cambria Math"/>
              </a:rPr>
              <a:t>0</a:t>
            </a:r>
            <a:r>
              <a:rPr sz="1950" spc="28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𝛽</a:t>
            </a:r>
            <a:r>
              <a:rPr sz="1950" spc="-7" baseline="-14957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latin typeface="Cambria Math"/>
                <a:cs typeface="Cambria Math"/>
              </a:rPr>
              <a:t>𝑖</a:t>
            </a:r>
            <a:r>
              <a:rPr sz="1950" spc="31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r>
              <a:rPr sz="1800" spc="15" dirty="0">
                <a:latin typeface="Malgun Gothic"/>
                <a:cs typeface="Malgun Gothic"/>
              </a:rPr>
              <a:t>+</a:t>
            </a:r>
            <a:r>
              <a:rPr sz="1800" spc="-135" dirty="0">
                <a:latin typeface="Malgun Gothic"/>
                <a:cs typeface="Malgun Gothic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3</a:t>
            </a:r>
            <a:r>
              <a:rPr sz="1800" spc="15" dirty="0"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740" y="2011679"/>
            <a:ext cx="8938260" cy="4419600"/>
            <a:chOff x="205740" y="2011679"/>
            <a:chExt cx="8938260" cy="4419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40" y="2290571"/>
              <a:ext cx="5570220" cy="1380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9660" y="2011679"/>
              <a:ext cx="4244340" cy="44196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40258" y="4097248"/>
            <a:ext cx="4254500" cy="154202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Q1.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음주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법적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허용의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FF0000"/>
                </a:solidFill>
                <a:latin typeface="Malgun Gothic"/>
                <a:cs typeface="Malgun Gothic"/>
              </a:rPr>
              <a:t>처치효과는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?</a:t>
            </a:r>
            <a:r>
              <a:rPr lang="en-US" sz="14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US" sz="1400" b="1" dirty="0">
                <a:solidFill>
                  <a:srgbClr val="FF0000"/>
                </a:solidFill>
                <a:latin typeface="Malgun Gothic"/>
                <a:cs typeface="Malgun Gothic"/>
              </a:rPr>
              <a:t>4400-4350=50~48.584</a:t>
            </a:r>
            <a:endParaRPr sz="1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Q2.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대조군(처치군)의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21세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컷오프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근처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절편은?</a:t>
            </a:r>
            <a:endParaRPr sz="1400" dirty="0">
              <a:latin typeface="Malgun Gothic"/>
              <a:cs typeface="Malgun Gothic"/>
            </a:endParaRPr>
          </a:p>
          <a:p>
            <a:pPr marL="384810" marR="5080" indent="-372745">
              <a:lnSpc>
                <a:spcPct val="120000"/>
              </a:lnSpc>
            </a:pPr>
            <a:endParaRPr lang="en-US" sz="1400" b="1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384810" marR="5080" indent="-372745">
              <a:lnSpc>
                <a:spcPct val="12000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Q3.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대조군(처치군)에서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나이를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한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살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먹을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때마다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응급실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방문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횟수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 err="1">
                <a:solidFill>
                  <a:srgbClr val="FF0000"/>
                </a:solidFill>
                <a:latin typeface="Malgun Gothic"/>
                <a:cs typeface="Malgun Gothic"/>
              </a:rPr>
              <a:t>변화량은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?</a:t>
            </a:r>
            <a:endParaRPr lang="en-US" sz="1400" b="1" dirty="0">
              <a:solidFill>
                <a:srgbClr val="FF0000"/>
              </a:solidFill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7BF81F6-C674-232E-E51E-141FA7A11392}"/>
                  </a:ext>
                </a:extLst>
              </p14:cNvPr>
              <p14:cNvContentPartPr/>
              <p14:nvPr/>
            </p14:nvContentPartPr>
            <p14:xfrm>
              <a:off x="6823788" y="2608154"/>
              <a:ext cx="32040" cy="6379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7BF81F6-C674-232E-E51E-141FA7A113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7788" y="2536154"/>
                <a:ext cx="103680" cy="7815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4531E15-5B58-EE8C-501B-359A3056E1DC}"/>
              </a:ext>
            </a:extLst>
          </p:cNvPr>
          <p:cNvSpPr txBox="1"/>
          <p:nvPr/>
        </p:nvSpPr>
        <p:spPr>
          <a:xfrm>
            <a:off x="6257289" y="2742448"/>
            <a:ext cx="53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5C74DAD-302B-0426-22E1-075D77BA9D97}"/>
                  </a:ext>
                </a:extLst>
              </p14:cNvPr>
              <p14:cNvContentPartPr/>
              <p14:nvPr/>
            </p14:nvContentPartPr>
            <p14:xfrm>
              <a:off x="1454028" y="2927114"/>
              <a:ext cx="570600" cy="684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5C74DAD-302B-0426-22E1-075D77BA9D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8388" y="2855114"/>
                <a:ext cx="64224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2C17537B-DA3F-0730-D258-26FCF08C293E}"/>
              </a:ext>
            </a:extLst>
          </p:cNvPr>
          <p:cNvGrpSpPr/>
          <p:nvPr/>
        </p:nvGrpSpPr>
        <p:grpSpPr>
          <a:xfrm>
            <a:off x="288348" y="2890394"/>
            <a:ext cx="1289160" cy="1416240"/>
            <a:chOff x="288348" y="2890394"/>
            <a:chExt cx="1289160" cy="141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2170F5F-2942-ED9F-AE43-1310463DB256}"/>
                    </a:ext>
                  </a:extLst>
                </p14:cNvPr>
                <p14:cNvContentPartPr/>
                <p14:nvPr/>
              </p14:nvContentPartPr>
              <p14:xfrm>
                <a:off x="397788" y="2890394"/>
                <a:ext cx="1179720" cy="14162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2170F5F-2942-ED9F-AE43-1310463DB2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8788" y="2881394"/>
                  <a:ext cx="1197360" cy="14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519440D-8B3E-2890-68CA-D2BB5EA286E9}"/>
                    </a:ext>
                  </a:extLst>
                </p14:cNvPr>
                <p14:cNvContentPartPr/>
                <p14:nvPr/>
              </p14:nvContentPartPr>
              <p14:xfrm>
                <a:off x="288348" y="3959234"/>
                <a:ext cx="361080" cy="2894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519440D-8B3E-2890-68CA-D2BB5EA286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9348" y="3950234"/>
                  <a:ext cx="378720" cy="307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872" y="1834388"/>
            <a:ext cx="175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모수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추정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결과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39977" y="3883256"/>
            <a:ext cx="7533005" cy="21990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66065" algn="l"/>
                <a:tab pos="267335" algn="l"/>
              </a:tabLst>
            </a:pP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음주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법적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허용이라는</a:t>
            </a:r>
            <a:r>
              <a:rPr sz="2000" spc="-17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처치효과</a:t>
            </a:r>
            <a:r>
              <a:rPr sz="2000" dirty="0">
                <a:latin typeface="Arial MT"/>
                <a:cs typeface="Arial MT"/>
              </a:rPr>
              <a:t>(</a:t>
            </a:r>
            <a:r>
              <a:rPr sz="2000" spc="70" dirty="0">
                <a:latin typeface="Cambria Math"/>
                <a:cs typeface="Cambria Math"/>
              </a:rPr>
              <a:t>𝖰</a:t>
            </a:r>
            <a:r>
              <a:rPr sz="2175" spc="120" baseline="-15325" dirty="0">
                <a:latin typeface="Cambria Math"/>
                <a:cs typeface="Cambria Math"/>
              </a:rPr>
              <a:t>𝟏</a:t>
            </a:r>
            <a:r>
              <a:rPr sz="2000" dirty="0">
                <a:latin typeface="Arial MT"/>
                <a:cs typeface="Arial MT"/>
              </a:rPr>
              <a:t>)</a:t>
            </a:r>
            <a:r>
              <a:rPr sz="2000" dirty="0">
                <a:latin typeface="Malgun Gothic"/>
                <a:cs typeface="Malgun Gothic"/>
              </a:rPr>
              <a:t>의</a:t>
            </a:r>
            <a:r>
              <a:rPr sz="2000" spc="-200" dirty="0"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추정치가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유의함</a:t>
            </a:r>
            <a:endParaRPr sz="2000">
              <a:latin typeface="Malgun Gothic"/>
              <a:cs typeface="Malgun Gothic"/>
            </a:endParaRPr>
          </a:p>
          <a:p>
            <a:pPr marL="723900" marR="30480" lvl="1" indent="-228600">
              <a:lnSpc>
                <a:spcPct val="110000"/>
              </a:lnSpc>
              <a:spcBef>
                <a:spcPts val="464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즉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,</a:t>
            </a:r>
            <a:r>
              <a:rPr sz="1800" spc="-1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21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세라는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컷오프</a:t>
            </a:r>
            <a:r>
              <a:rPr sz="1800" spc="-16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근처에서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음주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법적</a:t>
            </a:r>
            <a:r>
              <a:rPr sz="1800" spc="-16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허용이라는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처치가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응급실 </a:t>
            </a:r>
            <a:r>
              <a:rPr sz="1800" spc="-62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방문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횟수에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미치는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영향이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유의미함</a:t>
            </a:r>
            <a:endParaRPr sz="1800">
              <a:latin typeface="Malgun Gothic"/>
              <a:cs typeface="Malgun Gothic"/>
            </a:endParaRPr>
          </a:p>
          <a:p>
            <a:pPr marL="266700" indent="-22923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66065" algn="l"/>
                <a:tab pos="267335" algn="l"/>
              </a:tabLst>
            </a:pP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대조군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과</a:t>
            </a:r>
            <a:r>
              <a:rPr sz="2000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처치군의</a:t>
            </a:r>
            <a:r>
              <a:rPr sz="2000" spc="-17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컷오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프</a:t>
            </a:r>
            <a:r>
              <a:rPr sz="2000" spc="-17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근처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절편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과</a:t>
            </a:r>
            <a:r>
              <a:rPr sz="2000" spc="-17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?</a:t>
            </a:r>
            <a:endParaRPr sz="2000">
              <a:latin typeface="Arial MT"/>
              <a:cs typeface="Arial MT"/>
            </a:endParaRPr>
          </a:p>
          <a:p>
            <a:pPr marL="723900" lvl="1" indent="-229235">
              <a:lnSpc>
                <a:spcPct val="100000"/>
              </a:lnSpc>
              <a:spcBef>
                <a:spcPts val="685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대조군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절편은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4356.5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&amp;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1800" spc="-16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107.3</a:t>
            </a:r>
            <a:endParaRPr sz="1800">
              <a:latin typeface="Arial MT"/>
              <a:cs typeface="Arial MT"/>
            </a:endParaRPr>
          </a:p>
          <a:p>
            <a:pPr marL="723900" lvl="1" indent="-229235">
              <a:lnSpc>
                <a:spcPct val="100000"/>
              </a:lnSpc>
              <a:spcBef>
                <a:spcPts val="645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처치군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절편은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4405.1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&amp;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1800" spc="-16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-54.6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089" y="1017270"/>
            <a:ext cx="4549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(3)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530" y="1661540"/>
            <a:ext cx="406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latin typeface="Cambria Math"/>
                <a:cs typeface="Cambria Math"/>
              </a:rPr>
              <a:t>𝑖</a:t>
            </a:r>
            <a:r>
              <a:rPr sz="1950" spc="27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latin typeface="Cambria Math"/>
                <a:cs typeface="Cambria Math"/>
              </a:rPr>
              <a:t>0</a:t>
            </a:r>
            <a:r>
              <a:rPr sz="1950" spc="28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𝛽</a:t>
            </a:r>
            <a:r>
              <a:rPr sz="1950" spc="-7" baseline="-14957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latin typeface="Cambria Math"/>
                <a:cs typeface="Cambria Math"/>
              </a:rPr>
              <a:t>𝑖</a:t>
            </a:r>
            <a:r>
              <a:rPr sz="1950" spc="32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r>
              <a:rPr sz="1800" spc="15" dirty="0">
                <a:latin typeface="Malgun Gothic"/>
                <a:cs typeface="Malgun Gothic"/>
              </a:rPr>
              <a:t>+</a:t>
            </a:r>
            <a:r>
              <a:rPr sz="1800" spc="-140" dirty="0">
                <a:latin typeface="Malgun Gothic"/>
                <a:cs typeface="Malgun Gothic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3</a:t>
            </a:r>
            <a:r>
              <a:rPr sz="1800" spc="15" dirty="0"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05103" y="2182367"/>
          <a:ext cx="5480049" cy="1584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15" dirty="0">
                          <a:latin typeface="Malgun Gothic"/>
                          <a:cs typeface="Malgun Gothic"/>
                        </a:rPr>
                        <a:t>Variables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5" dirty="0">
                          <a:latin typeface="Malgun Gothic"/>
                          <a:cs typeface="Malgun Gothic"/>
                        </a:rPr>
                        <a:t>Coefficient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Std.Error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P-value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Intercept</a:t>
                      </a:r>
                      <a:r>
                        <a:rPr sz="1400" spc="-3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4356.470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9.165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0.000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30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Treat</a:t>
                      </a:r>
                      <a:r>
                        <a:rPr sz="1400" b="1" spc="-40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25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spc="25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𝖰</a:t>
                      </a:r>
                      <a:r>
                        <a:rPr sz="1500" spc="37" baseline="-16666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𝟏</a:t>
                      </a:r>
                      <a:r>
                        <a:rPr sz="1400" b="1" spc="25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48.584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12.464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0.000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2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30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20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spc="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107.260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7.697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0.000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𝑇𝑟𝑒𝑎</a:t>
                      </a:r>
                      <a:r>
                        <a:rPr sz="1400" spc="-2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500" spc="142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:</a:t>
                      </a:r>
                      <a:r>
                        <a:rPr sz="14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7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150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-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85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67" baseline="-16666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-161.838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10.567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0.000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4459" y="3375659"/>
            <a:ext cx="3140964" cy="28346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089" y="1017270"/>
            <a:ext cx="8547100" cy="279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온라인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리뷰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평점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5080" indent="-229235" algn="just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온라인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플랫폼을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제품과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서비스를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구매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되면서,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소비자 의견을 표현하기 위한 온라인 리뷰를 제공하는 플랫폼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역시 많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등장하고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4833620">
              <a:lnSpc>
                <a:spcPct val="100000"/>
              </a:lnSpc>
              <a:spcBef>
                <a:spcPts val="1230"/>
              </a:spcBef>
            </a:pPr>
            <a:r>
              <a:rPr sz="1400" b="1" spc="-10" dirty="0">
                <a:solidFill>
                  <a:srgbClr val="EB2C2F"/>
                </a:solidFill>
                <a:latin typeface="Malgun Gothic"/>
                <a:cs typeface="Malgun Gothic"/>
              </a:rPr>
              <a:t>Tripadvisor에서</a:t>
            </a:r>
            <a:r>
              <a:rPr sz="1400" b="1" spc="-3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‘홍콩</a:t>
            </a:r>
            <a:r>
              <a:rPr sz="14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딤섬집’을</a:t>
            </a:r>
            <a:r>
              <a:rPr sz="1400" b="1" spc="-4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검색한</a:t>
            </a:r>
            <a:r>
              <a:rPr sz="14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결과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Malgun Gothic"/>
              <a:cs typeface="Malgun Gothic"/>
            </a:endParaRPr>
          </a:p>
          <a:p>
            <a:pPr marL="944880">
              <a:lnSpc>
                <a:spcPct val="100000"/>
              </a:lnSpc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쿠팡에서</a:t>
            </a:r>
            <a:r>
              <a:rPr sz="1400" b="1" spc="-3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‘커피</a:t>
            </a:r>
            <a:r>
              <a:rPr sz="14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원두’를</a:t>
            </a:r>
            <a:r>
              <a:rPr sz="1400" b="1" spc="-4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검색한</a:t>
            </a:r>
            <a:r>
              <a:rPr sz="14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결과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768" y="3924300"/>
            <a:ext cx="3605459" cy="23271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98080" y="5198364"/>
            <a:ext cx="1237487" cy="9281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84420" y="2700527"/>
            <a:ext cx="1350264" cy="2880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7175" y="3337559"/>
            <a:ext cx="984503" cy="2255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5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03471" y="2299589"/>
            <a:ext cx="420370" cy="212090"/>
          </a:xfrm>
          <a:custGeom>
            <a:avLst/>
            <a:gdLst/>
            <a:ahLst/>
            <a:cxnLst/>
            <a:rect l="l" t="t" r="r" b="b"/>
            <a:pathLst>
              <a:path w="420370" h="212089">
                <a:moveTo>
                  <a:pt x="352932" y="0"/>
                </a:moveTo>
                <a:lnTo>
                  <a:pt x="349884" y="8636"/>
                </a:lnTo>
                <a:lnTo>
                  <a:pt x="362152" y="13946"/>
                </a:lnTo>
                <a:lnTo>
                  <a:pt x="372681" y="21304"/>
                </a:lnTo>
                <a:lnTo>
                  <a:pt x="394100" y="55429"/>
                </a:lnTo>
                <a:lnTo>
                  <a:pt x="401065" y="104775"/>
                </a:lnTo>
                <a:lnTo>
                  <a:pt x="400282" y="123517"/>
                </a:lnTo>
                <a:lnTo>
                  <a:pt x="388619" y="169290"/>
                </a:lnTo>
                <a:lnTo>
                  <a:pt x="362313" y="197865"/>
                </a:lnTo>
                <a:lnTo>
                  <a:pt x="350265" y="203200"/>
                </a:lnTo>
                <a:lnTo>
                  <a:pt x="352932" y="211709"/>
                </a:lnTo>
                <a:lnTo>
                  <a:pt x="393330" y="187705"/>
                </a:lnTo>
                <a:lnTo>
                  <a:pt x="416051" y="143335"/>
                </a:lnTo>
                <a:lnTo>
                  <a:pt x="420369" y="105918"/>
                </a:lnTo>
                <a:lnTo>
                  <a:pt x="419294" y="86536"/>
                </a:lnTo>
                <a:lnTo>
                  <a:pt x="402970" y="37084"/>
                </a:lnTo>
                <a:lnTo>
                  <a:pt x="368270" y="5544"/>
                </a:lnTo>
                <a:lnTo>
                  <a:pt x="352932" y="0"/>
                </a:lnTo>
                <a:close/>
              </a:path>
              <a:path w="420370" h="212089">
                <a:moveTo>
                  <a:pt x="67563" y="0"/>
                </a:moveTo>
                <a:lnTo>
                  <a:pt x="27094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2515" y="2299589"/>
            <a:ext cx="419100" cy="212090"/>
          </a:xfrm>
          <a:custGeom>
            <a:avLst/>
            <a:gdLst/>
            <a:ahLst/>
            <a:cxnLst/>
            <a:rect l="l" t="t" r="r" b="b"/>
            <a:pathLst>
              <a:path w="419100" h="212089">
                <a:moveTo>
                  <a:pt x="351408" y="0"/>
                </a:moveTo>
                <a:lnTo>
                  <a:pt x="348360" y="8636"/>
                </a:lnTo>
                <a:lnTo>
                  <a:pt x="360628" y="13946"/>
                </a:lnTo>
                <a:lnTo>
                  <a:pt x="371157" y="21304"/>
                </a:lnTo>
                <a:lnTo>
                  <a:pt x="392576" y="55429"/>
                </a:lnTo>
                <a:lnTo>
                  <a:pt x="399541" y="104775"/>
                </a:lnTo>
                <a:lnTo>
                  <a:pt x="398758" y="123517"/>
                </a:lnTo>
                <a:lnTo>
                  <a:pt x="387095" y="169290"/>
                </a:lnTo>
                <a:lnTo>
                  <a:pt x="360789" y="197865"/>
                </a:lnTo>
                <a:lnTo>
                  <a:pt x="348741" y="203200"/>
                </a:lnTo>
                <a:lnTo>
                  <a:pt x="351408" y="211709"/>
                </a:lnTo>
                <a:lnTo>
                  <a:pt x="391806" y="187705"/>
                </a:lnTo>
                <a:lnTo>
                  <a:pt x="414527" y="143335"/>
                </a:lnTo>
                <a:lnTo>
                  <a:pt x="418845" y="105918"/>
                </a:lnTo>
                <a:lnTo>
                  <a:pt x="417770" y="86536"/>
                </a:lnTo>
                <a:lnTo>
                  <a:pt x="401446" y="37084"/>
                </a:lnTo>
                <a:lnTo>
                  <a:pt x="366746" y="5544"/>
                </a:lnTo>
                <a:lnTo>
                  <a:pt x="351408" y="0"/>
                </a:lnTo>
                <a:close/>
              </a:path>
              <a:path w="419100" h="212089">
                <a:moveTo>
                  <a:pt x="67563" y="0"/>
                </a:moveTo>
                <a:lnTo>
                  <a:pt x="27094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1589" y="1017270"/>
            <a:ext cx="8581390" cy="4257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indent="-3041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80365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비선형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존재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</a:t>
            </a:r>
            <a:endParaRPr sz="2000">
              <a:latin typeface="Malgun Gothic"/>
              <a:cs typeface="Malgun Gothic"/>
            </a:endParaRPr>
          </a:p>
          <a:p>
            <a:pPr marL="6253480">
              <a:lnSpc>
                <a:spcPct val="100000"/>
              </a:lnSpc>
              <a:spcBef>
                <a:spcPts val="900"/>
              </a:spcBef>
            </a:pP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경우에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따라 고차항</a:t>
            </a:r>
            <a:r>
              <a:rPr sz="1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추가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가능</a:t>
            </a:r>
            <a:endParaRPr sz="1200">
              <a:latin typeface="Malgun Gothic"/>
              <a:cs typeface="Malgun Gothic"/>
            </a:endParaRPr>
          </a:p>
          <a:p>
            <a:pPr marL="6253480">
              <a:lnSpc>
                <a:spcPct val="100000"/>
              </a:lnSpc>
              <a:spcBef>
                <a:spcPts val="295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3차항,</a:t>
            </a:r>
            <a:r>
              <a:rPr sz="12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4차항…</a:t>
            </a:r>
            <a:endParaRPr sz="1200">
              <a:latin typeface="Malgun Gothic"/>
              <a:cs typeface="Malgun Gothic"/>
            </a:endParaRPr>
          </a:p>
          <a:p>
            <a:pPr marL="627380" lvl="1" indent="-229235">
              <a:lnSpc>
                <a:spcPct val="100000"/>
              </a:lnSpc>
              <a:spcBef>
                <a:spcPts val="215"/>
              </a:spcBef>
              <a:buFont typeface="Wingdings"/>
              <a:buChar char=""/>
              <a:tabLst>
                <a:tab pos="628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만약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비선형적인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추세가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존재한다고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가정한다면?</a:t>
            </a:r>
            <a:endParaRPr sz="1800">
              <a:latin typeface="Malgun Gothic"/>
              <a:cs typeface="Malgun Gothic"/>
            </a:endParaRPr>
          </a:p>
          <a:p>
            <a:pPr marL="335915" algn="ctr">
              <a:lnSpc>
                <a:spcPts val="1550"/>
              </a:lnSpc>
              <a:spcBef>
                <a:spcPts val="685"/>
              </a:spcBef>
            </a:pP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800" spc="14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800" spc="4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82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82" baseline="32051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950" spc="247" baseline="32051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950" spc="442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82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4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5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950" spc="869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67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  <a:p>
            <a:pPr marR="1375410" algn="ctr">
              <a:lnSpc>
                <a:spcPts val="950"/>
              </a:lnSpc>
            </a:pPr>
            <a:r>
              <a:rPr sz="1300" spc="50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3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mbria Math"/>
              <a:cs typeface="Cambria Math"/>
            </a:endParaRPr>
          </a:p>
          <a:p>
            <a:pPr marL="1084580" lvl="2" indent="-229235">
              <a:lnSpc>
                <a:spcPct val="100000"/>
              </a:lnSpc>
              <a:buFont typeface="Arial MT"/>
              <a:buChar char="•"/>
              <a:tabLst>
                <a:tab pos="1084580" algn="l"/>
                <a:tab pos="10852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만약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식에서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== 0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(대조군)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Arial MT"/>
              <a:buChar char="•"/>
            </a:pPr>
            <a:endParaRPr sz="1650">
              <a:latin typeface="Malgun Gothic"/>
              <a:cs typeface="Malgun Gothic"/>
            </a:endParaRPr>
          </a:p>
          <a:p>
            <a:pPr marR="559435" algn="ctr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6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 </a:t>
            </a:r>
            <a:r>
              <a:rPr sz="1800" spc="-30" dirty="0">
                <a:solidFill>
                  <a:srgbClr val="333D47"/>
                </a:solidFill>
                <a:latin typeface="Cambria Math"/>
                <a:cs typeface="Cambria Math"/>
              </a:rPr>
              <a:t>(𝛽</a:t>
            </a:r>
            <a:r>
              <a:rPr sz="1950" spc="-44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950" spc="26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 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)𝑋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950">
              <a:latin typeface="Cambria Math"/>
              <a:cs typeface="Cambria Math"/>
            </a:endParaRPr>
          </a:p>
          <a:p>
            <a:pPr marL="1084580" lvl="2" indent="-229235">
              <a:lnSpc>
                <a:spcPct val="100000"/>
              </a:lnSpc>
              <a:buFont typeface="Arial MT"/>
              <a:buChar char="•"/>
              <a:tabLst>
                <a:tab pos="1084580" algn="l"/>
                <a:tab pos="10852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반면,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식에서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==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(처치군)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Malgun Gothic"/>
              <a:cs typeface="Malgun Gothic"/>
            </a:endParaRPr>
          </a:p>
          <a:p>
            <a:pPr marR="559435" algn="ctr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-17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30" dirty="0">
                <a:solidFill>
                  <a:srgbClr val="333D47"/>
                </a:solidFill>
                <a:latin typeface="Cambria Math"/>
                <a:cs typeface="Cambria Math"/>
              </a:rPr>
              <a:t>(𝛽</a:t>
            </a:r>
            <a:r>
              <a:rPr sz="1950" spc="-44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22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5" dirty="0">
                <a:solidFill>
                  <a:srgbClr val="333D47"/>
                </a:solidFill>
                <a:latin typeface="Cambria Math"/>
                <a:cs typeface="Cambria Math"/>
              </a:rPr>
              <a:t>)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Cambria Math"/>
                <a:cs typeface="Cambria Math"/>
              </a:rPr>
              <a:t>(𝛽</a:t>
            </a:r>
            <a:r>
              <a:rPr sz="1950" spc="-37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7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04" baseline="-14957" dirty="0">
                <a:solidFill>
                  <a:srgbClr val="333D47"/>
                </a:solidFill>
                <a:latin typeface="Cambria Math"/>
                <a:cs typeface="Cambria Math"/>
              </a:rPr>
              <a:t>4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)𝑋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4000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비선형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218" y="1966154"/>
            <a:ext cx="7794625" cy="5105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#RDD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비선형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회귀모형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추정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Mymodel3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2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lm(visit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~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treat</a:t>
            </a:r>
            <a:r>
              <a:rPr sz="1200" b="1" spc="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2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age_d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I(age_d^2)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 treat:age_d</a:t>
            </a:r>
            <a:r>
              <a:rPr sz="1200" b="1" spc="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treat:I(age_d^2)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,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2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filtered_data)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218" y="2745105"/>
            <a:ext cx="18370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summary(mymodel3)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218" y="3215487"/>
            <a:ext cx="4697730" cy="1049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#RDD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비선형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회귀모형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filtered_data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  <a:p>
            <a:pPr marL="135890" marR="5080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ggplot(aes(x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age,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 = visit,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factor(treat)))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geom_point()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218" y="4239615"/>
            <a:ext cx="8455660" cy="18180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434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geom_vline(xintercept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21,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"red",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size = 1,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linetype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"dashed")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12700" marR="134620" indent="123189">
              <a:lnSpc>
                <a:spcPts val="2020"/>
              </a:lnSpc>
              <a:spcBef>
                <a:spcPts val="12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geom_smooth(data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subset(filtered_data,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age &lt; 21), method =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"lm",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formula = y ~ x + I(x^2)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,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"cornflowerblue",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se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FALSE)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135890">
              <a:lnSpc>
                <a:spcPct val="100000"/>
              </a:lnSpc>
              <a:spcBef>
                <a:spcPts val="21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geom_smooth(data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subset(filtered_data,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age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&gt;=</a:t>
            </a:r>
            <a:r>
              <a:rPr sz="14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21),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method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"lm",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formula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y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~</a:t>
            </a:r>
            <a:r>
              <a:rPr sz="1400" b="1" spc="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x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+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I(x^2)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,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"forestgreen",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se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FALSE)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135890" marR="1774189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scale_color_manual(values=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c("0"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"cornflowerblue",</a:t>
            </a:r>
            <a:r>
              <a:rPr sz="14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"1"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"forestgreen"))+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labs(y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"Hospital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visits",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x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"Age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(binned)")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2121" y="1627758"/>
            <a:ext cx="844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57089" y="1580896"/>
            <a:ext cx="421005" cy="212090"/>
          </a:xfrm>
          <a:custGeom>
            <a:avLst/>
            <a:gdLst/>
            <a:ahLst/>
            <a:cxnLst/>
            <a:rect l="l" t="t" r="r" b="b"/>
            <a:pathLst>
              <a:path w="421004" h="212089">
                <a:moveTo>
                  <a:pt x="352933" y="0"/>
                </a:moveTo>
                <a:lnTo>
                  <a:pt x="349885" y="8508"/>
                </a:lnTo>
                <a:lnTo>
                  <a:pt x="362170" y="13819"/>
                </a:lnTo>
                <a:lnTo>
                  <a:pt x="372729" y="21177"/>
                </a:lnTo>
                <a:lnTo>
                  <a:pt x="394120" y="55322"/>
                </a:lnTo>
                <a:lnTo>
                  <a:pt x="401193" y="104775"/>
                </a:lnTo>
                <a:lnTo>
                  <a:pt x="400407" y="123444"/>
                </a:lnTo>
                <a:lnTo>
                  <a:pt x="388620" y="169163"/>
                </a:lnTo>
                <a:lnTo>
                  <a:pt x="362313" y="197738"/>
                </a:lnTo>
                <a:lnTo>
                  <a:pt x="350265" y="203073"/>
                </a:lnTo>
                <a:lnTo>
                  <a:pt x="352933" y="211708"/>
                </a:lnTo>
                <a:lnTo>
                  <a:pt x="393402" y="187652"/>
                </a:lnTo>
                <a:lnTo>
                  <a:pt x="416131" y="143271"/>
                </a:lnTo>
                <a:lnTo>
                  <a:pt x="420497" y="105917"/>
                </a:lnTo>
                <a:lnTo>
                  <a:pt x="419401" y="86465"/>
                </a:lnTo>
                <a:lnTo>
                  <a:pt x="402971" y="37083"/>
                </a:lnTo>
                <a:lnTo>
                  <a:pt x="368288" y="5526"/>
                </a:lnTo>
                <a:lnTo>
                  <a:pt x="352933" y="0"/>
                </a:lnTo>
                <a:close/>
              </a:path>
              <a:path w="421004" h="212089">
                <a:moveTo>
                  <a:pt x="67563" y="0"/>
                </a:moveTo>
                <a:lnTo>
                  <a:pt x="27166" y="24056"/>
                </a:lnTo>
                <a:lnTo>
                  <a:pt x="4381" y="68500"/>
                </a:lnTo>
                <a:lnTo>
                  <a:pt x="0" y="105917"/>
                </a:lnTo>
                <a:lnTo>
                  <a:pt x="1093" y="125350"/>
                </a:lnTo>
                <a:lnTo>
                  <a:pt x="17399" y="174625"/>
                </a:lnTo>
                <a:lnTo>
                  <a:pt x="52153" y="206182"/>
                </a:lnTo>
                <a:lnTo>
                  <a:pt x="67563" y="211708"/>
                </a:lnTo>
                <a:lnTo>
                  <a:pt x="70231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76132" y="1580896"/>
            <a:ext cx="419100" cy="212090"/>
          </a:xfrm>
          <a:custGeom>
            <a:avLst/>
            <a:gdLst/>
            <a:ahLst/>
            <a:cxnLst/>
            <a:rect l="l" t="t" r="r" b="b"/>
            <a:pathLst>
              <a:path w="419100" h="212089">
                <a:moveTo>
                  <a:pt x="351409" y="0"/>
                </a:moveTo>
                <a:lnTo>
                  <a:pt x="348361" y="8508"/>
                </a:lnTo>
                <a:lnTo>
                  <a:pt x="360646" y="13819"/>
                </a:lnTo>
                <a:lnTo>
                  <a:pt x="371205" y="21177"/>
                </a:lnTo>
                <a:lnTo>
                  <a:pt x="392596" y="55322"/>
                </a:lnTo>
                <a:lnTo>
                  <a:pt x="399669" y="104775"/>
                </a:lnTo>
                <a:lnTo>
                  <a:pt x="398883" y="123444"/>
                </a:lnTo>
                <a:lnTo>
                  <a:pt x="387096" y="169163"/>
                </a:lnTo>
                <a:lnTo>
                  <a:pt x="360789" y="197738"/>
                </a:lnTo>
                <a:lnTo>
                  <a:pt x="348742" y="203073"/>
                </a:lnTo>
                <a:lnTo>
                  <a:pt x="351409" y="211708"/>
                </a:lnTo>
                <a:lnTo>
                  <a:pt x="391878" y="187652"/>
                </a:lnTo>
                <a:lnTo>
                  <a:pt x="414607" y="143271"/>
                </a:lnTo>
                <a:lnTo>
                  <a:pt x="418973" y="105917"/>
                </a:lnTo>
                <a:lnTo>
                  <a:pt x="417877" y="86465"/>
                </a:lnTo>
                <a:lnTo>
                  <a:pt x="401447" y="37083"/>
                </a:lnTo>
                <a:lnTo>
                  <a:pt x="366764" y="5526"/>
                </a:lnTo>
                <a:lnTo>
                  <a:pt x="351409" y="0"/>
                </a:lnTo>
                <a:close/>
              </a:path>
              <a:path w="419100" h="212089">
                <a:moveTo>
                  <a:pt x="67564" y="0"/>
                </a:moveTo>
                <a:lnTo>
                  <a:pt x="27166" y="24056"/>
                </a:lnTo>
                <a:lnTo>
                  <a:pt x="4381" y="68500"/>
                </a:lnTo>
                <a:lnTo>
                  <a:pt x="0" y="105917"/>
                </a:lnTo>
                <a:lnTo>
                  <a:pt x="1093" y="125350"/>
                </a:lnTo>
                <a:lnTo>
                  <a:pt x="17399" y="174625"/>
                </a:lnTo>
                <a:lnTo>
                  <a:pt x="52153" y="206182"/>
                </a:lnTo>
                <a:lnTo>
                  <a:pt x="67564" y="211708"/>
                </a:lnTo>
                <a:lnTo>
                  <a:pt x="70231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04135" y="1510410"/>
            <a:ext cx="6659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800" spc="14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800" spc="4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82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82" baseline="32051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950" spc="247" baseline="32051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950" spc="434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82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4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45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950" spc="877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697218" y="3934459"/>
            <a:ext cx="23469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제곱항</a:t>
            </a:r>
            <a:r>
              <a:rPr sz="1400" b="1" spc="-3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포함</a:t>
            </a:r>
            <a:r>
              <a:rPr sz="1400" b="1" spc="-3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분석임을</a:t>
            </a:r>
            <a:r>
              <a:rPr sz="1400" b="1" spc="-4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나타냄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95598" y="2547340"/>
            <a:ext cx="492315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제곱항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표현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방법: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알파벳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대문자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I(아이)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안에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넣고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몇제곱인지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^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활용하여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표기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69436" y="1639823"/>
            <a:ext cx="420370" cy="212090"/>
          </a:xfrm>
          <a:custGeom>
            <a:avLst/>
            <a:gdLst/>
            <a:ahLst/>
            <a:cxnLst/>
            <a:rect l="l" t="t" r="r" b="b"/>
            <a:pathLst>
              <a:path w="420370" h="212089">
                <a:moveTo>
                  <a:pt x="352933" y="0"/>
                </a:moveTo>
                <a:lnTo>
                  <a:pt x="349885" y="8636"/>
                </a:lnTo>
                <a:lnTo>
                  <a:pt x="362098" y="13946"/>
                </a:lnTo>
                <a:lnTo>
                  <a:pt x="372633" y="21304"/>
                </a:lnTo>
                <a:lnTo>
                  <a:pt x="394047" y="55449"/>
                </a:lnTo>
                <a:lnTo>
                  <a:pt x="401065" y="104901"/>
                </a:lnTo>
                <a:lnTo>
                  <a:pt x="400280" y="123571"/>
                </a:lnTo>
                <a:lnTo>
                  <a:pt x="388492" y="169290"/>
                </a:lnTo>
                <a:lnTo>
                  <a:pt x="362239" y="197865"/>
                </a:lnTo>
                <a:lnTo>
                  <a:pt x="350138" y="203200"/>
                </a:lnTo>
                <a:lnTo>
                  <a:pt x="352933" y="211836"/>
                </a:lnTo>
                <a:lnTo>
                  <a:pt x="393330" y="187779"/>
                </a:lnTo>
                <a:lnTo>
                  <a:pt x="416051" y="143398"/>
                </a:lnTo>
                <a:lnTo>
                  <a:pt x="420370" y="106045"/>
                </a:lnTo>
                <a:lnTo>
                  <a:pt x="419276" y="86592"/>
                </a:lnTo>
                <a:lnTo>
                  <a:pt x="402971" y="37211"/>
                </a:lnTo>
                <a:lnTo>
                  <a:pt x="368270" y="5599"/>
                </a:lnTo>
                <a:lnTo>
                  <a:pt x="352933" y="0"/>
                </a:lnTo>
                <a:close/>
              </a:path>
              <a:path w="420370" h="212089">
                <a:moveTo>
                  <a:pt x="67437" y="0"/>
                </a:moveTo>
                <a:lnTo>
                  <a:pt x="27092" y="24181"/>
                </a:lnTo>
                <a:lnTo>
                  <a:pt x="4317" y="68627"/>
                </a:lnTo>
                <a:lnTo>
                  <a:pt x="0" y="106045"/>
                </a:lnTo>
                <a:lnTo>
                  <a:pt x="1075" y="125477"/>
                </a:lnTo>
                <a:lnTo>
                  <a:pt x="17399" y="174751"/>
                </a:lnTo>
                <a:lnTo>
                  <a:pt x="52081" y="206309"/>
                </a:lnTo>
                <a:lnTo>
                  <a:pt x="67437" y="211836"/>
                </a:lnTo>
                <a:lnTo>
                  <a:pt x="70103" y="203200"/>
                </a:lnTo>
                <a:lnTo>
                  <a:pt x="58058" y="197866"/>
                </a:lnTo>
                <a:lnTo>
                  <a:pt x="47656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73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8480" y="1639823"/>
            <a:ext cx="419100" cy="212090"/>
          </a:xfrm>
          <a:custGeom>
            <a:avLst/>
            <a:gdLst/>
            <a:ahLst/>
            <a:cxnLst/>
            <a:rect l="l" t="t" r="r" b="b"/>
            <a:pathLst>
              <a:path w="419100" h="212089">
                <a:moveTo>
                  <a:pt x="351409" y="0"/>
                </a:moveTo>
                <a:lnTo>
                  <a:pt x="348361" y="8636"/>
                </a:lnTo>
                <a:lnTo>
                  <a:pt x="360574" y="13946"/>
                </a:lnTo>
                <a:lnTo>
                  <a:pt x="371109" y="21304"/>
                </a:lnTo>
                <a:lnTo>
                  <a:pt x="392523" y="55449"/>
                </a:lnTo>
                <a:lnTo>
                  <a:pt x="399542" y="104901"/>
                </a:lnTo>
                <a:lnTo>
                  <a:pt x="398756" y="123571"/>
                </a:lnTo>
                <a:lnTo>
                  <a:pt x="386969" y="169290"/>
                </a:lnTo>
                <a:lnTo>
                  <a:pt x="360715" y="197865"/>
                </a:lnTo>
                <a:lnTo>
                  <a:pt x="348615" y="203200"/>
                </a:lnTo>
                <a:lnTo>
                  <a:pt x="351409" y="211836"/>
                </a:lnTo>
                <a:lnTo>
                  <a:pt x="391806" y="187779"/>
                </a:lnTo>
                <a:lnTo>
                  <a:pt x="414527" y="143398"/>
                </a:lnTo>
                <a:lnTo>
                  <a:pt x="418846" y="106045"/>
                </a:lnTo>
                <a:lnTo>
                  <a:pt x="417752" y="86592"/>
                </a:lnTo>
                <a:lnTo>
                  <a:pt x="401447" y="37211"/>
                </a:lnTo>
                <a:lnTo>
                  <a:pt x="366746" y="5599"/>
                </a:lnTo>
                <a:lnTo>
                  <a:pt x="351409" y="0"/>
                </a:lnTo>
                <a:close/>
              </a:path>
              <a:path w="419100" h="212089">
                <a:moveTo>
                  <a:pt x="67437" y="0"/>
                </a:moveTo>
                <a:lnTo>
                  <a:pt x="27092" y="24181"/>
                </a:lnTo>
                <a:lnTo>
                  <a:pt x="4318" y="68627"/>
                </a:lnTo>
                <a:lnTo>
                  <a:pt x="0" y="106045"/>
                </a:lnTo>
                <a:lnTo>
                  <a:pt x="1075" y="125477"/>
                </a:lnTo>
                <a:lnTo>
                  <a:pt x="17399" y="174751"/>
                </a:lnTo>
                <a:lnTo>
                  <a:pt x="52081" y="206309"/>
                </a:lnTo>
                <a:lnTo>
                  <a:pt x="67437" y="211836"/>
                </a:lnTo>
                <a:lnTo>
                  <a:pt x="70104" y="203200"/>
                </a:lnTo>
                <a:lnTo>
                  <a:pt x="58058" y="197866"/>
                </a:lnTo>
                <a:lnTo>
                  <a:pt x="47656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273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2389" y="1017270"/>
            <a:ext cx="6716395" cy="896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비선형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 marL="93980">
              <a:lnSpc>
                <a:spcPts val="1550"/>
              </a:lnSpc>
              <a:spcBef>
                <a:spcPts val="1939"/>
              </a:spcBef>
            </a:pP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800" spc="14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800" spc="4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82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82" baseline="32051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950" spc="247" baseline="32051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950" spc="434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82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4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45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950" spc="869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800" spc="1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  <a:p>
            <a:pPr marL="2484120">
              <a:lnSpc>
                <a:spcPts val="950"/>
              </a:lnSpc>
              <a:tabLst>
                <a:tab pos="6328410" algn="l"/>
              </a:tabLst>
            </a:pPr>
            <a:r>
              <a:rPr sz="1300" spc="50" dirty="0">
                <a:solidFill>
                  <a:srgbClr val="333D47"/>
                </a:solidFill>
                <a:latin typeface="Cambria Math"/>
                <a:cs typeface="Cambria Math"/>
              </a:rPr>
              <a:t>𝑖	</a:t>
            </a:r>
            <a:r>
              <a:rPr sz="1950" spc="75" baseline="2136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endParaRPr sz="1950" baseline="2136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4097248"/>
            <a:ext cx="479488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8495">
              <a:lnSpc>
                <a:spcPct val="12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Q1.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음주 법적 허용의 처치효과는?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Q2.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대조군(처치군)의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21세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절편은?</a:t>
            </a:r>
            <a:endParaRPr sz="1400">
              <a:latin typeface="Malgun Gothic"/>
              <a:cs typeface="Malgun Gothic"/>
            </a:endParaRPr>
          </a:p>
          <a:p>
            <a:pPr marL="384175" marR="546100" indent="-372110">
              <a:lnSpc>
                <a:spcPct val="12000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Q3.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대조군(처치군)에서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나이를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한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살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먹을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때마다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응급실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방문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횟수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변화량은?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(모든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모수가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통계적으로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유의하다고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치고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한번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계산해보자)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695" y="2414016"/>
            <a:ext cx="4664964" cy="13030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0620" y="1997964"/>
            <a:ext cx="4069079" cy="43053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977" y="4596955"/>
            <a:ext cx="6490335" cy="18967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66065" algn="l"/>
                <a:tab pos="267335" algn="l"/>
              </a:tabLst>
            </a:pP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음주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법적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허용이라는</a:t>
            </a:r>
            <a:r>
              <a:rPr sz="2000" spc="-17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처치효과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(</a:t>
            </a:r>
            <a:r>
              <a:rPr sz="2000" spc="70" dirty="0">
                <a:solidFill>
                  <a:srgbClr val="006FC0"/>
                </a:solidFill>
                <a:latin typeface="Cambria Math"/>
                <a:cs typeface="Cambria Math"/>
              </a:rPr>
              <a:t>𝖰</a:t>
            </a:r>
            <a:r>
              <a:rPr sz="2175" spc="120" baseline="-15325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)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sz="2000" spc="-20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추정치가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유의함</a:t>
            </a:r>
            <a:endParaRPr sz="2000" dirty="0">
              <a:latin typeface="Malgun Gothic"/>
              <a:cs typeface="Malgun Gothic"/>
            </a:endParaRPr>
          </a:p>
          <a:p>
            <a:pPr marL="723900" lvl="1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이번에는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86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으로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선형인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경우보다</a:t>
            </a:r>
            <a:r>
              <a:rPr sz="18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차이가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더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크게</a:t>
            </a:r>
            <a:r>
              <a:rPr sz="1800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나타남</a:t>
            </a:r>
            <a:endParaRPr sz="1800" dirty="0">
              <a:latin typeface="Malgun Gothic"/>
              <a:cs typeface="Malgun Gothic"/>
            </a:endParaRPr>
          </a:p>
          <a:p>
            <a:pPr marL="266700" indent="-22923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66065" algn="l"/>
                <a:tab pos="267335" algn="l"/>
              </a:tabLst>
            </a:pP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대조군과</a:t>
            </a:r>
            <a:r>
              <a:rPr sz="2000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처치군의</a:t>
            </a:r>
            <a:r>
              <a:rPr sz="2000" spc="-17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컷오프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근처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절편과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?</a:t>
            </a:r>
            <a:endParaRPr sz="2000" dirty="0">
              <a:latin typeface="Arial MT"/>
              <a:cs typeface="Arial MT"/>
            </a:endParaRPr>
          </a:p>
          <a:p>
            <a:pPr marL="723900" lvl="1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대조군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절편은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4320.6</a:t>
            </a:r>
            <a:r>
              <a:rPr sz="1800" spc="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&amp;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18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7.8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–</a:t>
            </a:r>
            <a:r>
              <a:rPr sz="1800" spc="-1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47.7</a:t>
            </a:r>
            <a:r>
              <a:rPr sz="1800" spc="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latin typeface="Cambria Math"/>
                <a:cs typeface="Cambria Math"/>
              </a:rPr>
              <a:t>𝑋</a:t>
            </a:r>
            <a:r>
              <a:rPr sz="1950" spc="44" baseline="-14957" dirty="0">
                <a:latin typeface="Cambria Math"/>
                <a:cs typeface="Cambria Math"/>
              </a:rPr>
              <a:t>𝑖</a:t>
            </a:r>
            <a:r>
              <a:rPr sz="1800" spc="30" dirty="0">
                <a:latin typeface="Cambria Math"/>
                <a:cs typeface="Cambria Math"/>
              </a:rPr>
              <a:t>′</a:t>
            </a:r>
            <a:endParaRPr sz="1800" dirty="0">
              <a:latin typeface="Cambria Math"/>
              <a:cs typeface="Cambria Math"/>
            </a:endParaRPr>
          </a:p>
          <a:p>
            <a:pPr marL="723900" lvl="1" indent="-229235">
              <a:lnSpc>
                <a:spcPct val="100000"/>
              </a:lnSpc>
              <a:spcBef>
                <a:spcPts val="650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처치군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절편은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4406.7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 &amp;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1800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-59.6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 +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2.5 </a:t>
            </a:r>
            <a:r>
              <a:rPr sz="1800" spc="30" dirty="0">
                <a:latin typeface="Cambria Math"/>
                <a:cs typeface="Cambria Math"/>
              </a:rPr>
              <a:t>𝑋</a:t>
            </a:r>
            <a:r>
              <a:rPr sz="1950" spc="44" baseline="-14957" dirty="0">
                <a:latin typeface="Cambria Math"/>
                <a:cs typeface="Cambria Math"/>
              </a:rPr>
              <a:t>𝑖</a:t>
            </a:r>
            <a:r>
              <a:rPr sz="1800" spc="30" dirty="0">
                <a:latin typeface="Cambria Math"/>
                <a:cs typeface="Cambria Math"/>
              </a:rPr>
              <a:t>′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648014"/>
              </p:ext>
            </p:extLst>
          </p:nvPr>
        </p:nvGraphicFramePr>
        <p:xfrm>
          <a:off x="1105103" y="2182367"/>
          <a:ext cx="5480049" cy="219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15" dirty="0">
                          <a:latin typeface="Malgun Gothic"/>
                          <a:cs typeface="Malgun Gothic"/>
                        </a:rPr>
                        <a:t>Variables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5" dirty="0">
                          <a:latin typeface="Malgun Gothic"/>
                          <a:cs typeface="Malgun Gothic"/>
                        </a:rPr>
                        <a:t>Coefficient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Std.Error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P-value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Intercept</a:t>
                      </a:r>
                      <a:r>
                        <a:rPr sz="1400" spc="-3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4320.560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13.053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0.000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30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Treat</a:t>
                      </a:r>
                      <a:r>
                        <a:rPr sz="1400" b="1" spc="-40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25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spc="25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𝖰</a:t>
                      </a:r>
                      <a:r>
                        <a:rPr sz="1500" spc="37" baseline="-16666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𝟏</a:t>
                      </a:r>
                      <a:r>
                        <a:rPr sz="1400" b="1" spc="25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86.095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16.978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0.000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2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30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20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spc="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baseline="-16666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7.817</a:t>
                      </a:r>
                      <a:endParaRPr sz="1400" dirty="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28.869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0.788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7302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2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30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20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spc="229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00" spc="22" baseline="27777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00" spc="15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15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22" baseline="-16666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400" spc="15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-47.732</a:t>
                      </a: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13.453</a:t>
                      </a: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𝑇𝑟𝑒𝑎</a:t>
                      </a:r>
                      <a:r>
                        <a:rPr sz="1400" spc="-2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500" spc="142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:</a:t>
                      </a:r>
                      <a:r>
                        <a:rPr sz="14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7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142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-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135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67" baseline="-16666" dirty="0">
                          <a:latin typeface="Cambria Math"/>
                          <a:cs typeface="Cambria Math"/>
                        </a:rPr>
                        <a:t>4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-67.408</a:t>
                      </a: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38.283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0.085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15" dirty="0">
                          <a:latin typeface="Cambria Math"/>
                          <a:cs typeface="Cambria Math"/>
                        </a:rPr>
                        <a:t>𝑇𝑟𝑒𝑎𝑡</a:t>
                      </a:r>
                      <a:r>
                        <a:rPr sz="1500" spc="22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15" dirty="0">
                          <a:latin typeface="Cambria Math"/>
                          <a:cs typeface="Cambria Math"/>
                        </a:rPr>
                        <a:t>:</a:t>
                      </a:r>
                      <a:r>
                        <a:rPr sz="1400" spc="1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2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30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20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spc="25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00" spc="15" baseline="27777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00" spc="1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10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15" baseline="-16666" dirty="0">
                          <a:latin typeface="Cambria Math"/>
                          <a:cs typeface="Cambria Math"/>
                        </a:rPr>
                        <a:t>5</a:t>
                      </a:r>
                      <a:r>
                        <a:rPr sz="1400" spc="1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50.239</a:t>
                      </a: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18.123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0.008</a:t>
                      </a: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732407" y="3555491"/>
            <a:ext cx="327660" cy="165735"/>
          </a:xfrm>
          <a:custGeom>
            <a:avLst/>
            <a:gdLst/>
            <a:ahLst/>
            <a:cxnLst/>
            <a:rect l="l" t="t" r="r" b="b"/>
            <a:pathLst>
              <a:path w="327660" h="165735">
                <a:moveTo>
                  <a:pt x="274955" y="0"/>
                </a:moveTo>
                <a:lnTo>
                  <a:pt x="272542" y="6731"/>
                </a:lnTo>
                <a:lnTo>
                  <a:pt x="282140" y="10872"/>
                </a:lnTo>
                <a:lnTo>
                  <a:pt x="290369" y="16621"/>
                </a:lnTo>
                <a:lnTo>
                  <a:pt x="310086" y="54816"/>
                </a:lnTo>
                <a:lnTo>
                  <a:pt x="312547" y="81788"/>
                </a:lnTo>
                <a:lnTo>
                  <a:pt x="311929" y="96359"/>
                </a:lnTo>
                <a:lnTo>
                  <a:pt x="297245" y="141047"/>
                </a:lnTo>
                <a:lnTo>
                  <a:pt x="272795" y="158496"/>
                </a:lnTo>
                <a:lnTo>
                  <a:pt x="274955" y="165227"/>
                </a:lnTo>
                <a:lnTo>
                  <a:pt x="314070" y="136271"/>
                </a:lnTo>
                <a:lnTo>
                  <a:pt x="326804" y="97819"/>
                </a:lnTo>
                <a:lnTo>
                  <a:pt x="327660" y="82677"/>
                </a:lnTo>
                <a:lnTo>
                  <a:pt x="326802" y="67532"/>
                </a:lnTo>
                <a:lnTo>
                  <a:pt x="313944" y="28956"/>
                </a:lnTo>
                <a:lnTo>
                  <a:pt x="286904" y="4310"/>
                </a:lnTo>
                <a:lnTo>
                  <a:pt x="274955" y="0"/>
                </a:lnTo>
                <a:close/>
              </a:path>
              <a:path w="327660" h="165735">
                <a:moveTo>
                  <a:pt x="52705" y="0"/>
                </a:moveTo>
                <a:lnTo>
                  <a:pt x="13588" y="28956"/>
                </a:lnTo>
                <a:lnTo>
                  <a:pt x="855" y="67532"/>
                </a:lnTo>
                <a:lnTo>
                  <a:pt x="0" y="82677"/>
                </a:lnTo>
                <a:lnTo>
                  <a:pt x="837" y="97819"/>
                </a:lnTo>
                <a:lnTo>
                  <a:pt x="13588" y="136271"/>
                </a:lnTo>
                <a:lnTo>
                  <a:pt x="52705" y="165227"/>
                </a:lnTo>
                <a:lnTo>
                  <a:pt x="54737" y="158496"/>
                </a:lnTo>
                <a:lnTo>
                  <a:pt x="45303" y="154330"/>
                </a:lnTo>
                <a:lnTo>
                  <a:pt x="37179" y="148510"/>
                </a:lnTo>
                <a:lnTo>
                  <a:pt x="17446" y="109585"/>
                </a:lnTo>
                <a:lnTo>
                  <a:pt x="14986" y="81788"/>
                </a:lnTo>
                <a:lnTo>
                  <a:pt x="15603" y="67665"/>
                </a:lnTo>
                <a:lnTo>
                  <a:pt x="30362" y="23965"/>
                </a:lnTo>
                <a:lnTo>
                  <a:pt x="54991" y="6731"/>
                </a:lnTo>
                <a:lnTo>
                  <a:pt x="52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3491" y="4165091"/>
            <a:ext cx="327660" cy="165735"/>
          </a:xfrm>
          <a:custGeom>
            <a:avLst/>
            <a:gdLst/>
            <a:ahLst/>
            <a:cxnLst/>
            <a:rect l="l" t="t" r="r" b="b"/>
            <a:pathLst>
              <a:path w="327660" h="165735">
                <a:moveTo>
                  <a:pt x="274954" y="0"/>
                </a:moveTo>
                <a:lnTo>
                  <a:pt x="272669" y="6730"/>
                </a:lnTo>
                <a:lnTo>
                  <a:pt x="282195" y="10872"/>
                </a:lnTo>
                <a:lnTo>
                  <a:pt x="290401" y="16621"/>
                </a:lnTo>
                <a:lnTo>
                  <a:pt x="310149" y="54816"/>
                </a:lnTo>
                <a:lnTo>
                  <a:pt x="312546" y="81787"/>
                </a:lnTo>
                <a:lnTo>
                  <a:pt x="311947" y="96359"/>
                </a:lnTo>
                <a:lnTo>
                  <a:pt x="297247" y="141047"/>
                </a:lnTo>
                <a:lnTo>
                  <a:pt x="272922" y="158495"/>
                </a:lnTo>
                <a:lnTo>
                  <a:pt x="274954" y="165226"/>
                </a:lnTo>
                <a:lnTo>
                  <a:pt x="314070" y="136270"/>
                </a:lnTo>
                <a:lnTo>
                  <a:pt x="326804" y="97819"/>
                </a:lnTo>
                <a:lnTo>
                  <a:pt x="327659" y="82676"/>
                </a:lnTo>
                <a:lnTo>
                  <a:pt x="326804" y="67532"/>
                </a:lnTo>
                <a:lnTo>
                  <a:pt x="314070" y="28955"/>
                </a:lnTo>
                <a:lnTo>
                  <a:pt x="286960" y="4310"/>
                </a:lnTo>
                <a:lnTo>
                  <a:pt x="274954" y="0"/>
                </a:lnTo>
                <a:close/>
              </a:path>
              <a:path w="327660" h="165735">
                <a:moveTo>
                  <a:pt x="52704" y="0"/>
                </a:moveTo>
                <a:lnTo>
                  <a:pt x="13588" y="28955"/>
                </a:lnTo>
                <a:lnTo>
                  <a:pt x="855" y="67532"/>
                </a:lnTo>
                <a:lnTo>
                  <a:pt x="0" y="82676"/>
                </a:lnTo>
                <a:lnTo>
                  <a:pt x="855" y="97819"/>
                </a:lnTo>
                <a:lnTo>
                  <a:pt x="13588" y="136270"/>
                </a:lnTo>
                <a:lnTo>
                  <a:pt x="52704" y="165226"/>
                </a:lnTo>
                <a:lnTo>
                  <a:pt x="54736" y="158495"/>
                </a:lnTo>
                <a:lnTo>
                  <a:pt x="45358" y="154330"/>
                </a:lnTo>
                <a:lnTo>
                  <a:pt x="37242" y="148510"/>
                </a:lnTo>
                <a:lnTo>
                  <a:pt x="17525" y="109585"/>
                </a:lnTo>
                <a:lnTo>
                  <a:pt x="15112" y="81787"/>
                </a:lnTo>
                <a:lnTo>
                  <a:pt x="15712" y="67665"/>
                </a:lnTo>
                <a:lnTo>
                  <a:pt x="30416" y="23965"/>
                </a:lnTo>
                <a:lnTo>
                  <a:pt x="54990" y="6730"/>
                </a:lnTo>
                <a:lnTo>
                  <a:pt x="52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92191" y="1552828"/>
            <a:ext cx="420370" cy="212090"/>
          </a:xfrm>
          <a:custGeom>
            <a:avLst/>
            <a:gdLst/>
            <a:ahLst/>
            <a:cxnLst/>
            <a:rect l="l" t="t" r="r" b="b"/>
            <a:pathLst>
              <a:path w="420370" h="212089">
                <a:moveTo>
                  <a:pt x="352933" y="0"/>
                </a:moveTo>
                <a:lnTo>
                  <a:pt x="349885" y="8636"/>
                </a:lnTo>
                <a:lnTo>
                  <a:pt x="362152" y="13946"/>
                </a:lnTo>
                <a:lnTo>
                  <a:pt x="372681" y="21304"/>
                </a:lnTo>
                <a:lnTo>
                  <a:pt x="394100" y="55429"/>
                </a:lnTo>
                <a:lnTo>
                  <a:pt x="401066" y="104775"/>
                </a:lnTo>
                <a:lnTo>
                  <a:pt x="400282" y="123517"/>
                </a:lnTo>
                <a:lnTo>
                  <a:pt x="388620" y="169291"/>
                </a:lnTo>
                <a:lnTo>
                  <a:pt x="362313" y="197865"/>
                </a:lnTo>
                <a:lnTo>
                  <a:pt x="350266" y="203200"/>
                </a:lnTo>
                <a:lnTo>
                  <a:pt x="352933" y="211709"/>
                </a:lnTo>
                <a:lnTo>
                  <a:pt x="393330" y="187705"/>
                </a:lnTo>
                <a:lnTo>
                  <a:pt x="416052" y="143335"/>
                </a:lnTo>
                <a:lnTo>
                  <a:pt x="420370" y="105918"/>
                </a:lnTo>
                <a:lnTo>
                  <a:pt x="419294" y="86536"/>
                </a:lnTo>
                <a:lnTo>
                  <a:pt x="402971" y="37084"/>
                </a:lnTo>
                <a:lnTo>
                  <a:pt x="368270" y="5544"/>
                </a:lnTo>
                <a:lnTo>
                  <a:pt x="352933" y="0"/>
                </a:lnTo>
                <a:close/>
              </a:path>
              <a:path w="420370" h="212089">
                <a:moveTo>
                  <a:pt x="67563" y="0"/>
                </a:moveTo>
                <a:lnTo>
                  <a:pt x="27094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11235" y="1552828"/>
            <a:ext cx="419100" cy="212090"/>
          </a:xfrm>
          <a:custGeom>
            <a:avLst/>
            <a:gdLst/>
            <a:ahLst/>
            <a:cxnLst/>
            <a:rect l="l" t="t" r="r" b="b"/>
            <a:pathLst>
              <a:path w="419100" h="212089">
                <a:moveTo>
                  <a:pt x="351409" y="0"/>
                </a:moveTo>
                <a:lnTo>
                  <a:pt x="348361" y="8636"/>
                </a:lnTo>
                <a:lnTo>
                  <a:pt x="360628" y="13946"/>
                </a:lnTo>
                <a:lnTo>
                  <a:pt x="371157" y="21304"/>
                </a:lnTo>
                <a:lnTo>
                  <a:pt x="392576" y="55429"/>
                </a:lnTo>
                <a:lnTo>
                  <a:pt x="399542" y="104775"/>
                </a:lnTo>
                <a:lnTo>
                  <a:pt x="398758" y="123517"/>
                </a:lnTo>
                <a:lnTo>
                  <a:pt x="387096" y="169291"/>
                </a:lnTo>
                <a:lnTo>
                  <a:pt x="360789" y="197865"/>
                </a:lnTo>
                <a:lnTo>
                  <a:pt x="348742" y="203200"/>
                </a:lnTo>
                <a:lnTo>
                  <a:pt x="351409" y="211709"/>
                </a:lnTo>
                <a:lnTo>
                  <a:pt x="391806" y="187705"/>
                </a:lnTo>
                <a:lnTo>
                  <a:pt x="414528" y="143335"/>
                </a:lnTo>
                <a:lnTo>
                  <a:pt x="418846" y="105918"/>
                </a:lnTo>
                <a:lnTo>
                  <a:pt x="417770" y="86536"/>
                </a:lnTo>
                <a:lnTo>
                  <a:pt x="401447" y="37084"/>
                </a:lnTo>
                <a:lnTo>
                  <a:pt x="366746" y="5544"/>
                </a:lnTo>
                <a:lnTo>
                  <a:pt x="351409" y="0"/>
                </a:lnTo>
                <a:close/>
              </a:path>
              <a:path w="419100" h="212089">
                <a:moveTo>
                  <a:pt x="67564" y="0"/>
                </a:moveTo>
                <a:lnTo>
                  <a:pt x="27094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9689" y="839510"/>
            <a:ext cx="8465185" cy="129476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비선형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(3)</a:t>
            </a:r>
            <a:endParaRPr sz="2000">
              <a:latin typeface="Malgun Gothic"/>
              <a:cs typeface="Malgun Gothic"/>
            </a:endParaRPr>
          </a:p>
          <a:p>
            <a:pPr marL="1830070">
              <a:lnSpc>
                <a:spcPts val="1550"/>
              </a:lnSpc>
              <a:spcBef>
                <a:spcPts val="1260"/>
              </a:spcBef>
            </a:pP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800" spc="15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7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800" spc="4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82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82" baseline="32051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950" spc="247" baseline="32051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950" spc="442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82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4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45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950" spc="877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800" spc="1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  <a:p>
            <a:pPr marL="4220210">
              <a:lnSpc>
                <a:spcPts val="950"/>
              </a:lnSpc>
              <a:tabLst>
                <a:tab pos="8063865" algn="l"/>
              </a:tabLst>
            </a:pPr>
            <a:r>
              <a:rPr sz="1300" spc="50" dirty="0">
                <a:solidFill>
                  <a:srgbClr val="333D47"/>
                </a:solidFill>
                <a:latin typeface="Cambria Math"/>
                <a:cs typeface="Cambria Math"/>
              </a:rPr>
              <a:t>𝑖	</a:t>
            </a:r>
            <a:r>
              <a:rPr sz="1950" spc="75" baseline="2136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endParaRPr sz="1950" baseline="2136">
              <a:latin typeface="Cambria Math"/>
              <a:cs typeface="Cambria Math"/>
            </a:endParaRPr>
          </a:p>
          <a:p>
            <a:pPr marL="589280" indent="-229235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58991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모수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추정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결과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C8A002-30EB-3FC5-1280-A6C22BFA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509" y="2405368"/>
            <a:ext cx="3934321" cy="1888052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84" y="2195222"/>
            <a:ext cx="2818343" cy="3598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" y="1017270"/>
            <a:ext cx="3155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모아보기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21403" y="2144267"/>
            <a:ext cx="6022975" cy="3694429"/>
            <a:chOff x="3121403" y="2144267"/>
            <a:chExt cx="6022975" cy="369442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1403" y="2195222"/>
              <a:ext cx="3678974" cy="35986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9339" y="2144267"/>
              <a:ext cx="2994660" cy="369417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55033" y="2746959"/>
            <a:ext cx="233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48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9538" y="2781122"/>
            <a:ext cx="233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86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71059" y="2508504"/>
            <a:ext cx="3243580" cy="992505"/>
            <a:chOff x="4671059" y="2508504"/>
            <a:chExt cx="3243580" cy="99250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1059" y="2564879"/>
              <a:ext cx="234670" cy="6339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752593" y="2664714"/>
              <a:ext cx="76200" cy="399415"/>
            </a:xfrm>
            <a:custGeom>
              <a:avLst/>
              <a:gdLst/>
              <a:ahLst/>
              <a:cxnLst/>
              <a:rect l="l" t="t" r="r" b="b"/>
              <a:pathLst>
                <a:path w="76200" h="399414">
                  <a:moveTo>
                    <a:pt x="25400" y="322834"/>
                  </a:moveTo>
                  <a:lnTo>
                    <a:pt x="0" y="322834"/>
                  </a:lnTo>
                  <a:lnTo>
                    <a:pt x="38100" y="399034"/>
                  </a:lnTo>
                  <a:lnTo>
                    <a:pt x="69850" y="335534"/>
                  </a:lnTo>
                  <a:lnTo>
                    <a:pt x="25400" y="335534"/>
                  </a:lnTo>
                  <a:lnTo>
                    <a:pt x="25400" y="322834"/>
                  </a:lnTo>
                  <a:close/>
                </a:path>
                <a:path w="76200" h="399414">
                  <a:moveTo>
                    <a:pt x="50800" y="63500"/>
                  </a:moveTo>
                  <a:lnTo>
                    <a:pt x="25400" y="63500"/>
                  </a:lnTo>
                  <a:lnTo>
                    <a:pt x="25400" y="335534"/>
                  </a:lnTo>
                  <a:lnTo>
                    <a:pt x="50800" y="335534"/>
                  </a:lnTo>
                  <a:lnTo>
                    <a:pt x="50800" y="63500"/>
                  </a:lnTo>
                  <a:close/>
                </a:path>
                <a:path w="76200" h="399414">
                  <a:moveTo>
                    <a:pt x="76200" y="322834"/>
                  </a:moveTo>
                  <a:lnTo>
                    <a:pt x="50800" y="322834"/>
                  </a:lnTo>
                  <a:lnTo>
                    <a:pt x="50800" y="335534"/>
                  </a:lnTo>
                  <a:lnTo>
                    <a:pt x="69850" y="335534"/>
                  </a:lnTo>
                  <a:lnTo>
                    <a:pt x="76200" y="322834"/>
                  </a:lnTo>
                  <a:close/>
                </a:path>
                <a:path w="76200" h="399414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99414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79435" y="2508504"/>
              <a:ext cx="234670" cy="9921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760969" y="2608326"/>
              <a:ext cx="76200" cy="758190"/>
            </a:xfrm>
            <a:custGeom>
              <a:avLst/>
              <a:gdLst/>
              <a:ahLst/>
              <a:cxnLst/>
              <a:rect l="l" t="t" r="r" b="b"/>
              <a:pathLst>
                <a:path w="76200" h="758189">
                  <a:moveTo>
                    <a:pt x="25400" y="681736"/>
                  </a:moveTo>
                  <a:lnTo>
                    <a:pt x="0" y="681736"/>
                  </a:lnTo>
                  <a:lnTo>
                    <a:pt x="38100" y="757936"/>
                  </a:lnTo>
                  <a:lnTo>
                    <a:pt x="69850" y="694436"/>
                  </a:lnTo>
                  <a:lnTo>
                    <a:pt x="25400" y="694436"/>
                  </a:lnTo>
                  <a:lnTo>
                    <a:pt x="25400" y="681736"/>
                  </a:lnTo>
                  <a:close/>
                </a:path>
                <a:path w="76200" h="758189">
                  <a:moveTo>
                    <a:pt x="50800" y="63500"/>
                  </a:moveTo>
                  <a:lnTo>
                    <a:pt x="25400" y="63500"/>
                  </a:lnTo>
                  <a:lnTo>
                    <a:pt x="25400" y="694436"/>
                  </a:lnTo>
                  <a:lnTo>
                    <a:pt x="50800" y="694436"/>
                  </a:lnTo>
                  <a:lnTo>
                    <a:pt x="50800" y="63500"/>
                  </a:lnTo>
                  <a:close/>
                </a:path>
                <a:path w="76200" h="758189">
                  <a:moveTo>
                    <a:pt x="76200" y="681736"/>
                  </a:moveTo>
                  <a:lnTo>
                    <a:pt x="50800" y="681736"/>
                  </a:lnTo>
                  <a:lnTo>
                    <a:pt x="50800" y="694436"/>
                  </a:lnTo>
                  <a:lnTo>
                    <a:pt x="69850" y="694436"/>
                  </a:lnTo>
                  <a:lnTo>
                    <a:pt x="76200" y="681736"/>
                  </a:lnTo>
                  <a:close/>
                </a:path>
                <a:path w="76200" h="758189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58189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089" y="1017270"/>
            <a:ext cx="3968750" cy="3257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도전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과제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229235" marR="233679" indent="-229235" algn="r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29235" algn="l"/>
              </a:tabLst>
            </a:pP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다른</a:t>
            </a:r>
            <a:r>
              <a:rPr sz="1800" b="1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모형</a:t>
            </a:r>
            <a:r>
              <a:rPr sz="1800" b="1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명세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로도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분석해보자</a:t>
            </a:r>
            <a:endParaRPr sz="1800">
              <a:latin typeface="Malgun Gothic"/>
              <a:cs typeface="Malgun Gothic"/>
            </a:endParaRPr>
          </a:p>
          <a:p>
            <a:pPr marL="227965" marR="271145" lvl="1" indent="-227965" algn="r">
              <a:lnSpc>
                <a:spcPct val="100000"/>
              </a:lnSpc>
              <a:spcBef>
                <a:spcPts val="645"/>
              </a:spcBef>
              <a:buChar char="•"/>
              <a:tabLst>
                <a:tab pos="227965" algn="l"/>
                <a:tab pos="229235" algn="l"/>
              </a:tabLst>
            </a:pP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3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차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항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포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함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비선형</a:t>
            </a:r>
            <a:r>
              <a:rPr sz="1800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모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형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등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결과가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크게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차이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나는가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41E41"/>
              </a:buClr>
              <a:buFont typeface="Arial MT"/>
              <a:buChar char="•"/>
            </a:pPr>
            <a:endParaRPr sz="3000">
              <a:latin typeface="Arial MT"/>
              <a:cs typeface="Arial MT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대역폭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을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다르게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하여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분석해보자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Char char="•"/>
              <a:tabLst>
                <a:tab pos="1021080" algn="l"/>
                <a:tab pos="1021715" algn="l"/>
              </a:tabLst>
            </a:pP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18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개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월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등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결과가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크게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차이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나는가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089" y="1017270"/>
            <a:ext cx="8248650" cy="183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보너스)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도입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사례의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Yelp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세부적으로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살펴보자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할당변수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5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041E41"/>
                </a:solidFill>
                <a:latin typeface="Arial MT"/>
                <a:cs typeface="Arial MT"/>
              </a:rPr>
              <a:t>Yelp</a:t>
            </a:r>
            <a:r>
              <a:rPr sz="1800" spc="-1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별점</a:t>
            </a:r>
            <a:endParaRPr sz="18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64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컷오프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: 3.25,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3.75,</a:t>
            </a:r>
            <a:r>
              <a:rPr sz="1800" spc="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4.25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 (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해당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컷오프를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넘으면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각각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3.5,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 4,</a:t>
            </a:r>
            <a:r>
              <a:rPr sz="1800" spc="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4.5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별점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제시됨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563880" indent="-229235">
              <a:lnSpc>
                <a:spcPct val="100000"/>
              </a:lnSpc>
              <a:spcBef>
                <a:spcPts val="650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결과변수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저녁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6,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7,</a:t>
            </a:r>
            <a:r>
              <a:rPr sz="1800" spc="-2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8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시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예약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가능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여부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4953" y="2950976"/>
            <a:ext cx="6765925" cy="3632835"/>
            <a:chOff x="354953" y="2950976"/>
            <a:chExt cx="6765925" cy="3632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953" y="2950976"/>
              <a:ext cx="6765451" cy="36327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7540" y="3186684"/>
              <a:ext cx="2212848" cy="27416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34690" y="3220974"/>
              <a:ext cx="2103120" cy="2632075"/>
            </a:xfrm>
            <a:custGeom>
              <a:avLst/>
              <a:gdLst/>
              <a:ahLst/>
              <a:cxnLst/>
              <a:rect l="l" t="t" r="r" b="b"/>
              <a:pathLst>
                <a:path w="2103120" h="2632075">
                  <a:moveTo>
                    <a:pt x="0" y="2631948"/>
                  </a:moveTo>
                  <a:lnTo>
                    <a:pt x="2103119" y="2631948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2631948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222617" y="3619271"/>
            <a:ext cx="1911350" cy="17818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(5)</a:t>
            </a:r>
            <a:endParaRPr sz="1600">
              <a:latin typeface="Malgun Gothic"/>
              <a:cs typeface="Malgun Gothic"/>
            </a:endParaRPr>
          </a:p>
          <a:p>
            <a:pPr marR="64769" algn="ctr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표시되는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별점이</a:t>
            </a:r>
            <a:endParaRPr sz="16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4점인지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여부에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따라</a:t>
            </a:r>
            <a:endParaRPr sz="16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(3.75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근처)</a:t>
            </a:r>
            <a:endParaRPr sz="1600">
              <a:latin typeface="Malgun Gothic"/>
              <a:cs typeface="Malgun Gothic"/>
            </a:endParaRPr>
          </a:p>
          <a:p>
            <a:pPr marL="1270" algn="ctr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예약가능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여부</a:t>
            </a:r>
            <a:endParaRPr sz="1600">
              <a:latin typeface="Malgun Gothic"/>
              <a:cs typeface="Malgun Gothic"/>
            </a:endParaRPr>
          </a:p>
          <a:p>
            <a:pPr marL="1270" algn="ctr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19.2%p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7301" y="1532488"/>
            <a:ext cx="5760720" cy="5264785"/>
            <a:chOff x="497301" y="1532488"/>
            <a:chExt cx="5760720" cy="5264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301" y="1532488"/>
              <a:ext cx="5683914" cy="52188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0031" y="1716021"/>
              <a:ext cx="667537" cy="50810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47181" y="1750313"/>
              <a:ext cx="558165" cy="4971415"/>
            </a:xfrm>
            <a:custGeom>
              <a:avLst/>
              <a:gdLst/>
              <a:ahLst/>
              <a:cxnLst/>
              <a:rect l="l" t="t" r="r" b="b"/>
              <a:pathLst>
                <a:path w="558164" h="4971415">
                  <a:moveTo>
                    <a:pt x="0" y="4971288"/>
                  </a:moveTo>
                  <a:lnTo>
                    <a:pt x="557784" y="4971288"/>
                  </a:lnTo>
                  <a:lnTo>
                    <a:pt x="557784" y="0"/>
                  </a:lnTo>
                  <a:lnTo>
                    <a:pt x="0" y="0"/>
                  </a:lnTo>
                  <a:lnTo>
                    <a:pt x="0" y="4971288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5089" y="1017270"/>
            <a:ext cx="8653780" cy="4270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보너스)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도입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사례의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Yelp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세부적으로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살펴보자</a:t>
            </a:r>
            <a:endParaRPr sz="2000">
              <a:latin typeface="Malgun Gothic"/>
              <a:cs typeface="Malgun Gothic"/>
            </a:endParaRPr>
          </a:p>
          <a:p>
            <a:pPr marL="6191250" marR="74930">
              <a:lnSpc>
                <a:spcPct val="240000"/>
              </a:lnSpc>
              <a:spcBef>
                <a:spcPts val="106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별점 3.5, 4, 4.5 통합 결과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음식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유형별로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구분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분석</a:t>
            </a:r>
            <a:endParaRPr sz="1600">
              <a:latin typeface="Malgun Gothic"/>
              <a:cs typeface="Malgun Gothic"/>
            </a:endParaRPr>
          </a:p>
          <a:p>
            <a:pPr marL="6191250">
              <a:lnSpc>
                <a:spcPct val="100000"/>
              </a:lnSpc>
              <a:spcBef>
                <a:spcPts val="385"/>
              </a:spcBef>
              <a:tabLst>
                <a:tab pos="6534150" algn="l"/>
              </a:tabLst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1)	전체</a:t>
            </a:r>
            <a:endParaRPr sz="1600">
              <a:latin typeface="Malgun Gothic"/>
              <a:cs typeface="Malgun Gothic"/>
            </a:endParaRPr>
          </a:p>
          <a:p>
            <a:pPr marL="6191250">
              <a:lnSpc>
                <a:spcPct val="100000"/>
              </a:lnSpc>
              <a:spcBef>
                <a:spcPts val="380"/>
              </a:spcBef>
              <a:tabLst>
                <a:tab pos="6534150" algn="l"/>
              </a:tabLst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2)	리뷰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적음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(100~500)</a:t>
            </a:r>
            <a:endParaRPr sz="1600">
              <a:latin typeface="Malgun Gothic"/>
              <a:cs typeface="Malgun Gothic"/>
            </a:endParaRPr>
          </a:p>
          <a:p>
            <a:pPr marL="6191250">
              <a:lnSpc>
                <a:spcPct val="100000"/>
              </a:lnSpc>
              <a:spcBef>
                <a:spcPts val="390"/>
              </a:spcBef>
              <a:tabLst>
                <a:tab pos="6534150" algn="l"/>
              </a:tabLst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3)	리뷰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많음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(500+)</a:t>
            </a:r>
            <a:endParaRPr sz="1600">
              <a:latin typeface="Malgun Gothic"/>
              <a:cs typeface="Malgun Gothic"/>
            </a:endParaRPr>
          </a:p>
          <a:p>
            <a:pPr marL="6534150" indent="-343535">
              <a:lnSpc>
                <a:spcPct val="100000"/>
              </a:lnSpc>
              <a:spcBef>
                <a:spcPts val="380"/>
              </a:spcBef>
              <a:buAutoNum type="arabicParenR" startAt="4"/>
              <a:tabLst>
                <a:tab pos="6534150" algn="l"/>
                <a:tab pos="6534784" algn="l"/>
              </a:tabLst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미셰린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아님</a:t>
            </a:r>
            <a:endParaRPr sz="1600">
              <a:latin typeface="Malgun Gothic"/>
              <a:cs typeface="Malgun Gothic"/>
            </a:endParaRPr>
          </a:p>
          <a:p>
            <a:pPr marL="6534150" indent="-343535">
              <a:lnSpc>
                <a:spcPct val="100000"/>
              </a:lnSpc>
              <a:spcBef>
                <a:spcPts val="385"/>
              </a:spcBef>
              <a:buAutoNum type="arabicParenR" startAt="4"/>
              <a:tabLst>
                <a:tab pos="6534150" algn="l"/>
                <a:tab pos="6534784" algn="l"/>
              </a:tabLst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미셰린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Malgun Gothic"/>
              <a:cs typeface="Malgun Gothic"/>
            </a:endParaRPr>
          </a:p>
          <a:p>
            <a:pPr marL="6191250" marR="5080">
              <a:lnSpc>
                <a:spcPct val="120100"/>
              </a:lnSpc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미셰린 식당은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컷오프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근처에서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별점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표시로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인한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불연속이 발생하지 않음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33054" y="5428488"/>
            <a:ext cx="1108281" cy="10226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9852" y="5535167"/>
            <a:ext cx="733044" cy="82448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49310" cy="2128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RDD분석을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어디에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활용해볼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있을지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생각해보자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디지털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배지/인증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부여의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효과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endParaRPr sz="18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여러분의 회사가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e커머스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플랫폼 사업을 하고 있는데, 고객평이 좋고 판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매량이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판매자들에게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“우수판매자”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인증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배지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부여한다고 해보자</a:t>
            </a:r>
            <a:endParaRPr sz="18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59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마크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부여가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판매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성과에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미칠까?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얼마나?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4164025"/>
            <a:ext cx="8143875" cy="1970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68910" algn="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할당변수 바꿔가며 분석…?</a:t>
            </a:r>
            <a:endParaRPr sz="1600">
              <a:latin typeface="Malgun Gothic"/>
              <a:cs typeface="Malgun Gothic"/>
            </a:endParaRPr>
          </a:p>
          <a:p>
            <a:pPr marL="241300" marR="5080" indent="-229235">
              <a:lnSpc>
                <a:spcPct val="110000"/>
              </a:lnSpc>
              <a:spcBef>
                <a:spcPts val="1515"/>
              </a:spcBef>
              <a:buFont typeface="Wingdings"/>
              <a:buChar char=""/>
              <a:tabLst>
                <a:tab pos="2419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‘지역화폐 사용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제한(연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매출 30억원 이상 가맹점)’이 가맹점 매출에 미치는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영향, 영업 실적 기반 ‘올 해의 사원’ 선정이 해당 직원의 다음 해 실적에 미치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는 영향, 구매 실적 기반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VIP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고객 선정 여부가 해당 고객의 다음 달 제품 구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매량에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영향,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65세부터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지급되는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연금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지급이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노년층의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소비지출에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영향 등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2" y="3234671"/>
            <a:ext cx="8087875" cy="8359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59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305" y="2521811"/>
            <a:ext cx="5141185" cy="36836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5089" y="1017270"/>
            <a:ext cx="8440420" cy="4705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보너스2)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교육복지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학교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지정이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학력격차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완화에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미치는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저소득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학생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수(할당변수)가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40명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이상인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경우(컷오프)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교육복지학교에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선정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(결과변수: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학습부진아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비율)</a:t>
            </a:r>
            <a:endParaRPr sz="1800">
              <a:latin typeface="Malgun Gothic"/>
              <a:cs typeface="Malgun Gothic"/>
            </a:endParaRPr>
          </a:p>
          <a:p>
            <a:pPr marL="6672580" marR="469900">
              <a:lnSpc>
                <a:spcPct val="120000"/>
              </a:lnSpc>
              <a:spcBef>
                <a:spcPts val="27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서로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다른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대역폭에</a:t>
            </a:r>
            <a:r>
              <a:rPr sz="1600" b="1" spc="-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대해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결과를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나열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Malgun Gothic"/>
              <a:cs typeface="Malgun Gothic"/>
            </a:endParaRPr>
          </a:p>
          <a:p>
            <a:pPr marL="6672580" marR="5080" algn="just">
              <a:lnSpc>
                <a:spcPct val="1201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수학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교과목에서는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LATE가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통계적으로 </a:t>
            </a:r>
            <a:r>
              <a:rPr sz="1600" b="1" spc="-5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유의하게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나타남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Malgun Gothic"/>
              <a:cs typeface="Malgun Gothic"/>
            </a:endParaRPr>
          </a:p>
          <a:p>
            <a:pPr marL="6672580" marR="62865">
              <a:lnSpc>
                <a:spcPct val="120100"/>
              </a:lnSpc>
              <a:spcBef>
                <a:spcPts val="5"/>
              </a:spcBef>
            </a:pP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해당 연구에서는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교차항에도</a:t>
            </a:r>
            <a:r>
              <a:rPr sz="1600" b="1" u="sng" spc="-6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관심이 </a:t>
            </a:r>
            <a:r>
              <a:rPr sz="1600" b="1" spc="-55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있음</a:t>
            </a:r>
            <a:r>
              <a:rPr sz="1600" b="1" u="sng" spc="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(왜?)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2739" y="1438655"/>
            <a:ext cx="5455919" cy="2209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39" y="6231128"/>
            <a:ext cx="7280909" cy="39306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ts val="1440"/>
              </a:lnSpc>
              <a:spcBef>
                <a:spcPts val="145"/>
              </a:spcBef>
            </a:pP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김경년, &amp; </a:t>
            </a:r>
            <a:r>
              <a:rPr sz="1200" spc="-5" dirty="0">
                <a:solidFill>
                  <a:srgbClr val="212121"/>
                </a:solidFill>
                <a:latin typeface="Malgun Gothic"/>
                <a:cs typeface="Malgun Gothic"/>
              </a:rPr>
              <a:t>박정신. (2014).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교육복지 학교 지정이 학교 간 재정의 수직적 형평성 및 학력격차 완화에 미치는 </a:t>
            </a:r>
            <a:r>
              <a:rPr sz="1200" spc="-409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영향:</a:t>
            </a:r>
            <a:r>
              <a:rPr sz="12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회귀불연속</a:t>
            </a:r>
            <a:r>
              <a:rPr sz="12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설계를</a:t>
            </a:r>
            <a:r>
              <a:rPr sz="12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활용한</a:t>
            </a:r>
            <a:r>
              <a:rPr sz="12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인과관계 분석.</a:t>
            </a:r>
            <a:r>
              <a:rPr sz="12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50" spc="-45" dirty="0">
                <a:solidFill>
                  <a:srgbClr val="212121"/>
                </a:solidFill>
                <a:latin typeface="Malgun Gothic"/>
                <a:cs typeface="Malgun Gothic"/>
              </a:rPr>
              <a:t>교육행정학연구</a:t>
            </a:r>
            <a:r>
              <a:rPr sz="1200" spc="-45" dirty="0">
                <a:solidFill>
                  <a:srgbClr val="212121"/>
                </a:solidFill>
                <a:latin typeface="Malgun Gothic"/>
                <a:cs typeface="Malgun Gothic"/>
              </a:rPr>
              <a:t>,</a:t>
            </a:r>
            <a:r>
              <a:rPr sz="12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50" spc="-15" dirty="0">
                <a:solidFill>
                  <a:srgbClr val="212121"/>
                </a:solidFill>
                <a:latin typeface="Malgun Gothic"/>
                <a:cs typeface="Malgun Gothic"/>
              </a:rPr>
              <a:t>32</a:t>
            </a:r>
            <a:r>
              <a:rPr sz="1200" spc="-15" dirty="0">
                <a:solidFill>
                  <a:srgbClr val="212121"/>
                </a:solidFill>
                <a:latin typeface="Malgun Gothic"/>
                <a:cs typeface="Malgun Gothic"/>
              </a:rPr>
              <a:t>(3),</a:t>
            </a:r>
            <a:r>
              <a:rPr sz="12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Malgun Gothic"/>
                <a:cs typeface="Malgun Gothic"/>
              </a:rPr>
              <a:t>1-26.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69719" y="2967202"/>
            <a:ext cx="4671060" cy="2620010"/>
            <a:chOff x="1569719" y="2967202"/>
            <a:chExt cx="4671060" cy="26200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9719" y="3605758"/>
              <a:ext cx="4669535" cy="44960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26869" y="3640073"/>
              <a:ext cx="4559935" cy="340360"/>
            </a:xfrm>
            <a:custGeom>
              <a:avLst/>
              <a:gdLst/>
              <a:ahLst/>
              <a:cxnLst/>
              <a:rect l="l" t="t" r="r" b="b"/>
              <a:pathLst>
                <a:path w="4559935" h="340360">
                  <a:moveTo>
                    <a:pt x="0" y="339851"/>
                  </a:moveTo>
                  <a:lnTo>
                    <a:pt x="4559808" y="339851"/>
                  </a:lnTo>
                  <a:lnTo>
                    <a:pt x="4559808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9719" y="5137378"/>
              <a:ext cx="4669535" cy="44960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26869" y="5171694"/>
              <a:ext cx="4559935" cy="340360"/>
            </a:xfrm>
            <a:custGeom>
              <a:avLst/>
              <a:gdLst/>
              <a:ahLst/>
              <a:cxnLst/>
              <a:rect l="l" t="t" r="r" b="b"/>
              <a:pathLst>
                <a:path w="4559935" h="340360">
                  <a:moveTo>
                    <a:pt x="0" y="339851"/>
                  </a:moveTo>
                  <a:lnTo>
                    <a:pt x="4559808" y="339851"/>
                  </a:lnTo>
                  <a:lnTo>
                    <a:pt x="4559808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2767" y="2967202"/>
              <a:ext cx="4668011" cy="44960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29917" y="3001518"/>
              <a:ext cx="4558665" cy="340360"/>
            </a:xfrm>
            <a:custGeom>
              <a:avLst/>
              <a:gdLst/>
              <a:ahLst/>
              <a:cxnLst/>
              <a:rect l="l" t="t" r="r" b="b"/>
              <a:pathLst>
                <a:path w="4558665" h="340360">
                  <a:moveTo>
                    <a:pt x="0" y="339851"/>
                  </a:moveTo>
                  <a:lnTo>
                    <a:pt x="4558283" y="339851"/>
                  </a:lnTo>
                  <a:lnTo>
                    <a:pt x="4558283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28575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2767" y="4480534"/>
              <a:ext cx="4668011" cy="4678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29917" y="4514850"/>
              <a:ext cx="4558665" cy="358140"/>
            </a:xfrm>
            <a:custGeom>
              <a:avLst/>
              <a:gdLst/>
              <a:ahLst/>
              <a:cxnLst/>
              <a:rect l="l" t="t" r="r" b="b"/>
              <a:pathLst>
                <a:path w="4558665" h="358139">
                  <a:moveTo>
                    <a:pt x="0" y="358139"/>
                  </a:moveTo>
                  <a:lnTo>
                    <a:pt x="4558283" y="358139"/>
                  </a:lnTo>
                  <a:lnTo>
                    <a:pt x="4558283" y="0"/>
                  </a:lnTo>
                  <a:lnTo>
                    <a:pt x="0" y="0"/>
                  </a:lnTo>
                  <a:lnTo>
                    <a:pt x="0" y="358139"/>
                  </a:lnTo>
                  <a:close/>
                </a:path>
              </a:pathLst>
            </a:custGeom>
            <a:ln w="28575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42325" cy="2588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리뷰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평점의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리뷰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플랫폼들의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5점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만점의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별점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체계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이용하여</a:t>
            </a:r>
            <a:endParaRPr sz="2000">
              <a:latin typeface="Malgun Gothic"/>
              <a:cs typeface="Malgun Gothic"/>
            </a:endParaRPr>
          </a:p>
          <a:p>
            <a:pPr marL="927100" lvl="1" indent="-363220">
              <a:lnSpc>
                <a:spcPct val="100000"/>
              </a:lnSpc>
              <a:spcBef>
                <a:spcPts val="240"/>
              </a:spcBef>
              <a:buSzPct val="95000"/>
              <a:buAutoNum type="arabicPeriod" startAt="5"/>
              <a:tabLst>
                <a:tab pos="9271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제품에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만족도를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표시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하도록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2000">
              <a:latin typeface="Malgun Gothic"/>
              <a:cs typeface="Malgun Gothic"/>
            </a:endParaRPr>
          </a:p>
          <a:p>
            <a:pPr marL="1021080" marR="132715" lvl="2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 위 체계를 이용하여 평균 평점을 시각화함에 있어,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실제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0.5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아니지만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시각화는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0.5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제시하는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반올림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871" y="3817667"/>
            <a:ext cx="2174530" cy="2957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3289" y="4373456"/>
            <a:ext cx="2244049" cy="2910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4735" y="4799076"/>
            <a:ext cx="2277234" cy="5044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7864" y="3929692"/>
            <a:ext cx="2753371" cy="2532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09476" y="4568952"/>
            <a:ext cx="2430603" cy="2438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96183" y="3883533"/>
            <a:ext cx="5689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A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4984" y="4428871"/>
            <a:ext cx="556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B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7091" y="5029327"/>
            <a:ext cx="6330950" cy="929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008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6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C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여러분이라면</a:t>
            </a:r>
            <a:r>
              <a:rPr sz="18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어떤</a:t>
            </a:r>
            <a:r>
              <a:rPr sz="18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커피를</a:t>
            </a:r>
            <a:r>
              <a:rPr sz="18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구매하고</a:t>
            </a:r>
            <a:r>
              <a:rPr sz="1800" b="1" spc="-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어느</a:t>
            </a:r>
            <a:r>
              <a:rPr sz="18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딤섬집에</a:t>
            </a:r>
            <a:r>
              <a:rPr sz="1800" b="1" spc="-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가겠는가?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34070" y="3962527"/>
            <a:ext cx="746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딤섬집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A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0159" y="4547361"/>
            <a:ext cx="735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딤섬집</a:t>
            </a:r>
            <a:r>
              <a:rPr sz="1400" b="1" spc="-8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B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49852" y="1018032"/>
            <a:ext cx="2281428" cy="65532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89191" y="958596"/>
            <a:ext cx="1167384" cy="65532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64068" y="5635752"/>
            <a:ext cx="533400" cy="5562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6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0572" y="2615945"/>
            <a:ext cx="726122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0310" marR="5080" indent="-2467610">
              <a:lnSpc>
                <a:spcPct val="100000"/>
              </a:lnSpc>
              <a:spcBef>
                <a:spcPts val="105"/>
              </a:spcBef>
            </a:pPr>
            <a:r>
              <a:rPr dirty="0"/>
              <a:t>Comparing</a:t>
            </a:r>
            <a:r>
              <a:rPr spc="-20" dirty="0"/>
              <a:t> </a:t>
            </a:r>
            <a:r>
              <a:rPr dirty="0"/>
              <a:t>RDD</a:t>
            </a:r>
            <a:r>
              <a:rPr spc="-5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Other </a:t>
            </a:r>
            <a:r>
              <a:rPr u="none" spc="-1205" dirty="0"/>
              <a:t> </a:t>
            </a:r>
            <a:r>
              <a:rPr dirty="0"/>
              <a:t>Methods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4710" cy="4799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PSM에서는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여부 이외에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특성이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유사한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엄밀하게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구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성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목표</a:t>
            </a:r>
            <a:endParaRPr sz="1800">
              <a:latin typeface="Malgun Gothic"/>
              <a:cs typeface="Malgun Gothic"/>
            </a:endParaRPr>
          </a:p>
          <a:p>
            <a:pPr marL="1021080" marR="26034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혼동변수를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기반 매칭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매칭된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군과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유사도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검증(SMD,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t-검정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등) → …</a:t>
            </a:r>
            <a:endParaRPr sz="18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추정모형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방식의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결정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중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요함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RDD는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임계값을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endParaRPr sz="1800">
              <a:latin typeface="Malgun Gothic"/>
              <a:cs typeface="Malgun Gothic"/>
            </a:endParaRPr>
          </a:p>
          <a:p>
            <a:pPr marL="1021080" marR="165735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여부를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제외하고는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유사한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특성을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가질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것이라고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800">
              <a:latin typeface="Malgun Gothic"/>
              <a:cs typeface="Malgun Gothic"/>
            </a:endParaRPr>
          </a:p>
          <a:p>
            <a:pPr marL="1021080" marR="9144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할당변수, 임계값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가정의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만족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 따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져보는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중요함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215630" cy="4711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연구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목적, 가용한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등에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방법을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선택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예를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들어,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대조군에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대해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공변량의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확보가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경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우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PSM의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어려울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marR="127000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반대로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명확하게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정의하기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RDD의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울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있음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RDD와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역시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상호보완적으로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활용될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가능성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marR="285750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RDD를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활용하려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했더니 임계값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적어서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적절한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어려운 경우,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대역폭을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넓히는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방안을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고려해볼 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그런데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대역폭이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넓어지면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동질성이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떨어짐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대역폭을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넓히되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1차적으로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PSM을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매칭된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정제된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표본에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대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적용?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4710" cy="520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marR="34290" indent="-229235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RDD와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DID 역시 서로의 주요 관심사가 다르고 각자의 장단점이 존재하는 방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법론이지만,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할당변수가 시간인 경우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두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방법이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병행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가능하거나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심지어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결합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 가능할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수도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"/>
            </a:pPr>
            <a:endParaRPr sz="1650">
              <a:latin typeface="Malgun Gothic"/>
              <a:cs typeface="Malgun Gothic"/>
            </a:endParaRPr>
          </a:p>
          <a:p>
            <a:pPr marL="563880" marR="52069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예를 들어, 이전에 살펴보았던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Card-Krueger의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최저임금 인상 사례에서, 뉴저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지의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최저임금은 1992년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4월을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이루어졌음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만약 대상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지역에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대해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월(주)별로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고용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자료가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존재한다면,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1992년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4월을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기점으로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단절이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발생했는지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분석해볼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두</a:t>
            </a:r>
            <a:r>
              <a:rPr sz="1800" spc="-2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모형을</a:t>
            </a:r>
            <a:r>
              <a:rPr sz="1800" spc="-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결합하여</a:t>
            </a:r>
            <a:r>
              <a:rPr sz="1800" spc="-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활용하는 사례도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존재함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코로나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바이러스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발발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시</a:t>
            </a:r>
            <a:r>
              <a:rPr sz="18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주요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항만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락다운에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의한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효과를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분석함에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있어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RDD를</a:t>
            </a:r>
            <a:r>
              <a:rPr sz="1800" spc="-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이용하여</a:t>
            </a:r>
            <a:r>
              <a:rPr sz="18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단기(국지적)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효과를,</a:t>
            </a:r>
            <a:r>
              <a:rPr sz="1800" spc="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DID를</a:t>
            </a:r>
            <a:r>
              <a:rPr sz="1800" spc="-2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이용하여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장기효과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 분석</a:t>
            </a:r>
            <a:endParaRPr sz="1800">
              <a:latin typeface="Malgun Gothic"/>
              <a:cs typeface="Malgun Gothic"/>
            </a:endParaRPr>
          </a:p>
          <a:p>
            <a:pPr marL="1021080" marR="121285" lvl="1" indent="-229235">
              <a:lnSpc>
                <a:spcPct val="100000"/>
              </a:lnSpc>
              <a:spcBef>
                <a:spcPts val="380"/>
              </a:spcBef>
              <a:buChar char="•"/>
              <a:tabLst>
                <a:tab pos="1021080" algn="l"/>
                <a:tab pos="1021715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Bai, X.,</a:t>
            </a:r>
            <a:r>
              <a:rPr sz="160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Xu,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 M.,</a:t>
            </a:r>
            <a:r>
              <a:rPr sz="1600" spc="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Han,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212121"/>
                </a:solidFill>
                <a:latin typeface="Arial MT"/>
                <a:cs typeface="Arial MT"/>
              </a:rPr>
              <a:t>T.,</a:t>
            </a:r>
            <a:r>
              <a:rPr sz="160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&amp;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Yang,</a:t>
            </a:r>
            <a:r>
              <a:rPr sz="1600" spc="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D. (2022).</a:t>
            </a:r>
            <a:r>
              <a:rPr sz="1600" spc="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Quantifying</a:t>
            </a:r>
            <a:r>
              <a:rPr sz="1600" spc="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impact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pandemic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lockdown</a:t>
            </a:r>
            <a:r>
              <a:rPr sz="16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policies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global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port</a:t>
            </a:r>
            <a:r>
              <a:rPr sz="1600" spc="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calls.</a:t>
            </a:r>
            <a:r>
              <a:rPr sz="16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i="1" spc="-15" dirty="0">
                <a:solidFill>
                  <a:srgbClr val="212121"/>
                </a:solidFill>
                <a:latin typeface="Arial"/>
                <a:cs typeface="Arial"/>
              </a:rPr>
              <a:t>Transportation</a:t>
            </a:r>
            <a:r>
              <a:rPr sz="1600" i="1" spc="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Research</a:t>
            </a:r>
            <a:r>
              <a:rPr sz="1600" i="1" spc="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Part</a:t>
            </a:r>
            <a:r>
              <a:rPr sz="1600" i="1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A:</a:t>
            </a:r>
            <a:r>
              <a:rPr sz="1600" i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Policy</a:t>
            </a:r>
            <a:r>
              <a:rPr sz="1600" i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600" i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Practice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,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164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,</a:t>
            </a:r>
            <a:r>
              <a:rPr sz="16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224-241.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5"/>
              </a:spcBef>
            </a:pPr>
            <a:r>
              <a:rPr dirty="0"/>
              <a:t>Recap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8360" cy="522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개념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임계값(컷오프,</a:t>
            </a:r>
            <a:r>
              <a:rPr sz="17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cutoff)</a:t>
            </a:r>
            <a:endParaRPr sz="17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처치를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받게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조건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결정하는</a:t>
            </a:r>
            <a:r>
              <a:rPr sz="17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기준점</a:t>
            </a:r>
            <a:endParaRPr sz="17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 평점에서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3.25,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3.75,</a:t>
            </a:r>
            <a:r>
              <a:rPr sz="15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4.25,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4.75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등,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기준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endParaRPr sz="15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임계값을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대조군이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구분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17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har char="•"/>
            </a:pPr>
            <a:endParaRPr sz="15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변수(assignment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variable,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running</a:t>
            </a:r>
            <a:r>
              <a:rPr sz="1700" b="1" spc="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variable)</a:t>
            </a:r>
            <a:endParaRPr sz="17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설정의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7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7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 평점,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35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600" spc="35" dirty="0">
                <a:solidFill>
                  <a:srgbClr val="333D47"/>
                </a:solidFill>
                <a:latin typeface="Malgun Gothic"/>
                <a:cs typeface="Malgun Gothic"/>
              </a:rPr>
              <a:t>cf)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결과 변수(outcome </a:t>
            </a:r>
            <a:r>
              <a:rPr sz="1600" b="1" spc="-10" dirty="0">
                <a:solidFill>
                  <a:srgbClr val="333D47"/>
                </a:solidFill>
                <a:latin typeface="Malgun Gothic"/>
                <a:cs typeface="Malgun Gothic"/>
              </a:rPr>
              <a:t>variable):</a:t>
            </a:r>
            <a:r>
              <a:rPr sz="1600" b="1" spc="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처치에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따라 영향을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받을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것으로 기대하는</a:t>
            </a:r>
            <a:r>
              <a:rPr sz="1600" b="1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6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식당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예약률,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대학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졸업률</a:t>
            </a:r>
            <a:r>
              <a:rPr sz="15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Wingdings"/>
              <a:buChar char=""/>
            </a:pPr>
            <a:endParaRPr sz="15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대역폭(bandwidth)</a:t>
            </a:r>
            <a:endParaRPr sz="1700">
              <a:latin typeface="Malgun Gothic"/>
              <a:cs typeface="Malgun Gothic"/>
            </a:endParaRPr>
          </a:p>
          <a:p>
            <a:pPr marL="1021080" marR="58419" lvl="1" indent="-229235">
              <a:lnSpc>
                <a:spcPct val="100000"/>
              </a:lnSpc>
              <a:spcBef>
                <a:spcPts val="41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배정변수의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특정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어느 범위의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것인지를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나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타내는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</a:t>
            </a:r>
            <a:endParaRPr sz="17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5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 평점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Cambria Math"/>
                <a:cs typeface="Cambria Math"/>
              </a:rPr>
              <a:t>±0.25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점,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35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Cambria Math"/>
                <a:cs typeface="Cambria Math"/>
              </a:rPr>
              <a:t>±1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2955" cy="414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LATE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RDD에서는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컷오프를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바로 위와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바로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아래에 있는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비교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추정함</a:t>
            </a:r>
            <a:endParaRPr sz="1800">
              <a:latin typeface="Malgun Gothic"/>
              <a:cs typeface="Malgun Gothic"/>
            </a:endParaRPr>
          </a:p>
          <a:p>
            <a:pPr marL="1021080" marR="175895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대조군의 추세를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선형회귀모형을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이용해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분석하고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근처에서의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차이를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비교함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효과는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임계값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근처의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관측치에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집중하므로,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이를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지역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처리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효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20"/>
              </a:spcBef>
            </a:pP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과(LATE,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Local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Average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Treatment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Effect)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라고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부르기도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근처에서만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국지적으로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유효한 처치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효과임</a:t>
            </a:r>
            <a:endParaRPr sz="1800">
              <a:latin typeface="Malgun Gothic"/>
              <a:cs typeface="Malgun Gothic"/>
            </a:endParaRPr>
          </a:p>
          <a:p>
            <a:pPr marL="1021080" marR="94615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값이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변경되♘을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때에도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처치효과가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유지된다고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보기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울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있음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389" y="1017270"/>
            <a:ext cx="6688455" cy="150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76580" indent="-229235">
              <a:lnSpc>
                <a:spcPct val="100000"/>
              </a:lnSpc>
              <a:buFont typeface="Wingdings"/>
              <a:buChar char=""/>
              <a:tabLst>
                <a:tab pos="5772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아래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따라….</a:t>
            </a:r>
            <a:endParaRPr sz="1800">
              <a:latin typeface="Malgun Gothic"/>
              <a:cs typeface="Malgun Gothic"/>
            </a:endParaRPr>
          </a:p>
          <a:p>
            <a:pPr marL="2646680">
              <a:lnSpc>
                <a:spcPct val="100000"/>
              </a:lnSpc>
              <a:spcBef>
                <a:spcPts val="650"/>
              </a:spcBef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44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5360" y="3263646"/>
            <a:ext cx="7161530" cy="2820670"/>
            <a:chOff x="975360" y="3263646"/>
            <a:chExt cx="7161530" cy="28206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8590" y="3264085"/>
              <a:ext cx="126361" cy="27344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45970" y="3263646"/>
              <a:ext cx="76200" cy="2685415"/>
            </a:xfrm>
            <a:custGeom>
              <a:avLst/>
              <a:gdLst/>
              <a:ahLst/>
              <a:cxnLst/>
              <a:rect l="l" t="t" r="r" b="b"/>
              <a:pathLst>
                <a:path w="76200" h="268541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2685326"/>
                  </a:lnTo>
                  <a:lnTo>
                    <a:pt x="50800" y="2685326"/>
                  </a:lnTo>
                  <a:lnTo>
                    <a:pt x="50800" y="63500"/>
                  </a:lnTo>
                  <a:close/>
                </a:path>
                <a:path w="76200" h="268541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68541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" y="5849112"/>
              <a:ext cx="7161276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18794" y="5910834"/>
              <a:ext cx="7002780" cy="76200"/>
            </a:xfrm>
            <a:custGeom>
              <a:avLst/>
              <a:gdLst/>
              <a:ahLst/>
              <a:cxnLst/>
              <a:rect l="l" t="t" r="r" b="b"/>
              <a:pathLst>
                <a:path w="7002780" h="76200">
                  <a:moveTo>
                    <a:pt x="6926453" y="0"/>
                  </a:moveTo>
                  <a:lnTo>
                    <a:pt x="6926453" y="76199"/>
                  </a:lnTo>
                  <a:lnTo>
                    <a:pt x="6977253" y="50799"/>
                  </a:lnTo>
                  <a:lnTo>
                    <a:pt x="6939280" y="50799"/>
                  </a:lnTo>
                  <a:lnTo>
                    <a:pt x="6939280" y="25399"/>
                  </a:lnTo>
                  <a:lnTo>
                    <a:pt x="6977253" y="25399"/>
                  </a:lnTo>
                  <a:lnTo>
                    <a:pt x="6926453" y="0"/>
                  </a:lnTo>
                  <a:close/>
                </a:path>
                <a:path w="7002780" h="76200">
                  <a:moveTo>
                    <a:pt x="6926453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6926453" y="50799"/>
                  </a:lnTo>
                  <a:lnTo>
                    <a:pt x="6926453" y="25399"/>
                  </a:lnTo>
                  <a:close/>
                </a:path>
                <a:path w="7002780" h="76200">
                  <a:moveTo>
                    <a:pt x="6977253" y="25399"/>
                  </a:moveTo>
                  <a:lnTo>
                    <a:pt x="6939280" y="25399"/>
                  </a:lnTo>
                  <a:lnTo>
                    <a:pt x="6939280" y="50799"/>
                  </a:lnTo>
                  <a:lnTo>
                    <a:pt x="6977253" y="50799"/>
                  </a:lnTo>
                  <a:lnTo>
                    <a:pt x="7002653" y="38099"/>
                  </a:lnTo>
                  <a:lnTo>
                    <a:pt x="6977253" y="25399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10917" y="6002832"/>
            <a:ext cx="142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8880" y="6032703"/>
            <a:ext cx="273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mbria Math"/>
                <a:cs typeface="Cambria Math"/>
              </a:rPr>
              <a:t>𝑋</a:t>
            </a:r>
            <a:r>
              <a:rPr sz="1725" spc="-15" baseline="-14492" dirty="0">
                <a:latin typeface="Cambria Math"/>
                <a:cs typeface="Cambria Math"/>
              </a:rPr>
              <a:t>𝑐</a:t>
            </a:r>
            <a:endParaRPr sz="1725" baseline="-14492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98420" y="3215639"/>
            <a:ext cx="4098290" cy="2905125"/>
            <a:chOff x="2598420" y="3215639"/>
            <a:chExt cx="4098290" cy="290512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7240" y="5833872"/>
              <a:ext cx="106616" cy="28653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642866" y="5855969"/>
              <a:ext cx="0" cy="194310"/>
            </a:xfrm>
            <a:custGeom>
              <a:avLst/>
              <a:gdLst/>
              <a:ahLst/>
              <a:cxnLst/>
              <a:rect l="l" t="t" r="r" b="b"/>
              <a:pathLst>
                <a:path h="194310">
                  <a:moveTo>
                    <a:pt x="0" y="0"/>
                  </a:moveTo>
                  <a:lnTo>
                    <a:pt x="0" y="194195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7240" y="3215639"/>
              <a:ext cx="106616" cy="289407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42866" y="3237737"/>
              <a:ext cx="0" cy="2800985"/>
            </a:xfrm>
            <a:custGeom>
              <a:avLst/>
              <a:gdLst/>
              <a:ahLst/>
              <a:cxnLst/>
              <a:rect l="l" t="t" r="r" b="b"/>
              <a:pathLst>
                <a:path h="2800985">
                  <a:moveTo>
                    <a:pt x="0" y="0"/>
                  </a:moveTo>
                  <a:lnTo>
                    <a:pt x="0" y="2800515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8420" y="4821936"/>
              <a:ext cx="2093976" cy="84278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644902" y="4857750"/>
              <a:ext cx="1997075" cy="737870"/>
            </a:xfrm>
            <a:custGeom>
              <a:avLst/>
              <a:gdLst/>
              <a:ahLst/>
              <a:cxnLst/>
              <a:rect l="l" t="t" r="r" b="b"/>
              <a:pathLst>
                <a:path w="1997075" h="737870">
                  <a:moveTo>
                    <a:pt x="0" y="737425"/>
                  </a:moveTo>
                  <a:lnTo>
                    <a:pt x="1996567" y="0"/>
                  </a:lnTo>
                </a:path>
              </a:pathLst>
            </a:custGeom>
            <a:ln w="2539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2480" y="4084307"/>
              <a:ext cx="2093976" cy="84278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648962" y="4120133"/>
              <a:ext cx="1997075" cy="737870"/>
            </a:xfrm>
            <a:custGeom>
              <a:avLst/>
              <a:gdLst/>
              <a:ahLst/>
              <a:cxnLst/>
              <a:rect l="l" t="t" r="r" b="b"/>
              <a:pathLst>
                <a:path w="1997075" h="737870">
                  <a:moveTo>
                    <a:pt x="0" y="737362"/>
                  </a:moveTo>
                  <a:lnTo>
                    <a:pt x="1996566" y="0"/>
                  </a:lnTo>
                </a:path>
              </a:pathLst>
            </a:custGeom>
            <a:ln w="25400">
              <a:solidFill>
                <a:srgbClr val="006FC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6040" y="3896880"/>
              <a:ext cx="2086356" cy="63701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652522" y="3932681"/>
              <a:ext cx="1990089" cy="530860"/>
            </a:xfrm>
            <a:custGeom>
              <a:avLst/>
              <a:gdLst/>
              <a:ahLst/>
              <a:cxnLst/>
              <a:rect l="l" t="t" r="r" b="b"/>
              <a:pathLst>
                <a:path w="1990089" h="530860">
                  <a:moveTo>
                    <a:pt x="0" y="530479"/>
                  </a:moveTo>
                  <a:lnTo>
                    <a:pt x="1989708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6384" y="3363480"/>
              <a:ext cx="2086356" cy="63701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642866" y="3399281"/>
              <a:ext cx="1990089" cy="530860"/>
            </a:xfrm>
            <a:custGeom>
              <a:avLst/>
              <a:gdLst/>
              <a:ahLst/>
              <a:cxnLst/>
              <a:rect l="l" t="t" r="r" b="b"/>
              <a:pathLst>
                <a:path w="1990090" h="530860">
                  <a:moveTo>
                    <a:pt x="0" y="530478"/>
                  </a:moveTo>
                  <a:lnTo>
                    <a:pt x="1989709" y="0"/>
                  </a:lnTo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930642" y="6013500"/>
            <a:ext cx="158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6547" y="3134105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Y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23158" y="3127705"/>
            <a:ext cx="795020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55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Malgun Gothic"/>
                <a:cs typeface="Malgun Gothic"/>
              </a:rPr>
              <a:t>절편: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ts val="2155"/>
              </a:lnSpc>
            </a:pP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sz="1950" spc="217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800" spc="-2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6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89" baseline="-14957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85032" y="5255133"/>
            <a:ext cx="895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절편:</a:t>
            </a:r>
            <a:r>
              <a:rPr sz="18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6FC0"/>
                </a:solidFill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09038" y="5195696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83120" y="3227273"/>
            <a:ext cx="711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Malgun Gothic"/>
                <a:cs typeface="Malgun Gothic"/>
              </a:rPr>
              <a:t>처치군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77160" y="4495038"/>
            <a:ext cx="12236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반사실(처치군)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16473" y="3859225"/>
            <a:ext cx="12236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반사실(대조군)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56098" y="3017901"/>
            <a:ext cx="1627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Malgun Gothic"/>
                <a:cs typeface="Malgun Gothic"/>
              </a:rPr>
              <a:t>기울기:</a:t>
            </a:r>
            <a:r>
              <a:rPr sz="18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r>
              <a:rPr sz="1950" spc="240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800" spc="-1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81853" y="4755895"/>
            <a:ext cx="1124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기울기:</a:t>
            </a:r>
            <a:r>
              <a:rPr sz="18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6FC0"/>
                </a:solidFill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834384" y="3717010"/>
            <a:ext cx="928369" cy="1572895"/>
            <a:chOff x="3834384" y="3717010"/>
            <a:chExt cx="928369" cy="1572895"/>
          </a:xfrm>
        </p:grpSpPr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93464" y="4757902"/>
              <a:ext cx="669061" cy="53190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135501" y="4856988"/>
              <a:ext cx="512445" cy="375285"/>
            </a:xfrm>
            <a:custGeom>
              <a:avLst/>
              <a:gdLst/>
              <a:ahLst/>
              <a:cxnLst/>
              <a:rect l="l" t="t" r="r" b="b"/>
              <a:pathLst>
                <a:path w="512445" h="375285">
                  <a:moveTo>
                    <a:pt x="446944" y="39716"/>
                  </a:moveTo>
                  <a:lnTo>
                    <a:pt x="0" y="364744"/>
                  </a:lnTo>
                  <a:lnTo>
                    <a:pt x="7365" y="375031"/>
                  </a:lnTo>
                  <a:lnTo>
                    <a:pt x="454363" y="49930"/>
                  </a:lnTo>
                  <a:lnTo>
                    <a:pt x="446944" y="39716"/>
                  </a:lnTo>
                  <a:close/>
                </a:path>
                <a:path w="512445" h="375285">
                  <a:moveTo>
                    <a:pt x="495593" y="32257"/>
                  </a:moveTo>
                  <a:lnTo>
                    <a:pt x="457200" y="32257"/>
                  </a:lnTo>
                  <a:lnTo>
                    <a:pt x="464693" y="42418"/>
                  </a:lnTo>
                  <a:lnTo>
                    <a:pt x="454363" y="49930"/>
                  </a:lnTo>
                  <a:lnTo>
                    <a:pt x="473075" y="75692"/>
                  </a:lnTo>
                  <a:lnTo>
                    <a:pt x="495593" y="32257"/>
                  </a:lnTo>
                  <a:close/>
                </a:path>
                <a:path w="512445" h="375285">
                  <a:moveTo>
                    <a:pt x="457200" y="32257"/>
                  </a:moveTo>
                  <a:lnTo>
                    <a:pt x="446944" y="39716"/>
                  </a:lnTo>
                  <a:lnTo>
                    <a:pt x="454363" y="49930"/>
                  </a:lnTo>
                  <a:lnTo>
                    <a:pt x="464693" y="42418"/>
                  </a:lnTo>
                  <a:lnTo>
                    <a:pt x="457200" y="32257"/>
                  </a:lnTo>
                  <a:close/>
                </a:path>
                <a:path w="512445" h="375285">
                  <a:moveTo>
                    <a:pt x="512318" y="0"/>
                  </a:moveTo>
                  <a:lnTo>
                    <a:pt x="428244" y="13969"/>
                  </a:lnTo>
                  <a:lnTo>
                    <a:pt x="446944" y="39716"/>
                  </a:lnTo>
                  <a:lnTo>
                    <a:pt x="457200" y="32257"/>
                  </a:lnTo>
                  <a:lnTo>
                    <a:pt x="495593" y="32257"/>
                  </a:lnTo>
                  <a:lnTo>
                    <a:pt x="512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34384" y="3717010"/>
              <a:ext cx="915936" cy="35054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877056" y="3739769"/>
              <a:ext cx="758825" cy="212090"/>
            </a:xfrm>
            <a:custGeom>
              <a:avLst/>
              <a:gdLst/>
              <a:ahLst/>
              <a:cxnLst/>
              <a:rect l="l" t="t" r="r" b="b"/>
              <a:pathLst>
                <a:path w="758825" h="212089">
                  <a:moveTo>
                    <a:pt x="682761" y="181202"/>
                  </a:moveTo>
                  <a:lnTo>
                    <a:pt x="675132" y="212089"/>
                  </a:lnTo>
                  <a:lnTo>
                    <a:pt x="758317" y="193293"/>
                  </a:lnTo>
                  <a:lnTo>
                    <a:pt x="747724" y="184276"/>
                  </a:lnTo>
                  <a:lnTo>
                    <a:pt x="695198" y="184276"/>
                  </a:lnTo>
                  <a:lnTo>
                    <a:pt x="682761" y="181202"/>
                  </a:lnTo>
                  <a:close/>
                </a:path>
                <a:path w="758825" h="212089">
                  <a:moveTo>
                    <a:pt x="685804" y="168880"/>
                  </a:moveTo>
                  <a:lnTo>
                    <a:pt x="682761" y="181202"/>
                  </a:lnTo>
                  <a:lnTo>
                    <a:pt x="695198" y="184276"/>
                  </a:lnTo>
                  <a:lnTo>
                    <a:pt x="698246" y="171957"/>
                  </a:lnTo>
                  <a:lnTo>
                    <a:pt x="685804" y="168880"/>
                  </a:lnTo>
                  <a:close/>
                </a:path>
                <a:path w="758825" h="212089">
                  <a:moveTo>
                    <a:pt x="693420" y="138048"/>
                  </a:moveTo>
                  <a:lnTo>
                    <a:pt x="685804" y="168880"/>
                  </a:lnTo>
                  <a:lnTo>
                    <a:pt x="698246" y="171957"/>
                  </a:lnTo>
                  <a:lnTo>
                    <a:pt x="695198" y="184276"/>
                  </a:lnTo>
                  <a:lnTo>
                    <a:pt x="747724" y="184276"/>
                  </a:lnTo>
                  <a:lnTo>
                    <a:pt x="693420" y="138048"/>
                  </a:lnTo>
                  <a:close/>
                </a:path>
                <a:path w="758825" h="212089">
                  <a:moveTo>
                    <a:pt x="3048" y="0"/>
                  </a:moveTo>
                  <a:lnTo>
                    <a:pt x="0" y="12445"/>
                  </a:lnTo>
                  <a:lnTo>
                    <a:pt x="682761" y="181202"/>
                  </a:lnTo>
                  <a:lnTo>
                    <a:pt x="685804" y="16888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3232" y="3829824"/>
              <a:ext cx="234670" cy="115975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604766" y="3929634"/>
              <a:ext cx="76200" cy="925194"/>
            </a:xfrm>
            <a:custGeom>
              <a:avLst/>
              <a:gdLst/>
              <a:ahLst/>
              <a:cxnLst/>
              <a:rect l="l" t="t" r="r" b="b"/>
              <a:pathLst>
                <a:path w="76200" h="925195">
                  <a:moveTo>
                    <a:pt x="25400" y="848614"/>
                  </a:moveTo>
                  <a:lnTo>
                    <a:pt x="0" y="848614"/>
                  </a:lnTo>
                  <a:lnTo>
                    <a:pt x="38100" y="924814"/>
                  </a:lnTo>
                  <a:lnTo>
                    <a:pt x="69850" y="861314"/>
                  </a:lnTo>
                  <a:lnTo>
                    <a:pt x="25400" y="861314"/>
                  </a:lnTo>
                  <a:lnTo>
                    <a:pt x="25400" y="848614"/>
                  </a:lnTo>
                  <a:close/>
                </a:path>
                <a:path w="76200" h="92519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861314"/>
                  </a:lnTo>
                  <a:lnTo>
                    <a:pt x="50800" y="861314"/>
                  </a:lnTo>
                  <a:lnTo>
                    <a:pt x="50800" y="63500"/>
                  </a:lnTo>
                  <a:close/>
                </a:path>
                <a:path w="76200" h="925195">
                  <a:moveTo>
                    <a:pt x="76200" y="848614"/>
                  </a:moveTo>
                  <a:lnTo>
                    <a:pt x="50800" y="848614"/>
                  </a:lnTo>
                  <a:lnTo>
                    <a:pt x="50800" y="861314"/>
                  </a:lnTo>
                  <a:lnTo>
                    <a:pt x="69850" y="861314"/>
                  </a:lnTo>
                  <a:lnTo>
                    <a:pt x="76200" y="848614"/>
                  </a:lnTo>
                  <a:close/>
                </a:path>
                <a:path w="76200" h="92519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2519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882130" y="4137786"/>
            <a:ext cx="2282190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5B89"/>
                </a:solidFill>
                <a:latin typeface="Malgun Gothic"/>
                <a:cs typeface="Malgun Gothic"/>
              </a:rPr>
              <a:t>처치효과</a:t>
            </a:r>
            <a:r>
              <a:rPr sz="1800" b="1" spc="-50" dirty="0">
                <a:solidFill>
                  <a:srgbClr val="FF5B89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(</a:t>
            </a:r>
            <a:r>
              <a:rPr sz="1800" spc="-15" dirty="0">
                <a:solidFill>
                  <a:srgbClr val="FF5B89"/>
                </a:solidFill>
                <a:latin typeface="Cambria Math"/>
                <a:cs typeface="Cambria Math"/>
              </a:rPr>
              <a:t>𝛽</a:t>
            </a:r>
            <a:r>
              <a:rPr sz="1950" spc="-22" baseline="-14957" dirty="0">
                <a:solidFill>
                  <a:srgbClr val="FF5B89"/>
                </a:solidFill>
                <a:latin typeface="Cambria Math"/>
                <a:cs typeface="Cambria Math"/>
              </a:rPr>
              <a:t>1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  <a:p>
            <a:pPr marL="38100" marR="30480">
              <a:lnSpc>
                <a:spcPts val="2150"/>
              </a:lnSpc>
              <a:spcBef>
                <a:spcPts val="80"/>
              </a:spcBef>
            </a:pPr>
            <a:r>
              <a:rPr sz="1800" b="1" spc="-25" dirty="0">
                <a:solidFill>
                  <a:srgbClr val="FF5B89"/>
                </a:solidFill>
                <a:latin typeface="Malgun Gothic"/>
                <a:cs typeface="Malgun Gothic"/>
              </a:rPr>
              <a:t>LATE </a:t>
            </a:r>
            <a:r>
              <a:rPr sz="1800" b="1" spc="-5" dirty="0">
                <a:solidFill>
                  <a:srgbClr val="FF5B89"/>
                </a:solidFill>
                <a:latin typeface="Malgun Gothic"/>
                <a:cs typeface="Malgun Gothic"/>
              </a:rPr>
              <a:t>(Local 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Average </a:t>
            </a:r>
            <a:r>
              <a:rPr sz="1800" b="1" spc="-620" dirty="0">
                <a:solidFill>
                  <a:srgbClr val="FF5B89"/>
                </a:solidFill>
                <a:latin typeface="Malgun Gothic"/>
                <a:cs typeface="Malgun Gothic"/>
              </a:rPr>
              <a:t> </a:t>
            </a:r>
            <a:r>
              <a:rPr sz="1800" b="1" spc="-20" dirty="0">
                <a:solidFill>
                  <a:srgbClr val="FF5B89"/>
                </a:solidFill>
                <a:latin typeface="Malgun Gothic"/>
                <a:cs typeface="Malgun Gothic"/>
              </a:rPr>
              <a:t>Treatment </a:t>
            </a:r>
            <a:r>
              <a:rPr sz="1800" b="1" dirty="0">
                <a:solidFill>
                  <a:srgbClr val="FF5B89"/>
                </a:solidFill>
                <a:latin typeface="Malgun Gothic"/>
                <a:cs typeface="Malgun Gothic"/>
              </a:rPr>
              <a:t>Effect)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591811" y="4355541"/>
            <a:ext cx="2287905" cy="285115"/>
            <a:chOff x="4591811" y="4355541"/>
            <a:chExt cx="2287905" cy="285115"/>
          </a:xfrm>
        </p:grpSpPr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91811" y="4355541"/>
              <a:ext cx="2287524" cy="28503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635245" y="4391405"/>
              <a:ext cx="2193290" cy="179070"/>
            </a:xfrm>
            <a:custGeom>
              <a:avLst/>
              <a:gdLst/>
              <a:ahLst/>
              <a:cxnLst/>
              <a:rect l="l" t="t" r="r" b="b"/>
              <a:pathLst>
                <a:path w="2193290" h="179070">
                  <a:moveTo>
                    <a:pt x="0" y="0"/>
                  </a:moveTo>
                  <a:lnTo>
                    <a:pt x="2192908" y="178689"/>
                  </a:lnTo>
                </a:path>
              </a:pathLst>
            </a:custGeom>
            <a:ln w="25400">
              <a:solidFill>
                <a:srgbClr val="EB00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058535" cy="2934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단계는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다음과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같이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설정할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결정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Malgun Gothic"/>
              <a:buAutoNum type="arabicPeriod"/>
            </a:pPr>
            <a:endParaRPr sz="19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선택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Malgun Gothic"/>
              <a:buAutoNum type="arabicPeriod"/>
            </a:pPr>
            <a:endParaRPr sz="19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해석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9630" cy="538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PSM에서는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이외에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특성이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유사한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엄밀하게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구성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하</a:t>
            </a:r>
            <a:endParaRPr sz="17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7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7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목표</a:t>
            </a:r>
            <a:endParaRPr sz="17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혼동변수를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활용한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기반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매칭된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처치군과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유사도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검증(SMD,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t-검정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등)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→ …</a:t>
            </a:r>
            <a:endParaRPr sz="1700">
              <a:latin typeface="Malgun Gothic"/>
              <a:cs typeface="Malgun Gothic"/>
            </a:endParaRPr>
          </a:p>
          <a:p>
            <a:pPr marL="1021080" marR="197485" lvl="1" indent="-22923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추정모형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및 매칭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방식의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결정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결과의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중요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7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333D47"/>
              </a:buClr>
              <a:buFont typeface="Arial MT"/>
              <a:buChar char="•"/>
            </a:pPr>
            <a:endParaRPr sz="15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RDD는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할당변수의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임계값을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endParaRPr sz="1700">
              <a:latin typeface="Malgun Gothic"/>
              <a:cs typeface="Malgun Gothic"/>
            </a:endParaRPr>
          </a:p>
          <a:p>
            <a:pPr marL="1021080" marR="5969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여부를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제외하고는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유사한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특성을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가질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것이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라고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700">
              <a:latin typeface="Malgun Gothic"/>
              <a:cs typeface="Malgun Gothic"/>
            </a:endParaRPr>
          </a:p>
          <a:p>
            <a:pPr marL="1021080" marR="63500" lvl="1" indent="-22923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할당변수,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및 대역폭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및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가정의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만족 여부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따져보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중요함</a:t>
            </a:r>
            <a:endParaRPr sz="17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333D47"/>
              </a:buClr>
              <a:buFont typeface="Arial MT"/>
              <a:buChar char="•"/>
            </a:pPr>
            <a:endParaRPr sz="1550">
              <a:latin typeface="Malgun Gothic"/>
              <a:cs typeface="Malgun Gothic"/>
            </a:endParaRPr>
          </a:p>
          <a:p>
            <a:pPr marL="563880" marR="100330" indent="-229235" algn="just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RDD와 DID은 각자의 주요 관심사가 다르고 각자의 장단점이 존재하는 방법론이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지만,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할당변수가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시간인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두 방법이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병행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가능하거나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심지어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결합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활용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가능할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수도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7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42325" cy="2588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리뷰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평점의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리뷰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플랫폼들의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5점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만점의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별점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체계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이용하여</a:t>
            </a:r>
            <a:endParaRPr sz="2000">
              <a:latin typeface="Malgun Gothic"/>
              <a:cs typeface="Malgun Gothic"/>
            </a:endParaRPr>
          </a:p>
          <a:p>
            <a:pPr marL="927100" lvl="1" indent="-363220">
              <a:lnSpc>
                <a:spcPct val="100000"/>
              </a:lnSpc>
              <a:spcBef>
                <a:spcPts val="240"/>
              </a:spcBef>
              <a:buSzPct val="95000"/>
              <a:buAutoNum type="arabicPeriod" startAt="5"/>
              <a:tabLst>
                <a:tab pos="9271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제품에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만족도를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표시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하도록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2000">
              <a:latin typeface="Malgun Gothic"/>
              <a:cs typeface="Malgun Gothic"/>
            </a:endParaRPr>
          </a:p>
          <a:p>
            <a:pPr marL="1021080" marR="132715" lvl="2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 위 체계를 이용하여 평균 평점을 시각화함에 있어,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실제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0.5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아니지만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시각화는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0.5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제시하는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반올림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572" y="4434967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4.74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572" y="4956429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4.76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572" y="3882008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4.26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3458" y="3951858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4.34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3048" y="4599813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4.99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7770" y="5637377"/>
            <a:ext cx="4421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실제</a:t>
            </a:r>
            <a:r>
              <a:rPr sz="18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별점</a:t>
            </a:r>
            <a:r>
              <a:rPr sz="18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수치를</a:t>
            </a:r>
            <a:r>
              <a:rPr sz="18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보니</a:t>
            </a:r>
            <a:r>
              <a:rPr sz="1800" b="1" spc="-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생각이</a:t>
            </a:r>
            <a:r>
              <a:rPr sz="18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바뀌♘는가?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871" y="3817667"/>
            <a:ext cx="2174530" cy="2957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3289" y="4373456"/>
            <a:ext cx="2244049" cy="29108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4735" y="4799076"/>
            <a:ext cx="2277234" cy="5044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7864" y="3929692"/>
            <a:ext cx="2753371" cy="25321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09476" y="4568952"/>
            <a:ext cx="2430603" cy="24383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496183" y="3883533"/>
            <a:ext cx="5689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A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4984" y="4428871"/>
            <a:ext cx="556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B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4984" y="5029327"/>
            <a:ext cx="556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C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4070" y="3962527"/>
            <a:ext cx="746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딤섬집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A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30159" y="4547361"/>
            <a:ext cx="735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딤섬집</a:t>
            </a:r>
            <a:r>
              <a:rPr sz="1400" b="1" spc="-8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B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50607" y="5579364"/>
            <a:ext cx="533400" cy="52578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7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4710" cy="4086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컷오프기반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별점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부여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방식에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Anderson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&amp;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Magruder (2012)는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RDD를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이러한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반올림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별점의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효과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분석하였음</a:t>
            </a:r>
            <a:endParaRPr sz="1800">
              <a:latin typeface="Malgun Gothic"/>
              <a:cs typeface="Malgun Gothic"/>
            </a:endParaRPr>
          </a:p>
          <a:p>
            <a:pPr marL="1021080" marR="35433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Anderson,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M.,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&amp;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Magruder,</a:t>
            </a:r>
            <a:r>
              <a:rPr sz="1800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0" dirty="0">
                <a:solidFill>
                  <a:srgbClr val="333D47"/>
                </a:solidFill>
                <a:latin typeface="Malgun Gothic"/>
                <a:cs typeface="Malgun Gothic"/>
              </a:rPr>
              <a:t>J.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(2012).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Learning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from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the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crowd: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Regression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discontinuity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estimates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of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the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effects</a:t>
            </a:r>
            <a:r>
              <a:rPr sz="1800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of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an online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review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database.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The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Economic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Journal,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122(563),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957-989.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Clr>
                <a:srgbClr val="333D47"/>
              </a:buClr>
              <a:buFont typeface="Arial MT"/>
              <a:buChar char="•"/>
            </a:pPr>
            <a:endParaRPr sz="17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연구는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미국에서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활용되는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비즈니스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서비스에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리뷰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공유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온라인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플랫폼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 </a:t>
            </a:r>
            <a:r>
              <a:rPr sz="1800" b="1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식당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평점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대상으로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하였음</a:t>
            </a:r>
            <a:endParaRPr sz="1800">
              <a:latin typeface="Malgun Gothic"/>
              <a:cs typeface="Malgun Gothic"/>
            </a:endParaRPr>
          </a:p>
          <a:p>
            <a:pPr marL="1021080" marR="24765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식당 뿐 아니라 미용실, 헬스 클럽, 병원 등에도 평점을 매길 수 있으며,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웹페이지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모바일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어플리케이션을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온라인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예약,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배달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가능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0879" y="5193791"/>
            <a:ext cx="2871216" cy="11628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8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9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30260" cy="4119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컷오프기반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별점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부여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방식에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500">
              <a:latin typeface="Malgun Gothic"/>
              <a:cs typeface="Malgun Gothic"/>
            </a:endParaRPr>
          </a:p>
          <a:p>
            <a:pPr marL="563880" marR="61594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구체적으로,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평점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표기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상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점수(컷오프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기준으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로 0.5단위로 나타내어짐)가 높으면 실제 식당 예약이 많을까?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라는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질문에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답하고자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하였음</a:t>
            </a:r>
            <a:endParaRPr sz="2000">
              <a:latin typeface="Malgun Gothic"/>
              <a:cs typeface="Malgun Gothic"/>
            </a:endParaRPr>
          </a:p>
          <a:p>
            <a:pPr marL="1021080" marR="2857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 만약 이러한 0.5 단위의 표기 방식이 실제 예약에 영향을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미친다면,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업주들은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근처에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자기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업장의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평점을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올리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기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평점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조작을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해야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압박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느낄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않을까?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Arial MT"/>
              <a:buChar char="•"/>
            </a:pPr>
            <a:endParaRPr sz="195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여러분이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새롭게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식당을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창업했는데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평점이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4.24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라서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별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4개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라면…?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5872</Words>
  <Application>Microsoft Office PowerPoint</Application>
  <PresentationFormat>화면 슬라이드 쇼(4:3)</PresentationFormat>
  <Paragraphs>875</Paragraphs>
  <Slides>69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7" baseType="lpstr">
      <vt:lpstr>Arial MT</vt:lpstr>
      <vt:lpstr>Malgun Gothic</vt:lpstr>
      <vt:lpstr>Aptos</vt:lpstr>
      <vt:lpstr>Arial</vt:lpstr>
      <vt:lpstr>Calibri</vt:lpstr>
      <vt:lpstr>Cambria Math</vt:lpstr>
      <vt:lpstr>Wingdings</vt:lpstr>
      <vt:lpstr>Office Theme</vt:lpstr>
      <vt:lpstr>경영경제데이터분석</vt:lpstr>
      <vt:lpstr>Contents</vt:lpstr>
      <vt:lpstr>Objectives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What is RDD?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Comparing RDD with Other  Methods</vt:lpstr>
      <vt:lpstr>Conducting RDD Analysis</vt:lpstr>
      <vt:lpstr>Conducting RDD Analysis</vt:lpstr>
      <vt:lpstr>Conducting RDD Analysis</vt:lpstr>
      <vt:lpstr>Recap</vt:lpstr>
      <vt:lpstr>Recap</vt:lpstr>
      <vt:lpstr>Recap</vt:lpstr>
      <vt:lpstr>Recap</vt:lpstr>
      <vt:lpstr>Recap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technological improvement and innovation diffusion: An empirical test</dc:title>
  <dc:creator>JRWoo</dc:creator>
  <cp:lastModifiedBy>박건우</cp:lastModifiedBy>
  <cp:revision>6</cp:revision>
  <dcterms:created xsi:type="dcterms:W3CDTF">2024-04-02T07:48:10Z</dcterms:created>
  <dcterms:modified xsi:type="dcterms:W3CDTF">2024-04-04T08:48:35Z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2024-04-02T00:00:00Z</vt:filetime>
  </property>
</Properties>
</file>