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8657" y="2615945"/>
            <a:ext cx="5726684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077" y="1840483"/>
            <a:ext cx="8365845" cy="4660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hyperlink" Target="https://kostat.go.kr/ans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li.re.kr/klips" TargetMode="External"/><Relationship Id="rId3" Type="http://schemas.openxmlformats.org/officeDocument/2006/relationships/hyperlink" Target="https://www.data.go.kr/" TargetMode="External"/><Relationship Id="rId7" Type="http://schemas.openxmlformats.org/officeDocument/2006/relationships/hyperlink" Target="https://stat.kisdi.re.kr/kor/contents/ContentsList.html" TargetMode="External"/><Relationship Id="rId2" Type="http://schemas.openxmlformats.org/officeDocument/2006/relationships/hyperlink" Target="https://kostat.go.kr/an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" TargetMode="External"/><Relationship Id="rId5" Type="http://schemas.openxmlformats.org/officeDocument/2006/relationships/hyperlink" Target="https://data.europa.eu/en" TargetMode="External"/><Relationship Id="rId4" Type="http://schemas.openxmlformats.org/officeDocument/2006/relationships/hyperlink" Target="https://data.oec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953515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580" y="1991360"/>
            <a:ext cx="59309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3195" marR="5080" indent="-1421130">
              <a:lnSpc>
                <a:spcPct val="100000"/>
              </a:lnSpc>
              <a:spcBef>
                <a:spcPts val="95"/>
              </a:spcBef>
            </a:pP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4000" b="1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4000" b="1" spc="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r>
              <a:rPr sz="4000" b="1" spc="1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(1) </a:t>
            </a:r>
            <a:r>
              <a:rPr sz="4000" b="1" spc="-13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Introduction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1155" marR="5080" indent="-131699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25" dirty="0"/>
              <a:t>Time</a:t>
            </a:r>
            <a:r>
              <a:rPr spc="-10" dirty="0"/>
              <a:t> </a:t>
            </a:r>
            <a:r>
              <a:rPr dirty="0"/>
              <a:t>Series </a:t>
            </a:r>
            <a:r>
              <a:rPr u="none" spc="-1205" dirty="0"/>
              <a:t> </a:t>
            </a:r>
            <a:r>
              <a:rPr dirty="0"/>
              <a:t>Analysis?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3561029"/>
            <a:ext cx="36556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(time-series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data)</a:t>
            </a:r>
            <a:endParaRPr sz="19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4002" y="6254902"/>
            <a:ext cx="70783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탄소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배출량, 한국 미디어 패널조사, 한국노동패널조사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9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1017270"/>
            <a:ext cx="8350250" cy="2465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자료의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유형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횡단면</a:t>
            </a:r>
            <a:r>
              <a:rPr sz="19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자료</a:t>
            </a:r>
            <a:r>
              <a:rPr sz="19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(cross-sectional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data)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특정</a:t>
            </a:r>
            <a:r>
              <a:rPr sz="19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시점</a:t>
            </a:r>
            <a:r>
              <a:rPr sz="1900" spc="-5" dirty="0">
                <a:solidFill>
                  <a:srgbClr val="00B0F0"/>
                </a:solidFill>
                <a:latin typeface="Malgun Gothic"/>
                <a:cs typeface="Malgun Gothic"/>
              </a:rPr>
              <a:t>에</a:t>
            </a:r>
            <a:r>
              <a:rPr sz="1900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여러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개체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수집된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1900" dirty="0">
              <a:latin typeface="Malgun Gothic"/>
              <a:cs typeface="Malgun Gothic"/>
            </a:endParaRPr>
          </a:p>
          <a:p>
            <a:pPr marL="1021080" marR="90805" lvl="1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2024년</a:t>
            </a:r>
            <a:r>
              <a:rPr sz="19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4월에 이루어진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대국민 설문 자료,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파리올림픽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육상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100m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결승전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선수별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기록,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2024년</a:t>
            </a:r>
            <a:r>
              <a:rPr sz="19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1학기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 경영경제데이터분석</a:t>
            </a:r>
            <a:r>
              <a:rPr sz="19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중간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고사 점수</a:t>
            </a:r>
            <a:endParaRPr sz="1900" dirty="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117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시계열자료를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쓴다고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무조건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11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889" y="3620770"/>
            <a:ext cx="1990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분석인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아님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72" y="3850665"/>
            <a:ext cx="8136255" cy="249106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여러</a:t>
            </a:r>
            <a:r>
              <a:rPr sz="19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시점</a:t>
            </a:r>
            <a:r>
              <a:rPr sz="1900" spc="-5" dirty="0">
                <a:solidFill>
                  <a:srgbClr val="00B0F0"/>
                </a:solidFill>
                <a:latin typeface="Malgun Gothic"/>
                <a:cs typeface="Malgun Gothic"/>
              </a:rPr>
              <a:t>에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특정</a:t>
            </a:r>
            <a:r>
              <a:rPr sz="19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개체</a:t>
            </a:r>
            <a:r>
              <a:rPr sz="1900" spc="-5" dirty="0">
                <a:solidFill>
                  <a:srgbClr val="00B0F0"/>
                </a:solidFill>
                <a:latin typeface="Malgun Gothic"/>
                <a:cs typeface="Malgun Gothic"/>
              </a:rPr>
              <a:t>에</a:t>
            </a:r>
            <a:r>
              <a:rPr sz="19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00B0F0"/>
                </a:solidFill>
                <a:latin typeface="Malgun Gothic"/>
                <a:cs typeface="Malgun Gothic"/>
              </a:rPr>
              <a:t>대해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 수집된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1900" dirty="0">
              <a:latin typeface="Malgun Gothic"/>
              <a:cs typeface="Malgun Gothic"/>
            </a:endParaRPr>
          </a:p>
          <a:p>
            <a:pPr marL="698500" marR="5080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대한민국의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2001-2023</a:t>
            </a:r>
            <a:r>
              <a:rPr sz="1900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연간 전력 소비량, 1992년</a:t>
            </a:r>
            <a:r>
              <a:rPr sz="19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1-12월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뉴 </a:t>
            </a:r>
            <a:r>
              <a:rPr sz="1900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저지 주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고용 현황, C 교수의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2024년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달리기 기록,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2024년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 경기도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안양시 가구들의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일평균 전력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사용량</a:t>
            </a:r>
            <a:endParaRPr sz="1900" dirty="0">
              <a:latin typeface="Malgun Gothic"/>
              <a:cs typeface="Malgun Gothic"/>
            </a:endParaRPr>
          </a:p>
          <a:p>
            <a:pPr marR="167005" algn="r">
              <a:lnSpc>
                <a:spcPct val="100000"/>
              </a:lnSpc>
              <a:spcBef>
                <a:spcPts val="96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단위는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다양할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400" dirty="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24193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패널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(panel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data)</a:t>
            </a:r>
            <a:endParaRPr sz="19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여러</a:t>
            </a:r>
            <a:r>
              <a:rPr sz="19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시점</a:t>
            </a:r>
            <a:r>
              <a:rPr sz="1900" spc="-5" dirty="0">
                <a:solidFill>
                  <a:srgbClr val="00B0F0"/>
                </a:solidFill>
                <a:latin typeface="Malgun Gothic"/>
                <a:cs typeface="Malgun Gothic"/>
              </a:rPr>
              <a:t>에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여러</a:t>
            </a:r>
            <a:r>
              <a:rPr sz="19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개체</a:t>
            </a:r>
            <a:r>
              <a:rPr sz="1900" spc="-5" dirty="0">
                <a:solidFill>
                  <a:srgbClr val="00B0F0"/>
                </a:solidFill>
                <a:latin typeface="Malgun Gothic"/>
                <a:cs typeface="Malgun Gothic"/>
              </a:rPr>
              <a:t>에</a:t>
            </a:r>
            <a:r>
              <a:rPr sz="19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대해 수집된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1900" dirty="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EU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국가들의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2001-2023</a:t>
            </a:r>
            <a:r>
              <a:rPr sz="1900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연간 경제 성장률, OECD 국가들의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2022</a:t>
            </a:r>
            <a:endParaRPr sz="19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94675" cy="4188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자료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주변의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형태로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저장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통계청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공공데이터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포털에서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살펴보자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통계청:</a:t>
            </a:r>
            <a:r>
              <a:rPr sz="2000" spc="-3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https://kostat.go.kr/ansk/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공공데이터포털:</a:t>
            </a:r>
            <a:r>
              <a:rPr sz="2000" spc="-2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3"/>
              </a:rPr>
              <a:t>https://www.data.go.kr/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시계열자료는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시각화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하기에도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용이함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X축이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그래프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형태가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주변에서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시계열자료는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일정한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가지고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수집되며(년,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월,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시간,</a:t>
            </a:r>
            <a:endParaRPr sz="20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관측치간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시차(lag)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85480" cy="17159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패널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자료?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70" dirty="0">
                <a:solidFill>
                  <a:srgbClr val="333D47"/>
                </a:solidFill>
                <a:latin typeface="Malgun Gothic"/>
                <a:cs typeface="Malgun Gothic"/>
              </a:rPr>
              <a:t>Q.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패널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 err="1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dirty="0" err="1">
                <a:solidFill>
                  <a:srgbClr val="333D47"/>
                </a:solidFill>
                <a:latin typeface="Malgun Gothic"/>
                <a:cs typeface="Malgun Gothic"/>
              </a:rPr>
              <a:t>인가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?</a:t>
            </a:r>
            <a:r>
              <a:rPr lang="en-US" sz="2000" dirty="0">
                <a:solidFill>
                  <a:srgbClr val="333D47"/>
                </a:solidFill>
                <a:latin typeface="Malgun Gothic"/>
                <a:cs typeface="Malgun Gothic"/>
              </a:rPr>
              <a:t> -&gt; </a:t>
            </a:r>
            <a:r>
              <a:rPr lang="ko-KR" altLang="en-US" sz="2000" dirty="0">
                <a:solidFill>
                  <a:srgbClr val="FF0000"/>
                </a:solidFill>
                <a:latin typeface="Malgun Gothic"/>
                <a:cs typeface="Malgun Gothic"/>
              </a:rPr>
              <a:t>아님 </a:t>
            </a:r>
            <a:r>
              <a:rPr lang="en-US" altLang="ko-KR" sz="2000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Malgun Gothic"/>
                <a:cs typeface="Malgun Gothic"/>
              </a:rPr>
              <a:t>동일한 개체가 아니기 때문</a:t>
            </a:r>
            <a:r>
              <a:rPr lang="en-US" altLang="ko-KR" sz="2000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 교수가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1학기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개설되는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자신의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공학수학1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교과목의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수강 </a:t>
            </a:r>
            <a:r>
              <a:rPr sz="2000" b="1" spc="-6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생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전원을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대상으로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매년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만족도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설문조사를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endParaRPr sz="200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0073" y="3678920"/>
            <a:ext cx="2101850" cy="2757170"/>
            <a:chOff x="640073" y="3678920"/>
            <a:chExt cx="2101850" cy="2757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3" y="3678920"/>
              <a:ext cx="2101609" cy="27569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480" y="4248911"/>
              <a:ext cx="1031735" cy="16703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2657" y="3708653"/>
              <a:ext cx="2001520" cy="2656840"/>
            </a:xfrm>
            <a:custGeom>
              <a:avLst/>
              <a:gdLst/>
              <a:ahLst/>
              <a:cxnLst/>
              <a:rect l="l" t="t" r="r" b="b"/>
              <a:pathLst>
                <a:path w="2001520" h="2656840">
                  <a:moveTo>
                    <a:pt x="0" y="333502"/>
                  </a:moveTo>
                  <a:lnTo>
                    <a:pt x="3616" y="284228"/>
                  </a:lnTo>
                  <a:lnTo>
                    <a:pt x="14120" y="237196"/>
                  </a:lnTo>
                  <a:lnTo>
                    <a:pt x="30996" y="192922"/>
                  </a:lnTo>
                  <a:lnTo>
                    <a:pt x="53729" y="151923"/>
                  </a:lnTo>
                  <a:lnTo>
                    <a:pt x="81803" y="114715"/>
                  </a:lnTo>
                  <a:lnTo>
                    <a:pt x="114702" y="81815"/>
                  </a:lnTo>
                  <a:lnTo>
                    <a:pt x="151909" y="53738"/>
                  </a:lnTo>
                  <a:lnTo>
                    <a:pt x="192910" y="31002"/>
                  </a:lnTo>
                  <a:lnTo>
                    <a:pt x="237189" y="14123"/>
                  </a:lnTo>
                  <a:lnTo>
                    <a:pt x="284229" y="3616"/>
                  </a:lnTo>
                  <a:lnTo>
                    <a:pt x="333514" y="0"/>
                  </a:lnTo>
                  <a:lnTo>
                    <a:pt x="1667510" y="0"/>
                  </a:lnTo>
                  <a:lnTo>
                    <a:pt x="1716783" y="3616"/>
                  </a:lnTo>
                  <a:lnTo>
                    <a:pt x="1763815" y="14123"/>
                  </a:lnTo>
                  <a:lnTo>
                    <a:pt x="1808089" y="31002"/>
                  </a:lnTo>
                  <a:lnTo>
                    <a:pt x="1849088" y="53738"/>
                  </a:lnTo>
                  <a:lnTo>
                    <a:pt x="1886296" y="81815"/>
                  </a:lnTo>
                  <a:lnTo>
                    <a:pt x="1919196" y="114715"/>
                  </a:lnTo>
                  <a:lnTo>
                    <a:pt x="1947273" y="151923"/>
                  </a:lnTo>
                  <a:lnTo>
                    <a:pt x="1970009" y="192922"/>
                  </a:lnTo>
                  <a:lnTo>
                    <a:pt x="1986888" y="237196"/>
                  </a:lnTo>
                  <a:lnTo>
                    <a:pt x="1997395" y="284228"/>
                  </a:lnTo>
                  <a:lnTo>
                    <a:pt x="2001012" y="333502"/>
                  </a:lnTo>
                  <a:lnTo>
                    <a:pt x="2001012" y="2322817"/>
                  </a:lnTo>
                  <a:lnTo>
                    <a:pt x="1997395" y="2372102"/>
                  </a:lnTo>
                  <a:lnTo>
                    <a:pt x="1986888" y="2419142"/>
                  </a:lnTo>
                  <a:lnTo>
                    <a:pt x="1970009" y="2463421"/>
                  </a:lnTo>
                  <a:lnTo>
                    <a:pt x="1947273" y="2504422"/>
                  </a:lnTo>
                  <a:lnTo>
                    <a:pt x="1919196" y="2541629"/>
                  </a:lnTo>
                  <a:lnTo>
                    <a:pt x="1886296" y="2574528"/>
                  </a:lnTo>
                  <a:lnTo>
                    <a:pt x="1849088" y="2602602"/>
                  </a:lnTo>
                  <a:lnTo>
                    <a:pt x="1808089" y="2625335"/>
                  </a:lnTo>
                  <a:lnTo>
                    <a:pt x="1763815" y="2642211"/>
                  </a:lnTo>
                  <a:lnTo>
                    <a:pt x="1716783" y="2652715"/>
                  </a:lnTo>
                  <a:lnTo>
                    <a:pt x="1667510" y="2656332"/>
                  </a:lnTo>
                  <a:lnTo>
                    <a:pt x="333514" y="2656332"/>
                  </a:lnTo>
                  <a:lnTo>
                    <a:pt x="284229" y="2652715"/>
                  </a:lnTo>
                  <a:lnTo>
                    <a:pt x="237189" y="2642211"/>
                  </a:lnTo>
                  <a:lnTo>
                    <a:pt x="192910" y="2625335"/>
                  </a:lnTo>
                  <a:lnTo>
                    <a:pt x="151909" y="2602602"/>
                  </a:lnTo>
                  <a:lnTo>
                    <a:pt x="114702" y="2574528"/>
                  </a:lnTo>
                  <a:lnTo>
                    <a:pt x="81803" y="2541629"/>
                  </a:lnTo>
                  <a:lnTo>
                    <a:pt x="53729" y="2504422"/>
                  </a:lnTo>
                  <a:lnTo>
                    <a:pt x="30996" y="2463421"/>
                  </a:lnTo>
                  <a:lnTo>
                    <a:pt x="14120" y="2419142"/>
                  </a:lnTo>
                  <a:lnTo>
                    <a:pt x="3616" y="2372102"/>
                  </a:lnTo>
                  <a:lnTo>
                    <a:pt x="0" y="2322817"/>
                  </a:lnTo>
                  <a:lnTo>
                    <a:pt x="0" y="333502"/>
                  </a:lnTo>
                  <a:close/>
                </a:path>
              </a:pathLst>
            </a:custGeom>
            <a:ln w="38100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40866" y="4333747"/>
            <a:ext cx="70675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김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경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영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류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현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진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박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찬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호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최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연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홍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ts val="2150"/>
              </a:lnSpc>
            </a:pPr>
            <a:r>
              <a:rPr sz="1800" b="1" dirty="0">
                <a:solidFill>
                  <a:srgbClr val="0E0E6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98157" y="3678920"/>
            <a:ext cx="2101850" cy="2757170"/>
            <a:chOff x="3598157" y="3678920"/>
            <a:chExt cx="2101850" cy="27571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8157" y="3678920"/>
              <a:ext cx="2101609" cy="27569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1564" y="4248911"/>
              <a:ext cx="1031735" cy="16703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50742" y="3708653"/>
              <a:ext cx="2001520" cy="2656840"/>
            </a:xfrm>
            <a:custGeom>
              <a:avLst/>
              <a:gdLst/>
              <a:ahLst/>
              <a:cxnLst/>
              <a:rect l="l" t="t" r="r" b="b"/>
              <a:pathLst>
                <a:path w="2001520" h="2656840">
                  <a:moveTo>
                    <a:pt x="0" y="333502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2" y="0"/>
                  </a:lnTo>
                  <a:lnTo>
                    <a:pt x="1667510" y="0"/>
                  </a:lnTo>
                  <a:lnTo>
                    <a:pt x="1716783" y="3616"/>
                  </a:lnTo>
                  <a:lnTo>
                    <a:pt x="1763815" y="14123"/>
                  </a:lnTo>
                  <a:lnTo>
                    <a:pt x="1808089" y="31002"/>
                  </a:lnTo>
                  <a:lnTo>
                    <a:pt x="1849088" y="53738"/>
                  </a:lnTo>
                  <a:lnTo>
                    <a:pt x="1886296" y="81815"/>
                  </a:lnTo>
                  <a:lnTo>
                    <a:pt x="1919196" y="114715"/>
                  </a:lnTo>
                  <a:lnTo>
                    <a:pt x="1947273" y="151923"/>
                  </a:lnTo>
                  <a:lnTo>
                    <a:pt x="1970009" y="192922"/>
                  </a:lnTo>
                  <a:lnTo>
                    <a:pt x="1986888" y="237196"/>
                  </a:lnTo>
                  <a:lnTo>
                    <a:pt x="1997395" y="284228"/>
                  </a:lnTo>
                  <a:lnTo>
                    <a:pt x="2001012" y="333502"/>
                  </a:lnTo>
                  <a:lnTo>
                    <a:pt x="2001012" y="2322817"/>
                  </a:lnTo>
                  <a:lnTo>
                    <a:pt x="1997395" y="2372102"/>
                  </a:lnTo>
                  <a:lnTo>
                    <a:pt x="1986888" y="2419142"/>
                  </a:lnTo>
                  <a:lnTo>
                    <a:pt x="1970009" y="2463421"/>
                  </a:lnTo>
                  <a:lnTo>
                    <a:pt x="1947273" y="2504422"/>
                  </a:lnTo>
                  <a:lnTo>
                    <a:pt x="1919196" y="2541629"/>
                  </a:lnTo>
                  <a:lnTo>
                    <a:pt x="1886296" y="2574528"/>
                  </a:lnTo>
                  <a:lnTo>
                    <a:pt x="1849088" y="2602602"/>
                  </a:lnTo>
                  <a:lnTo>
                    <a:pt x="1808089" y="2625335"/>
                  </a:lnTo>
                  <a:lnTo>
                    <a:pt x="1763815" y="2642211"/>
                  </a:lnTo>
                  <a:lnTo>
                    <a:pt x="1716783" y="2652715"/>
                  </a:lnTo>
                  <a:lnTo>
                    <a:pt x="1667510" y="2656332"/>
                  </a:lnTo>
                  <a:lnTo>
                    <a:pt x="333502" y="2656332"/>
                  </a:lnTo>
                  <a:lnTo>
                    <a:pt x="284228" y="2652715"/>
                  </a:lnTo>
                  <a:lnTo>
                    <a:pt x="237196" y="2642211"/>
                  </a:lnTo>
                  <a:lnTo>
                    <a:pt x="192922" y="2625335"/>
                  </a:lnTo>
                  <a:lnTo>
                    <a:pt x="151923" y="2602602"/>
                  </a:lnTo>
                  <a:lnTo>
                    <a:pt x="114715" y="2574528"/>
                  </a:lnTo>
                  <a:lnTo>
                    <a:pt x="81815" y="2541629"/>
                  </a:lnTo>
                  <a:lnTo>
                    <a:pt x="53738" y="2504422"/>
                  </a:lnTo>
                  <a:lnTo>
                    <a:pt x="31002" y="2463421"/>
                  </a:lnTo>
                  <a:lnTo>
                    <a:pt x="14123" y="2419142"/>
                  </a:lnTo>
                  <a:lnTo>
                    <a:pt x="3616" y="2372102"/>
                  </a:lnTo>
                  <a:lnTo>
                    <a:pt x="0" y="2322817"/>
                  </a:lnTo>
                  <a:lnTo>
                    <a:pt x="0" y="333502"/>
                  </a:lnTo>
                  <a:close/>
                </a:path>
              </a:pathLst>
            </a:custGeom>
            <a:ln w="38100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99584" y="4333747"/>
            <a:ext cx="70675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고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우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석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김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하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성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이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정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후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최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연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홍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ts val="2150"/>
              </a:lnSpc>
            </a:pPr>
            <a:r>
              <a:rPr sz="1800" b="1" dirty="0">
                <a:solidFill>
                  <a:srgbClr val="0E0E6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7104" y="3669791"/>
            <a:ext cx="2120265" cy="2775585"/>
            <a:chOff x="6547104" y="3669791"/>
            <a:chExt cx="2120265" cy="277558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7104" y="3669791"/>
              <a:ext cx="2119883" cy="27752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9648" y="4248911"/>
              <a:ext cx="1031735" cy="16703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608826" y="3708653"/>
              <a:ext cx="2001520" cy="2656840"/>
            </a:xfrm>
            <a:custGeom>
              <a:avLst/>
              <a:gdLst/>
              <a:ahLst/>
              <a:cxnLst/>
              <a:rect l="l" t="t" r="r" b="b"/>
              <a:pathLst>
                <a:path w="2001520" h="2656840">
                  <a:moveTo>
                    <a:pt x="0" y="333502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1" y="0"/>
                  </a:lnTo>
                  <a:lnTo>
                    <a:pt x="1667509" y="0"/>
                  </a:lnTo>
                  <a:lnTo>
                    <a:pt x="1716783" y="3616"/>
                  </a:lnTo>
                  <a:lnTo>
                    <a:pt x="1763815" y="14123"/>
                  </a:lnTo>
                  <a:lnTo>
                    <a:pt x="1808089" y="31002"/>
                  </a:lnTo>
                  <a:lnTo>
                    <a:pt x="1849088" y="53738"/>
                  </a:lnTo>
                  <a:lnTo>
                    <a:pt x="1886296" y="81815"/>
                  </a:lnTo>
                  <a:lnTo>
                    <a:pt x="1919196" y="114715"/>
                  </a:lnTo>
                  <a:lnTo>
                    <a:pt x="1947273" y="151923"/>
                  </a:lnTo>
                  <a:lnTo>
                    <a:pt x="1970009" y="192922"/>
                  </a:lnTo>
                  <a:lnTo>
                    <a:pt x="1986888" y="237196"/>
                  </a:lnTo>
                  <a:lnTo>
                    <a:pt x="1997395" y="284228"/>
                  </a:lnTo>
                  <a:lnTo>
                    <a:pt x="2001012" y="333502"/>
                  </a:lnTo>
                  <a:lnTo>
                    <a:pt x="2001012" y="2322817"/>
                  </a:lnTo>
                  <a:lnTo>
                    <a:pt x="1997395" y="2372102"/>
                  </a:lnTo>
                  <a:lnTo>
                    <a:pt x="1986888" y="2419142"/>
                  </a:lnTo>
                  <a:lnTo>
                    <a:pt x="1970009" y="2463421"/>
                  </a:lnTo>
                  <a:lnTo>
                    <a:pt x="1947273" y="2504422"/>
                  </a:lnTo>
                  <a:lnTo>
                    <a:pt x="1919196" y="2541629"/>
                  </a:lnTo>
                  <a:lnTo>
                    <a:pt x="1886296" y="2574528"/>
                  </a:lnTo>
                  <a:lnTo>
                    <a:pt x="1849088" y="2602602"/>
                  </a:lnTo>
                  <a:lnTo>
                    <a:pt x="1808089" y="2625335"/>
                  </a:lnTo>
                  <a:lnTo>
                    <a:pt x="1763815" y="2642211"/>
                  </a:lnTo>
                  <a:lnTo>
                    <a:pt x="1716783" y="2652715"/>
                  </a:lnTo>
                  <a:lnTo>
                    <a:pt x="1667509" y="2656332"/>
                  </a:lnTo>
                  <a:lnTo>
                    <a:pt x="333501" y="2656332"/>
                  </a:lnTo>
                  <a:lnTo>
                    <a:pt x="284228" y="2652715"/>
                  </a:lnTo>
                  <a:lnTo>
                    <a:pt x="237196" y="2642211"/>
                  </a:lnTo>
                  <a:lnTo>
                    <a:pt x="192922" y="2625335"/>
                  </a:lnTo>
                  <a:lnTo>
                    <a:pt x="151923" y="2602602"/>
                  </a:lnTo>
                  <a:lnTo>
                    <a:pt x="114715" y="2574528"/>
                  </a:lnTo>
                  <a:lnTo>
                    <a:pt x="81815" y="2541629"/>
                  </a:lnTo>
                  <a:lnTo>
                    <a:pt x="53738" y="2504422"/>
                  </a:lnTo>
                  <a:lnTo>
                    <a:pt x="31002" y="2463421"/>
                  </a:lnTo>
                  <a:lnTo>
                    <a:pt x="14123" y="2419142"/>
                  </a:lnTo>
                  <a:lnTo>
                    <a:pt x="3616" y="2372102"/>
                  </a:lnTo>
                  <a:lnTo>
                    <a:pt x="0" y="2322817"/>
                  </a:lnTo>
                  <a:lnTo>
                    <a:pt x="0" y="333502"/>
                  </a:lnTo>
                  <a:close/>
                </a:path>
              </a:pathLst>
            </a:custGeom>
            <a:ln w="38100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58557" y="4333747"/>
            <a:ext cx="70675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김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경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영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배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지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환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오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탄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희  </a:t>
            </a:r>
            <a:r>
              <a:rPr sz="1800" b="1" spc="-15" dirty="0">
                <a:solidFill>
                  <a:srgbClr val="0E0E6F"/>
                </a:solidFill>
                <a:latin typeface="Malgun Gothic"/>
                <a:cs typeface="Malgun Gothic"/>
              </a:rPr>
              <a:t>최</a:t>
            </a:r>
            <a:r>
              <a:rPr sz="1800" b="1" spc="-25" dirty="0">
                <a:solidFill>
                  <a:srgbClr val="0E0E6F"/>
                </a:solidFill>
                <a:latin typeface="Malgun Gothic"/>
                <a:cs typeface="Malgun Gothic"/>
              </a:rPr>
              <a:t>연</a:t>
            </a: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홍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ts val="2150"/>
              </a:lnSpc>
            </a:pPr>
            <a:r>
              <a:rPr sz="1800" b="1" dirty="0">
                <a:solidFill>
                  <a:srgbClr val="0E0E6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0287" y="3451821"/>
            <a:ext cx="1818639" cy="596265"/>
            <a:chOff x="780287" y="3451821"/>
            <a:chExt cx="1818639" cy="59626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287" y="3451821"/>
              <a:ext cx="1818132" cy="5578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735" y="3473221"/>
              <a:ext cx="1505712" cy="5745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7531" y="3476243"/>
              <a:ext cx="1728470" cy="467995"/>
            </a:xfrm>
            <a:custGeom>
              <a:avLst/>
              <a:gdLst/>
              <a:ahLst/>
              <a:cxnLst/>
              <a:rect l="l" t="t" r="r" b="b"/>
              <a:pathLst>
                <a:path w="1728470" h="467995">
                  <a:moveTo>
                    <a:pt x="1728216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728216" y="467867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7531" y="3476243"/>
              <a:ext cx="1728470" cy="467995"/>
            </a:xfrm>
            <a:custGeom>
              <a:avLst/>
              <a:gdLst/>
              <a:ahLst/>
              <a:cxnLst/>
              <a:rect l="l" t="t" r="r" b="b"/>
              <a:pathLst>
                <a:path w="1728470" h="467995">
                  <a:moveTo>
                    <a:pt x="0" y="467867"/>
                  </a:moveTo>
                  <a:lnTo>
                    <a:pt x="1728216" y="467867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03782" y="3556507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Malgun Gothic"/>
                <a:cs typeface="Malgun Gothic"/>
              </a:rPr>
              <a:t>학기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38371" y="3451821"/>
            <a:ext cx="1818639" cy="596265"/>
            <a:chOff x="3738371" y="3451821"/>
            <a:chExt cx="1818639" cy="59626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8371" y="3451821"/>
              <a:ext cx="1818131" cy="5578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5343" y="3473221"/>
              <a:ext cx="1505712" cy="57452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85615" y="3476243"/>
              <a:ext cx="1728470" cy="467995"/>
            </a:xfrm>
            <a:custGeom>
              <a:avLst/>
              <a:gdLst/>
              <a:ahLst/>
              <a:cxnLst/>
              <a:rect l="l" t="t" r="r" b="b"/>
              <a:pathLst>
                <a:path w="1728470" h="467995">
                  <a:moveTo>
                    <a:pt x="1728215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728215" y="467867"/>
                  </a:lnTo>
                  <a:lnTo>
                    <a:pt x="1728215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85615" y="3476243"/>
              <a:ext cx="1728470" cy="467995"/>
            </a:xfrm>
            <a:custGeom>
              <a:avLst/>
              <a:gdLst/>
              <a:ahLst/>
              <a:cxnLst/>
              <a:rect l="l" t="t" r="r" b="b"/>
              <a:pathLst>
                <a:path w="1728470" h="467995">
                  <a:moveTo>
                    <a:pt x="0" y="467867"/>
                  </a:moveTo>
                  <a:lnTo>
                    <a:pt x="1728215" y="467867"/>
                  </a:lnTo>
                  <a:lnTo>
                    <a:pt x="1728215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62729" y="3556507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2023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FFFFFF"/>
                </a:solidFill>
                <a:latin typeface="Malgun Gothic"/>
                <a:cs typeface="Malgun Gothic"/>
              </a:rPr>
              <a:t>학기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97980" y="3451821"/>
            <a:ext cx="1818639" cy="596265"/>
            <a:chOff x="6697980" y="3451821"/>
            <a:chExt cx="1818639" cy="59626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7980" y="3451821"/>
              <a:ext cx="1818131" cy="55782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3428" y="3473221"/>
              <a:ext cx="1505712" cy="57452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45224" y="3476243"/>
              <a:ext cx="1728470" cy="467995"/>
            </a:xfrm>
            <a:custGeom>
              <a:avLst/>
              <a:gdLst/>
              <a:ahLst/>
              <a:cxnLst/>
              <a:rect l="l" t="t" r="r" b="b"/>
              <a:pathLst>
                <a:path w="1728470" h="467995">
                  <a:moveTo>
                    <a:pt x="1728216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728216" y="467867"/>
                  </a:lnTo>
                  <a:lnTo>
                    <a:pt x="1728216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5224" y="3476243"/>
              <a:ext cx="1728470" cy="467995"/>
            </a:xfrm>
            <a:custGeom>
              <a:avLst/>
              <a:gdLst/>
              <a:ahLst/>
              <a:cxnLst/>
              <a:rect l="l" t="t" r="r" b="b"/>
              <a:pathLst>
                <a:path w="1728470" h="467995">
                  <a:moveTo>
                    <a:pt x="0" y="467867"/>
                  </a:moveTo>
                  <a:lnTo>
                    <a:pt x="1728216" y="467867"/>
                  </a:lnTo>
                  <a:lnTo>
                    <a:pt x="1728216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021448" y="3556507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Malgun Gothic"/>
                <a:cs typeface="Malgun Gothic"/>
              </a:rPr>
              <a:t>학기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4230" cy="518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패널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자료!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“동일한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개체”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자료임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사례에서는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수강생들이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(대부분)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패널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자료라고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시점에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별도의 독립적인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횡단면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자료일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뿐</a:t>
            </a:r>
            <a:endParaRPr sz="1800">
              <a:latin typeface="Malgun Gothic"/>
              <a:cs typeface="Malgun Gothic"/>
            </a:endParaRPr>
          </a:p>
          <a:p>
            <a:pPr marL="1021080" marR="7620" lvl="1" indent="-229235">
              <a:lnSpc>
                <a:spcPct val="110100"/>
              </a:lnSpc>
              <a:spcBef>
                <a:spcPts val="4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지속적인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수집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관리가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많아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정부나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기관/조직에서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수집하고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관리</a:t>
            </a:r>
            <a:endParaRPr sz="2000">
              <a:latin typeface="Malgun Gothic"/>
              <a:cs typeface="Malgun Gothic"/>
            </a:endParaRPr>
          </a:p>
          <a:p>
            <a:pPr marL="1478280" marR="508634" lvl="2" indent="-228600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한국노동패널조사,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한국미디어패널조사,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OECD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Data,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World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Bank Open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Data,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European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Data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분석이라는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고도의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엄밀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분석될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사용자가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패널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횡단면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취사선택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4002" y="6210706"/>
            <a:ext cx="2325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활용할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14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8575675" cy="4963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분석이란?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76580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수업에서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다루는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 dirty="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25" dirty="0">
                <a:solidFill>
                  <a:srgbClr val="333D47"/>
                </a:solidFill>
                <a:latin typeface="Malgun Gothic"/>
                <a:cs typeface="Malgun Gothic"/>
              </a:rPr>
              <a:t>MA,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ARMA,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ARIMA,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SARIMA,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VAR,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ARDL,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VECM,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GARCH</a:t>
            </a:r>
            <a:r>
              <a:rPr sz="20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 dirty="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상황이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다름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76580" marR="17780" indent="-229235">
              <a:lnSpc>
                <a:spcPct val="110100"/>
              </a:lnSpc>
              <a:spcBef>
                <a:spcPts val="5"/>
              </a:spcBef>
              <a:buFont typeface="Wingdings"/>
              <a:buChar char=""/>
              <a:tabLst>
                <a:tab pos="5772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분석이란,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순서대로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데이터(시계열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데이터)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 패턴을 분석하여 데이터의 구조를 이해하고 미래 데이터값을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예측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 dirty="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설명하고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모수 추정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기반)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76580" marR="143510" indent="-229235">
              <a:lnSpc>
                <a:spcPct val="110000"/>
              </a:lnSpc>
              <a:buFont typeface="Wingdings"/>
              <a:buChar char=""/>
              <a:tabLst>
                <a:tab pos="5772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첨자로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나타내는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t를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33780" lvl="1" indent="-229235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3000" baseline="11111" dirty="0">
                <a:solidFill>
                  <a:srgbClr val="333D47"/>
                </a:solidFill>
                <a:latin typeface="Malgun Gothic"/>
                <a:cs typeface="Malgun Gothic"/>
              </a:rPr>
              <a:t>예</a:t>
            </a:r>
            <a:r>
              <a:rPr sz="3000" baseline="11111" dirty="0">
                <a:solidFill>
                  <a:srgbClr val="333D47"/>
                </a:solidFill>
                <a:latin typeface="Arial MT"/>
                <a:cs typeface="Arial MT"/>
              </a:rPr>
              <a:t>)</a:t>
            </a:r>
            <a:r>
              <a:rPr sz="3000" spc="-22" baseline="11111" dirty="0">
                <a:solidFill>
                  <a:srgbClr val="333D47"/>
                </a:solidFill>
                <a:latin typeface="Arial MT"/>
                <a:cs typeface="Arial MT"/>
              </a:rPr>
              <a:t> </a:t>
            </a:r>
            <a:r>
              <a:rPr sz="3000" spc="-502" baseline="11111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450" spc="180" dirty="0">
                <a:solidFill>
                  <a:srgbClr val="333D47"/>
                </a:solidFill>
                <a:latin typeface="Cambria Math"/>
                <a:cs typeface="Cambria Math"/>
              </a:rPr>
              <a:t>𝑡</a:t>
            </a:r>
            <a:r>
              <a:rPr sz="145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3000" spc="165" baseline="1111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{</a:t>
            </a:r>
            <a:r>
              <a:rPr sz="3000" spc="-480" baseline="11111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450" spc="30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450" spc="40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450" spc="45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450" spc="130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,</a:t>
            </a:r>
            <a:r>
              <a:rPr sz="3000" spc="-179" baseline="1111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3000" spc="-480" baseline="11111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450" spc="30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450" spc="40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450" spc="45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450" spc="125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,</a:t>
            </a:r>
            <a:r>
              <a:rPr sz="3000" spc="-179" baseline="1111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3000" spc="-480" baseline="11111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450" spc="40" dirty="0">
                <a:solidFill>
                  <a:srgbClr val="333D47"/>
                </a:solidFill>
                <a:latin typeface="Cambria Math"/>
                <a:cs typeface="Cambria Math"/>
              </a:rPr>
              <a:t>200</a:t>
            </a:r>
            <a:r>
              <a:rPr sz="1450" spc="125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,</a:t>
            </a:r>
            <a:r>
              <a:rPr sz="3000" spc="-179" baseline="1111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…</a:t>
            </a:r>
            <a:r>
              <a:rPr sz="3000" spc="-165" baseline="1111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,</a:t>
            </a:r>
            <a:r>
              <a:rPr sz="3000" spc="-165" baseline="1111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3000" spc="-480" baseline="11111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450" spc="40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450" spc="30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450" spc="40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450" spc="125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3000" baseline="11111" dirty="0">
                <a:solidFill>
                  <a:srgbClr val="333D47"/>
                </a:solidFill>
                <a:latin typeface="Cambria Math"/>
                <a:cs typeface="Cambria Math"/>
              </a:rPr>
              <a:t>}</a:t>
            </a:r>
            <a:endParaRPr sz="3000" baseline="11111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7250" cy="49327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목적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예측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21080" marR="4064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현재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추세가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지속된다고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가정할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때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수치가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될지를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예측하는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 dirty="0">
              <a:latin typeface="Malgun Gothic"/>
              <a:cs typeface="Malgun Gothic"/>
            </a:endParaRPr>
          </a:p>
          <a:p>
            <a:pPr marL="1021080" marR="30289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2000-2023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판매량을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2024년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월간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판매량을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예측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자료에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이해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21080" marR="129539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움직이는지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원리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의사결정을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판매량에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요인에는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35" dirty="0">
                <a:solidFill>
                  <a:srgbClr val="333D47"/>
                </a:solidFill>
                <a:latin typeface="Malgun Gothic"/>
                <a:cs typeface="Malgun Gothic"/>
              </a:rPr>
              <a:t>A,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B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요인이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각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각의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크기는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~~만큼이니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판매량을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~~하기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~~한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마련이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4540" cy="152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시계열분석을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배워야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하는가?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70" dirty="0">
                <a:solidFill>
                  <a:srgbClr val="333D47"/>
                </a:solidFill>
                <a:latin typeface="Malgun Gothic"/>
                <a:cs typeface="Malgun Gothic"/>
              </a:rPr>
              <a:t>Q.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교수님,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머신러닝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방법론(LSTM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예측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성능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훨씬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뛰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어나다고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하던데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공부해야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합니까?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2723388"/>
            <a:ext cx="5492496" cy="32964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67580" y="3313938"/>
            <a:ext cx="1551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99.9%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정확도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ㅎㅎ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93760" cy="47070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시계열분석의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장점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분석 방법론은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머신러닝/딥러닝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대비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같</a:t>
            </a:r>
            <a:endParaRPr sz="19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9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장점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존재함</a:t>
            </a:r>
            <a:endParaRPr sz="1900" dirty="0">
              <a:latin typeface="Malgun Gothic"/>
              <a:cs typeface="Malgun Gothic"/>
            </a:endParaRPr>
          </a:p>
          <a:p>
            <a:pPr marL="1021080" marR="140335" lvl="1" indent="-2292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이해의 용이성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 특정 가정 하에 명확한 수학적 구조를 가지기 때문에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결과를 해석하고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이해하기에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용이함</a:t>
            </a:r>
            <a:endParaRPr sz="19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75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탄탄한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이론적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기반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긴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시간에 걸쳐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정립된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통계적 이론에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기반하고</a:t>
            </a:r>
            <a:endParaRPr sz="1900" dirty="0">
              <a:latin typeface="Malgun Gothic"/>
              <a:cs typeface="Malgun Gothic"/>
            </a:endParaRPr>
          </a:p>
          <a:p>
            <a:pPr marR="461645" algn="ctr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모델링 및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해석 관련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이론적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근거를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제시함</a:t>
            </a:r>
            <a:endParaRPr sz="19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Malgun Gothic"/>
              <a:cs typeface="Malgun Gothic"/>
            </a:endParaRPr>
          </a:p>
          <a:p>
            <a:pPr marL="1021080" marR="13843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낮은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데이터 및 연산능력</a:t>
            </a:r>
            <a:r>
              <a:rPr sz="19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요구사항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상대적으로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적은 양의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낮은 연산능력으로도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유의미한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결과 도출이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endParaRPr sz="19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4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spc="40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LSTM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딥러닝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기반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방법론의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경우 학습을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양의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endParaRPr sz="1700" dirty="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높은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연산능력이</a:t>
            </a:r>
            <a:r>
              <a:rPr sz="17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필요할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강건성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 비교적 단순한 모형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가지기 때문에 과적합(overfitting)</a:t>
            </a:r>
            <a:endParaRPr sz="19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4002" y="6238138"/>
            <a:ext cx="5440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위험이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적고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이상치에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견고하게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대응할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18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712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높은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예측력이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그렇게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중요한가?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9740" marR="81915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61009" algn="l"/>
              </a:tabLst>
            </a:pPr>
            <a:r>
              <a:rPr dirty="0"/>
              <a:t>다른 방법론이 </a:t>
            </a:r>
            <a:r>
              <a:rPr b="1" dirty="0">
                <a:latin typeface="Malgun Gothic"/>
                <a:cs typeface="Malgun Gothic"/>
              </a:rPr>
              <a:t>예측력</a:t>
            </a:r>
            <a:r>
              <a:rPr dirty="0"/>
              <a:t>이 더 뛰어날 수는 있겠지만, 예측 대상 문제가 </a:t>
            </a:r>
            <a:r>
              <a:rPr spc="-690" dirty="0"/>
              <a:t> </a:t>
            </a:r>
            <a:r>
              <a:rPr dirty="0"/>
              <a:t>매우</a:t>
            </a:r>
            <a:r>
              <a:rPr spc="-15" dirty="0"/>
              <a:t> </a:t>
            </a:r>
            <a:r>
              <a:rPr dirty="0"/>
              <a:t>어렵고</a:t>
            </a:r>
            <a:r>
              <a:rPr spc="-30" dirty="0"/>
              <a:t> </a:t>
            </a:r>
            <a:r>
              <a:rPr dirty="0"/>
              <a:t>복잡한</a:t>
            </a:r>
            <a:r>
              <a:rPr spc="-20" dirty="0"/>
              <a:t> </a:t>
            </a:r>
            <a:r>
              <a:rPr dirty="0"/>
              <a:t>경우(관련</a:t>
            </a:r>
            <a:r>
              <a:rPr spc="-30" dirty="0"/>
              <a:t> </a:t>
            </a:r>
            <a:r>
              <a:rPr spc="5" dirty="0"/>
              <a:t>불확실성이</a:t>
            </a:r>
            <a:r>
              <a:rPr spc="-35" dirty="0"/>
              <a:t> </a:t>
            </a:r>
            <a:r>
              <a:rPr dirty="0"/>
              <a:t>매우</a:t>
            </a:r>
            <a:r>
              <a:rPr spc="-10" dirty="0"/>
              <a:t> </a:t>
            </a:r>
            <a:r>
              <a:rPr spc="5" dirty="0"/>
              <a:t>큰</a:t>
            </a:r>
            <a:r>
              <a:rPr spc="-15" dirty="0"/>
              <a:t> </a:t>
            </a:r>
            <a:r>
              <a:rPr dirty="0"/>
              <a:t>경우)</a:t>
            </a:r>
            <a:r>
              <a:rPr spc="-20" dirty="0"/>
              <a:t> </a:t>
            </a:r>
            <a:r>
              <a:rPr dirty="0"/>
              <a:t>등에서는</a:t>
            </a:r>
            <a:r>
              <a:rPr spc="-25" dirty="0"/>
              <a:t> </a:t>
            </a:r>
            <a:r>
              <a:rPr b="1" spc="5" dirty="0">
                <a:solidFill>
                  <a:srgbClr val="00B0F0"/>
                </a:solidFill>
                <a:latin typeface="Malgun Gothic"/>
                <a:cs typeface="Malgun Gothic"/>
              </a:rPr>
              <a:t>실 </a:t>
            </a:r>
            <a:r>
              <a:rPr b="1" spc="-6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b="1" dirty="0">
                <a:solidFill>
                  <a:srgbClr val="00B0F0"/>
                </a:solidFill>
                <a:latin typeface="Malgun Gothic"/>
                <a:cs typeface="Malgun Gothic"/>
              </a:rPr>
              <a:t>무적</a:t>
            </a:r>
            <a:r>
              <a:rPr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b="1" dirty="0">
                <a:solidFill>
                  <a:srgbClr val="00B0F0"/>
                </a:solidFill>
                <a:latin typeface="Malgun Gothic"/>
                <a:cs typeface="Malgun Gothic"/>
              </a:rPr>
              <a:t>관점에서</a:t>
            </a:r>
            <a:r>
              <a:rPr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b="1" dirty="0">
                <a:solidFill>
                  <a:srgbClr val="00B0F0"/>
                </a:solidFill>
                <a:latin typeface="Malgun Gothic"/>
                <a:cs typeface="Malgun Gothic"/>
              </a:rPr>
              <a:t>정확한</a:t>
            </a:r>
            <a:r>
              <a:rPr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b="1" dirty="0">
                <a:solidFill>
                  <a:srgbClr val="00B0F0"/>
                </a:solidFill>
                <a:latin typeface="Malgun Gothic"/>
                <a:cs typeface="Malgun Gothic"/>
              </a:rPr>
              <a:t>예측력의</a:t>
            </a:r>
            <a:r>
              <a:rPr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b="1" dirty="0">
                <a:solidFill>
                  <a:srgbClr val="00B0F0"/>
                </a:solidFill>
                <a:latin typeface="Malgun Gothic"/>
                <a:cs typeface="Malgun Gothic"/>
              </a:rPr>
              <a:t>의미가</a:t>
            </a:r>
            <a:r>
              <a:rPr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b="1" dirty="0">
                <a:solidFill>
                  <a:srgbClr val="00B0F0"/>
                </a:solidFill>
                <a:latin typeface="Malgun Gothic"/>
                <a:cs typeface="Malgun Gothic"/>
              </a:rPr>
              <a:t>떨어질</a:t>
            </a:r>
            <a:r>
              <a:rPr b="1" spc="-10" dirty="0">
                <a:latin typeface="Malgun Gothic"/>
                <a:cs typeface="Malgun Gothic"/>
              </a:rPr>
              <a:t> </a:t>
            </a:r>
            <a:r>
              <a:rPr dirty="0"/>
              <a:t>수</a:t>
            </a:r>
            <a:r>
              <a:rPr spc="-10" dirty="0"/>
              <a:t> </a:t>
            </a:r>
            <a:r>
              <a:rPr dirty="0"/>
              <a:t>있음</a:t>
            </a:r>
          </a:p>
          <a:p>
            <a:pPr marL="916940" marR="9144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917575" algn="l"/>
                <a:tab pos="91821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삼성전자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주가를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정확히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맞출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있는가?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우리나라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전력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수요량을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정확히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맞출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있는가?</a:t>
            </a:r>
            <a:endParaRPr sz="2000" dirty="0">
              <a:latin typeface="Malgun Gothic"/>
              <a:cs typeface="Malgun Gothic"/>
            </a:endParaRPr>
          </a:p>
          <a:p>
            <a:pPr marL="91694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917575" algn="l"/>
                <a:tab pos="91821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요인을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변수화하여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있는가?</a:t>
            </a:r>
            <a:endParaRPr sz="2000" dirty="0">
              <a:latin typeface="Malgun Gothic"/>
              <a:cs typeface="Malgun Gothic"/>
            </a:endParaRPr>
          </a:p>
          <a:p>
            <a:pPr marL="916940">
              <a:lnSpc>
                <a:spcPct val="100000"/>
              </a:lnSpc>
              <a:spcBef>
                <a:spcPts val="5"/>
              </a:spcBef>
            </a:pPr>
            <a:r>
              <a:rPr dirty="0"/>
              <a:t>만약</a:t>
            </a:r>
            <a:r>
              <a:rPr spc="-20" dirty="0"/>
              <a:t> </a:t>
            </a:r>
            <a:r>
              <a:rPr dirty="0"/>
              <a:t>못</a:t>
            </a:r>
            <a:r>
              <a:rPr spc="-20" dirty="0"/>
              <a:t> </a:t>
            </a:r>
            <a:r>
              <a:rPr dirty="0"/>
              <a:t>맞추면</a:t>
            </a:r>
            <a:r>
              <a:rPr spc="-30" dirty="0"/>
              <a:t> </a:t>
            </a:r>
            <a:r>
              <a:rPr dirty="0"/>
              <a:t>또</a:t>
            </a:r>
            <a:r>
              <a:rPr spc="-15" dirty="0"/>
              <a:t> </a:t>
            </a:r>
            <a:r>
              <a:rPr dirty="0"/>
              <a:t>어쩔</a:t>
            </a:r>
            <a:r>
              <a:rPr spc="-20" dirty="0"/>
              <a:t> </a:t>
            </a:r>
            <a:r>
              <a:rPr dirty="0"/>
              <a:t>것인가?</a:t>
            </a:r>
          </a:p>
          <a:p>
            <a:pPr marL="218440">
              <a:lnSpc>
                <a:spcPct val="100000"/>
              </a:lnSpc>
            </a:pPr>
            <a:endParaRPr sz="1850" dirty="0"/>
          </a:p>
          <a:p>
            <a:pPr marL="459740" marR="104139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1009" algn="l"/>
              </a:tabLst>
            </a:pPr>
            <a:r>
              <a:rPr dirty="0" err="1"/>
              <a:t>데이터</a:t>
            </a:r>
            <a:r>
              <a:rPr spc="-20" dirty="0"/>
              <a:t> </a:t>
            </a:r>
            <a:r>
              <a:rPr dirty="0" err="1"/>
              <a:t>분석에서</a:t>
            </a:r>
            <a:r>
              <a:rPr spc="-20" dirty="0"/>
              <a:t> </a:t>
            </a:r>
            <a:r>
              <a:rPr dirty="0" err="1"/>
              <a:t>정확한</a:t>
            </a:r>
            <a:r>
              <a:rPr spc="-5" dirty="0"/>
              <a:t> </a:t>
            </a:r>
            <a:r>
              <a:rPr dirty="0" err="1"/>
              <a:t>예측만이</a:t>
            </a:r>
            <a:r>
              <a:rPr spc="-20" dirty="0"/>
              <a:t> </a:t>
            </a:r>
            <a:r>
              <a:rPr dirty="0" err="1"/>
              <a:t>목적이</a:t>
            </a:r>
            <a:r>
              <a:rPr spc="-20" dirty="0"/>
              <a:t> </a:t>
            </a:r>
            <a:r>
              <a:rPr dirty="0" err="1"/>
              <a:t>아니며</a:t>
            </a:r>
            <a:r>
              <a:rPr dirty="0"/>
              <a:t>,</a:t>
            </a:r>
            <a:r>
              <a:rPr spc="-10" dirty="0"/>
              <a:t> </a:t>
            </a:r>
            <a:r>
              <a:rPr dirty="0" err="1"/>
              <a:t>예측의</a:t>
            </a:r>
            <a:r>
              <a:rPr spc="-20" dirty="0"/>
              <a:t> </a:t>
            </a:r>
            <a:r>
              <a:rPr dirty="0" err="1"/>
              <a:t>정확도보다</a:t>
            </a:r>
            <a:r>
              <a:rPr dirty="0"/>
              <a:t> </a:t>
            </a:r>
            <a:r>
              <a:rPr spc="-690" dirty="0"/>
              <a:t> </a:t>
            </a:r>
            <a:r>
              <a:rPr dirty="0"/>
              <a:t>도 </a:t>
            </a:r>
            <a:r>
              <a:rPr b="1" dirty="0" err="1">
                <a:latin typeface="Malgun Gothic"/>
                <a:cs typeface="Malgun Gothic"/>
              </a:rPr>
              <a:t>예측에</a:t>
            </a:r>
            <a:r>
              <a:rPr b="1" dirty="0">
                <a:latin typeface="Malgun Gothic"/>
                <a:cs typeface="Malgun Gothic"/>
              </a:rPr>
              <a:t> </a:t>
            </a:r>
            <a:r>
              <a:rPr b="1" dirty="0" err="1">
                <a:latin typeface="Malgun Gothic"/>
                <a:cs typeface="Malgun Gothic"/>
              </a:rPr>
              <a:t>반영된</a:t>
            </a:r>
            <a:r>
              <a:rPr b="1" dirty="0">
                <a:latin typeface="Malgun Gothic"/>
                <a:cs typeface="Malgun Gothic"/>
              </a:rPr>
              <a:t> 여러 효과들을 명확히 분해하고 설명</a:t>
            </a:r>
            <a:r>
              <a:rPr dirty="0"/>
              <a:t>할 수 </a:t>
            </a:r>
            <a:r>
              <a:rPr dirty="0" err="1"/>
              <a:t>있는지</a:t>
            </a:r>
            <a:r>
              <a:rPr dirty="0"/>
              <a:t> </a:t>
            </a:r>
            <a:r>
              <a:rPr spc="5" dirty="0"/>
              <a:t> </a:t>
            </a:r>
            <a:r>
              <a:rPr dirty="0" err="1"/>
              <a:t>여부가</a:t>
            </a:r>
            <a:r>
              <a:rPr spc="-30" dirty="0"/>
              <a:t> </a:t>
            </a:r>
            <a:r>
              <a:rPr spc="5" dirty="0"/>
              <a:t>더</a:t>
            </a:r>
            <a:r>
              <a:rPr spc="-10" dirty="0"/>
              <a:t> </a:t>
            </a:r>
            <a:r>
              <a:rPr dirty="0"/>
              <a:t>중요한</a:t>
            </a:r>
            <a:r>
              <a:rPr spc="-10" dirty="0"/>
              <a:t> </a:t>
            </a:r>
            <a:r>
              <a:rPr dirty="0"/>
              <a:t>경우도</a:t>
            </a:r>
            <a:r>
              <a:rPr spc="-25" dirty="0"/>
              <a:t> </a:t>
            </a:r>
            <a:r>
              <a:rPr dirty="0"/>
              <a:t>많음</a:t>
            </a:r>
          </a:p>
          <a:p>
            <a:pPr marL="91694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917575" algn="l"/>
                <a:tab pos="91821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예측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도달했는가?</a:t>
            </a:r>
            <a:endParaRPr sz="2000" dirty="0">
              <a:latin typeface="Malgun Gothic"/>
              <a:cs typeface="Malgun Gothic"/>
            </a:endParaRPr>
          </a:p>
          <a:p>
            <a:pPr marL="916940" marR="21082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917575" algn="l"/>
                <a:tab pos="91821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모델로부터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얻어진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함의와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의사결정이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0323" y="887704"/>
            <a:ext cx="419417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물론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예측력이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비교적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중요한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문제도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존재함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예)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이미지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복원,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자율주행,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추천시스템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등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6614159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 Time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Series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Analysis?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(Why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it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Important?)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Key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Concepts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Time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Series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Types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 Time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Series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4230" cy="306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대략적이더라도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안정적인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예측치가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필요한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ts val="2165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또한,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단일 수치의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정밀한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예측이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주요 목표가 아니고,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더 큰 시스템을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안정적인 예측치가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필요한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도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marL="1021080" marR="105410" lvl="1" indent="-229235">
              <a:lnSpc>
                <a:spcPts val="2050"/>
              </a:lnSpc>
              <a:spcBef>
                <a:spcPts val="48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예1) 국가 전력수급계획을 짜기 위해 미래 전력수요량을 대략적으로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예측해야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marR="91440" lvl="1" indent="-229235">
              <a:lnSpc>
                <a:spcPts val="2050"/>
              </a:lnSpc>
              <a:spcBef>
                <a:spcPts val="45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내년 지자체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교통인프라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예산 계획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수립을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위해 지역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미래 교통 </a:t>
            </a:r>
            <a:r>
              <a:rPr sz="1900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량을 대략적으로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예측해야 함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ts val="2165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예3)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소비자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차량선택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행위를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모델링하여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주어진 상황에 대해 소비자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선택은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시뮬레이션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있는데,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시장 상황에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정보가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없음</a:t>
            </a:r>
            <a:endParaRPr sz="19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122" y="4180393"/>
            <a:ext cx="1616871" cy="23407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7332" y="4277867"/>
            <a:ext cx="2133599" cy="2133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1367" y="4396740"/>
            <a:ext cx="3038856" cy="18943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2790" cy="411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시계열분석을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배워야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하는가?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1193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문제에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다르기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방법론이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항상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우수한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예측력을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보이는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(예: 이상치가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6413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각자의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장단점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것이기에,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설정할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실제로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예측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수상작들은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최신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머신러닝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융합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형태가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장점을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최대한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살리면서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융합하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깊은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필요함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252" y="5123688"/>
            <a:ext cx="1536191" cy="1536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357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703" y="3300984"/>
            <a:ext cx="5701250" cy="1112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2" y="1789176"/>
            <a:ext cx="5556495" cy="929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391" y="5017008"/>
            <a:ext cx="5707380" cy="11049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60719" y="1766417"/>
            <a:ext cx="234696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과거의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전력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소모량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데이터를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가지고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미래의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전력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소모량을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예측할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있을까?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87451" y="3197707"/>
            <a:ext cx="217043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과거의</a:t>
            </a:r>
            <a:r>
              <a:rPr sz="1400" b="1" spc="4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제주공항</a:t>
            </a:r>
            <a:r>
              <a:rPr sz="1400" b="1" spc="4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여객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수요 데이터를 바탕으로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미래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여객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수요를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예측하고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효율적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운영에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함의를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도출할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있을까?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8326" y="5010124"/>
            <a:ext cx="246253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과거의 해상 물동량 데이터를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가지고 미래의 해상 물동량을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예측하고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항만물류정책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개선을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위한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제언을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할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있을까?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9409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3072475"/>
            <a:ext cx="5775960" cy="1113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6164" y="1661160"/>
            <a:ext cx="5676900" cy="1112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1017270"/>
            <a:ext cx="4357370" cy="137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50">
              <a:latin typeface="Malgun Gothic"/>
              <a:cs typeface="Malgun Gothic"/>
            </a:endParaRPr>
          </a:p>
          <a:p>
            <a:pPr marL="219075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국제유가와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가계소비라는</a:t>
            </a:r>
            <a:endParaRPr sz="1400">
              <a:latin typeface="Malgun Gothic"/>
              <a:cs typeface="Malgun Gothic"/>
            </a:endParaRPr>
          </a:p>
          <a:p>
            <a:pPr marL="21907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사이의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관계는?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1357" y="3151098"/>
            <a:ext cx="192913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주요 경제변수와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관광수요라는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 </a:t>
            </a:r>
            <a:r>
              <a:rPr sz="1400" b="1" spc="-48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사이의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관계는?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9983" y="4501896"/>
            <a:ext cx="5143499" cy="929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0966" y="4475195"/>
            <a:ext cx="139446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코로나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확진자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예측에 있어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ARIMA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LSTM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736" y="5672328"/>
            <a:ext cx="5455920" cy="9296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02654" y="5833059"/>
            <a:ext cx="11684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텍스트</a:t>
            </a:r>
            <a:r>
              <a:rPr sz="14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마이닝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1970" marR="5080" indent="-162179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Time</a:t>
            </a:r>
            <a:r>
              <a:rPr spc="-5" dirty="0"/>
              <a:t> </a:t>
            </a:r>
            <a:r>
              <a:rPr dirty="0"/>
              <a:t>Series </a:t>
            </a:r>
            <a:r>
              <a:rPr u="none" spc="-1210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22284" cy="531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25" dirty="0">
                <a:solidFill>
                  <a:srgbClr val="333D47"/>
                </a:solidFill>
                <a:latin typeface="Malgun Gothic"/>
                <a:cs typeface="Malgun Gothic"/>
              </a:rPr>
              <a:t>MA,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ARMA,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ARIMA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ARCH,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GARCH,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VAR,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VECM,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ARDL,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…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각자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활용되기에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환경이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(왜?)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목적이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다르기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endParaRPr sz="20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예측?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이해를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통한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도출?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예측이라면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단기예측?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장기예측?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하나의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관심?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사이의 관계에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관심?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다르기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endParaRPr sz="20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변동성이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크다?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작다?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이상치가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많다?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패턴을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가진다?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4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계절성(seasonality)이</a:t>
            </a:r>
            <a:r>
              <a:rPr sz="1800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존재한다?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안정적(stationary)이다?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9630" cy="46145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참고)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특성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예: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금융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금융을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포함한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분야는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하나였음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Wingdings"/>
              <a:buChar char=""/>
            </a:pPr>
            <a:endParaRPr sz="1750" dirty="0">
              <a:latin typeface="Malgun Gothic"/>
              <a:cs typeface="Malgun Gothic"/>
            </a:endParaRPr>
          </a:p>
          <a:p>
            <a:pPr marL="563880" marR="83185" indent="-22923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금융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데이터(자산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가격, 수익률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일반적인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변동성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큰 편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한번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변동성이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크게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발생하면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이후로도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한동안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변동성이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발생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endParaRPr sz="18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많음(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변동성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클러스터링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상승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시보다는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하락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변동성이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경향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이상치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편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7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따라서, 자산 가격, 수익률 등의 금융 데이터를 분석할 경우 시계열 데이터의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추세에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ARIMA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보다는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B0F0"/>
                </a:solidFill>
                <a:latin typeface="Malgun Gothic"/>
                <a:cs typeface="Malgun Gothic"/>
              </a:rPr>
              <a:t>변동성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에도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주 </a:t>
            </a:r>
            <a:r>
              <a:rPr sz="1800" spc="-6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요한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관심이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있는</a:t>
            </a:r>
            <a:r>
              <a:rPr sz="1800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시계열</a:t>
            </a:r>
            <a:r>
              <a:rPr sz="1800" spc="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모형인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0B0F0"/>
                </a:solidFill>
                <a:latin typeface="Malgun Gothic"/>
                <a:cs typeface="Malgun Gothic"/>
              </a:rPr>
              <a:t>GARCH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같은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적합할 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777" y="5846837"/>
            <a:ext cx="789305" cy="3644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30590" cy="4375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단변량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7556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존재하겠지만,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1개인지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인지에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구분이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단변량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시계열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(univariate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time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series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analysis)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1개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다변량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시계열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(multivariate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time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series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analysis)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데이터가 2개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85"/>
              </a:spcBef>
              <a:buClr>
                <a:srgbClr val="333D47"/>
              </a:buClr>
              <a:buFont typeface="Wingdings"/>
              <a:buChar char=""/>
            </a:pPr>
            <a:endParaRPr sz="17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설명변수가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1개인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단순선형회귀분석의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사용처가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다소 제한적이고 설명변수가 2개 이상인 다중선형회귀분석이 더 널리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활용되지만,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단변량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유용하게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28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72509" y="1371853"/>
            <a:ext cx="1825625" cy="688340"/>
            <a:chOff x="3572509" y="1371853"/>
            <a:chExt cx="1825625" cy="688340"/>
          </a:xfrm>
        </p:grpSpPr>
        <p:sp>
          <p:nvSpPr>
            <p:cNvPr id="5" name="object 5"/>
            <p:cNvSpPr/>
            <p:nvPr/>
          </p:nvSpPr>
          <p:spPr>
            <a:xfrm>
              <a:off x="3585209" y="1384553"/>
              <a:ext cx="1800225" cy="662940"/>
            </a:xfrm>
            <a:custGeom>
              <a:avLst/>
              <a:gdLst/>
              <a:ahLst/>
              <a:cxnLst/>
              <a:rect l="l" t="t" r="r" b="b"/>
              <a:pathLst>
                <a:path w="1800225" h="662939">
                  <a:moveTo>
                    <a:pt x="1689353" y="0"/>
                  </a:moveTo>
                  <a:lnTo>
                    <a:pt x="110489" y="0"/>
                  </a:lnTo>
                  <a:lnTo>
                    <a:pt x="67508" y="8691"/>
                  </a:lnTo>
                  <a:lnTo>
                    <a:pt x="32384" y="32385"/>
                  </a:lnTo>
                  <a:lnTo>
                    <a:pt x="8691" y="67508"/>
                  </a:lnTo>
                  <a:lnTo>
                    <a:pt x="0" y="110490"/>
                  </a:lnTo>
                  <a:lnTo>
                    <a:pt x="0" y="552450"/>
                  </a:lnTo>
                  <a:lnTo>
                    <a:pt x="8691" y="595431"/>
                  </a:lnTo>
                  <a:lnTo>
                    <a:pt x="32385" y="630555"/>
                  </a:lnTo>
                  <a:lnTo>
                    <a:pt x="67508" y="654248"/>
                  </a:lnTo>
                  <a:lnTo>
                    <a:pt x="110489" y="662940"/>
                  </a:lnTo>
                  <a:lnTo>
                    <a:pt x="1689353" y="662940"/>
                  </a:lnTo>
                  <a:lnTo>
                    <a:pt x="1732335" y="654248"/>
                  </a:lnTo>
                  <a:lnTo>
                    <a:pt x="1767459" y="630555"/>
                  </a:lnTo>
                  <a:lnTo>
                    <a:pt x="1791152" y="595431"/>
                  </a:lnTo>
                  <a:lnTo>
                    <a:pt x="1799843" y="552450"/>
                  </a:lnTo>
                  <a:lnTo>
                    <a:pt x="1799843" y="110490"/>
                  </a:lnTo>
                  <a:lnTo>
                    <a:pt x="1791152" y="67508"/>
                  </a:lnTo>
                  <a:lnTo>
                    <a:pt x="1767458" y="32385"/>
                  </a:lnTo>
                  <a:lnTo>
                    <a:pt x="1732335" y="8691"/>
                  </a:lnTo>
                  <a:lnTo>
                    <a:pt x="1689353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5209" y="1384553"/>
              <a:ext cx="1800225" cy="662940"/>
            </a:xfrm>
            <a:custGeom>
              <a:avLst/>
              <a:gdLst/>
              <a:ahLst/>
              <a:cxnLst/>
              <a:rect l="l" t="t" r="r" b="b"/>
              <a:pathLst>
                <a:path w="1800225" h="662939">
                  <a:moveTo>
                    <a:pt x="0" y="110490"/>
                  </a:moveTo>
                  <a:lnTo>
                    <a:pt x="8691" y="67508"/>
                  </a:lnTo>
                  <a:lnTo>
                    <a:pt x="32384" y="32385"/>
                  </a:lnTo>
                  <a:lnTo>
                    <a:pt x="67508" y="8691"/>
                  </a:lnTo>
                  <a:lnTo>
                    <a:pt x="110489" y="0"/>
                  </a:lnTo>
                  <a:lnTo>
                    <a:pt x="1689353" y="0"/>
                  </a:lnTo>
                  <a:lnTo>
                    <a:pt x="1732335" y="8691"/>
                  </a:lnTo>
                  <a:lnTo>
                    <a:pt x="1767458" y="32385"/>
                  </a:lnTo>
                  <a:lnTo>
                    <a:pt x="1791152" y="67508"/>
                  </a:lnTo>
                  <a:lnTo>
                    <a:pt x="1799843" y="110490"/>
                  </a:lnTo>
                  <a:lnTo>
                    <a:pt x="1799843" y="552450"/>
                  </a:lnTo>
                  <a:lnTo>
                    <a:pt x="1791152" y="595431"/>
                  </a:lnTo>
                  <a:lnTo>
                    <a:pt x="1767459" y="630555"/>
                  </a:lnTo>
                  <a:lnTo>
                    <a:pt x="1732335" y="654248"/>
                  </a:lnTo>
                  <a:lnTo>
                    <a:pt x="1689353" y="662940"/>
                  </a:lnTo>
                  <a:lnTo>
                    <a:pt x="110489" y="662940"/>
                  </a:lnTo>
                  <a:lnTo>
                    <a:pt x="67508" y="654248"/>
                  </a:lnTo>
                  <a:lnTo>
                    <a:pt x="32385" y="630555"/>
                  </a:lnTo>
                  <a:lnTo>
                    <a:pt x="8691" y="595431"/>
                  </a:lnTo>
                  <a:lnTo>
                    <a:pt x="0" y="552450"/>
                  </a:lnTo>
                  <a:lnTo>
                    <a:pt x="0" y="110490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5089" y="904693"/>
            <a:ext cx="5829935" cy="10934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단변량(univariate)</a:t>
            </a:r>
            <a:r>
              <a:rPr sz="2000" b="1" u="sng" spc="-4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vs</a:t>
            </a:r>
            <a:r>
              <a:rPr sz="2000" b="1" u="sng" spc="-1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spc="-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다변량(multivariate)</a:t>
            </a:r>
            <a:r>
              <a:rPr sz="2000" b="1" u="sng" spc="-35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2A2C2C"/>
                </a:solidFill>
                <a:uFill>
                  <a:solidFill>
                    <a:srgbClr val="2A2C2C"/>
                  </a:solidFill>
                </a:uFill>
                <a:latin typeface="Malgun Gothic"/>
                <a:cs typeface="Malgun Gothic"/>
              </a:rPr>
              <a:t>모식도</a:t>
            </a:r>
            <a:endParaRPr sz="2000">
              <a:latin typeface="Malgun Gothic"/>
              <a:cs typeface="Malgun Gothic"/>
            </a:endParaRPr>
          </a:p>
          <a:p>
            <a:pPr marL="3587750" marR="1010285" indent="267970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통계적 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시계열</a:t>
            </a:r>
            <a:r>
              <a:rPr sz="1800" b="1" spc="-1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분석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66570" y="2171954"/>
            <a:ext cx="1825625" cy="612140"/>
            <a:chOff x="1766570" y="2171954"/>
            <a:chExt cx="1825625" cy="612140"/>
          </a:xfrm>
        </p:grpSpPr>
        <p:sp>
          <p:nvSpPr>
            <p:cNvPr id="9" name="object 9"/>
            <p:cNvSpPr/>
            <p:nvPr/>
          </p:nvSpPr>
          <p:spPr>
            <a:xfrm>
              <a:off x="1779270" y="2184654"/>
              <a:ext cx="1800225" cy="586740"/>
            </a:xfrm>
            <a:custGeom>
              <a:avLst/>
              <a:gdLst/>
              <a:ahLst/>
              <a:cxnLst/>
              <a:rect l="l" t="t" r="r" b="b"/>
              <a:pathLst>
                <a:path w="1800225" h="586739">
                  <a:moveTo>
                    <a:pt x="1702054" y="0"/>
                  </a:moveTo>
                  <a:lnTo>
                    <a:pt x="97790" y="0"/>
                  </a:lnTo>
                  <a:lnTo>
                    <a:pt x="59739" y="7689"/>
                  </a:lnTo>
                  <a:lnTo>
                    <a:pt x="28654" y="28654"/>
                  </a:lnTo>
                  <a:lnTo>
                    <a:pt x="7689" y="59739"/>
                  </a:lnTo>
                  <a:lnTo>
                    <a:pt x="0" y="97790"/>
                  </a:lnTo>
                  <a:lnTo>
                    <a:pt x="0" y="488950"/>
                  </a:lnTo>
                  <a:lnTo>
                    <a:pt x="7689" y="527000"/>
                  </a:lnTo>
                  <a:lnTo>
                    <a:pt x="28654" y="558085"/>
                  </a:lnTo>
                  <a:lnTo>
                    <a:pt x="59739" y="579050"/>
                  </a:lnTo>
                  <a:lnTo>
                    <a:pt x="97790" y="586740"/>
                  </a:lnTo>
                  <a:lnTo>
                    <a:pt x="1702054" y="586740"/>
                  </a:lnTo>
                  <a:lnTo>
                    <a:pt x="1740104" y="579050"/>
                  </a:lnTo>
                  <a:lnTo>
                    <a:pt x="1771189" y="558085"/>
                  </a:lnTo>
                  <a:lnTo>
                    <a:pt x="1792154" y="527000"/>
                  </a:lnTo>
                  <a:lnTo>
                    <a:pt x="1799844" y="488950"/>
                  </a:lnTo>
                  <a:lnTo>
                    <a:pt x="1799844" y="97790"/>
                  </a:lnTo>
                  <a:lnTo>
                    <a:pt x="1792154" y="59739"/>
                  </a:lnTo>
                  <a:lnTo>
                    <a:pt x="1771189" y="28654"/>
                  </a:lnTo>
                  <a:lnTo>
                    <a:pt x="1740104" y="7689"/>
                  </a:lnTo>
                  <a:lnTo>
                    <a:pt x="1702054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9270" y="2184654"/>
              <a:ext cx="1800225" cy="586740"/>
            </a:xfrm>
            <a:custGeom>
              <a:avLst/>
              <a:gdLst/>
              <a:ahLst/>
              <a:cxnLst/>
              <a:rect l="l" t="t" r="r" b="b"/>
              <a:pathLst>
                <a:path w="1800225" h="586739">
                  <a:moveTo>
                    <a:pt x="0" y="97790"/>
                  </a:moveTo>
                  <a:lnTo>
                    <a:pt x="7689" y="59739"/>
                  </a:lnTo>
                  <a:lnTo>
                    <a:pt x="28654" y="28654"/>
                  </a:lnTo>
                  <a:lnTo>
                    <a:pt x="59739" y="7689"/>
                  </a:lnTo>
                  <a:lnTo>
                    <a:pt x="97790" y="0"/>
                  </a:lnTo>
                  <a:lnTo>
                    <a:pt x="1702054" y="0"/>
                  </a:lnTo>
                  <a:lnTo>
                    <a:pt x="1740104" y="7689"/>
                  </a:lnTo>
                  <a:lnTo>
                    <a:pt x="1771189" y="28654"/>
                  </a:lnTo>
                  <a:lnTo>
                    <a:pt x="1792154" y="59739"/>
                  </a:lnTo>
                  <a:lnTo>
                    <a:pt x="1799844" y="97790"/>
                  </a:lnTo>
                  <a:lnTo>
                    <a:pt x="1799844" y="488950"/>
                  </a:lnTo>
                  <a:lnTo>
                    <a:pt x="1792154" y="527000"/>
                  </a:lnTo>
                  <a:lnTo>
                    <a:pt x="1771189" y="558085"/>
                  </a:lnTo>
                  <a:lnTo>
                    <a:pt x="1740104" y="579050"/>
                  </a:lnTo>
                  <a:lnTo>
                    <a:pt x="1702054" y="586740"/>
                  </a:lnTo>
                  <a:lnTo>
                    <a:pt x="97790" y="586740"/>
                  </a:lnTo>
                  <a:lnTo>
                    <a:pt x="59739" y="579050"/>
                  </a:lnTo>
                  <a:lnTo>
                    <a:pt x="28654" y="558085"/>
                  </a:lnTo>
                  <a:lnTo>
                    <a:pt x="7689" y="527000"/>
                  </a:lnTo>
                  <a:lnTo>
                    <a:pt x="0" y="488950"/>
                  </a:lnTo>
                  <a:lnTo>
                    <a:pt x="0" y="97790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13533" y="2186432"/>
            <a:ext cx="1129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단변량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Univariate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66258" y="2171954"/>
            <a:ext cx="1825625" cy="615315"/>
            <a:chOff x="5366258" y="2171954"/>
            <a:chExt cx="1825625" cy="615315"/>
          </a:xfrm>
        </p:grpSpPr>
        <p:sp>
          <p:nvSpPr>
            <p:cNvPr id="13" name="object 13"/>
            <p:cNvSpPr/>
            <p:nvPr/>
          </p:nvSpPr>
          <p:spPr>
            <a:xfrm>
              <a:off x="5378958" y="2184654"/>
              <a:ext cx="1800225" cy="589915"/>
            </a:xfrm>
            <a:custGeom>
              <a:avLst/>
              <a:gdLst/>
              <a:ahLst/>
              <a:cxnLst/>
              <a:rect l="l" t="t" r="r" b="b"/>
              <a:pathLst>
                <a:path w="1800225" h="589914">
                  <a:moveTo>
                    <a:pt x="1701545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491490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7" y="589788"/>
                  </a:lnTo>
                  <a:lnTo>
                    <a:pt x="1701545" y="589788"/>
                  </a:lnTo>
                  <a:lnTo>
                    <a:pt x="1739782" y="582054"/>
                  </a:lnTo>
                  <a:lnTo>
                    <a:pt x="1771030" y="560974"/>
                  </a:lnTo>
                  <a:lnTo>
                    <a:pt x="1792110" y="529726"/>
                  </a:lnTo>
                  <a:lnTo>
                    <a:pt x="1799843" y="491490"/>
                  </a:lnTo>
                  <a:lnTo>
                    <a:pt x="1799843" y="98298"/>
                  </a:lnTo>
                  <a:lnTo>
                    <a:pt x="1792110" y="60061"/>
                  </a:lnTo>
                  <a:lnTo>
                    <a:pt x="1771030" y="28813"/>
                  </a:lnTo>
                  <a:lnTo>
                    <a:pt x="1739782" y="7733"/>
                  </a:lnTo>
                  <a:lnTo>
                    <a:pt x="1701545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8958" y="2184654"/>
              <a:ext cx="1800225" cy="589915"/>
            </a:xfrm>
            <a:custGeom>
              <a:avLst/>
              <a:gdLst/>
              <a:ahLst/>
              <a:cxnLst/>
              <a:rect l="l" t="t" r="r" b="b"/>
              <a:pathLst>
                <a:path w="1800225" h="589914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1701545" y="0"/>
                  </a:lnTo>
                  <a:lnTo>
                    <a:pt x="1739782" y="7733"/>
                  </a:lnTo>
                  <a:lnTo>
                    <a:pt x="1771030" y="28813"/>
                  </a:lnTo>
                  <a:lnTo>
                    <a:pt x="1792110" y="60061"/>
                  </a:lnTo>
                  <a:lnTo>
                    <a:pt x="1799843" y="98298"/>
                  </a:lnTo>
                  <a:lnTo>
                    <a:pt x="1799843" y="491490"/>
                  </a:lnTo>
                  <a:lnTo>
                    <a:pt x="1792110" y="529726"/>
                  </a:lnTo>
                  <a:lnTo>
                    <a:pt x="1771030" y="560974"/>
                  </a:lnTo>
                  <a:lnTo>
                    <a:pt x="1739782" y="582054"/>
                  </a:lnTo>
                  <a:lnTo>
                    <a:pt x="1701545" y="589788"/>
                  </a:lnTo>
                  <a:lnTo>
                    <a:pt x="98297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90"/>
                  </a:lnTo>
                  <a:lnTo>
                    <a:pt x="0" y="98298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12384" y="2187955"/>
            <a:ext cx="1333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다변량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Multivariate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0582" y="3593846"/>
            <a:ext cx="3162300" cy="795020"/>
            <a:chOff x="1100582" y="3593846"/>
            <a:chExt cx="3162300" cy="795020"/>
          </a:xfrm>
        </p:grpSpPr>
        <p:sp>
          <p:nvSpPr>
            <p:cNvPr id="17" name="object 17"/>
            <p:cNvSpPr/>
            <p:nvPr/>
          </p:nvSpPr>
          <p:spPr>
            <a:xfrm>
              <a:off x="1113282" y="3606546"/>
              <a:ext cx="1339850" cy="361315"/>
            </a:xfrm>
            <a:custGeom>
              <a:avLst/>
              <a:gdLst/>
              <a:ahLst/>
              <a:cxnLst/>
              <a:rect l="l" t="t" r="r" b="b"/>
              <a:pathLst>
                <a:path w="1339850" h="361314">
                  <a:moveTo>
                    <a:pt x="1279398" y="0"/>
                  </a:moveTo>
                  <a:lnTo>
                    <a:pt x="60198" y="0"/>
                  </a:lnTo>
                  <a:lnTo>
                    <a:pt x="36765" y="4726"/>
                  </a:lnTo>
                  <a:lnTo>
                    <a:pt x="17630" y="17621"/>
                  </a:lnTo>
                  <a:lnTo>
                    <a:pt x="4730" y="36754"/>
                  </a:lnTo>
                  <a:lnTo>
                    <a:pt x="0" y="60197"/>
                  </a:lnTo>
                  <a:lnTo>
                    <a:pt x="0" y="300989"/>
                  </a:lnTo>
                  <a:lnTo>
                    <a:pt x="4730" y="324433"/>
                  </a:lnTo>
                  <a:lnTo>
                    <a:pt x="17630" y="343566"/>
                  </a:lnTo>
                  <a:lnTo>
                    <a:pt x="36765" y="356461"/>
                  </a:lnTo>
                  <a:lnTo>
                    <a:pt x="60198" y="361187"/>
                  </a:lnTo>
                  <a:lnTo>
                    <a:pt x="1279398" y="361187"/>
                  </a:lnTo>
                  <a:lnTo>
                    <a:pt x="1302841" y="356461"/>
                  </a:lnTo>
                  <a:lnTo>
                    <a:pt x="1321974" y="343566"/>
                  </a:lnTo>
                  <a:lnTo>
                    <a:pt x="1334869" y="324433"/>
                  </a:lnTo>
                  <a:lnTo>
                    <a:pt x="1339595" y="300989"/>
                  </a:lnTo>
                  <a:lnTo>
                    <a:pt x="1339595" y="60197"/>
                  </a:lnTo>
                  <a:lnTo>
                    <a:pt x="1334869" y="36754"/>
                  </a:lnTo>
                  <a:lnTo>
                    <a:pt x="1321974" y="17621"/>
                  </a:lnTo>
                  <a:lnTo>
                    <a:pt x="1302841" y="4726"/>
                  </a:lnTo>
                  <a:lnTo>
                    <a:pt x="1279398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3282" y="3606546"/>
              <a:ext cx="1339850" cy="361315"/>
            </a:xfrm>
            <a:custGeom>
              <a:avLst/>
              <a:gdLst/>
              <a:ahLst/>
              <a:cxnLst/>
              <a:rect l="l" t="t" r="r" b="b"/>
              <a:pathLst>
                <a:path w="1339850" h="361314">
                  <a:moveTo>
                    <a:pt x="0" y="60197"/>
                  </a:moveTo>
                  <a:lnTo>
                    <a:pt x="4730" y="36754"/>
                  </a:lnTo>
                  <a:lnTo>
                    <a:pt x="17630" y="17621"/>
                  </a:lnTo>
                  <a:lnTo>
                    <a:pt x="36765" y="4726"/>
                  </a:lnTo>
                  <a:lnTo>
                    <a:pt x="60198" y="0"/>
                  </a:lnTo>
                  <a:lnTo>
                    <a:pt x="1279398" y="0"/>
                  </a:lnTo>
                  <a:lnTo>
                    <a:pt x="1302841" y="4726"/>
                  </a:lnTo>
                  <a:lnTo>
                    <a:pt x="1321974" y="17621"/>
                  </a:lnTo>
                  <a:lnTo>
                    <a:pt x="1334869" y="36754"/>
                  </a:lnTo>
                  <a:lnTo>
                    <a:pt x="1339595" y="60197"/>
                  </a:lnTo>
                  <a:lnTo>
                    <a:pt x="1339595" y="300989"/>
                  </a:lnTo>
                  <a:lnTo>
                    <a:pt x="1334869" y="324433"/>
                  </a:lnTo>
                  <a:lnTo>
                    <a:pt x="1321974" y="343566"/>
                  </a:lnTo>
                  <a:lnTo>
                    <a:pt x="1302841" y="356461"/>
                  </a:lnTo>
                  <a:lnTo>
                    <a:pt x="1279398" y="361187"/>
                  </a:lnTo>
                  <a:lnTo>
                    <a:pt x="60198" y="361187"/>
                  </a:lnTo>
                  <a:lnTo>
                    <a:pt x="36765" y="356461"/>
                  </a:lnTo>
                  <a:lnTo>
                    <a:pt x="17630" y="343566"/>
                  </a:lnTo>
                  <a:lnTo>
                    <a:pt x="4730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08554" y="3606546"/>
              <a:ext cx="1341120" cy="361315"/>
            </a:xfrm>
            <a:custGeom>
              <a:avLst/>
              <a:gdLst/>
              <a:ahLst/>
              <a:cxnLst/>
              <a:rect l="l" t="t" r="r" b="b"/>
              <a:pathLst>
                <a:path w="1341120" h="361314">
                  <a:moveTo>
                    <a:pt x="1280921" y="0"/>
                  </a:moveTo>
                  <a:lnTo>
                    <a:pt x="60197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7"/>
                  </a:lnTo>
                  <a:lnTo>
                    <a:pt x="0" y="300989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7" y="361187"/>
                  </a:lnTo>
                  <a:lnTo>
                    <a:pt x="1280921" y="361187"/>
                  </a:lnTo>
                  <a:lnTo>
                    <a:pt x="1304365" y="356461"/>
                  </a:lnTo>
                  <a:lnTo>
                    <a:pt x="1323498" y="343566"/>
                  </a:lnTo>
                  <a:lnTo>
                    <a:pt x="1336393" y="324433"/>
                  </a:lnTo>
                  <a:lnTo>
                    <a:pt x="1341120" y="300989"/>
                  </a:lnTo>
                  <a:lnTo>
                    <a:pt x="1341120" y="60197"/>
                  </a:lnTo>
                  <a:lnTo>
                    <a:pt x="1336393" y="36754"/>
                  </a:lnTo>
                  <a:lnTo>
                    <a:pt x="1323498" y="17621"/>
                  </a:lnTo>
                  <a:lnTo>
                    <a:pt x="1304365" y="4726"/>
                  </a:lnTo>
                  <a:lnTo>
                    <a:pt x="1280921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08554" y="3606546"/>
              <a:ext cx="1341120" cy="361315"/>
            </a:xfrm>
            <a:custGeom>
              <a:avLst/>
              <a:gdLst/>
              <a:ahLst/>
              <a:cxnLst/>
              <a:rect l="l" t="t" r="r" b="b"/>
              <a:pathLst>
                <a:path w="1341120" h="361314">
                  <a:moveTo>
                    <a:pt x="0" y="60197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7" y="0"/>
                  </a:lnTo>
                  <a:lnTo>
                    <a:pt x="1280921" y="0"/>
                  </a:lnTo>
                  <a:lnTo>
                    <a:pt x="1304365" y="4726"/>
                  </a:lnTo>
                  <a:lnTo>
                    <a:pt x="1323498" y="17621"/>
                  </a:lnTo>
                  <a:lnTo>
                    <a:pt x="1336393" y="36754"/>
                  </a:lnTo>
                  <a:lnTo>
                    <a:pt x="1341120" y="60197"/>
                  </a:lnTo>
                  <a:lnTo>
                    <a:pt x="1341120" y="300989"/>
                  </a:lnTo>
                  <a:lnTo>
                    <a:pt x="1336393" y="324433"/>
                  </a:lnTo>
                  <a:lnTo>
                    <a:pt x="1323498" y="343566"/>
                  </a:lnTo>
                  <a:lnTo>
                    <a:pt x="1304365" y="356461"/>
                  </a:lnTo>
                  <a:lnTo>
                    <a:pt x="1280921" y="361187"/>
                  </a:lnTo>
                  <a:lnTo>
                    <a:pt x="60197" y="361187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11274" y="4016502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900" y="0"/>
                  </a:moveTo>
                  <a:lnTo>
                    <a:pt x="59943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3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3" y="359664"/>
                  </a:lnTo>
                  <a:lnTo>
                    <a:pt x="1739900" y="359664"/>
                  </a:lnTo>
                  <a:lnTo>
                    <a:pt x="1763250" y="354959"/>
                  </a:lnTo>
                  <a:lnTo>
                    <a:pt x="1782302" y="342122"/>
                  </a:lnTo>
                  <a:lnTo>
                    <a:pt x="1795139" y="323070"/>
                  </a:lnTo>
                  <a:lnTo>
                    <a:pt x="1799843" y="299720"/>
                  </a:lnTo>
                  <a:lnTo>
                    <a:pt x="1799843" y="59943"/>
                  </a:lnTo>
                  <a:lnTo>
                    <a:pt x="1795139" y="36593"/>
                  </a:lnTo>
                  <a:lnTo>
                    <a:pt x="1782302" y="17541"/>
                  </a:lnTo>
                  <a:lnTo>
                    <a:pt x="1763250" y="4704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1274" y="4016502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1739900" y="0"/>
                  </a:lnTo>
                  <a:lnTo>
                    <a:pt x="1763250" y="4704"/>
                  </a:lnTo>
                  <a:lnTo>
                    <a:pt x="1782302" y="17541"/>
                  </a:lnTo>
                  <a:lnTo>
                    <a:pt x="1795139" y="36593"/>
                  </a:lnTo>
                  <a:lnTo>
                    <a:pt x="1799843" y="59943"/>
                  </a:lnTo>
                  <a:lnTo>
                    <a:pt x="1799843" y="299720"/>
                  </a:lnTo>
                  <a:lnTo>
                    <a:pt x="1795139" y="323070"/>
                  </a:lnTo>
                  <a:lnTo>
                    <a:pt x="1782302" y="342122"/>
                  </a:lnTo>
                  <a:lnTo>
                    <a:pt x="1763250" y="354959"/>
                  </a:lnTo>
                  <a:lnTo>
                    <a:pt x="1739900" y="359664"/>
                  </a:lnTo>
                  <a:lnTo>
                    <a:pt x="59943" y="359664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3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51277" y="4042029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AR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98573" y="4416805"/>
            <a:ext cx="1825625" cy="385445"/>
            <a:chOff x="1798573" y="4416805"/>
            <a:chExt cx="1825625" cy="385445"/>
          </a:xfrm>
        </p:grpSpPr>
        <p:sp>
          <p:nvSpPr>
            <p:cNvPr id="25" name="object 25"/>
            <p:cNvSpPr/>
            <p:nvPr/>
          </p:nvSpPr>
          <p:spPr>
            <a:xfrm>
              <a:off x="1811273" y="4429505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900" y="0"/>
                  </a:moveTo>
                  <a:lnTo>
                    <a:pt x="59943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3" y="359664"/>
                  </a:lnTo>
                  <a:lnTo>
                    <a:pt x="1739900" y="359664"/>
                  </a:lnTo>
                  <a:lnTo>
                    <a:pt x="1763250" y="354959"/>
                  </a:lnTo>
                  <a:lnTo>
                    <a:pt x="1782302" y="342122"/>
                  </a:lnTo>
                  <a:lnTo>
                    <a:pt x="1795139" y="323070"/>
                  </a:lnTo>
                  <a:lnTo>
                    <a:pt x="1799843" y="299720"/>
                  </a:lnTo>
                  <a:lnTo>
                    <a:pt x="1799843" y="59944"/>
                  </a:lnTo>
                  <a:lnTo>
                    <a:pt x="1795139" y="36593"/>
                  </a:lnTo>
                  <a:lnTo>
                    <a:pt x="1782302" y="17541"/>
                  </a:lnTo>
                  <a:lnTo>
                    <a:pt x="1763250" y="4704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1273" y="4429505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1739900" y="0"/>
                  </a:lnTo>
                  <a:lnTo>
                    <a:pt x="1763250" y="4704"/>
                  </a:lnTo>
                  <a:lnTo>
                    <a:pt x="1782302" y="17541"/>
                  </a:lnTo>
                  <a:lnTo>
                    <a:pt x="1795139" y="36593"/>
                  </a:lnTo>
                  <a:lnTo>
                    <a:pt x="1799843" y="59944"/>
                  </a:lnTo>
                  <a:lnTo>
                    <a:pt x="1799843" y="299720"/>
                  </a:lnTo>
                  <a:lnTo>
                    <a:pt x="1795139" y="323070"/>
                  </a:lnTo>
                  <a:lnTo>
                    <a:pt x="1782302" y="342122"/>
                  </a:lnTo>
                  <a:lnTo>
                    <a:pt x="1763250" y="354959"/>
                  </a:lnTo>
                  <a:lnTo>
                    <a:pt x="1739900" y="359664"/>
                  </a:lnTo>
                  <a:lnTo>
                    <a:pt x="59943" y="359664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16226" y="4455414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AR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MA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66258" y="3575558"/>
            <a:ext cx="1825625" cy="385445"/>
            <a:chOff x="5366258" y="3575558"/>
            <a:chExt cx="1825625" cy="385445"/>
          </a:xfrm>
        </p:grpSpPr>
        <p:sp>
          <p:nvSpPr>
            <p:cNvPr id="29" name="object 29"/>
            <p:cNvSpPr/>
            <p:nvPr/>
          </p:nvSpPr>
          <p:spPr>
            <a:xfrm>
              <a:off x="5378958" y="3588258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899" y="0"/>
                  </a:moveTo>
                  <a:lnTo>
                    <a:pt x="59943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3"/>
                  </a:lnTo>
                  <a:lnTo>
                    <a:pt x="0" y="299719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3" y="359663"/>
                  </a:lnTo>
                  <a:lnTo>
                    <a:pt x="1739899" y="359663"/>
                  </a:lnTo>
                  <a:lnTo>
                    <a:pt x="1763250" y="354959"/>
                  </a:lnTo>
                  <a:lnTo>
                    <a:pt x="1782302" y="342122"/>
                  </a:lnTo>
                  <a:lnTo>
                    <a:pt x="1795139" y="323070"/>
                  </a:lnTo>
                  <a:lnTo>
                    <a:pt x="1799843" y="299719"/>
                  </a:lnTo>
                  <a:lnTo>
                    <a:pt x="1799843" y="59943"/>
                  </a:lnTo>
                  <a:lnTo>
                    <a:pt x="1795139" y="36593"/>
                  </a:lnTo>
                  <a:lnTo>
                    <a:pt x="1782302" y="17541"/>
                  </a:lnTo>
                  <a:lnTo>
                    <a:pt x="1763250" y="4704"/>
                  </a:lnTo>
                  <a:lnTo>
                    <a:pt x="1739899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8958" y="3588258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1739899" y="0"/>
                  </a:lnTo>
                  <a:lnTo>
                    <a:pt x="1763250" y="4704"/>
                  </a:lnTo>
                  <a:lnTo>
                    <a:pt x="1782302" y="17541"/>
                  </a:lnTo>
                  <a:lnTo>
                    <a:pt x="1795139" y="36593"/>
                  </a:lnTo>
                  <a:lnTo>
                    <a:pt x="1799843" y="59943"/>
                  </a:lnTo>
                  <a:lnTo>
                    <a:pt x="1799843" y="299719"/>
                  </a:lnTo>
                  <a:lnTo>
                    <a:pt x="1795139" y="323070"/>
                  </a:lnTo>
                  <a:lnTo>
                    <a:pt x="1782302" y="342122"/>
                  </a:lnTo>
                  <a:lnTo>
                    <a:pt x="1763250" y="354959"/>
                  </a:lnTo>
                  <a:lnTo>
                    <a:pt x="1739899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34278" y="3613530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VAR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66258" y="5056885"/>
            <a:ext cx="1825625" cy="385445"/>
            <a:chOff x="5366258" y="5056885"/>
            <a:chExt cx="1825625" cy="385445"/>
          </a:xfrm>
        </p:grpSpPr>
        <p:sp>
          <p:nvSpPr>
            <p:cNvPr id="33" name="object 33"/>
            <p:cNvSpPr/>
            <p:nvPr/>
          </p:nvSpPr>
          <p:spPr>
            <a:xfrm>
              <a:off x="5378958" y="5069585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899" y="0"/>
                  </a:moveTo>
                  <a:lnTo>
                    <a:pt x="59943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3"/>
                  </a:lnTo>
                  <a:lnTo>
                    <a:pt x="0" y="299719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3" y="359663"/>
                  </a:lnTo>
                  <a:lnTo>
                    <a:pt x="1739899" y="359663"/>
                  </a:lnTo>
                  <a:lnTo>
                    <a:pt x="1763250" y="354959"/>
                  </a:lnTo>
                  <a:lnTo>
                    <a:pt x="1782302" y="342122"/>
                  </a:lnTo>
                  <a:lnTo>
                    <a:pt x="1795139" y="323070"/>
                  </a:lnTo>
                  <a:lnTo>
                    <a:pt x="1799843" y="299719"/>
                  </a:lnTo>
                  <a:lnTo>
                    <a:pt x="1799843" y="59943"/>
                  </a:lnTo>
                  <a:lnTo>
                    <a:pt x="1795139" y="36593"/>
                  </a:lnTo>
                  <a:lnTo>
                    <a:pt x="1782302" y="17541"/>
                  </a:lnTo>
                  <a:lnTo>
                    <a:pt x="1763250" y="4704"/>
                  </a:lnTo>
                  <a:lnTo>
                    <a:pt x="1739899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8958" y="5069585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1739899" y="0"/>
                  </a:lnTo>
                  <a:lnTo>
                    <a:pt x="1763250" y="4704"/>
                  </a:lnTo>
                  <a:lnTo>
                    <a:pt x="1782302" y="17541"/>
                  </a:lnTo>
                  <a:lnTo>
                    <a:pt x="1795139" y="36593"/>
                  </a:lnTo>
                  <a:lnTo>
                    <a:pt x="1799843" y="59943"/>
                  </a:lnTo>
                  <a:lnTo>
                    <a:pt x="1799843" y="299719"/>
                  </a:lnTo>
                  <a:lnTo>
                    <a:pt x="1795139" y="323070"/>
                  </a:lnTo>
                  <a:lnTo>
                    <a:pt x="1782302" y="342122"/>
                  </a:lnTo>
                  <a:lnTo>
                    <a:pt x="1763250" y="354959"/>
                  </a:lnTo>
                  <a:lnTo>
                    <a:pt x="1739899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43980" y="5095747"/>
            <a:ext cx="67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V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366258" y="4515865"/>
            <a:ext cx="1825625" cy="385445"/>
            <a:chOff x="5366258" y="4515865"/>
            <a:chExt cx="1825625" cy="385445"/>
          </a:xfrm>
        </p:grpSpPr>
        <p:sp>
          <p:nvSpPr>
            <p:cNvPr id="37" name="object 37"/>
            <p:cNvSpPr/>
            <p:nvPr/>
          </p:nvSpPr>
          <p:spPr>
            <a:xfrm>
              <a:off x="5378958" y="4528565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899" y="0"/>
                  </a:moveTo>
                  <a:lnTo>
                    <a:pt x="59943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3"/>
                  </a:lnTo>
                  <a:lnTo>
                    <a:pt x="0" y="299719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3" y="359663"/>
                  </a:lnTo>
                  <a:lnTo>
                    <a:pt x="1739899" y="359663"/>
                  </a:lnTo>
                  <a:lnTo>
                    <a:pt x="1763250" y="354959"/>
                  </a:lnTo>
                  <a:lnTo>
                    <a:pt x="1782302" y="342122"/>
                  </a:lnTo>
                  <a:lnTo>
                    <a:pt x="1795139" y="323070"/>
                  </a:lnTo>
                  <a:lnTo>
                    <a:pt x="1799843" y="299719"/>
                  </a:lnTo>
                  <a:lnTo>
                    <a:pt x="1799843" y="59943"/>
                  </a:lnTo>
                  <a:lnTo>
                    <a:pt x="1795139" y="36593"/>
                  </a:lnTo>
                  <a:lnTo>
                    <a:pt x="1782302" y="17541"/>
                  </a:lnTo>
                  <a:lnTo>
                    <a:pt x="1763250" y="4704"/>
                  </a:lnTo>
                  <a:lnTo>
                    <a:pt x="1739899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8958" y="4528565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1739899" y="0"/>
                  </a:lnTo>
                  <a:lnTo>
                    <a:pt x="1763250" y="4704"/>
                  </a:lnTo>
                  <a:lnTo>
                    <a:pt x="1782302" y="17541"/>
                  </a:lnTo>
                  <a:lnTo>
                    <a:pt x="1795139" y="36593"/>
                  </a:lnTo>
                  <a:lnTo>
                    <a:pt x="1799843" y="59943"/>
                  </a:lnTo>
                  <a:lnTo>
                    <a:pt x="1799843" y="299719"/>
                  </a:lnTo>
                  <a:lnTo>
                    <a:pt x="1795139" y="323070"/>
                  </a:lnTo>
                  <a:lnTo>
                    <a:pt x="1782302" y="342122"/>
                  </a:lnTo>
                  <a:lnTo>
                    <a:pt x="1763250" y="354959"/>
                  </a:lnTo>
                  <a:lnTo>
                    <a:pt x="1739899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66840" y="4554169"/>
            <a:ext cx="624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ARDL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78429" y="2047494"/>
            <a:ext cx="3600450" cy="138430"/>
          </a:xfrm>
          <a:custGeom>
            <a:avLst/>
            <a:gdLst/>
            <a:ahLst/>
            <a:cxnLst/>
            <a:rect l="l" t="t" r="r" b="b"/>
            <a:pathLst>
              <a:path w="3600450" h="138430">
                <a:moveTo>
                  <a:pt x="1805940" y="0"/>
                </a:moveTo>
                <a:lnTo>
                  <a:pt x="0" y="137921"/>
                </a:lnTo>
              </a:path>
              <a:path w="3600450" h="138430">
                <a:moveTo>
                  <a:pt x="1805940" y="0"/>
                </a:moveTo>
                <a:lnTo>
                  <a:pt x="3600450" y="137921"/>
                </a:lnTo>
              </a:path>
            </a:pathLst>
          </a:custGeom>
          <a:ln w="28575">
            <a:solidFill>
              <a:srgbClr val="0E0E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113282" y="2881693"/>
            <a:ext cx="3131820" cy="591185"/>
            <a:chOff x="1113282" y="2881693"/>
            <a:chExt cx="3131820" cy="591185"/>
          </a:xfrm>
        </p:grpSpPr>
        <p:sp>
          <p:nvSpPr>
            <p:cNvPr id="42" name="object 42"/>
            <p:cNvSpPr/>
            <p:nvPr/>
          </p:nvSpPr>
          <p:spPr>
            <a:xfrm>
              <a:off x="2677668" y="288645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3282" y="2887217"/>
              <a:ext cx="3131820" cy="585470"/>
            </a:xfrm>
            <a:custGeom>
              <a:avLst/>
              <a:gdLst/>
              <a:ahLst/>
              <a:cxnLst/>
              <a:rect l="l" t="t" r="r" b="b"/>
              <a:pathLst>
                <a:path w="3131820" h="585470">
                  <a:moveTo>
                    <a:pt x="3034284" y="0"/>
                  </a:moveTo>
                  <a:lnTo>
                    <a:pt x="97536" y="0"/>
                  </a:lnTo>
                  <a:lnTo>
                    <a:pt x="59568" y="7667"/>
                  </a:lnTo>
                  <a:lnTo>
                    <a:pt x="28565" y="28575"/>
                  </a:lnTo>
                  <a:lnTo>
                    <a:pt x="7664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4" y="525637"/>
                  </a:lnTo>
                  <a:lnTo>
                    <a:pt x="28565" y="556641"/>
                  </a:lnTo>
                  <a:lnTo>
                    <a:pt x="59568" y="577548"/>
                  </a:lnTo>
                  <a:lnTo>
                    <a:pt x="97536" y="585216"/>
                  </a:lnTo>
                  <a:lnTo>
                    <a:pt x="3034284" y="585216"/>
                  </a:lnTo>
                  <a:lnTo>
                    <a:pt x="3072241" y="577548"/>
                  </a:lnTo>
                  <a:lnTo>
                    <a:pt x="3103245" y="556641"/>
                  </a:lnTo>
                  <a:lnTo>
                    <a:pt x="3124152" y="525637"/>
                  </a:lnTo>
                  <a:lnTo>
                    <a:pt x="3131820" y="487680"/>
                  </a:lnTo>
                  <a:lnTo>
                    <a:pt x="3131820" y="97536"/>
                  </a:lnTo>
                  <a:lnTo>
                    <a:pt x="3124152" y="59578"/>
                  </a:lnTo>
                  <a:lnTo>
                    <a:pt x="3103245" y="28575"/>
                  </a:lnTo>
                  <a:lnTo>
                    <a:pt x="3072241" y="7667"/>
                  </a:lnTo>
                  <a:lnTo>
                    <a:pt x="3034284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9147" y="2887802"/>
            <a:ext cx="310070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E0E6F"/>
                </a:solidFill>
                <a:latin typeface="Malgun Gothic"/>
                <a:cs typeface="Malgun Gothic"/>
              </a:rPr>
              <a:t>하나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1800" b="1" spc="-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시계열</a:t>
            </a:r>
            <a:r>
              <a:rPr sz="1800" b="1" spc="-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자료</a:t>
            </a:r>
            <a:r>
              <a:rPr sz="1800" b="1" spc="-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203200" algn="l"/>
                <a:tab pos="3074035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“과거는</a:t>
            </a: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현재의</a:t>
            </a:r>
            <a:r>
              <a:rPr sz="1800" b="1" u="heavy" spc="-35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거울이다”	</a:t>
            </a:r>
            <a:endParaRPr sz="1800">
              <a:latin typeface="Malgun Gothic"/>
              <a:cs typeface="Malgun Gothic"/>
            </a:endParaRPr>
          </a:p>
          <a:p>
            <a:pPr marL="36830" algn="ctr">
              <a:lnSpc>
                <a:spcPct val="100000"/>
              </a:lnSpc>
              <a:spcBef>
                <a:spcPts val="1540"/>
              </a:spcBef>
              <a:tabLst>
                <a:tab pos="1797050" algn="l"/>
              </a:tabLst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AR	MA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12970" y="2888742"/>
            <a:ext cx="3131820" cy="586740"/>
          </a:xfrm>
          <a:custGeom>
            <a:avLst/>
            <a:gdLst/>
            <a:ahLst/>
            <a:cxnLst/>
            <a:rect l="l" t="t" r="r" b="b"/>
            <a:pathLst>
              <a:path w="3131820" h="586739">
                <a:moveTo>
                  <a:pt x="3034029" y="0"/>
                </a:moveTo>
                <a:lnTo>
                  <a:pt x="97789" y="0"/>
                </a:lnTo>
                <a:lnTo>
                  <a:pt x="59739" y="7689"/>
                </a:lnTo>
                <a:lnTo>
                  <a:pt x="28654" y="28654"/>
                </a:lnTo>
                <a:lnTo>
                  <a:pt x="7689" y="59739"/>
                </a:lnTo>
                <a:lnTo>
                  <a:pt x="0" y="97790"/>
                </a:lnTo>
                <a:lnTo>
                  <a:pt x="0" y="488950"/>
                </a:lnTo>
                <a:lnTo>
                  <a:pt x="7689" y="527000"/>
                </a:lnTo>
                <a:lnTo>
                  <a:pt x="28654" y="558085"/>
                </a:lnTo>
                <a:lnTo>
                  <a:pt x="59739" y="579050"/>
                </a:lnTo>
                <a:lnTo>
                  <a:pt x="97789" y="586740"/>
                </a:lnTo>
                <a:lnTo>
                  <a:pt x="3034029" y="586740"/>
                </a:lnTo>
                <a:lnTo>
                  <a:pt x="3072080" y="579050"/>
                </a:lnTo>
                <a:lnTo>
                  <a:pt x="3103165" y="558085"/>
                </a:lnTo>
                <a:lnTo>
                  <a:pt x="3124130" y="527000"/>
                </a:lnTo>
                <a:lnTo>
                  <a:pt x="3131820" y="488950"/>
                </a:lnTo>
                <a:lnTo>
                  <a:pt x="3131820" y="97790"/>
                </a:lnTo>
                <a:lnTo>
                  <a:pt x="3124130" y="59739"/>
                </a:lnTo>
                <a:lnTo>
                  <a:pt x="3103165" y="28654"/>
                </a:lnTo>
                <a:lnTo>
                  <a:pt x="3072080" y="7689"/>
                </a:lnTo>
                <a:lnTo>
                  <a:pt x="3034029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28924" y="2890773"/>
            <a:ext cx="310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E0E6F"/>
                </a:solidFill>
                <a:latin typeface="Malgun Gothic"/>
                <a:cs typeface="Malgun Gothic"/>
              </a:rPr>
              <a:t>여러</a:t>
            </a:r>
            <a:r>
              <a:rPr sz="1800" b="1" spc="-30" dirty="0">
                <a:solidFill>
                  <a:srgbClr val="0E0E6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시계열</a:t>
            </a:r>
            <a:r>
              <a:rPr sz="1800" b="1" spc="-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자료</a:t>
            </a:r>
            <a:r>
              <a:rPr sz="1800" b="1" spc="-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80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“여러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시계열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간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관계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분석”</a:t>
            </a:r>
            <a:r>
              <a:rPr sz="1800" b="1" u="heavy" spc="-285" dirty="0">
                <a:solidFill>
                  <a:srgbClr val="FFFFFF"/>
                </a:solidFill>
                <a:uFill>
                  <a:solidFill>
                    <a:srgbClr val="0E0E6F"/>
                  </a:solidFill>
                </a:uFill>
                <a:latin typeface="Malgun Gothic"/>
                <a:cs typeface="Malgun Gothic"/>
              </a:rPr>
              <a:t> 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98573" y="5357114"/>
            <a:ext cx="1825625" cy="386715"/>
            <a:chOff x="1798573" y="5357114"/>
            <a:chExt cx="1825625" cy="386715"/>
          </a:xfrm>
        </p:grpSpPr>
        <p:sp>
          <p:nvSpPr>
            <p:cNvPr id="48" name="object 48"/>
            <p:cNvSpPr/>
            <p:nvPr/>
          </p:nvSpPr>
          <p:spPr>
            <a:xfrm>
              <a:off x="1811273" y="5369814"/>
              <a:ext cx="1800225" cy="361315"/>
            </a:xfrm>
            <a:custGeom>
              <a:avLst/>
              <a:gdLst/>
              <a:ahLst/>
              <a:cxnLst/>
              <a:rect l="l" t="t" r="r" b="b"/>
              <a:pathLst>
                <a:path w="1800225" h="361314">
                  <a:moveTo>
                    <a:pt x="1739646" y="0"/>
                  </a:moveTo>
                  <a:lnTo>
                    <a:pt x="60198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22"/>
                  </a:lnTo>
                  <a:lnTo>
                    <a:pt x="17621" y="343557"/>
                  </a:lnTo>
                  <a:lnTo>
                    <a:pt x="36754" y="356457"/>
                  </a:lnTo>
                  <a:lnTo>
                    <a:pt x="60198" y="361188"/>
                  </a:lnTo>
                  <a:lnTo>
                    <a:pt x="1739646" y="361188"/>
                  </a:lnTo>
                  <a:lnTo>
                    <a:pt x="1763089" y="356457"/>
                  </a:lnTo>
                  <a:lnTo>
                    <a:pt x="1782222" y="343557"/>
                  </a:lnTo>
                  <a:lnTo>
                    <a:pt x="1795117" y="324422"/>
                  </a:lnTo>
                  <a:lnTo>
                    <a:pt x="1799843" y="300990"/>
                  </a:lnTo>
                  <a:lnTo>
                    <a:pt x="1799843" y="60198"/>
                  </a:lnTo>
                  <a:lnTo>
                    <a:pt x="1795117" y="36754"/>
                  </a:lnTo>
                  <a:lnTo>
                    <a:pt x="1782222" y="17621"/>
                  </a:lnTo>
                  <a:lnTo>
                    <a:pt x="1763089" y="4726"/>
                  </a:lnTo>
                  <a:lnTo>
                    <a:pt x="1739646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11273" y="5369814"/>
              <a:ext cx="1800225" cy="361315"/>
            </a:xfrm>
            <a:custGeom>
              <a:avLst/>
              <a:gdLst/>
              <a:ahLst/>
              <a:cxnLst/>
              <a:rect l="l" t="t" r="r" b="b"/>
              <a:pathLst>
                <a:path w="1800225" h="361314">
                  <a:moveTo>
                    <a:pt x="0" y="60198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8" y="0"/>
                  </a:lnTo>
                  <a:lnTo>
                    <a:pt x="1739646" y="0"/>
                  </a:lnTo>
                  <a:lnTo>
                    <a:pt x="1763089" y="4726"/>
                  </a:lnTo>
                  <a:lnTo>
                    <a:pt x="1782222" y="17621"/>
                  </a:lnTo>
                  <a:lnTo>
                    <a:pt x="1795117" y="36754"/>
                  </a:lnTo>
                  <a:lnTo>
                    <a:pt x="1799843" y="60198"/>
                  </a:lnTo>
                  <a:lnTo>
                    <a:pt x="1799843" y="300990"/>
                  </a:lnTo>
                  <a:lnTo>
                    <a:pt x="1795117" y="324422"/>
                  </a:lnTo>
                  <a:lnTo>
                    <a:pt x="1782222" y="343557"/>
                  </a:lnTo>
                  <a:lnTo>
                    <a:pt x="1763089" y="356457"/>
                  </a:lnTo>
                  <a:lnTo>
                    <a:pt x="1739646" y="361188"/>
                  </a:lnTo>
                  <a:lnTo>
                    <a:pt x="60198" y="361188"/>
                  </a:lnTo>
                  <a:lnTo>
                    <a:pt x="36754" y="356457"/>
                  </a:lnTo>
                  <a:lnTo>
                    <a:pt x="17621" y="343557"/>
                  </a:lnTo>
                  <a:lnTo>
                    <a:pt x="4726" y="324422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381757" y="5396585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ARCH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372353" y="4000753"/>
            <a:ext cx="1825625" cy="385445"/>
            <a:chOff x="5372353" y="4000753"/>
            <a:chExt cx="1825625" cy="385445"/>
          </a:xfrm>
        </p:grpSpPr>
        <p:sp>
          <p:nvSpPr>
            <p:cNvPr id="52" name="object 52"/>
            <p:cNvSpPr/>
            <p:nvPr/>
          </p:nvSpPr>
          <p:spPr>
            <a:xfrm>
              <a:off x="5385053" y="4013453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900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4" y="359664"/>
                  </a:lnTo>
                  <a:lnTo>
                    <a:pt x="1739900" y="359664"/>
                  </a:lnTo>
                  <a:lnTo>
                    <a:pt x="1763250" y="354959"/>
                  </a:lnTo>
                  <a:lnTo>
                    <a:pt x="1782302" y="342122"/>
                  </a:lnTo>
                  <a:lnTo>
                    <a:pt x="1795139" y="323070"/>
                  </a:lnTo>
                  <a:lnTo>
                    <a:pt x="1799844" y="299720"/>
                  </a:lnTo>
                  <a:lnTo>
                    <a:pt x="1799844" y="59944"/>
                  </a:lnTo>
                  <a:lnTo>
                    <a:pt x="1795139" y="36593"/>
                  </a:lnTo>
                  <a:lnTo>
                    <a:pt x="1782302" y="17541"/>
                  </a:lnTo>
                  <a:lnTo>
                    <a:pt x="1763250" y="4704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85053" y="4013453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1739900" y="0"/>
                  </a:lnTo>
                  <a:lnTo>
                    <a:pt x="1763250" y="4704"/>
                  </a:lnTo>
                  <a:lnTo>
                    <a:pt x="1782302" y="17541"/>
                  </a:lnTo>
                  <a:lnTo>
                    <a:pt x="1795139" y="36593"/>
                  </a:lnTo>
                  <a:lnTo>
                    <a:pt x="1799844" y="59944"/>
                  </a:lnTo>
                  <a:lnTo>
                    <a:pt x="1799844" y="299720"/>
                  </a:lnTo>
                  <a:lnTo>
                    <a:pt x="1795139" y="323070"/>
                  </a:lnTo>
                  <a:lnTo>
                    <a:pt x="1782302" y="342122"/>
                  </a:lnTo>
                  <a:lnTo>
                    <a:pt x="1763250" y="354959"/>
                  </a:lnTo>
                  <a:lnTo>
                    <a:pt x="1739900" y="359664"/>
                  </a:lnTo>
                  <a:lnTo>
                    <a:pt x="59944" y="359664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48858" y="4038980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V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RMA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366258" y="5573521"/>
            <a:ext cx="1825625" cy="386715"/>
            <a:chOff x="5366258" y="5573521"/>
            <a:chExt cx="1825625" cy="386715"/>
          </a:xfrm>
        </p:grpSpPr>
        <p:sp>
          <p:nvSpPr>
            <p:cNvPr id="56" name="object 56"/>
            <p:cNvSpPr/>
            <p:nvPr/>
          </p:nvSpPr>
          <p:spPr>
            <a:xfrm>
              <a:off x="5378958" y="5586221"/>
              <a:ext cx="1800225" cy="361315"/>
            </a:xfrm>
            <a:custGeom>
              <a:avLst/>
              <a:gdLst/>
              <a:ahLst/>
              <a:cxnLst/>
              <a:rect l="l" t="t" r="r" b="b"/>
              <a:pathLst>
                <a:path w="1800225" h="361314">
                  <a:moveTo>
                    <a:pt x="1739645" y="0"/>
                  </a:moveTo>
                  <a:lnTo>
                    <a:pt x="60197" y="0"/>
                  </a:lnTo>
                  <a:lnTo>
                    <a:pt x="36754" y="4730"/>
                  </a:lnTo>
                  <a:lnTo>
                    <a:pt x="17621" y="17630"/>
                  </a:lnTo>
                  <a:lnTo>
                    <a:pt x="4726" y="36765"/>
                  </a:lnTo>
                  <a:lnTo>
                    <a:pt x="0" y="60197"/>
                  </a:lnTo>
                  <a:lnTo>
                    <a:pt x="0" y="300989"/>
                  </a:lnTo>
                  <a:lnTo>
                    <a:pt x="4726" y="324422"/>
                  </a:lnTo>
                  <a:lnTo>
                    <a:pt x="17621" y="343557"/>
                  </a:lnTo>
                  <a:lnTo>
                    <a:pt x="36754" y="356457"/>
                  </a:lnTo>
                  <a:lnTo>
                    <a:pt x="60197" y="361187"/>
                  </a:lnTo>
                  <a:lnTo>
                    <a:pt x="1739645" y="361187"/>
                  </a:lnTo>
                  <a:lnTo>
                    <a:pt x="1763089" y="356457"/>
                  </a:lnTo>
                  <a:lnTo>
                    <a:pt x="1782222" y="343557"/>
                  </a:lnTo>
                  <a:lnTo>
                    <a:pt x="1795117" y="324422"/>
                  </a:lnTo>
                  <a:lnTo>
                    <a:pt x="1799843" y="300989"/>
                  </a:lnTo>
                  <a:lnTo>
                    <a:pt x="1799843" y="60197"/>
                  </a:lnTo>
                  <a:lnTo>
                    <a:pt x="1795117" y="36765"/>
                  </a:lnTo>
                  <a:lnTo>
                    <a:pt x="1782222" y="17630"/>
                  </a:lnTo>
                  <a:lnTo>
                    <a:pt x="1763089" y="4730"/>
                  </a:lnTo>
                  <a:lnTo>
                    <a:pt x="1739645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8958" y="5586221"/>
              <a:ext cx="1800225" cy="361315"/>
            </a:xfrm>
            <a:custGeom>
              <a:avLst/>
              <a:gdLst/>
              <a:ahLst/>
              <a:cxnLst/>
              <a:rect l="l" t="t" r="r" b="b"/>
              <a:pathLst>
                <a:path w="1800225" h="361314">
                  <a:moveTo>
                    <a:pt x="0" y="60197"/>
                  </a:moveTo>
                  <a:lnTo>
                    <a:pt x="4726" y="36765"/>
                  </a:lnTo>
                  <a:lnTo>
                    <a:pt x="17621" y="17630"/>
                  </a:lnTo>
                  <a:lnTo>
                    <a:pt x="36754" y="4730"/>
                  </a:lnTo>
                  <a:lnTo>
                    <a:pt x="60197" y="0"/>
                  </a:lnTo>
                  <a:lnTo>
                    <a:pt x="1739645" y="0"/>
                  </a:lnTo>
                  <a:lnTo>
                    <a:pt x="1763089" y="4730"/>
                  </a:lnTo>
                  <a:lnTo>
                    <a:pt x="1782222" y="17630"/>
                  </a:lnTo>
                  <a:lnTo>
                    <a:pt x="1795117" y="36765"/>
                  </a:lnTo>
                  <a:lnTo>
                    <a:pt x="1799843" y="60197"/>
                  </a:lnTo>
                  <a:lnTo>
                    <a:pt x="1799843" y="300989"/>
                  </a:lnTo>
                  <a:lnTo>
                    <a:pt x="1795117" y="324422"/>
                  </a:lnTo>
                  <a:lnTo>
                    <a:pt x="1782222" y="343557"/>
                  </a:lnTo>
                  <a:lnTo>
                    <a:pt x="1763089" y="356457"/>
                  </a:lnTo>
                  <a:lnTo>
                    <a:pt x="1739645" y="361187"/>
                  </a:lnTo>
                  <a:lnTo>
                    <a:pt x="60197" y="361187"/>
                  </a:lnTo>
                  <a:lnTo>
                    <a:pt x="36754" y="356457"/>
                  </a:lnTo>
                  <a:lnTo>
                    <a:pt x="17621" y="343557"/>
                  </a:lnTo>
                  <a:lnTo>
                    <a:pt x="4726" y="324422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758053" y="5612688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MGARCH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366258" y="6114541"/>
            <a:ext cx="1825625" cy="386715"/>
            <a:chOff x="5366258" y="6114541"/>
            <a:chExt cx="1825625" cy="386715"/>
          </a:xfrm>
        </p:grpSpPr>
        <p:sp>
          <p:nvSpPr>
            <p:cNvPr id="60" name="object 60"/>
            <p:cNvSpPr/>
            <p:nvPr/>
          </p:nvSpPr>
          <p:spPr>
            <a:xfrm>
              <a:off x="5378958" y="6127241"/>
              <a:ext cx="1800225" cy="361315"/>
            </a:xfrm>
            <a:custGeom>
              <a:avLst/>
              <a:gdLst/>
              <a:ahLst/>
              <a:cxnLst/>
              <a:rect l="l" t="t" r="r" b="b"/>
              <a:pathLst>
                <a:path w="1800225" h="361314">
                  <a:moveTo>
                    <a:pt x="1739645" y="0"/>
                  </a:moveTo>
                  <a:lnTo>
                    <a:pt x="60197" y="0"/>
                  </a:lnTo>
                  <a:lnTo>
                    <a:pt x="36754" y="4730"/>
                  </a:lnTo>
                  <a:lnTo>
                    <a:pt x="17621" y="17630"/>
                  </a:lnTo>
                  <a:lnTo>
                    <a:pt x="4726" y="36765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26" y="324422"/>
                  </a:lnTo>
                  <a:lnTo>
                    <a:pt x="17621" y="343557"/>
                  </a:lnTo>
                  <a:lnTo>
                    <a:pt x="36754" y="356457"/>
                  </a:lnTo>
                  <a:lnTo>
                    <a:pt x="60197" y="361188"/>
                  </a:lnTo>
                  <a:lnTo>
                    <a:pt x="1739645" y="361188"/>
                  </a:lnTo>
                  <a:lnTo>
                    <a:pt x="1763089" y="356457"/>
                  </a:lnTo>
                  <a:lnTo>
                    <a:pt x="1782222" y="343557"/>
                  </a:lnTo>
                  <a:lnTo>
                    <a:pt x="1795117" y="324422"/>
                  </a:lnTo>
                  <a:lnTo>
                    <a:pt x="1799843" y="300990"/>
                  </a:lnTo>
                  <a:lnTo>
                    <a:pt x="1799843" y="60198"/>
                  </a:lnTo>
                  <a:lnTo>
                    <a:pt x="1795117" y="36765"/>
                  </a:lnTo>
                  <a:lnTo>
                    <a:pt x="1782222" y="17630"/>
                  </a:lnTo>
                  <a:lnTo>
                    <a:pt x="1763089" y="4730"/>
                  </a:lnTo>
                  <a:lnTo>
                    <a:pt x="1739645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78958" y="6127241"/>
              <a:ext cx="1800225" cy="361315"/>
            </a:xfrm>
            <a:custGeom>
              <a:avLst/>
              <a:gdLst/>
              <a:ahLst/>
              <a:cxnLst/>
              <a:rect l="l" t="t" r="r" b="b"/>
              <a:pathLst>
                <a:path w="1800225" h="361314">
                  <a:moveTo>
                    <a:pt x="0" y="60198"/>
                  </a:moveTo>
                  <a:lnTo>
                    <a:pt x="4726" y="36765"/>
                  </a:lnTo>
                  <a:lnTo>
                    <a:pt x="17621" y="17630"/>
                  </a:lnTo>
                  <a:lnTo>
                    <a:pt x="36754" y="4730"/>
                  </a:lnTo>
                  <a:lnTo>
                    <a:pt x="60197" y="0"/>
                  </a:lnTo>
                  <a:lnTo>
                    <a:pt x="1739645" y="0"/>
                  </a:lnTo>
                  <a:lnTo>
                    <a:pt x="1763089" y="4730"/>
                  </a:lnTo>
                  <a:lnTo>
                    <a:pt x="1782222" y="17630"/>
                  </a:lnTo>
                  <a:lnTo>
                    <a:pt x="1795117" y="36765"/>
                  </a:lnTo>
                  <a:lnTo>
                    <a:pt x="1799843" y="60198"/>
                  </a:lnTo>
                  <a:lnTo>
                    <a:pt x="1799843" y="300990"/>
                  </a:lnTo>
                  <a:lnTo>
                    <a:pt x="1795117" y="324422"/>
                  </a:lnTo>
                  <a:lnTo>
                    <a:pt x="1782222" y="343557"/>
                  </a:lnTo>
                  <a:lnTo>
                    <a:pt x="1763089" y="356457"/>
                  </a:lnTo>
                  <a:lnTo>
                    <a:pt x="1739645" y="361188"/>
                  </a:lnTo>
                  <a:lnTo>
                    <a:pt x="60197" y="361188"/>
                  </a:lnTo>
                  <a:lnTo>
                    <a:pt x="36754" y="356457"/>
                  </a:lnTo>
                  <a:lnTo>
                    <a:pt x="17621" y="343557"/>
                  </a:lnTo>
                  <a:lnTo>
                    <a:pt x="4726" y="324422"/>
                  </a:lnTo>
                  <a:lnTo>
                    <a:pt x="0" y="300990"/>
                  </a:lnTo>
                  <a:lnTo>
                    <a:pt x="0" y="60198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166865" y="6154013"/>
            <a:ext cx="227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…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798573" y="5789929"/>
            <a:ext cx="1825625" cy="385445"/>
            <a:chOff x="1798573" y="5789929"/>
            <a:chExt cx="1825625" cy="385445"/>
          </a:xfrm>
        </p:grpSpPr>
        <p:sp>
          <p:nvSpPr>
            <p:cNvPr id="64" name="object 64"/>
            <p:cNvSpPr/>
            <p:nvPr/>
          </p:nvSpPr>
          <p:spPr>
            <a:xfrm>
              <a:off x="1811273" y="5802629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900" y="0"/>
                  </a:moveTo>
                  <a:lnTo>
                    <a:pt x="59943" y="0"/>
                  </a:lnTo>
                  <a:lnTo>
                    <a:pt x="36593" y="4710"/>
                  </a:lnTo>
                  <a:lnTo>
                    <a:pt x="17541" y="17556"/>
                  </a:lnTo>
                  <a:lnTo>
                    <a:pt x="4704" y="36609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54"/>
                  </a:lnTo>
                  <a:lnTo>
                    <a:pt x="17541" y="342107"/>
                  </a:lnTo>
                  <a:lnTo>
                    <a:pt x="36593" y="354953"/>
                  </a:lnTo>
                  <a:lnTo>
                    <a:pt x="59943" y="359664"/>
                  </a:lnTo>
                  <a:lnTo>
                    <a:pt x="1739900" y="359664"/>
                  </a:lnTo>
                  <a:lnTo>
                    <a:pt x="1763250" y="354953"/>
                  </a:lnTo>
                  <a:lnTo>
                    <a:pt x="1782302" y="342107"/>
                  </a:lnTo>
                  <a:lnTo>
                    <a:pt x="1795139" y="323054"/>
                  </a:lnTo>
                  <a:lnTo>
                    <a:pt x="1799843" y="299720"/>
                  </a:lnTo>
                  <a:lnTo>
                    <a:pt x="1799843" y="59944"/>
                  </a:lnTo>
                  <a:lnTo>
                    <a:pt x="1795139" y="36609"/>
                  </a:lnTo>
                  <a:lnTo>
                    <a:pt x="1782302" y="17556"/>
                  </a:lnTo>
                  <a:lnTo>
                    <a:pt x="1763250" y="471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11273" y="5802629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4"/>
                  </a:moveTo>
                  <a:lnTo>
                    <a:pt x="4704" y="36609"/>
                  </a:lnTo>
                  <a:lnTo>
                    <a:pt x="17541" y="17556"/>
                  </a:lnTo>
                  <a:lnTo>
                    <a:pt x="36593" y="4710"/>
                  </a:lnTo>
                  <a:lnTo>
                    <a:pt x="59943" y="0"/>
                  </a:lnTo>
                  <a:lnTo>
                    <a:pt x="1739900" y="0"/>
                  </a:lnTo>
                  <a:lnTo>
                    <a:pt x="1763250" y="4710"/>
                  </a:lnTo>
                  <a:lnTo>
                    <a:pt x="1782302" y="17556"/>
                  </a:lnTo>
                  <a:lnTo>
                    <a:pt x="1795139" y="36609"/>
                  </a:lnTo>
                  <a:lnTo>
                    <a:pt x="1799843" y="59944"/>
                  </a:lnTo>
                  <a:lnTo>
                    <a:pt x="1799843" y="299720"/>
                  </a:lnTo>
                  <a:lnTo>
                    <a:pt x="1795139" y="323054"/>
                  </a:lnTo>
                  <a:lnTo>
                    <a:pt x="1782302" y="342107"/>
                  </a:lnTo>
                  <a:lnTo>
                    <a:pt x="1763250" y="354953"/>
                  </a:lnTo>
                  <a:lnTo>
                    <a:pt x="1739900" y="359664"/>
                  </a:lnTo>
                  <a:lnTo>
                    <a:pt x="59943" y="359664"/>
                  </a:lnTo>
                  <a:lnTo>
                    <a:pt x="36593" y="354953"/>
                  </a:lnTo>
                  <a:lnTo>
                    <a:pt x="17541" y="342107"/>
                  </a:lnTo>
                  <a:lnTo>
                    <a:pt x="4704" y="323054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299461" y="5828182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Malgun Gothic"/>
                <a:cs typeface="Malgun Gothic"/>
              </a:rPr>
              <a:t>GARCH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798573" y="4823714"/>
            <a:ext cx="1825625" cy="420370"/>
            <a:chOff x="1798573" y="4823714"/>
            <a:chExt cx="1825625" cy="420370"/>
          </a:xfrm>
        </p:grpSpPr>
        <p:sp>
          <p:nvSpPr>
            <p:cNvPr id="68" name="object 68"/>
            <p:cNvSpPr/>
            <p:nvPr/>
          </p:nvSpPr>
          <p:spPr>
            <a:xfrm>
              <a:off x="1811273" y="4836414"/>
              <a:ext cx="1800225" cy="394970"/>
            </a:xfrm>
            <a:custGeom>
              <a:avLst/>
              <a:gdLst/>
              <a:ahLst/>
              <a:cxnLst/>
              <a:rect l="l" t="t" r="r" b="b"/>
              <a:pathLst>
                <a:path w="1800225" h="394970">
                  <a:moveTo>
                    <a:pt x="1734058" y="0"/>
                  </a:moveTo>
                  <a:lnTo>
                    <a:pt x="65786" y="0"/>
                  </a:lnTo>
                  <a:lnTo>
                    <a:pt x="40183" y="5171"/>
                  </a:lnTo>
                  <a:lnTo>
                    <a:pt x="19272" y="19272"/>
                  </a:lnTo>
                  <a:lnTo>
                    <a:pt x="5171" y="40183"/>
                  </a:lnTo>
                  <a:lnTo>
                    <a:pt x="0" y="65786"/>
                  </a:lnTo>
                  <a:lnTo>
                    <a:pt x="0" y="328930"/>
                  </a:lnTo>
                  <a:lnTo>
                    <a:pt x="5171" y="354532"/>
                  </a:lnTo>
                  <a:lnTo>
                    <a:pt x="19272" y="375443"/>
                  </a:lnTo>
                  <a:lnTo>
                    <a:pt x="40183" y="389544"/>
                  </a:lnTo>
                  <a:lnTo>
                    <a:pt x="65786" y="394716"/>
                  </a:lnTo>
                  <a:lnTo>
                    <a:pt x="1734058" y="394716"/>
                  </a:lnTo>
                  <a:lnTo>
                    <a:pt x="1759660" y="389544"/>
                  </a:lnTo>
                  <a:lnTo>
                    <a:pt x="1780571" y="375443"/>
                  </a:lnTo>
                  <a:lnTo>
                    <a:pt x="1794672" y="354532"/>
                  </a:lnTo>
                  <a:lnTo>
                    <a:pt x="1799843" y="328930"/>
                  </a:lnTo>
                  <a:lnTo>
                    <a:pt x="1799843" y="65786"/>
                  </a:lnTo>
                  <a:lnTo>
                    <a:pt x="1794672" y="40183"/>
                  </a:lnTo>
                  <a:lnTo>
                    <a:pt x="1780571" y="19272"/>
                  </a:lnTo>
                  <a:lnTo>
                    <a:pt x="1759660" y="5171"/>
                  </a:lnTo>
                  <a:lnTo>
                    <a:pt x="1734058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11273" y="4836414"/>
              <a:ext cx="1800225" cy="394970"/>
            </a:xfrm>
            <a:custGeom>
              <a:avLst/>
              <a:gdLst/>
              <a:ahLst/>
              <a:cxnLst/>
              <a:rect l="l" t="t" r="r" b="b"/>
              <a:pathLst>
                <a:path w="1800225" h="394970">
                  <a:moveTo>
                    <a:pt x="0" y="65786"/>
                  </a:moveTo>
                  <a:lnTo>
                    <a:pt x="5171" y="40183"/>
                  </a:lnTo>
                  <a:lnTo>
                    <a:pt x="19272" y="19272"/>
                  </a:lnTo>
                  <a:lnTo>
                    <a:pt x="40183" y="5171"/>
                  </a:lnTo>
                  <a:lnTo>
                    <a:pt x="65786" y="0"/>
                  </a:lnTo>
                  <a:lnTo>
                    <a:pt x="1734058" y="0"/>
                  </a:lnTo>
                  <a:lnTo>
                    <a:pt x="1759660" y="5171"/>
                  </a:lnTo>
                  <a:lnTo>
                    <a:pt x="1780571" y="19272"/>
                  </a:lnTo>
                  <a:lnTo>
                    <a:pt x="1794672" y="40183"/>
                  </a:lnTo>
                  <a:lnTo>
                    <a:pt x="1799843" y="65786"/>
                  </a:lnTo>
                  <a:lnTo>
                    <a:pt x="1799843" y="328930"/>
                  </a:lnTo>
                  <a:lnTo>
                    <a:pt x="1794672" y="354532"/>
                  </a:lnTo>
                  <a:lnTo>
                    <a:pt x="1780571" y="375443"/>
                  </a:lnTo>
                  <a:lnTo>
                    <a:pt x="1759660" y="389544"/>
                  </a:lnTo>
                  <a:lnTo>
                    <a:pt x="1734058" y="394716"/>
                  </a:lnTo>
                  <a:lnTo>
                    <a:pt x="65786" y="394716"/>
                  </a:lnTo>
                  <a:lnTo>
                    <a:pt x="40183" y="389544"/>
                  </a:lnTo>
                  <a:lnTo>
                    <a:pt x="19272" y="375443"/>
                  </a:lnTo>
                  <a:lnTo>
                    <a:pt x="5171" y="354532"/>
                  </a:lnTo>
                  <a:lnTo>
                    <a:pt x="0" y="328930"/>
                  </a:lnTo>
                  <a:lnTo>
                    <a:pt x="0" y="65786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250694" y="4879975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SARI</a:t>
            </a:r>
            <a:r>
              <a:rPr sz="1800" b="1" spc="5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798573" y="6285229"/>
            <a:ext cx="1825625" cy="385445"/>
            <a:chOff x="1798573" y="6285229"/>
            <a:chExt cx="1825625" cy="385445"/>
          </a:xfrm>
        </p:grpSpPr>
        <p:sp>
          <p:nvSpPr>
            <p:cNvPr id="72" name="object 72"/>
            <p:cNvSpPr/>
            <p:nvPr/>
          </p:nvSpPr>
          <p:spPr>
            <a:xfrm>
              <a:off x="1811273" y="6297929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900" y="0"/>
                  </a:moveTo>
                  <a:lnTo>
                    <a:pt x="59943" y="0"/>
                  </a:lnTo>
                  <a:lnTo>
                    <a:pt x="36593" y="4710"/>
                  </a:lnTo>
                  <a:lnTo>
                    <a:pt x="17541" y="17556"/>
                  </a:lnTo>
                  <a:lnTo>
                    <a:pt x="4704" y="36609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54"/>
                  </a:lnTo>
                  <a:lnTo>
                    <a:pt x="17541" y="342107"/>
                  </a:lnTo>
                  <a:lnTo>
                    <a:pt x="36593" y="354953"/>
                  </a:lnTo>
                  <a:lnTo>
                    <a:pt x="59943" y="359664"/>
                  </a:lnTo>
                  <a:lnTo>
                    <a:pt x="1739900" y="359664"/>
                  </a:lnTo>
                  <a:lnTo>
                    <a:pt x="1763250" y="354953"/>
                  </a:lnTo>
                  <a:lnTo>
                    <a:pt x="1782302" y="342107"/>
                  </a:lnTo>
                  <a:lnTo>
                    <a:pt x="1795139" y="323054"/>
                  </a:lnTo>
                  <a:lnTo>
                    <a:pt x="1799843" y="299720"/>
                  </a:lnTo>
                  <a:lnTo>
                    <a:pt x="1799843" y="59944"/>
                  </a:lnTo>
                  <a:lnTo>
                    <a:pt x="1795139" y="36609"/>
                  </a:lnTo>
                  <a:lnTo>
                    <a:pt x="1782302" y="17556"/>
                  </a:lnTo>
                  <a:lnTo>
                    <a:pt x="1763250" y="471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11273" y="6297929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4"/>
                  </a:moveTo>
                  <a:lnTo>
                    <a:pt x="4704" y="36609"/>
                  </a:lnTo>
                  <a:lnTo>
                    <a:pt x="17541" y="17556"/>
                  </a:lnTo>
                  <a:lnTo>
                    <a:pt x="36593" y="4710"/>
                  </a:lnTo>
                  <a:lnTo>
                    <a:pt x="59943" y="0"/>
                  </a:lnTo>
                  <a:lnTo>
                    <a:pt x="1739900" y="0"/>
                  </a:lnTo>
                  <a:lnTo>
                    <a:pt x="1763250" y="4710"/>
                  </a:lnTo>
                  <a:lnTo>
                    <a:pt x="1782302" y="17556"/>
                  </a:lnTo>
                  <a:lnTo>
                    <a:pt x="1795139" y="36609"/>
                  </a:lnTo>
                  <a:lnTo>
                    <a:pt x="1799843" y="59944"/>
                  </a:lnTo>
                  <a:lnTo>
                    <a:pt x="1799843" y="299720"/>
                  </a:lnTo>
                  <a:lnTo>
                    <a:pt x="1795139" y="323054"/>
                  </a:lnTo>
                  <a:lnTo>
                    <a:pt x="1782302" y="342107"/>
                  </a:lnTo>
                  <a:lnTo>
                    <a:pt x="1763250" y="354953"/>
                  </a:lnTo>
                  <a:lnTo>
                    <a:pt x="1739900" y="359664"/>
                  </a:lnTo>
                  <a:lnTo>
                    <a:pt x="59943" y="359664"/>
                  </a:lnTo>
                  <a:lnTo>
                    <a:pt x="36593" y="354953"/>
                  </a:lnTo>
                  <a:lnTo>
                    <a:pt x="17541" y="342107"/>
                  </a:lnTo>
                  <a:lnTo>
                    <a:pt x="4704" y="323054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25400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598166" y="6323787"/>
            <a:ext cx="227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…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2362" y="4206494"/>
            <a:ext cx="1835150" cy="628015"/>
            <a:chOff x="102362" y="4206494"/>
            <a:chExt cx="1835150" cy="628015"/>
          </a:xfrm>
        </p:grpSpPr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903" y="4410443"/>
              <a:ext cx="419061" cy="42368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574292" y="4447032"/>
              <a:ext cx="311150" cy="312420"/>
            </a:xfrm>
            <a:custGeom>
              <a:avLst/>
              <a:gdLst/>
              <a:ahLst/>
              <a:cxnLst/>
              <a:rect l="l" t="t" r="r" b="b"/>
              <a:pathLst>
                <a:path w="311150" h="312420">
                  <a:moveTo>
                    <a:pt x="155447" y="0"/>
                  </a:moveTo>
                  <a:lnTo>
                    <a:pt x="118745" y="119380"/>
                  </a:lnTo>
                  <a:lnTo>
                    <a:pt x="0" y="119380"/>
                  </a:lnTo>
                  <a:lnTo>
                    <a:pt x="96012" y="193040"/>
                  </a:lnTo>
                  <a:lnTo>
                    <a:pt x="59435" y="312420"/>
                  </a:lnTo>
                  <a:lnTo>
                    <a:pt x="155447" y="238633"/>
                  </a:lnTo>
                  <a:lnTo>
                    <a:pt x="251459" y="312420"/>
                  </a:lnTo>
                  <a:lnTo>
                    <a:pt x="214884" y="193040"/>
                  </a:lnTo>
                  <a:lnTo>
                    <a:pt x="310896" y="119380"/>
                  </a:lnTo>
                  <a:lnTo>
                    <a:pt x="192151" y="119380"/>
                  </a:lnTo>
                  <a:lnTo>
                    <a:pt x="15544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74292" y="4447032"/>
              <a:ext cx="311150" cy="312420"/>
            </a:xfrm>
            <a:custGeom>
              <a:avLst/>
              <a:gdLst/>
              <a:ahLst/>
              <a:cxnLst/>
              <a:rect l="l" t="t" r="r" b="b"/>
              <a:pathLst>
                <a:path w="311150" h="312420">
                  <a:moveTo>
                    <a:pt x="0" y="119380"/>
                  </a:moveTo>
                  <a:lnTo>
                    <a:pt x="118745" y="119380"/>
                  </a:lnTo>
                  <a:lnTo>
                    <a:pt x="155447" y="0"/>
                  </a:lnTo>
                  <a:lnTo>
                    <a:pt x="192151" y="119380"/>
                  </a:lnTo>
                  <a:lnTo>
                    <a:pt x="310896" y="119380"/>
                  </a:lnTo>
                  <a:lnTo>
                    <a:pt x="214884" y="193040"/>
                  </a:lnTo>
                  <a:lnTo>
                    <a:pt x="251459" y="312420"/>
                  </a:lnTo>
                  <a:lnTo>
                    <a:pt x="155447" y="238633"/>
                  </a:lnTo>
                  <a:lnTo>
                    <a:pt x="59435" y="312420"/>
                  </a:lnTo>
                  <a:lnTo>
                    <a:pt x="96012" y="193040"/>
                  </a:lnTo>
                  <a:lnTo>
                    <a:pt x="0" y="11938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5062" y="4219194"/>
              <a:ext cx="1341120" cy="360045"/>
            </a:xfrm>
            <a:custGeom>
              <a:avLst/>
              <a:gdLst/>
              <a:ahLst/>
              <a:cxnLst/>
              <a:rect l="l" t="t" r="r" b="b"/>
              <a:pathLst>
                <a:path w="1341120" h="360045">
                  <a:moveTo>
                    <a:pt x="1281176" y="0"/>
                  </a:moveTo>
                  <a:lnTo>
                    <a:pt x="59943" y="0"/>
                  </a:lnTo>
                  <a:lnTo>
                    <a:pt x="36609" y="4704"/>
                  </a:lnTo>
                  <a:lnTo>
                    <a:pt x="17556" y="17541"/>
                  </a:lnTo>
                  <a:lnTo>
                    <a:pt x="4710" y="36593"/>
                  </a:lnTo>
                  <a:lnTo>
                    <a:pt x="0" y="59943"/>
                  </a:lnTo>
                  <a:lnTo>
                    <a:pt x="0" y="299719"/>
                  </a:lnTo>
                  <a:lnTo>
                    <a:pt x="4710" y="323070"/>
                  </a:lnTo>
                  <a:lnTo>
                    <a:pt x="17556" y="342122"/>
                  </a:lnTo>
                  <a:lnTo>
                    <a:pt x="36609" y="354959"/>
                  </a:lnTo>
                  <a:lnTo>
                    <a:pt x="59943" y="359663"/>
                  </a:lnTo>
                  <a:lnTo>
                    <a:pt x="1281176" y="359663"/>
                  </a:lnTo>
                  <a:lnTo>
                    <a:pt x="1304526" y="354959"/>
                  </a:lnTo>
                  <a:lnTo>
                    <a:pt x="1323578" y="342122"/>
                  </a:lnTo>
                  <a:lnTo>
                    <a:pt x="1336415" y="323070"/>
                  </a:lnTo>
                  <a:lnTo>
                    <a:pt x="1341120" y="299719"/>
                  </a:lnTo>
                  <a:lnTo>
                    <a:pt x="1341120" y="59943"/>
                  </a:lnTo>
                  <a:lnTo>
                    <a:pt x="1336415" y="36593"/>
                  </a:lnTo>
                  <a:lnTo>
                    <a:pt x="1323578" y="17541"/>
                  </a:lnTo>
                  <a:lnTo>
                    <a:pt x="1304526" y="4704"/>
                  </a:lnTo>
                  <a:lnTo>
                    <a:pt x="1281176" y="0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5062" y="4219194"/>
              <a:ext cx="1341120" cy="360045"/>
            </a:xfrm>
            <a:custGeom>
              <a:avLst/>
              <a:gdLst/>
              <a:ahLst/>
              <a:cxnLst/>
              <a:rect l="l" t="t" r="r" b="b"/>
              <a:pathLst>
                <a:path w="1341120" h="360045">
                  <a:moveTo>
                    <a:pt x="0" y="59943"/>
                  </a:moveTo>
                  <a:lnTo>
                    <a:pt x="4710" y="36593"/>
                  </a:lnTo>
                  <a:lnTo>
                    <a:pt x="17556" y="17541"/>
                  </a:lnTo>
                  <a:lnTo>
                    <a:pt x="36609" y="4704"/>
                  </a:lnTo>
                  <a:lnTo>
                    <a:pt x="59943" y="0"/>
                  </a:lnTo>
                  <a:lnTo>
                    <a:pt x="1281176" y="0"/>
                  </a:lnTo>
                  <a:lnTo>
                    <a:pt x="1304526" y="4704"/>
                  </a:lnTo>
                  <a:lnTo>
                    <a:pt x="1323578" y="17541"/>
                  </a:lnTo>
                  <a:lnTo>
                    <a:pt x="1336415" y="36593"/>
                  </a:lnTo>
                  <a:lnTo>
                    <a:pt x="1341120" y="59943"/>
                  </a:lnTo>
                  <a:lnTo>
                    <a:pt x="1341120" y="299719"/>
                  </a:lnTo>
                  <a:lnTo>
                    <a:pt x="1336415" y="323070"/>
                  </a:lnTo>
                  <a:lnTo>
                    <a:pt x="1323578" y="342122"/>
                  </a:lnTo>
                  <a:lnTo>
                    <a:pt x="1304526" y="354959"/>
                  </a:lnTo>
                  <a:lnTo>
                    <a:pt x="1281176" y="359663"/>
                  </a:lnTo>
                  <a:lnTo>
                    <a:pt x="59943" y="359663"/>
                  </a:lnTo>
                  <a:lnTo>
                    <a:pt x="36609" y="354959"/>
                  </a:lnTo>
                  <a:lnTo>
                    <a:pt x="17556" y="342122"/>
                  </a:lnTo>
                  <a:lnTo>
                    <a:pt x="4710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25399">
              <a:solidFill>
                <a:srgbClr val="0E0E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45363" y="424446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algun Gothic"/>
                <a:cs typeface="Malgun Gothic"/>
              </a:rPr>
              <a:t>ES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256530" cy="9675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단변량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배경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삼성전자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의 </a:t>
            </a:r>
            <a:r>
              <a:rPr sz="1900" spc="-5" dirty="0">
                <a:solidFill>
                  <a:srgbClr val="00B0F0"/>
                </a:solidFill>
                <a:latin typeface="Malgun Gothic"/>
                <a:cs typeface="Malgun Gothic"/>
              </a:rPr>
              <a:t>주가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예측하고 싶다고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해보자</a:t>
            </a:r>
            <a:endParaRPr sz="19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377" y="4777120"/>
            <a:ext cx="7605395" cy="14935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모아야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할까?</a:t>
            </a:r>
            <a:endParaRPr sz="19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635"/>
              </a:spcBef>
              <a:buFont typeface="Wingdings"/>
              <a:buChar char=""/>
              <a:tabLst>
                <a:tab pos="69913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요인들이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삼성전자의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주가에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미칠까?</a:t>
            </a:r>
            <a:endParaRPr sz="17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그런데, 영향을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미치는 요인들이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주가에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반영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되어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 있지 않을까?</a:t>
            </a:r>
            <a:endParaRPr sz="19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그렇다면, 영향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요인을 찾아내는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것보다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과거의 주가 자료를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분석하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4002" y="6274714"/>
            <a:ext cx="33680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9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효과적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29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1078" y="2284631"/>
            <a:ext cx="5165725" cy="2506980"/>
            <a:chOff x="2471078" y="2284631"/>
            <a:chExt cx="5165725" cy="25069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1078" y="2284631"/>
              <a:ext cx="4232968" cy="25064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4327" y="2695955"/>
              <a:ext cx="1202435" cy="80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505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Objectives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3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850890" cy="277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학습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장단점을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유형을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16290" cy="5154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단변량(univariate)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9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단변량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에서는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하나의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데이터를 분석의 대상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며, 해당 시계열 데이터 내의 패턴, 추세, 계절성 등을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분석하여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미래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값을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예측하거나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구조를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이해하는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주로 활용됨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Wingdings"/>
              <a:buChar char=""/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(다변량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대비)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단변량 시계열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분석의 장점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단순성과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해석의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용이성</a:t>
            </a:r>
            <a:endParaRPr sz="19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모델의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구조가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단순하고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해석이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쉬움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낮은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연산능력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요구성</a:t>
            </a:r>
            <a:endParaRPr sz="19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한 종류의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데이터만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수집하면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 (데이터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제한적인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유리)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간단하기에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모형 추정에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필요한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연산능력도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적음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강건성</a:t>
            </a:r>
            <a:endParaRPr sz="1900">
              <a:latin typeface="Malgun Gothic"/>
              <a:cs typeface="Malgun Gothic"/>
            </a:endParaRPr>
          </a:p>
          <a:p>
            <a:pPr marL="1478280" lvl="2" indent="-229235">
              <a:lnSpc>
                <a:spcPts val="1939"/>
              </a:lnSpc>
              <a:spcBef>
                <a:spcPts val="2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적은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수의 모수를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활용하기에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과적합의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위험이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적고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이상치에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견고하게</a:t>
            </a:r>
            <a:endParaRPr sz="1700">
              <a:latin typeface="Malgun Gothic"/>
              <a:cs typeface="Malgun Gothic"/>
            </a:endParaRPr>
          </a:p>
          <a:p>
            <a:pPr marL="1478280">
              <a:lnSpc>
                <a:spcPts val="1939"/>
              </a:lnSpc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대응함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실용성</a:t>
            </a:r>
            <a:endParaRPr sz="19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실무에서는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하나의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지표를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예측하는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충분한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782434" cy="342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단변량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 err="1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 err="1">
                <a:solidFill>
                  <a:srgbClr val="2A2C2C"/>
                </a:solidFill>
                <a:latin typeface="Malgun Gothic"/>
                <a:cs typeface="Malgun Gothic"/>
              </a:rPr>
              <a:t>모형들</a:t>
            </a:r>
            <a:r>
              <a:rPr lang="en-US" sz="2000" b="1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Malgun Gothic"/>
                <a:cs typeface="Malgun Gothic"/>
              </a:rPr>
              <a:t>기말범위</a:t>
            </a:r>
            <a:r>
              <a:rPr lang="en-US" altLang="ko-KR" sz="2000" b="1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25" dirty="0">
                <a:solidFill>
                  <a:srgbClr val="333D47"/>
                </a:solidFill>
                <a:latin typeface="Malgun Gothic"/>
                <a:cs typeface="Malgun Gothic"/>
              </a:rPr>
              <a:t>MA,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ARMA,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ARIMA,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SARIMA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00B0F0"/>
                </a:solidFill>
                <a:latin typeface="Malgun Gothic"/>
                <a:cs typeface="Malgun Gothic"/>
              </a:rPr>
              <a:t>AR(</a:t>
            </a: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00B0F0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00B0F0"/>
                </a:solidFill>
                <a:latin typeface="Malgun Gothic"/>
                <a:cs typeface="Malgun Gothic"/>
              </a:rPr>
              <a:t>egressive):</a:t>
            </a:r>
            <a:r>
              <a:rPr sz="20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MA(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oving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verage):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이동평균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ARMA: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자기회귀이동평균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AR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MA(~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ntegrated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~):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통합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자기회귀이동평균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S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ARIMA(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S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easonal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~):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계절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통합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자기회귀이동평균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8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ES(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xponential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moothing):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지수평활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5132654"/>
            <a:ext cx="19075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ARCH,</a:t>
            </a:r>
            <a:r>
              <a:rPr sz="20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GARCH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377" y="5498998"/>
            <a:ext cx="75520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ARCH(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egressive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onditional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H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eteroskedasticity):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조건부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이분산성</a:t>
            </a:r>
            <a:endParaRPr sz="20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G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ARCH(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G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eneralized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~):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보건부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이분산성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6" y="5191125"/>
            <a:ext cx="1929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금융분야에서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590155" cy="4650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모형들: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간단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AR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egressive):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값들에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과거의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가중치를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MA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oving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verage):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이동평균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과거의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예측</a:t>
            </a: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오차들에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의존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오차항들의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조합을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ARMA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자기회귀이동평균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AR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MA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과거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관측치와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오차항을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모두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하여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모델링을</a:t>
            </a:r>
            <a:r>
              <a:rPr sz="2000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행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10575" cy="4852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모형들: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간단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ARIMA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(~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ntegrated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~):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자기회귀이동평균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24574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비정상(nonstationary)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정상화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차분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개념을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도입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ARMA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strike="sngStrike" dirty="0">
                <a:solidFill>
                  <a:srgbClr val="333D47"/>
                </a:solidFill>
                <a:latin typeface="Malgun Gothic"/>
                <a:cs typeface="Malgun Gothic"/>
              </a:rPr>
              <a:t>비정상</a:t>
            </a:r>
            <a:r>
              <a:rPr sz="2000" strike="sngStrike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trike="sngStrike" dirty="0">
                <a:solidFill>
                  <a:srgbClr val="333D47"/>
                </a:solidFill>
                <a:latin typeface="Malgun Gothic"/>
                <a:cs typeface="Malgun Gothic"/>
              </a:rPr>
              <a:t>시계열이란?</a:t>
            </a:r>
            <a:r>
              <a:rPr sz="2000" strike="sngStrike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trike="sngStrike" dirty="0">
                <a:solidFill>
                  <a:srgbClr val="333D47"/>
                </a:solidFill>
                <a:latin typeface="Malgun Gothic"/>
                <a:cs typeface="Malgun Gothic"/>
              </a:rPr>
              <a:t>차분이란?</a:t>
            </a:r>
            <a:r>
              <a:rPr sz="2000" strike="sngStrike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trike="sngStrike" dirty="0">
                <a:solidFill>
                  <a:srgbClr val="333D47"/>
                </a:solidFill>
                <a:latin typeface="Malgun Gothic"/>
                <a:cs typeface="Malgun Gothic"/>
              </a:rPr>
              <a:t>후술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SARIMA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S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easonal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~):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계절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통합자기회귀이동평균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ARIMA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계절성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요인을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추가적으로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고려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확장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계절성을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적합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(Exponential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Smoothing):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지수평활법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 데이터의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최근 관측치에 더 많은 가중치를 부여하면서 과 </a:t>
            </a:r>
            <a:r>
              <a:rPr sz="2000" b="1" spc="-6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거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데이터의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가중치는</a:t>
            </a:r>
            <a:r>
              <a:rPr sz="20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지수적으로(exponential)</a:t>
            </a:r>
            <a:r>
              <a:rPr sz="2000" b="1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감소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시키는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3120" cy="4833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모형들: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간단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11620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ARCH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egressive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onditional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H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eteroskedasticity):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 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건부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이분산성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13906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변동성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변동성이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과거의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정보에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한다고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금융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변동성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클러스터링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현상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유용하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게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 dirty="0">
              <a:latin typeface="Malgun Gothic"/>
              <a:cs typeface="Malgun Gothic"/>
            </a:endParaRPr>
          </a:p>
          <a:p>
            <a:pPr marL="1478280" marR="5080" lvl="2" indent="-228600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변동성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클러스터링(volatility clustering):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높은 가격 변동성이 특정 구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간에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집중되어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나타나는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현상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GARCH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G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eneralized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~):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조건부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이분산성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114300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ARCH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일반화하여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과거의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변동성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정보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뿐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아니라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예측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오 </a:t>
            </a:r>
            <a:r>
              <a:rPr sz="2000" b="1" spc="-6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차도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포함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377" y="6250330"/>
            <a:ext cx="5526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마찬가지로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금융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데이터의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분석에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많이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활용됨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34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58165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다변량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배경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서울시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예측하고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싶다고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해보자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377" y="5270372"/>
            <a:ext cx="7720965" cy="145616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7785" indent="-229235">
              <a:lnSpc>
                <a:spcPts val="2050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단변량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가능하겠지만,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예측 대상 시계열이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열 자료(예: </a:t>
            </a:r>
            <a:r>
              <a:rPr sz="1900" b="1" spc="-5" dirty="0">
                <a:solidFill>
                  <a:srgbClr val="00B0F0"/>
                </a:solidFill>
                <a:latin typeface="Malgun Gothic"/>
                <a:cs typeface="Malgun Gothic"/>
              </a:rPr>
              <a:t>금리, 특정 지역 아파트 가격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등)의 영향을 받는다고 합리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적으로 가정할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 있는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상황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하자</a:t>
            </a:r>
            <a:endParaRPr sz="1900" dirty="0">
              <a:latin typeface="Malgun Gothic"/>
              <a:cs typeface="Malgun Gothic"/>
            </a:endParaRPr>
          </a:p>
          <a:p>
            <a:pPr marL="241300" marR="5080" indent="-229235">
              <a:lnSpc>
                <a:spcPts val="205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그렇다면,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서울시 아파트 가격과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간의 관계를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절히 파악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하면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자료를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더 잘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이해하고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 예측할 수 있지 </a:t>
            </a:r>
            <a:r>
              <a:rPr sz="1900" spc="-265" dirty="0">
                <a:solidFill>
                  <a:srgbClr val="333D47"/>
                </a:solidFill>
                <a:latin typeface="Malgun Gothic"/>
                <a:cs typeface="Malgun Gothic"/>
              </a:rPr>
              <a:t>않을까</a:t>
            </a:r>
            <a:r>
              <a:rPr sz="2100" spc="-397" baseline="3968" dirty="0">
                <a:solidFill>
                  <a:srgbClr val="333D47"/>
                </a:solidFill>
                <a:latin typeface="Malgun Gothic"/>
                <a:cs typeface="Malgun Gothic"/>
              </a:rPr>
              <a:t>35</a:t>
            </a:r>
            <a:r>
              <a:rPr sz="1900" spc="-265" dirty="0">
                <a:solidFill>
                  <a:srgbClr val="333D47"/>
                </a:solidFill>
                <a:latin typeface="Malgun Gothic"/>
                <a:cs typeface="Malgun Gothic"/>
              </a:rPr>
              <a:t>?</a:t>
            </a:r>
            <a:endParaRPr sz="1900" dirty="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9188" y="2084832"/>
            <a:ext cx="4083367" cy="3138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1309C-F1A9-1D88-AFD3-2F1BEA737777}"/>
              </a:ext>
            </a:extLst>
          </p:cNvPr>
          <p:cNvSpPr txBox="1"/>
          <p:nvPr/>
        </p:nvSpPr>
        <p:spPr>
          <a:xfrm>
            <a:off x="6934200" y="4901040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 </a:t>
            </a:r>
            <a:r>
              <a:rPr lang="ko-KR" altLang="en-US" dirty="0" err="1"/>
              <a:t>금리올라가면</a:t>
            </a:r>
            <a:r>
              <a:rPr lang="ko-KR" altLang="en-US" dirty="0"/>
              <a:t> </a:t>
            </a:r>
            <a:r>
              <a:rPr lang="ko-KR" altLang="en-US" dirty="0" err="1"/>
              <a:t>집값내려감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4230" cy="49327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다변량(multivariate)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 dirty="0">
              <a:latin typeface="Malgun Gothic"/>
              <a:cs typeface="Malgun Gothic"/>
            </a:endParaRPr>
          </a:p>
          <a:p>
            <a:pPr marL="563880" marR="156845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다변량 시계열 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에서는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 개 이상의 상호 연관된 시계열 데이터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동적인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파악하고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간의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탐색하는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D47"/>
              </a:buClr>
              <a:buFont typeface="Wingdings"/>
              <a:buChar char=""/>
            </a:pPr>
            <a:endParaRPr sz="18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(단변량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대비)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다변량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장점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상호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의존성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인과관계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파악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의존성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인과관계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파악에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시스템에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증진</a:t>
            </a:r>
            <a:endParaRPr sz="2000" dirty="0">
              <a:latin typeface="Malgun Gothic"/>
              <a:cs typeface="Malgun Gothic"/>
            </a:endParaRPr>
          </a:p>
          <a:p>
            <a:pPr marL="1478280" marR="135890" lvl="2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이해하여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시스템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증진이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보다</a:t>
            </a:r>
            <a:r>
              <a:rPr sz="2000" b="1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정교한</a:t>
            </a:r>
            <a:r>
              <a:rPr sz="2000" b="1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예측</a:t>
            </a:r>
            <a:endParaRPr sz="20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모델링이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정교한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예측이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5817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다변량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VAR(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V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ector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egressive):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벡터자기회귀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VAR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MA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(~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oving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verage):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벡터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이동평균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ARDL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egressive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D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istributed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L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ag):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VECM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V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ector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E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rror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orrection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odel):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벡터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오차수정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GARCH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ultivariate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GARCH):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다변량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조건부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분산성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1690" cy="46244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모형들: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간단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VAR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V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ector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egressive):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벡터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939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서로에게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받으며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동시에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진행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된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17145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각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변수의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과거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관측치들이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시스템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내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다른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모든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변수의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현재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관 </a:t>
            </a:r>
            <a:r>
              <a:rPr sz="2000" b="1" spc="-6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측치를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예측하는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데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모델링</a:t>
            </a: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변수들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동적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상호작용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유용하게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VARMA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(~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oving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verage):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벡터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이동평균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VAR과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MA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관측치와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오차항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들이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시스템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변수의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현재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관측치를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예측하는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모델링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52790" cy="49373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모형들: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간단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ARDL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uto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egressive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D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istributed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L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ag):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단기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및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장기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영향이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혼합된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데이터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독립변수가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종속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수준으로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여러</a:t>
            </a:r>
            <a:r>
              <a:rPr sz="20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지연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수준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독립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변수들이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종속변수에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영향을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장기적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모델링하면서도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단기적 충격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모델링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VECM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V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ector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E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rror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orrection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odel):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벡터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오차수정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100"/>
              </a:lnSpc>
              <a:spcBef>
                <a:spcPts val="47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장기적으로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평형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관계에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있는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단기적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오차가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장기적으로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되는지를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모델링</a:t>
            </a:r>
            <a:endParaRPr sz="2000" dirty="0">
              <a:latin typeface="Malgun Gothic"/>
              <a:cs typeface="Malgun Gothic"/>
            </a:endParaRPr>
          </a:p>
          <a:p>
            <a:pPr marL="1021080" marR="9461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간의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장기적인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균형관계로의</a:t>
            </a:r>
            <a:r>
              <a:rPr sz="20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복귀하는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과정 </a:t>
            </a:r>
            <a:r>
              <a:rPr sz="2000" b="1" spc="-68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을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설명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유용함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1F20-C8DE-5AE0-DAD1-36AE313CCF7F}"/>
              </a:ext>
            </a:extLst>
          </p:cNvPr>
          <p:cNvSpPr txBox="1"/>
          <p:nvPr/>
        </p:nvSpPr>
        <p:spPr>
          <a:xfrm>
            <a:off x="4267200" y="64022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단답형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15962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35" dirty="0">
                <a:solidFill>
                  <a:srgbClr val="FFFFFF"/>
                </a:solidFill>
                <a:latin typeface="Malgun Gothic"/>
                <a:cs typeface="Malgun Gothic"/>
              </a:rPr>
              <a:t>Types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10" dirty="0">
                <a:solidFill>
                  <a:srgbClr val="FFFFFF"/>
                </a:solidFill>
                <a:latin typeface="Malgun Gothic"/>
                <a:cs typeface="Malgun Gothic"/>
              </a:rPr>
              <a:t>of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Time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Series</a:t>
            </a:r>
            <a:r>
              <a:rPr sz="3800" u="none" spc="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1055" cy="2806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다변량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모형들: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간단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18796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GARCH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ultivariate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GARCH):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다변량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자기회귀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조건부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분산성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시계열들의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변동성이</a:t>
            </a:r>
            <a:r>
              <a:rPr sz="2000" b="1" u="sng" spc="-2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서로</a:t>
            </a:r>
            <a:r>
              <a:rPr sz="2000" b="1" u="sng" spc="-10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0B0F0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연관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시간에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따라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유용하게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금융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변동성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상관관계를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유용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078" y="2951226"/>
            <a:ext cx="17043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887720" cy="3960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자료의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횡단면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(cross-sectional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data)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수집된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(time-series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data)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수집된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패널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(panel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data)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수집된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50275" cy="516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목적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분석이란,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순서대로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관측된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데이터(시계열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데이터)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 패턴을 분석하여 데이터의 구조를 이해하고 미래 데이터값을 예측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예측</a:t>
            </a:r>
            <a:endParaRPr sz="2000">
              <a:latin typeface="Malgun Gothic"/>
              <a:cs typeface="Malgun Gothic"/>
            </a:endParaRPr>
          </a:p>
          <a:p>
            <a:pPr marL="1478280" marR="80645" lvl="2" indent="-228600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현재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추세가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지속된다고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가정할 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자료의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떻게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될지를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사전에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예측하는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자료에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이해</a:t>
            </a:r>
            <a:endParaRPr sz="2000">
              <a:latin typeface="Malgun Gothic"/>
              <a:cs typeface="Malgun Gothic"/>
            </a:endParaRPr>
          </a:p>
          <a:p>
            <a:pPr marL="1478280" marR="242570" lvl="2" indent="-228600">
              <a:lnSpc>
                <a:spcPct val="110000"/>
              </a:lnSpc>
              <a:spcBef>
                <a:spcPts val="4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모델링을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자료가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움직이는지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원리를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하고 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의사결정을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 것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4225" cy="523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시계열분석의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장점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머신러닝/딥러닝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이해의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용이성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탄탄한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이론적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낮은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연산능력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요구사항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강건성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8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방법론보다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예측력이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대체로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뛰어난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방법론이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있을 수는 있겠지만,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정밀한 예측만이 시계열 데이터 분석의 주요 목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아님</a:t>
            </a:r>
            <a:endParaRPr sz="2000">
              <a:latin typeface="Malgun Gothic"/>
              <a:cs typeface="Malgun Gothic"/>
            </a:endParaRPr>
          </a:p>
          <a:p>
            <a:pPr marL="1021080" marR="6731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상황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유형에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요가 있으며, 최신 방법론이 모든 경우에서 예측 성능이 더 좋은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4690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단변량(univariate)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단변량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에서는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하나의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 해당 시계열 데이터 내의 패턴, 추세, 계절성 등을 분석하여 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값을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예측하거나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구조를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이해하는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AR,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25" dirty="0">
                <a:solidFill>
                  <a:srgbClr val="333D47"/>
                </a:solidFill>
                <a:latin typeface="Malgun Gothic"/>
                <a:cs typeface="Malgun Gothic"/>
              </a:rPr>
              <a:t>MA,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ARMA,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ARIMA,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SARIMA,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ES,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ARCH,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GARCH,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…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(다변량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대비)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단변량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장점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단순성과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용이성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낮은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연산능력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요구성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강건성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실용성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93100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다변량(multivariate)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다변량 시계열 분석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에서는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 개 이상의 상호 연관된 시계열 데이터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동적인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파악하고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간의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탐색하는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VAR,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VARMA,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ARDL,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VECM, MGARCH,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…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(단변량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대비)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다변량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장점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의존성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인과관계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파악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시스템에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증진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보다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정교한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예측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2951226"/>
            <a:ext cx="3721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Appendix:</a:t>
            </a:r>
            <a:r>
              <a:rPr spc="-85" dirty="0"/>
              <a:t> </a:t>
            </a:r>
            <a:r>
              <a:rPr dirty="0"/>
              <a:t>DB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42214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40" dirty="0">
                <a:solidFill>
                  <a:srgbClr val="FFFFFF"/>
                </a:solidFill>
                <a:latin typeface="Malgun Gothic"/>
                <a:cs typeface="Malgun Gothic"/>
              </a:rPr>
              <a:t>Key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Sources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1511" y="6402211"/>
            <a:ext cx="220979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597650" cy="3899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데이터베이스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통계청:</a:t>
            </a:r>
            <a:r>
              <a:rPr sz="2000" spc="-3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2"/>
              </a:rPr>
              <a:t>https://kostat.go.kr/ansk/</a:t>
            </a:r>
            <a:endParaRPr sz="20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공공데이터포털:</a:t>
            </a:r>
            <a:r>
              <a:rPr sz="2000" spc="-2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3"/>
              </a:rPr>
              <a:t>https://www.data.go.kr/</a:t>
            </a:r>
            <a:endParaRPr sz="20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OECD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Data:</a:t>
            </a:r>
            <a:r>
              <a:rPr sz="2000" spc="-1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4"/>
              </a:rPr>
              <a:t>https://data.oecd.org/</a:t>
            </a:r>
            <a:endParaRPr sz="20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European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Data:</a:t>
            </a:r>
            <a:r>
              <a:rPr sz="2000" spc="-4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5"/>
              </a:rPr>
              <a:t>https://data.europa.eu/en</a:t>
            </a:r>
            <a:endParaRPr sz="20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World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Bank Open</a:t>
            </a:r>
            <a:r>
              <a:rPr sz="20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Data:</a:t>
            </a:r>
            <a:r>
              <a:rPr sz="2000" spc="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6"/>
              </a:rPr>
              <a:t>https://data.worldbank.org/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484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한국미디어패널: </a:t>
            </a:r>
            <a:r>
              <a:rPr sz="2000" spc="5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7"/>
              </a:rPr>
              <a:t>https://stat.kisdi.re.kr/kor/contents/ContentsList.html</a:t>
            </a:r>
            <a:endParaRPr sz="20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한국노동패널:</a:t>
            </a:r>
            <a:r>
              <a:rPr sz="2000" spc="-10" dirty="0">
                <a:solidFill>
                  <a:srgbClr val="00698F"/>
                </a:solidFill>
                <a:latin typeface="Malgun Gothic"/>
                <a:cs typeface="Malgun Gothic"/>
              </a:rPr>
              <a:t> </a:t>
            </a:r>
            <a:r>
              <a:rPr sz="20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8"/>
              </a:rPr>
              <a:t>https://www.kli.re.kr/klips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489" y="1169670"/>
            <a:ext cx="6892290" cy="1033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시간과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함께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변화하는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세상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Malgun Gothic"/>
              <a:cs typeface="Malgun Gothic"/>
            </a:endParaRPr>
          </a:p>
          <a:p>
            <a:pPr marL="411480" indent="-229235">
              <a:lnSpc>
                <a:spcPct val="100000"/>
              </a:lnSpc>
              <a:buFont typeface="Wingdings"/>
              <a:buChar char=""/>
              <a:tabLst>
                <a:tab pos="4121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주변의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현상들은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6766" y="2461271"/>
            <a:ext cx="3620288" cy="17525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14235" y="2593594"/>
            <a:ext cx="1978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최근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1년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Amazon.com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주가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535" y="2426230"/>
            <a:ext cx="3936423" cy="1859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4595" y="2739644"/>
            <a:ext cx="2325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1961~2023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대한민국</a:t>
            </a:r>
            <a:r>
              <a:rPr sz="12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인구성장률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126" y="4491980"/>
            <a:ext cx="3789959" cy="21885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7108" y="4558474"/>
            <a:ext cx="2020570" cy="4654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1880~2022 전세계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평균기온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(20세기</a:t>
            </a:r>
            <a:r>
              <a:rPr sz="12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중반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대비)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6444" y="4568951"/>
            <a:ext cx="2731007" cy="228904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68951" y="4338954"/>
            <a:ext cx="37388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2017~2022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삼성전자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반도체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부문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영업이익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&amp;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증가율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9470" cy="1857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세상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예측하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 의사결정에 도움이 될 수 있는 함의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 도출하는 것은 과거부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지금까지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이들의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관심사임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4305300"/>
            <a:ext cx="1769364" cy="21381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0423" y="3275076"/>
            <a:ext cx="1682496" cy="2136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7532" y="4305300"/>
            <a:ext cx="2036064" cy="21381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99731" y="3174492"/>
            <a:ext cx="1840992" cy="22616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980" cy="5344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통계적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ts val="2165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교과목의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중반부에서는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데이터를 효과적으로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분석하기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endParaRPr sz="1900">
              <a:latin typeface="Malgun Gothic"/>
              <a:cs typeface="Malgun Gothic"/>
            </a:endParaRPr>
          </a:p>
          <a:p>
            <a:pPr marL="563880">
              <a:lnSpc>
                <a:spcPts val="2165"/>
              </a:lnSpc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시계열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에 대해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다루고자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marL="1021080" marR="109855" lvl="1" indent="-229235">
              <a:lnSpc>
                <a:spcPts val="2050"/>
              </a:lnSpc>
              <a:spcBef>
                <a:spcPts val="48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분석에는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 대상 시계열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특성,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목적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등에 따라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 모형이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9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1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ARIMA,</a:t>
            </a:r>
            <a:r>
              <a:rPr sz="17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GARCH,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VAR,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ARDL, 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VECM,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…</a:t>
            </a:r>
            <a:endParaRPr sz="1700">
              <a:latin typeface="Malgun Gothic"/>
              <a:cs typeface="Malgun Gothic"/>
            </a:endParaRPr>
          </a:p>
          <a:p>
            <a:pPr marL="1021080" marR="5080" lvl="1" indent="-229235" algn="just">
              <a:lnSpc>
                <a:spcPct val="90100"/>
              </a:lnSpc>
              <a:spcBef>
                <a:spcPts val="459"/>
              </a:spcBef>
              <a:buFont typeface="Arial MT"/>
              <a:buChar char="•"/>
              <a:tabLst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본 교과목에서는 이 중 가장 널리 활용되는 통계적 시계열 모형 중 하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나인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ARIMA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해당 모형을 적절히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활용하기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위해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이해해야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하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는 주요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개념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들의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학습에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초점을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맞추고자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marR="64135" indent="-229235">
              <a:lnSpc>
                <a:spcPts val="205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시계열 분석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모형은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단독으로도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미래 예측 및 시계열 데이터에 대 </a:t>
            </a:r>
            <a:r>
              <a:rPr sz="1900" b="1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이해를 증진하는 데 유용한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이지만,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다른 방법론과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융합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되거나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더 </a:t>
            </a:r>
            <a:r>
              <a:rPr sz="1900" b="1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복잡한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시스템을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미래 예측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생성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데에도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유용하게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활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용될 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33D47"/>
              </a:buClr>
              <a:buFont typeface="Wingdings"/>
              <a:buChar char=""/>
            </a:pPr>
            <a:endParaRPr sz="1600">
              <a:latin typeface="Malgun Gothic"/>
              <a:cs typeface="Malgun Gothic"/>
            </a:endParaRPr>
          </a:p>
          <a:p>
            <a:pPr marL="563880" marR="167640" indent="-229235">
              <a:lnSpc>
                <a:spcPts val="205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따라서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데이터분석가들이</a:t>
            </a:r>
            <a:r>
              <a:rPr sz="19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통계적 시계열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분석의 특장점,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활용처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1900" b="1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이론적 배경을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이해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것은 매우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유용함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71" y="2411226"/>
            <a:ext cx="8205751" cy="36660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7270115" cy="275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IEA(국제에너지기구)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미래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재생에너지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발전비중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예측</a:t>
            </a:r>
            <a:endParaRPr sz="2000">
              <a:latin typeface="Malgun Gothic"/>
              <a:cs typeface="Malgun Gothic"/>
            </a:endParaRPr>
          </a:p>
          <a:p>
            <a:pPr marL="797560" marR="1689100">
              <a:lnSpc>
                <a:spcPct val="240200"/>
              </a:lnSpc>
              <a:spcBef>
                <a:spcPts val="28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지금은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2024년인데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2028년까지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수치를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제시했을까?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IEA는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목적이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있어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이러한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것일까?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79756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독자들은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해당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분석으로부터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함의를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얻을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있을까?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139565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시계열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국제유가와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세계경제성장률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7133" y="2645765"/>
            <a:ext cx="2072639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82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왜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시계열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데이터들을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분석하는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것일까?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목적이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있는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것일까?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algun Gothic"/>
              <a:cs typeface="Malgun Gothic"/>
            </a:endParaRPr>
          </a:p>
          <a:p>
            <a:pPr marL="12700" marR="147955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해당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분석으로부터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함의를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얻을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있을까?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439923"/>
            <a:ext cx="5905500" cy="32872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3327</Words>
  <Application>Microsoft Office PowerPoint</Application>
  <PresentationFormat>화면 슬라이드 쇼(4:3)</PresentationFormat>
  <Paragraphs>523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Arial MT</vt:lpstr>
      <vt:lpstr>Malgun Gothic</vt:lpstr>
      <vt:lpstr>Arial</vt:lpstr>
      <vt:lpstr>Calibri</vt:lpstr>
      <vt:lpstr>Cambria Math</vt:lpstr>
      <vt:lpstr>Times New Roman</vt:lpstr>
      <vt:lpstr>Wingdings</vt:lpstr>
      <vt:lpstr>Office Theme</vt:lpstr>
      <vt:lpstr>경영경제데이터분석</vt:lpstr>
      <vt:lpstr>Contents</vt:lpstr>
      <vt:lpstr>Objectives</vt:lpstr>
      <vt:lpstr>Introduction</vt:lpstr>
      <vt:lpstr>Introduction</vt:lpstr>
      <vt:lpstr>Introduction</vt:lpstr>
      <vt:lpstr>Introduction</vt:lpstr>
      <vt:lpstr>Introduction</vt:lpstr>
      <vt:lpstr>Introduction</vt:lpstr>
      <vt:lpstr>What is Time Series  Analysis?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Types of Time Series 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Types of Time Series Analysis</vt:lpstr>
      <vt:lpstr>Recap</vt:lpstr>
      <vt:lpstr>Recap</vt:lpstr>
      <vt:lpstr>Recap</vt:lpstr>
      <vt:lpstr>Recap</vt:lpstr>
      <vt:lpstr>Recap</vt:lpstr>
      <vt:lpstr>Recap</vt:lpstr>
      <vt:lpstr>Appendix: DB</vt:lpstr>
      <vt:lpstr>Key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3</cp:revision>
  <dcterms:created xsi:type="dcterms:W3CDTF">2024-04-09T07:48:38Z</dcterms:created>
  <dcterms:modified xsi:type="dcterms:W3CDTF">2024-04-16T07:52:29Z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2024-04-09T00:00:00Z</vt:filetime>
  </property>
</Properties>
</file>