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11:3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4229 0 24575,'-8'30'0,"-2"-2"0,-1 1 0,-17 32 0,3-7 0,-632 1315-1527,585-1235 1594,-344 676 1393,247-468-1460,7-16 0,119-233 0,-272 559 0,196-414 0,-43 81 0,-110 212 0,186-337 0,61-130 0,-3-2 0,-2 0 0,-48 70 0,35-65 0,3 2 0,-38 92 0,-16 28 0,-35 88 0,67-138 0,-190 370 0,46-101 0,154-291 0,46-103 0,5-11 0,0 0 0,-1-1 0,1 1 0,0 0 0,-1-1 0,1 0 0,-1 1 0,0-1 0,0 0 0,0 0 0,0 0 0,0 0 0,0 0 0,0 0 0,-1-1 0,1 1 0,-1-1 0,-4 2 0,0 1 0,-1 1 0,1 0 0,0 0 0,0 0 0,0 0 0,1 1 0,-10 12 0,-36 52 0,31-38 0,-283 395 0,298-417 0,-13 15 0,18-24 0,0 0 0,0 0 0,0 1 0,0-1 0,-1 0 0,1 0 0,0 0 0,-1 0 0,1-1 0,0 1 0,-1 0 0,1-1 0,-1 1 0,-1 0 0,2-1 0,0 0 0,1-1 0,-1 1 0,1 0 0,-1-1 0,1 1 0,-1 0 0,1-1 0,-1 1 0,1 0 0,0-1 0,-1 1 0,1-1 0,-1 1 0,1-1 0,0 1 0,-1-1 0,1 0 0,0 1 0,0-1 0,0 1 0,-1-1 0,1 1 0,0-1 0,0 0 0,0 1 0,0-1 0,0 0 0,0 1 0,0-1 0,0 0 0,0-27 0,1 25 0,-1-33 0,-1 0 0,-7-38 0,5 35-51,2-55 0,1 58-1212,0 21-5563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11:4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24575,'83'2'0,"91"-4"0,-165 0 68,0 0 1,0 0-1,-1 0 0,15-7 0,-15 5-352,0 1-1,0 1 1,0-1 0,0 1-1,13-1 1,-7 2-6542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11:5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5024"/>
            <a:ext cx="898652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125" y="2615945"/>
            <a:ext cx="7397749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172" y="3245291"/>
            <a:ext cx="8143240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lab.nav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ostat.go.kr/ans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psis.kpx.or.kr/epsisne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069" y="1991360"/>
            <a:ext cx="64954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6385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4000" b="1" spc="1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4000" b="1" spc="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4000" b="1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(2)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 Basic</a:t>
            </a:r>
            <a:r>
              <a:rPr sz="4000" b="1" spc="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4000" b="1" spc="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4000" b="1" spc="1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06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Stationarity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90799" y="3828262"/>
          <a:ext cx="5043803" cy="294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27916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dirty="0">
                          <a:latin typeface="Malgun Gothic"/>
                          <a:cs typeface="Malgun Gothic"/>
                        </a:rPr>
                        <a:t>y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dirty="0">
                          <a:latin typeface="Malgun Gothic"/>
                          <a:cs typeface="Malgun Gothic"/>
                        </a:rPr>
                        <a:t>Jan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Feb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Mar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Apr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May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" dirty="0">
                          <a:latin typeface="Malgun Gothic"/>
                          <a:cs typeface="Malgun Gothic"/>
                        </a:rPr>
                        <a:t>Jun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" dirty="0">
                          <a:latin typeface="Malgun Gothic"/>
                          <a:cs typeface="Malgun Gothic"/>
                        </a:rPr>
                        <a:t>Jul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5" dirty="0">
                          <a:latin typeface="Malgun Gothic"/>
                          <a:cs typeface="Malgun Gothic"/>
                        </a:rPr>
                        <a:t>Aug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Sep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Oct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20" dirty="0">
                          <a:latin typeface="Malgun Gothic"/>
                          <a:cs typeface="Malgun Gothic"/>
                        </a:rPr>
                        <a:t>Nov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5" dirty="0">
                          <a:latin typeface="Malgun Gothic"/>
                          <a:cs typeface="Malgun Gothic"/>
                        </a:rPr>
                        <a:t>Dec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21300441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21096795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21179431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20933489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20434987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21057430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21355726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22434299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22211627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21063675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21757501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22905952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24345142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22494339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22835056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22820603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22279316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22228006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22866129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23628044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22903899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22954521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24314025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24782292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26415264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24943032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24587115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24347637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23251967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23465898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23605893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24290405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23800219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23793012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24885960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26212828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26752037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27086585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26350310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25615694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24587236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25131881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25577155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27249274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25634547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24772485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26131502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27206879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29238796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27497979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28035082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27373270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25918867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26810982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27374078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28435470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27315740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26167397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27679290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30565876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31823466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29978782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29262514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28826291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27349505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27613395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27999170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29861619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29431425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26316296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28914360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31342548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45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32543861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31089129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30138431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30374816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29029176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29203872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29845821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31669513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30680240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29202242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31274923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33553410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81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35129161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34177711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33293772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31704738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30119983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30352080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32010672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33021497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31322927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30403363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30863876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32670358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2009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34349683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33306296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32615254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32478163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30436168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31079781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32430824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33043506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33525439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31044394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33530622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36634505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39712861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37220269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35568069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35979970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33819812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33835637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35551241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37264761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36254476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33555161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36106325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39291648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43116656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39845241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38447975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37727320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35466174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35759644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37296560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38374057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36871130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35615491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36880435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39669577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42486807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41932128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40324308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38496407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36388770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36610560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38149087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39901705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37881181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34907400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37931181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41583414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44491470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41012232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39520572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39007192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37460418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37366213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39171508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40647057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38781510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36964747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38533486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41892174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43775187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41221994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40637619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39266561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37390795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37855377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40010750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40047644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38174482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37828850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38743663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42638778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916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45443037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41824560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40877323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40078451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37889662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38345447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39394075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41945454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39718750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37464995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38878437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41794623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7989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44650894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43570226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42245182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40123455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38235590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39668106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40590292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44411841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41203914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38549181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40256466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43533756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7931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45196953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44422400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42558535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40811060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38743894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39672664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43208492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45353733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42336101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38368804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41293174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45780576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953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48361741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46749816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42936450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42032551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40530519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41045645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44029950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49532098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43729300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39977730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41905476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45317885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7953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48644909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44353990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43089013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42440870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40708218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40620016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42966423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47558698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43649517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40623056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41111913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44732114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7953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2020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46326916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44498867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42870785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40475290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38327716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39752893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42067820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44599216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45110792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39065312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41147026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45027083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7953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2021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48755561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45187963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43074366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41899677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40842275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42031874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45971797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48929956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44818885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41838221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42829616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47250619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7955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2022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49802219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47541471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45836806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43758280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42204994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43015062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48533126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50162066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45316795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42342926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42491088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Malgun Gothic"/>
                          <a:cs typeface="Malgun Gothic"/>
                        </a:rPr>
                        <a:t>46927909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5089" y="1017270"/>
            <a:ext cx="8236584" cy="4165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외부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불러오기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떠한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자료인지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프로그램에게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이해시켜줄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773430">
              <a:lnSpc>
                <a:spcPct val="100000"/>
              </a:lnSpc>
              <a:spcBef>
                <a:spcPts val="121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#전력판매량데이터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(2001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2022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월간)</a:t>
            </a:r>
            <a:endParaRPr sz="1400">
              <a:latin typeface="Malgun Gothic"/>
              <a:cs typeface="Malgun Gothic"/>
            </a:endParaRPr>
          </a:p>
          <a:p>
            <a:pPr marL="77343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ElecSales_raw</a:t>
            </a:r>
            <a:r>
              <a:rPr sz="1400" b="1" spc="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read.csv('BEDA_6_TS_electricity_demand_monthly.csv')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7734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(앞서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AirPass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데이터에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대해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했던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분석을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하려고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해보자.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되나?)</a:t>
            </a:r>
            <a:endParaRPr sz="1400">
              <a:latin typeface="Malgun Gothic"/>
              <a:cs typeface="Malgun Gothic"/>
            </a:endParaRPr>
          </a:p>
          <a:p>
            <a:pPr marL="77343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ElecSales_raw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Malgun Gothic"/>
              <a:cs typeface="Malgun Gothic"/>
            </a:endParaRPr>
          </a:p>
          <a:p>
            <a:pPr marL="310515" marR="637032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우리(사람)은 보면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구조인지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대략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알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63" y="5516970"/>
            <a:ext cx="1751330" cy="105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앞의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AirPass와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 비슷하게 생겼지만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읽어온 그대로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분석하려고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하면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안됨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06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Stationarity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1860" y="1651864"/>
            <a:ext cx="231330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#관련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&amp;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임포트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install.packages("tidyr")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library(tidyr)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6792595" cy="67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외부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전처리하기</a:t>
            </a:r>
            <a:endParaRPr sz="2000">
              <a:latin typeface="Malgun Gothic"/>
              <a:cs typeface="Malgun Gothic"/>
            </a:endParaRPr>
          </a:p>
          <a:p>
            <a:pPr marL="4389120">
              <a:lnSpc>
                <a:spcPct val="100000"/>
              </a:lnSpc>
              <a:spcBef>
                <a:spcPts val="10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raw데이터가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형식이냐에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60" y="2718054"/>
            <a:ext cx="1619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8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늘어트리기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60" y="2931453"/>
            <a:ext cx="8005445" cy="2374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gather(ElecSales_raw,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month,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value,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-y)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#월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순서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맞추기</a:t>
            </a:r>
            <a:endParaRPr sz="1400" dirty="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ElecSales$month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match(ElecSales$month, 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c("Jan",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"Feb", "Mar", "Apr",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"May",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"Jun",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"Jul",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"Aug",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"Sep",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"Oct",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"Nov",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"Dec"))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#년/월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순서에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따라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정렬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 &lt;- ElecSales[order(ElecSales$y,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ElecSales$month),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]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#값을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숫자로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변경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ElecSales$value</a:t>
            </a:r>
            <a:r>
              <a:rPr sz="1400" b="1" spc="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as.numeric(as.character(ElecSales$value))</a:t>
            </a:r>
            <a:endParaRPr sz="1400" dirty="0">
              <a:latin typeface="Malgun Gothic"/>
              <a:cs typeface="Malgun Gothic"/>
            </a:endParaRPr>
          </a:p>
          <a:p>
            <a:pPr marL="5723255">
              <a:lnSpc>
                <a:spcPct val="100000"/>
              </a:lnSpc>
              <a:spcBef>
                <a:spcPts val="680"/>
              </a:spcBef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12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월간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데이터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1661" y="1710308"/>
            <a:ext cx="3952240" cy="1126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전처리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과정은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달라짐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각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행이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년/월을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의미하는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형태로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&amp;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정렬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후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ts()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이용하여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인식시킴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2619" y="5280558"/>
            <a:ext cx="154051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1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연간</a:t>
            </a:r>
            <a:r>
              <a:rPr sz="14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데이터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365</a:t>
            </a:r>
            <a:r>
              <a:rPr sz="14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일간</a:t>
            </a:r>
            <a:r>
              <a:rPr sz="14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데이터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4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분기</a:t>
            </a:r>
            <a:r>
              <a:rPr sz="14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데이터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860" y="5236768"/>
            <a:ext cx="5506720" cy="863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ts()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함수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이용하여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시계열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정보를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입력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ElecSales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ts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(ElecSales$value,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start=c(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2001,1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),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frequency</a:t>
            </a:r>
            <a:r>
              <a:rPr sz="14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12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 dirty="0">
              <a:latin typeface="Malgun Gothic"/>
              <a:cs typeface="Malgun Gothic"/>
            </a:endParaRPr>
          </a:p>
          <a:p>
            <a:pPr marL="2794635">
              <a:lnSpc>
                <a:spcPct val="100000"/>
              </a:lnSpc>
              <a:spcBef>
                <a:spcPts val="88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2001년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1월이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시작점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06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Stationarity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519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외부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60" y="1713991"/>
            <a:ext cx="60121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96640">
              <a:lnSpc>
                <a:spcPct val="12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#cycle</a:t>
            </a:r>
            <a:r>
              <a:rPr sz="12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frequency를</a:t>
            </a:r>
            <a:r>
              <a:rPr sz="12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확인해보자 </a:t>
            </a:r>
            <a:r>
              <a:rPr sz="1200" b="1" spc="-40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cycle(ElecSales)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frequency(ElecSales)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#월별</a:t>
            </a:r>
            <a:r>
              <a:rPr sz="12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자료</a:t>
            </a:r>
            <a:r>
              <a:rPr sz="12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ggseasonplot(ElecSales,</a:t>
            </a:r>
            <a:r>
              <a:rPr sz="12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year.labels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TRUE)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#월별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통합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BoxPlot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200">
              <a:latin typeface="Malgun Gothic"/>
              <a:cs typeface="Malgun Gothic"/>
            </a:endParaRPr>
          </a:p>
          <a:p>
            <a:pPr marL="443865" marR="5080" indent="-431800">
              <a:lnSpc>
                <a:spcPts val="173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boxplot(ElecSales</a:t>
            </a:r>
            <a:r>
              <a:rPr sz="12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cycle(ElecSales),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xlab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"Month",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ylab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"Electricity</a:t>
            </a:r>
            <a:r>
              <a:rPr sz="1200" b="1" spc="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Demand", </a:t>
            </a:r>
            <a:r>
              <a:rPr sz="1200" b="1" spc="-409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main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"Electricity</a:t>
            </a:r>
            <a:r>
              <a:rPr sz="1200" b="1" spc="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Demand")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176" y="4143235"/>
            <a:ext cx="2361051" cy="2532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488" y="4251576"/>
            <a:ext cx="2306878" cy="23609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7952" y="1478280"/>
            <a:ext cx="4168140" cy="838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7952" y="2474976"/>
            <a:ext cx="1749552" cy="27889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06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Stationarity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980045" cy="279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‘탄소중립’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키워드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네이버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일간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검색량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(2023.4.7~2024.4.6)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네이버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데이터랩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https://datalab.naver.com/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22225">
              <a:lnSpc>
                <a:spcPct val="100000"/>
              </a:lnSpc>
              <a:spcBef>
                <a:spcPts val="1175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#일간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(네이버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탄소중립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키워드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검색 지수)</a:t>
            </a:r>
            <a:endParaRPr sz="1200">
              <a:latin typeface="Malgun Gothic"/>
              <a:cs typeface="Malgun Gothic"/>
            </a:endParaRPr>
          </a:p>
          <a:p>
            <a:pPr marL="22225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CarbNeut_raw&lt;-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read.csv('BEDA_6_TS_carbon_neutrality_search_daily.csv')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2222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#ts</a:t>
            </a:r>
            <a:r>
              <a:rPr sz="12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형태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변환</a:t>
            </a:r>
            <a:endParaRPr sz="1200">
              <a:latin typeface="Malgun Gothic"/>
              <a:cs typeface="Malgun Gothic"/>
            </a:endParaRPr>
          </a:p>
          <a:p>
            <a:pPr marL="22225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CarbNeut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ts(CarbNeut_raw$value,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start=c(2023,</a:t>
            </a:r>
            <a:r>
              <a:rPr sz="1200" b="1" spc="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97)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frequency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365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47" y="4003675"/>
            <a:ext cx="111696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#그래프</a:t>
            </a:r>
            <a:r>
              <a:rPr sz="12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plot(CarbNeut)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9578" y="4595831"/>
            <a:ext cx="2298109" cy="21540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65094" y="3882105"/>
            <a:ext cx="1657985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최초일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4월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7일은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2023년의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97번째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55306" y="2284548"/>
          <a:ext cx="1701163" cy="4246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788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day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Malgun Gothic"/>
                          <a:cs typeface="Malgun Gothic"/>
                        </a:rPr>
                        <a:t>value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88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2023-04-07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3019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88.03743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3019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2023-04-08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30.389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03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2023-04-09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37.58408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73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80.63761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03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78.9997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94.79379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88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79.14594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88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3019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68.67505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3019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17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25.85551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003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29.21906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64.93126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003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65.83796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2023-04-19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71.45364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824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2023-04-20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61.97718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824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2023-04-21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3019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62.38666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3019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5" dirty="0">
                          <a:latin typeface="Malgun Gothic"/>
                          <a:cs typeface="Malgun Gothic"/>
                        </a:rPr>
                        <a:t>2023-04-22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5" dirty="0">
                          <a:latin typeface="Malgun Gothic"/>
                          <a:cs typeface="Malgun Gothic"/>
                        </a:rPr>
                        <a:t>32.49488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06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Stationarity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584" y="2911855"/>
            <a:ext cx="511619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431800">
              <a:lnSpc>
                <a:spcPct val="12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boxplot(CarbNeut2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cycle(CarbNeut2), xlab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 "Day",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ylab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 "Index", </a:t>
            </a:r>
            <a:r>
              <a:rPr sz="1200" b="1" spc="-409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main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"Carbon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Neutral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Keyword</a:t>
            </a:r>
            <a:r>
              <a:rPr sz="12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Search")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0179" y="3496178"/>
            <a:ext cx="3134167" cy="32327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8924" y="3571659"/>
            <a:ext cx="2749438" cy="30026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92417" y="2917951"/>
            <a:ext cx="2348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최초일인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2023/4/7은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금요일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9689" y="1017270"/>
            <a:ext cx="6745605" cy="1920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>
              <a:latin typeface="Malgun Gothic"/>
              <a:cs typeface="Malgun Gothic"/>
            </a:endParaRPr>
          </a:p>
          <a:p>
            <a:pPr marL="107314">
              <a:lnSpc>
                <a:spcPct val="100000"/>
              </a:lnSpc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#월별</a:t>
            </a:r>
            <a:r>
              <a:rPr sz="12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자료</a:t>
            </a:r>
            <a:r>
              <a:rPr sz="12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200">
              <a:latin typeface="Malgun Gothic"/>
              <a:cs typeface="Malgun Gothic"/>
            </a:endParaRPr>
          </a:p>
          <a:p>
            <a:pPr marL="107314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ggseasonplot(CarbNeut)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Malgun Gothic"/>
              <a:cs typeface="Malgun Gothic"/>
            </a:endParaRPr>
          </a:p>
          <a:p>
            <a:pPr marL="107314">
              <a:lnSpc>
                <a:spcPct val="100000"/>
              </a:lnSpc>
            </a:pPr>
            <a:r>
              <a:rPr sz="1800" b="1" baseline="-11574" dirty="0">
                <a:solidFill>
                  <a:srgbClr val="1B1F2E"/>
                </a:solidFill>
                <a:latin typeface="Malgun Gothic"/>
                <a:cs typeface="Malgun Gothic"/>
              </a:rPr>
              <a:t>#ts</a:t>
            </a:r>
            <a:r>
              <a:rPr sz="1800" b="1" spc="-15" baseline="-1157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spc="-7" baseline="-11574" dirty="0">
                <a:solidFill>
                  <a:srgbClr val="1B1F2E"/>
                </a:solidFill>
                <a:latin typeface="Malgun Gothic"/>
                <a:cs typeface="Malgun Gothic"/>
              </a:rPr>
              <a:t>frequency </a:t>
            </a:r>
            <a:r>
              <a:rPr sz="1800" b="1" baseline="-11574" dirty="0">
                <a:solidFill>
                  <a:srgbClr val="1B1F2E"/>
                </a:solidFill>
                <a:latin typeface="Malgun Gothic"/>
                <a:cs typeface="Malgun Gothic"/>
              </a:rPr>
              <a:t>7로</a:t>
            </a:r>
            <a:r>
              <a:rPr sz="1800" b="1" spc="15" baseline="-1157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baseline="-11574" dirty="0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r>
              <a:rPr sz="1800" b="1" spc="712" baseline="-1157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frequency를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바꾼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CarbNeut2로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요일별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BoxPlot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구하기</a:t>
            </a:r>
            <a:endParaRPr sz="1400">
              <a:latin typeface="Malgun Gothic"/>
              <a:cs typeface="Malgun Gothic"/>
            </a:endParaRPr>
          </a:p>
          <a:p>
            <a:pPr marL="107314">
              <a:lnSpc>
                <a:spcPct val="100000"/>
              </a:lnSpc>
              <a:spcBef>
                <a:spcPts val="505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CarbNeut2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ts(CarbNeut_raw$value,</a:t>
            </a:r>
            <a:r>
              <a:rPr sz="1200" b="1" spc="4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frequency</a:t>
            </a:r>
            <a:r>
              <a:rPr sz="1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7)</a:t>
            </a:r>
            <a:endParaRPr sz="1200">
              <a:latin typeface="Malgun Gothic"/>
              <a:cs typeface="Malgun Gothic"/>
            </a:endParaRPr>
          </a:p>
          <a:p>
            <a:pPr marL="107314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#요일별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통합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BoxPlot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2403" y="3767073"/>
            <a:ext cx="1396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이상치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일부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존재</a:t>
            </a:r>
            <a:endParaRPr sz="1400">
              <a:latin typeface="Malgun Gothic"/>
              <a:cs typeface="Malgun Gothic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8898703-AE0F-9AE1-BBB1-9E4ADFC371C4}"/>
                  </a:ext>
                </a:extLst>
              </p14:cNvPr>
              <p14:cNvContentPartPr/>
              <p14:nvPr/>
            </p14:nvContentPartPr>
            <p14:xfrm>
              <a:off x="5522748" y="3209354"/>
              <a:ext cx="1522440" cy="2935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8898703-AE0F-9AE1-BBB1-9E4ADFC37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4108" y="3200354"/>
                <a:ext cx="1540080" cy="29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6093DDB-6BFE-DCF1-A7AA-329FDA3CA7B5}"/>
                  </a:ext>
                </a:extLst>
              </p14:cNvPr>
              <p14:cNvContentPartPr/>
              <p14:nvPr/>
            </p14:nvContentPartPr>
            <p14:xfrm>
              <a:off x="5516988" y="6154874"/>
              <a:ext cx="140400" cy="133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6093DDB-6BFE-DCF1-A7AA-329FDA3CA7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7988" y="6145874"/>
                <a:ext cx="158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B21A2D0-BD8A-0BCE-0E94-6428D82B3078}"/>
                  </a:ext>
                </a:extLst>
              </p14:cNvPr>
              <p14:cNvContentPartPr/>
              <p14:nvPr/>
            </p14:nvContentPartPr>
            <p14:xfrm>
              <a:off x="8763468" y="1595474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B21A2D0-BD8A-0BCE-0E94-6428D82B30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4468" y="15864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06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Stationarity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736205" cy="353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분석: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2004-2022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대한민국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연간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GDP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성장률(2004~2022)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(단위: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%)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통계청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https://kostat.go.kr/ansk/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1820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#연간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(대한민국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GDP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성장률)</a:t>
            </a:r>
            <a:endParaRPr sz="12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GDPGrow_raw&lt;-</a:t>
            </a:r>
            <a:r>
              <a:rPr sz="1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read.csv(‘BEDA_6_TS_GDP_growth_yearly.csv’)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#ts</a:t>
            </a:r>
            <a:r>
              <a:rPr sz="12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형태</a:t>
            </a:r>
            <a:r>
              <a:rPr sz="1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변환</a:t>
            </a:r>
            <a:endParaRPr sz="12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GDPGrow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ts(GDPGrow_raw$GDP_growth,</a:t>
            </a:r>
            <a:r>
              <a:rPr sz="12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start=2004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200" b="1" spc="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frequency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2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#그래프</a:t>
            </a:r>
            <a:r>
              <a:rPr sz="12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2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Plot(GDPGrow)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97" y="4296097"/>
            <a:ext cx="2520778" cy="236250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7123" y="2272284"/>
          <a:ext cx="1246505" cy="4260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747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y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GDP_grow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86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2004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5.2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769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2005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4.3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18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2006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5.3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86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2007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5.8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69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2008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86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2009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0.8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769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2010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6.8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86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2011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3.7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769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2.4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118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3.2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86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2014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3.2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769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2015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2.8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86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2016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2.9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769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2017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3.2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74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2018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2.9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7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2019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2.2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118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2020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-0.7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7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2021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4.3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7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2022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2.6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32"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2023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1.4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349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551045" y="5947359"/>
            <a:ext cx="159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추가분석</a:t>
            </a:r>
            <a:r>
              <a:rPr sz="14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가능할까?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1190" marR="5080" indent="-2885440">
              <a:lnSpc>
                <a:spcPct val="100000"/>
              </a:lnSpc>
              <a:spcBef>
                <a:spcPts val="105"/>
              </a:spcBef>
            </a:pPr>
            <a:r>
              <a:rPr dirty="0"/>
              <a:t>Decomposing</a:t>
            </a:r>
            <a:r>
              <a:rPr spc="-35" dirty="0"/>
              <a:t> </a:t>
            </a:r>
            <a:r>
              <a:rPr spc="-25" dirty="0"/>
              <a:t>Time</a:t>
            </a:r>
            <a:r>
              <a:rPr spc="-30" dirty="0"/>
              <a:t> </a:t>
            </a:r>
            <a:r>
              <a:rPr dirty="0"/>
              <a:t>Series </a:t>
            </a:r>
            <a:r>
              <a:rPr u="none" spc="-1205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605655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분해(decomposition)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오른쪽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그래프들을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생각이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드는가?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올라가네?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뭔가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모양이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반복되네?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근데 또 완전히 같은 페이스로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올라가거나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완전히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모양이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반복되진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않네?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1718" y="4027632"/>
            <a:ext cx="2683654" cy="25672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1718" y="1229405"/>
            <a:ext cx="2683654" cy="25094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689" y="1017270"/>
            <a:ext cx="8458200" cy="457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89280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데이터(</a:t>
            </a:r>
            <a:r>
              <a:rPr sz="2000" spc="-2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2175" spc="-30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)는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성분들로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분해(decompose)</a:t>
            </a:r>
            <a:endParaRPr sz="2000">
              <a:latin typeface="Malgun Gothic"/>
              <a:cs typeface="Malgun Gothic"/>
            </a:endParaRPr>
          </a:p>
          <a:p>
            <a:pPr marL="5892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464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계절성분(seasonal):</a:t>
            </a:r>
            <a:r>
              <a:rPr sz="2000" b="1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75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2175" spc="-112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  <a:p>
            <a:pPr marL="10464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추세성분(trend):</a:t>
            </a:r>
            <a:r>
              <a:rPr sz="2000" b="1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2175" spc="-15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  <a:p>
            <a:pPr marL="10464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순환성분(cyclical):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  <a:p>
            <a:pPr marL="10464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나머지(remainder)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성분: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0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2175" spc="-44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33D47"/>
              </a:buClr>
              <a:buFont typeface="Arial MT"/>
              <a:buChar char="•"/>
            </a:pPr>
            <a:endParaRPr sz="3050">
              <a:latin typeface="Cambria Math"/>
              <a:cs typeface="Cambria Math"/>
            </a:endParaRPr>
          </a:p>
          <a:p>
            <a:pPr marL="589280" marR="199390" indent="-229235" algn="just">
              <a:lnSpc>
                <a:spcPct val="110000"/>
              </a:lnSpc>
              <a:buFont typeface="Wingdings"/>
              <a:buChar char=""/>
              <a:tabLst>
                <a:tab pos="5899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분해를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분들의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적절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이해하고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17890" cy="508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구성하는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(1):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계절성분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계절성분(seasonal)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일정한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주기로</a:t>
            </a:r>
            <a:r>
              <a:rPr sz="20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반복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패턴</a:t>
            </a:r>
            <a:endParaRPr sz="2000" dirty="0">
              <a:latin typeface="Malgun Gothic"/>
              <a:cs typeface="Malgun Gothic"/>
            </a:endParaRPr>
          </a:p>
          <a:p>
            <a:pPr marL="1021080" marR="28003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기간의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발생하며,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월별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아이스크림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아마도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7~8월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판매량이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12~1월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판매량보다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높을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것이며,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endParaRPr sz="1800" dirty="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패턴이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반복될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요일별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“탄소중립”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키워드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검색량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“나들이”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키워드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검색량</a:t>
            </a:r>
            <a:endParaRPr sz="2000" dirty="0">
              <a:latin typeface="Malgun Gothic"/>
              <a:cs typeface="Malgun Gothic"/>
            </a:endParaRPr>
          </a:p>
          <a:p>
            <a:pPr marL="1478280" marR="159385" lvl="2" indent="-228600">
              <a:lnSpc>
                <a:spcPct val="110000"/>
              </a:lnSpc>
              <a:spcBef>
                <a:spcPts val="464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탄소중립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키워드는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아마도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주중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검색량이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많고,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나들이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키워드는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마도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주말 검색량이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것이며,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 패턴이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반복될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예3)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월별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제주도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호텔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공실률</a:t>
            </a:r>
            <a:endParaRPr sz="2000" dirty="0">
              <a:latin typeface="Malgun Gothic"/>
              <a:cs typeface="Malgun Gothic"/>
            </a:endParaRPr>
          </a:p>
          <a:p>
            <a:pPr marL="1478280" marR="255270" lvl="2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아마도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관광하기에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좋다고 알려진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4~6월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호텔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공실률이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가장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낮을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것이며,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매년 유사한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패턴이 반복될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872488"/>
            <a:ext cx="444881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Basic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Time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Series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Using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Decomposing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Time-Series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Data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6610" cy="526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구성하는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(2):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추세성분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추세성분(trend)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:</a:t>
            </a:r>
            <a:r>
              <a:rPr sz="20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장기적으로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관찰되는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변화의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방향</a:t>
            </a:r>
            <a:endParaRPr sz="2000" dirty="0">
              <a:latin typeface="Malgun Gothic"/>
              <a:cs typeface="Malgun Gothic"/>
            </a:endParaRPr>
          </a:p>
          <a:p>
            <a:pPr marL="1021080" marR="19621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상승,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하락,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일정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유지,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선형/비선형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기후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글로벌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지표면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온도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나타날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자산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하락 추세가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예3)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발전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수명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주기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S-curve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정규분포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형태가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나타날 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marR="33655" lvl="1" indent="-229235">
              <a:lnSpc>
                <a:spcPct val="110000"/>
              </a:lnSpc>
              <a:spcBef>
                <a:spcPts val="4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예시들을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생각해보면,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장기적으로는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겠지만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일간/월간으로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따져보면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다양한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변동성이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변동성을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완화하고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장기적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추세에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집중하게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202" y="6288430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20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431530" cy="310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추세성분을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구하는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(단순)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이동평균법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추세성분은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단순이동평균법(simple</a:t>
            </a:r>
            <a:r>
              <a:rPr sz="1900" b="1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moving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average)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1900" dirty="0">
              <a:latin typeface="Malgun Gothic"/>
              <a:cs typeface="Malgun Gothic"/>
            </a:endParaRPr>
          </a:p>
          <a:p>
            <a:pPr marL="576580">
              <a:lnSpc>
                <a:spcPct val="100000"/>
              </a:lnSpc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구해짐</a:t>
            </a:r>
            <a:endParaRPr sz="1900" dirty="0">
              <a:latin typeface="Malgun Gothic"/>
              <a:cs typeface="Malgun Gothic"/>
            </a:endParaRPr>
          </a:p>
          <a:p>
            <a:pPr marL="1033780" marR="43180" lvl="1" indent="-2292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이동평균법은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시계열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데이터의</a:t>
            </a:r>
            <a:r>
              <a:rPr sz="19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단기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변동성을 줄이고</a:t>
            </a:r>
            <a:r>
              <a:rPr sz="19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시계열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데이터 </a:t>
            </a:r>
            <a:r>
              <a:rPr sz="1900" b="1" spc="-6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를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부드럽게(smoothing)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하여 장기 추세를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파악하기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위해서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1900" dirty="0">
              <a:latin typeface="Malgun Gothic"/>
              <a:cs typeface="Malgun Gothic"/>
            </a:endParaRPr>
          </a:p>
          <a:p>
            <a:pPr marL="1490980" marR="132080" lvl="2" indent="-228600">
              <a:lnSpc>
                <a:spcPts val="2030"/>
              </a:lnSpc>
              <a:spcBef>
                <a:spcPts val="480"/>
              </a:spcBef>
              <a:buFont typeface="Wingdings"/>
              <a:buChar char=""/>
              <a:tabLst>
                <a:tab pos="1491615" algn="l"/>
              </a:tabLst>
            </a:pP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여기에서의</a:t>
            </a:r>
            <a:r>
              <a:rPr sz="17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이동평균법은</a:t>
            </a:r>
            <a:r>
              <a:rPr sz="17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추후 학습할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Malgun Gothic"/>
                <a:cs typeface="Malgun Gothic"/>
              </a:rPr>
              <a:t>MA(moving</a:t>
            </a:r>
            <a:r>
              <a:rPr sz="17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average)모형과는 </a:t>
            </a:r>
            <a:r>
              <a:rPr sz="1700" b="1" spc="-5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7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개념!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(MA</a:t>
            </a:r>
            <a:r>
              <a:rPr sz="17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모형은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과거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예측 오차에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의존하는</a:t>
            </a:r>
            <a:r>
              <a:rPr sz="17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모형)</a:t>
            </a:r>
            <a:endParaRPr sz="1700" dirty="0">
              <a:latin typeface="Malgun Gothic"/>
              <a:cs typeface="Malgun Gothic"/>
            </a:endParaRPr>
          </a:p>
          <a:p>
            <a:pPr marL="1490980">
              <a:lnSpc>
                <a:spcPts val="1950"/>
              </a:lnSpc>
            </a:pP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(𝒀</a:t>
            </a:r>
            <a:r>
              <a:rPr sz="1875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𝒕 </a:t>
            </a:r>
            <a:r>
              <a:rPr sz="1875" spc="-15" baseline="-155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7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Cambria Math"/>
                <a:cs typeface="Cambria Math"/>
              </a:rPr>
              <a:t>𝝁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 +</a:t>
            </a:r>
            <a:r>
              <a:rPr sz="17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spc="434" dirty="0">
                <a:solidFill>
                  <a:srgbClr val="FF0000"/>
                </a:solidFill>
                <a:latin typeface="Cambria Math"/>
                <a:cs typeface="Cambria Math"/>
              </a:rPr>
              <a:t>𝗌</a:t>
            </a:r>
            <a:r>
              <a:rPr sz="1875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𝒕 </a:t>
            </a:r>
            <a:r>
              <a:rPr sz="1875" spc="-157" baseline="-155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700" spc="5" dirty="0">
                <a:solidFill>
                  <a:srgbClr val="FF0000"/>
                </a:solidFill>
                <a:latin typeface="Cambria Math"/>
                <a:cs typeface="Cambria Math"/>
              </a:rPr>
              <a:t> 𝜽</a:t>
            </a:r>
            <a:r>
              <a:rPr sz="1875" spc="97" baseline="-15555" dirty="0">
                <a:solidFill>
                  <a:srgbClr val="FF0000"/>
                </a:solidFill>
                <a:latin typeface="Cambria Math"/>
                <a:cs typeface="Cambria Math"/>
              </a:rPr>
              <a:t>𝟏</a:t>
            </a:r>
            <a:r>
              <a:rPr sz="1700" spc="434" dirty="0">
                <a:solidFill>
                  <a:srgbClr val="FF0000"/>
                </a:solidFill>
                <a:latin typeface="Cambria Math"/>
                <a:cs typeface="Cambria Math"/>
              </a:rPr>
              <a:t>𝗌</a:t>
            </a:r>
            <a:r>
              <a:rPr sz="1875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r>
              <a:rPr sz="1875" spc="-52" baseline="-15555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75" baseline="-15555" dirty="0">
                <a:solidFill>
                  <a:srgbClr val="FF0000"/>
                </a:solidFill>
                <a:latin typeface="Cambria Math"/>
                <a:cs typeface="Cambria Math"/>
              </a:rPr>
              <a:t>𝟏 </a:t>
            </a:r>
            <a:r>
              <a:rPr sz="1875" spc="-202" baseline="-155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700" spc="5" dirty="0">
                <a:solidFill>
                  <a:srgbClr val="FF0000"/>
                </a:solidFill>
                <a:latin typeface="Cambria Math"/>
                <a:cs typeface="Cambria Math"/>
              </a:rPr>
              <a:t> 𝜽</a:t>
            </a:r>
            <a:r>
              <a:rPr sz="1875" spc="97" baseline="-15555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sz="1700" spc="434" dirty="0">
                <a:solidFill>
                  <a:srgbClr val="FF0000"/>
                </a:solidFill>
                <a:latin typeface="Cambria Math"/>
                <a:cs typeface="Cambria Math"/>
              </a:rPr>
              <a:t>𝗌</a:t>
            </a:r>
            <a:r>
              <a:rPr sz="1875" spc="7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r>
              <a:rPr sz="1875" spc="-52" baseline="-15555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75" baseline="-15555" dirty="0">
                <a:solidFill>
                  <a:srgbClr val="FF0000"/>
                </a:solidFill>
                <a:latin typeface="Cambria Math"/>
                <a:cs typeface="Cambria Math"/>
              </a:rPr>
              <a:t>𝟐 </a:t>
            </a:r>
            <a:r>
              <a:rPr sz="1875" spc="-187" baseline="-155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7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Cambria Math"/>
                <a:cs typeface="Cambria Math"/>
              </a:rPr>
              <a:t>⋯</a:t>
            </a:r>
            <a:r>
              <a:rPr sz="1700" spc="-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700" spc="5" dirty="0">
                <a:solidFill>
                  <a:srgbClr val="FF0000"/>
                </a:solidFill>
                <a:latin typeface="Cambria Math"/>
                <a:cs typeface="Cambria Math"/>
              </a:rPr>
              <a:t> 𝜽</a:t>
            </a:r>
            <a:r>
              <a:rPr sz="1875" spc="89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𝒒</a:t>
            </a:r>
            <a:r>
              <a:rPr sz="1700" spc="434" dirty="0">
                <a:solidFill>
                  <a:srgbClr val="FF0000"/>
                </a:solidFill>
                <a:latin typeface="Cambria Math"/>
                <a:cs typeface="Cambria Math"/>
              </a:rPr>
              <a:t>𝗌</a:t>
            </a:r>
            <a:r>
              <a:rPr sz="1875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𝒕</a:t>
            </a:r>
            <a:r>
              <a:rPr sz="1875" spc="-52" baseline="-15555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75" spc="67" baseline="-15555" dirty="0">
                <a:solidFill>
                  <a:srgbClr val="FF0000"/>
                </a:solidFill>
                <a:latin typeface="Cambria Math"/>
                <a:cs typeface="Cambria Math"/>
              </a:rPr>
              <a:t>𝒒</a:t>
            </a: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700" dirty="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기본적인 형태의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m차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단순이동평균법은: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877" y="4658995"/>
            <a:ext cx="9525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4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780" y="4716398"/>
            <a:ext cx="184785" cy="13970"/>
          </a:xfrm>
          <a:custGeom>
            <a:avLst/>
            <a:gdLst/>
            <a:ahLst/>
            <a:cxnLst/>
            <a:rect l="l" t="t" r="r" b="b"/>
            <a:pathLst>
              <a:path w="184785" h="13970">
                <a:moveTo>
                  <a:pt x="184403" y="0"/>
                </a:moveTo>
                <a:lnTo>
                  <a:pt x="0" y="0"/>
                </a:lnTo>
                <a:lnTo>
                  <a:pt x="0" y="13715"/>
                </a:lnTo>
                <a:lnTo>
                  <a:pt x="184403" y="13715"/>
                </a:lnTo>
                <a:lnTo>
                  <a:pt x="184403" y="0"/>
                </a:lnTo>
                <a:close/>
              </a:path>
            </a:pathLst>
          </a:custGeom>
          <a:solidFill>
            <a:srgbClr val="333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0589" y="4701666"/>
            <a:ext cx="2070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33D47"/>
                </a:solidFill>
                <a:latin typeface="Cambria Math"/>
                <a:cs typeface="Cambria Math"/>
              </a:rPr>
              <a:t>𝑚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171569" y="4890642"/>
            <a:ext cx="41275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7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250" spc="-3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250" spc="-35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250" spc="114" dirty="0">
                <a:solidFill>
                  <a:srgbClr val="333D47"/>
                </a:solidFill>
                <a:latin typeface="Cambria Math"/>
                <a:cs typeface="Cambria Math"/>
              </a:rPr>
              <a:t>𝑘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6348" y="4293234"/>
            <a:ext cx="1212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14" dirty="0">
                <a:solidFill>
                  <a:srgbClr val="333D47"/>
                </a:solidFill>
                <a:latin typeface="Cambria Math"/>
                <a:cs typeface="Cambria Math"/>
              </a:rPr>
              <a:t>𝑘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1196" y="4393819"/>
            <a:ext cx="127190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5570" algn="ctr">
              <a:lnSpc>
                <a:spcPts val="1660"/>
              </a:lnSpc>
              <a:spcBef>
                <a:spcPts val="100"/>
              </a:spcBef>
            </a:pPr>
            <a:r>
              <a:rPr sz="1700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endParaRPr sz="1700">
              <a:latin typeface="Cambria Math"/>
              <a:cs typeface="Cambria Math"/>
            </a:endParaRPr>
          </a:p>
          <a:p>
            <a:pPr algn="ctr">
              <a:lnSpc>
                <a:spcPts val="1660"/>
              </a:lnSpc>
              <a:tabLst>
                <a:tab pos="741680" algn="l"/>
              </a:tabLst>
            </a:pPr>
            <a:r>
              <a:rPr sz="170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700" spc="56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333D47"/>
                </a:solidFill>
                <a:latin typeface="Cambria Math"/>
                <a:cs typeface="Cambria Math"/>
              </a:rPr>
              <a:t>=	</a:t>
            </a:r>
            <a:r>
              <a:rPr sz="1700" spc="555" dirty="0">
                <a:solidFill>
                  <a:srgbClr val="333D47"/>
                </a:solidFill>
                <a:latin typeface="Cambria Math"/>
                <a:cs typeface="Cambria Math"/>
              </a:rPr>
              <a:t>෍</a:t>
            </a:r>
            <a:r>
              <a:rPr sz="1700" spc="23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3158" y="4658995"/>
            <a:ext cx="27051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6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250" spc="-3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250" spc="13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7202" y="5091506"/>
            <a:ext cx="17303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6700" algn="l"/>
              </a:tabLst>
            </a:pPr>
            <a:r>
              <a:rPr sz="1500" spc="-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650" spc="-15" baseline="-15151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7202" y="5366384"/>
            <a:ext cx="2807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66700" algn="l"/>
              </a:tabLst>
            </a:pPr>
            <a:r>
              <a:rPr sz="1500" spc="-4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650" spc="-60" baseline="-15151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원시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2602" y="5640730"/>
            <a:ext cx="7225665" cy="713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00299"/>
              </a:lnSpc>
              <a:spcBef>
                <a:spcPts val="95"/>
              </a:spcBef>
              <a:buFont typeface="Wingdings"/>
              <a:buChar char=""/>
              <a:tabLst>
                <a:tab pos="241300" algn="l"/>
              </a:tabLst>
            </a:pPr>
            <a:r>
              <a:rPr sz="1500" spc="10" dirty="0">
                <a:solidFill>
                  <a:srgbClr val="333D47"/>
                </a:solidFill>
                <a:latin typeface="Cambria Math"/>
                <a:cs typeface="Cambria Math"/>
              </a:rPr>
              <a:t>𝑚</a:t>
            </a:r>
            <a:r>
              <a:rPr sz="1500" spc="10" dirty="0">
                <a:solidFill>
                  <a:srgbClr val="333D47"/>
                </a:solidFill>
                <a:latin typeface="Malgun Gothic"/>
                <a:cs typeface="Malgun Gothic"/>
              </a:rPr>
              <a:t>: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이동평균법의 단위</a:t>
            </a:r>
            <a:r>
              <a:rPr sz="1500" dirty="0">
                <a:solidFill>
                  <a:srgbClr val="00B0F0"/>
                </a:solidFill>
                <a:latin typeface="Malgun Gothic"/>
                <a:cs typeface="Malgun Gothic"/>
              </a:rPr>
              <a:t>, </a:t>
            </a:r>
            <a:r>
              <a:rPr sz="1500" b="1" dirty="0">
                <a:solidFill>
                  <a:srgbClr val="00B0F0"/>
                </a:solidFill>
                <a:latin typeface="Malgun Gothic"/>
                <a:cs typeface="Malgun Gothic"/>
              </a:rPr>
              <a:t>m = </a:t>
            </a:r>
            <a:r>
              <a:rPr sz="1500" b="1" spc="-5" dirty="0">
                <a:solidFill>
                  <a:srgbClr val="00B0F0"/>
                </a:solidFill>
                <a:latin typeface="Malgun Gothic"/>
                <a:cs typeface="Malgun Gothic"/>
              </a:rPr>
              <a:t>2k </a:t>
            </a:r>
            <a:r>
              <a:rPr sz="1500" b="1" dirty="0">
                <a:solidFill>
                  <a:srgbClr val="00B0F0"/>
                </a:solidFill>
                <a:latin typeface="Malgun Gothic"/>
                <a:cs typeface="Malgun Gothic"/>
              </a:rPr>
              <a:t>+ </a:t>
            </a:r>
            <a:r>
              <a:rPr sz="1500" b="1" spc="-5" dirty="0">
                <a:solidFill>
                  <a:srgbClr val="00B0F0"/>
                </a:solidFill>
                <a:latin typeface="Malgun Gothic"/>
                <a:cs typeface="Malgun Gothic"/>
              </a:rPr>
              <a:t>1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으로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표현되며 이는 </a:t>
            </a:r>
            <a:r>
              <a:rPr sz="1500" b="1" dirty="0">
                <a:solidFill>
                  <a:srgbClr val="333D47"/>
                </a:solidFill>
                <a:latin typeface="Malgun Gothic"/>
                <a:cs typeface="Malgun Gothic"/>
              </a:rPr>
              <a:t>t 시점 및 t 시점 전후 좌 </a:t>
            </a:r>
            <a:r>
              <a:rPr sz="15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333D47"/>
                </a:solidFill>
                <a:latin typeface="Malgun Gothic"/>
                <a:cs typeface="Malgun Gothic"/>
              </a:rPr>
              <a:t>우대칭으로</a:t>
            </a:r>
            <a:r>
              <a:rPr sz="15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b="1" spc="-5" dirty="0">
                <a:solidFill>
                  <a:srgbClr val="333D47"/>
                </a:solidFill>
                <a:latin typeface="Malgun Gothic"/>
                <a:cs typeface="Malgun Gothic"/>
              </a:rPr>
              <a:t>k개</a:t>
            </a:r>
            <a:r>
              <a:rPr sz="15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333D47"/>
                </a:solidFill>
                <a:latin typeface="Malgun Gothic"/>
                <a:cs typeface="Malgun Gothic"/>
              </a:rPr>
              <a:t>만큼의</a:t>
            </a:r>
            <a:r>
              <a:rPr sz="15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333D47"/>
                </a:solidFill>
                <a:latin typeface="Malgun Gothic"/>
                <a:cs typeface="Malgun Gothic"/>
              </a:rPr>
              <a:t>관측치를</a:t>
            </a:r>
            <a:r>
              <a:rPr sz="15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총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m개의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관측치를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포함한다는 </a:t>
            </a:r>
            <a:r>
              <a:rPr sz="1500" spc="-5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나타냄</a:t>
            </a:r>
            <a:endParaRPr sz="15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7363" y="4247235"/>
            <a:ext cx="3481070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AutoNum type="arabicParenR"/>
              <a:tabLst>
                <a:tab pos="241300" algn="l"/>
              </a:tabLst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주기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계절성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고려하여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marL="259079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(예: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연간데이터는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12로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설정)</a:t>
            </a:r>
            <a:endParaRPr sz="14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AutoNum type="arabicParenR" startAt="2"/>
              <a:tabLst>
                <a:tab pos="241300" algn="l"/>
              </a:tabLst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목적에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marL="259079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(장기추세에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관심이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있을수록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크게)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55210-2A9D-0227-E3BA-0DE6E68F1011}"/>
              </a:ext>
            </a:extLst>
          </p:cNvPr>
          <p:cNvSpPr txBox="1"/>
          <p:nvPr/>
        </p:nvSpPr>
        <p:spPr>
          <a:xfrm>
            <a:off x="1524000" y="662940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</a:t>
            </a:r>
            <a:r>
              <a:rPr lang="ko-KR" altLang="en-US" dirty="0"/>
              <a:t> 앞에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뒤에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766684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추세성분을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구하는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(단순)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이동평균법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 dirty="0">
              <a:latin typeface="Malgun Gothic"/>
              <a:cs typeface="Malgun Gothic"/>
            </a:endParaRPr>
          </a:p>
          <a:p>
            <a:pPr marR="153035" algn="r">
              <a:lnSpc>
                <a:spcPct val="100000"/>
              </a:lnSpc>
              <a:spcBef>
                <a:spcPts val="226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왜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7?</a:t>
            </a:r>
            <a:r>
              <a:rPr lang="en-US" sz="14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endParaRPr sz="14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일간데이터(탄소중립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검색량)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단순이동평균법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m=7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3390900"/>
            <a:ext cx="4736592" cy="27569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0676" y="2539111"/>
            <a:ext cx="1816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첫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세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시점은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NA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(왜?)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7551" y="2241801"/>
          <a:ext cx="1909445" cy="452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098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0" dirty="0">
                          <a:latin typeface="Malgun Gothic"/>
                          <a:cs typeface="Malgun Gothic"/>
                        </a:rPr>
                        <a:t>day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5" dirty="0">
                          <a:latin typeface="Malgun Gothic"/>
                          <a:cs typeface="Malgun Gothic"/>
                        </a:rPr>
                        <a:t>value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ma7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2023-04-07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88.037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20" dirty="0">
                          <a:latin typeface="Malgun Gothic"/>
                          <a:cs typeface="Malgun Gothic"/>
                        </a:rPr>
                        <a:t>#N/A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2023-04-08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30.389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20" dirty="0">
                          <a:latin typeface="Malgun Gothic"/>
                          <a:cs typeface="Malgun Gothic"/>
                        </a:rPr>
                        <a:t>#N/A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2023-04-09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37.584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20" dirty="0">
                          <a:latin typeface="Malgun Gothic"/>
                          <a:cs typeface="Malgun Gothic"/>
                        </a:rPr>
                        <a:t>#N/A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2023-04-10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80.638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69.941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79.000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67.175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2023-04-12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94.794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66.527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2023-04-13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79.146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65.332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68.675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63.089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1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25.856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61.208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2023-04-16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29.219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57.874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64.931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55.421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65.838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54.523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2023-04-19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71.454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55.472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2023-04-20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61.977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56.374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62.387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55.095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2023-04-22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32.495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53.700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12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2023-04-23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35.537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51.673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2023-04-24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55.981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50.963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116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56.069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48.899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117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2023-04-26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57.268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47.545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117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57.005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46.927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117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47.938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45.418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117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2023-04-29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23.018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43.288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1179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2023-04-30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31.208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spc="15" dirty="0">
                          <a:latin typeface="Malgun Gothic"/>
                          <a:cs typeface="Malgun Gothic"/>
                        </a:rPr>
                        <a:t>39.792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72580" y="2401412"/>
            <a:ext cx="1709420" cy="7937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14,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30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등으로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늘리거나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2,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3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등으로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줄여보며</a:t>
            </a:r>
            <a:r>
              <a:rPr sz="1400" b="1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분석해보자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333A0-53C9-0387-BC73-385B21ED5DEF}"/>
              </a:ext>
            </a:extLst>
          </p:cNvPr>
          <p:cNvSpPr txBox="1"/>
          <p:nvPr/>
        </p:nvSpPr>
        <p:spPr>
          <a:xfrm>
            <a:off x="2971421" y="677088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맨뒤에도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개는 </a:t>
            </a:r>
            <a:r>
              <a:rPr lang="en-US" altLang="ko-KR" dirty="0"/>
              <a:t>NA</a:t>
            </a:r>
            <a:r>
              <a:rPr lang="ko-KR" altLang="en-US" dirty="0"/>
              <a:t>가 </a:t>
            </a:r>
            <a:r>
              <a:rPr lang="ko-KR" altLang="en-US" dirty="0" err="1"/>
              <a:t>있을것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689" y="799338"/>
            <a:ext cx="8887460" cy="140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01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단순이동평균법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m은</a:t>
            </a:r>
            <a:r>
              <a:rPr sz="1400" b="1" u="sng" spc="-30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홀수인</a:t>
            </a:r>
            <a:r>
              <a:rPr sz="1400" b="1" u="sng" spc="-25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것이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38100">
              <a:lnSpc>
                <a:spcPts val="2360"/>
              </a:lnSpc>
              <a:spcBef>
                <a:spcPts val="3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추세성분을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구하는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방법: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(단순)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이동평균법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r>
              <a:rPr sz="2000" b="1" spc="-114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100" b="1" u="sng" baseline="11904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바람직(좌우대칭)</a:t>
            </a:r>
            <a:r>
              <a:rPr sz="2100" b="1" baseline="11904" dirty="0">
                <a:solidFill>
                  <a:srgbClr val="FF0000"/>
                </a:solidFill>
                <a:latin typeface="Malgun Gothic"/>
                <a:cs typeface="Malgun Gothic"/>
              </a:rPr>
              <a:t>하나</a:t>
            </a:r>
            <a:r>
              <a:rPr sz="2100" b="1" spc="-67" baseline="119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1904" dirty="0">
                <a:solidFill>
                  <a:srgbClr val="FF0000"/>
                </a:solidFill>
                <a:latin typeface="Malgun Gothic"/>
                <a:cs typeface="Malgun Gothic"/>
              </a:rPr>
              <a:t>부득이</a:t>
            </a:r>
            <a:r>
              <a:rPr sz="2100" b="1" spc="-22" baseline="119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1904" dirty="0">
                <a:solidFill>
                  <a:srgbClr val="00B0F0"/>
                </a:solidFill>
                <a:latin typeface="Malgun Gothic"/>
                <a:cs typeface="Malgun Gothic"/>
              </a:rPr>
              <a:t>m을</a:t>
            </a:r>
            <a:r>
              <a:rPr sz="2100" b="1" spc="-30" baseline="11904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100" b="1" baseline="11904" dirty="0">
                <a:solidFill>
                  <a:srgbClr val="00B0F0"/>
                </a:solidFill>
                <a:latin typeface="Malgun Gothic"/>
                <a:cs typeface="Malgun Gothic"/>
              </a:rPr>
              <a:t>짝수로</a:t>
            </a:r>
            <a:endParaRPr sz="2100" baseline="11904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5454015">
              <a:lnSpc>
                <a:spcPts val="1639"/>
              </a:lnSpc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설정해야</a:t>
            </a:r>
            <a:r>
              <a:rPr sz="14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하는</a:t>
            </a:r>
            <a:r>
              <a:rPr sz="14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경우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시점을</a:t>
            </a:r>
            <a:r>
              <a:rPr sz="1400" b="1" u="sng" spc="-20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하나</a:t>
            </a:r>
            <a:r>
              <a:rPr sz="1400" b="1" u="sng" spc="-20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다르게</a:t>
            </a:r>
            <a:r>
              <a:rPr sz="1400" b="1" u="sng" spc="-40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5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한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5454015">
              <a:lnSpc>
                <a:spcPct val="100000"/>
              </a:lnSpc>
              <a:spcBef>
                <a:spcPts val="335"/>
              </a:spcBef>
            </a:pP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두</a:t>
            </a:r>
            <a:r>
              <a:rPr sz="1400" b="1" u="sng" spc="-25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이동평균법의</a:t>
            </a:r>
            <a:r>
              <a:rPr sz="1400" b="1" u="sng" spc="-35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평균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400" dirty="0">
              <a:latin typeface="Malgun Gothic"/>
              <a:cs typeface="Malgun Gothic"/>
            </a:endParaRPr>
          </a:p>
          <a:p>
            <a:pPr marL="58928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5899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월간데이터(탄소중립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검색량)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단순이동평균법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m=12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4215" y="3849623"/>
            <a:ext cx="4344924" cy="2610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88434" y="2236698"/>
            <a:ext cx="470154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ma12-1: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올해 2 ~ 내년 1월 평균 (12개월 – 중심: 7.5월)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Ma12-2:</a:t>
            </a:r>
            <a:r>
              <a:rPr sz="1400" b="1" spc="4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올해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 ~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올해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12월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(12개월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중심: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6.5월)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Ma12: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12-1과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ma12-2의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400">
              <a:latin typeface="Malgun Gothic"/>
              <a:cs typeface="Malgun Gothic"/>
            </a:endParaRPr>
          </a:p>
          <a:p>
            <a:pPr marL="570230" marR="43815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(2001년 1월이 1번, 2002년 1월이 1번,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2001년 2~12월이 2번씩 반영된 평균 수치로,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중심은</a:t>
            </a:r>
            <a:r>
              <a:rPr sz="14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2001년</a:t>
            </a:r>
            <a:r>
              <a:rPr sz="14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7월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90514" y="3263239"/>
            <a:ext cx="40640" cy="40640"/>
            <a:chOff x="1790514" y="3263239"/>
            <a:chExt cx="40640" cy="40640"/>
          </a:xfrm>
        </p:grpSpPr>
        <p:sp>
          <p:nvSpPr>
            <p:cNvPr id="7" name="object 7"/>
            <p:cNvSpPr/>
            <p:nvPr/>
          </p:nvSpPr>
          <p:spPr>
            <a:xfrm>
              <a:off x="1793412" y="3266136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0514" y="3263239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3412" y="327193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0514" y="3269033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3412" y="327772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0514" y="3274827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3412" y="3283518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0514" y="3280621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3412" y="3289313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514" y="3286416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3412" y="329510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0514" y="3292210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3412" y="33009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0514" y="32980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90514" y="3443049"/>
            <a:ext cx="26034" cy="29209"/>
            <a:chOff x="1790514" y="3443049"/>
            <a:chExt cx="26034" cy="29209"/>
          </a:xfrm>
        </p:grpSpPr>
        <p:sp>
          <p:nvSpPr>
            <p:cNvPr id="22" name="object 22"/>
            <p:cNvSpPr/>
            <p:nvPr/>
          </p:nvSpPr>
          <p:spPr>
            <a:xfrm>
              <a:off x="1793412" y="3445946"/>
              <a:ext cx="23495" cy="17780"/>
            </a:xfrm>
            <a:custGeom>
              <a:avLst/>
              <a:gdLst/>
              <a:ahLst/>
              <a:cxnLst/>
              <a:rect l="l" t="t" r="r" b="b"/>
              <a:pathLst>
                <a:path w="23494" h="17779">
                  <a:moveTo>
                    <a:pt x="0" y="0"/>
                  </a:moveTo>
                  <a:lnTo>
                    <a:pt x="23086" y="0"/>
                  </a:lnTo>
                </a:path>
                <a:path w="23494" h="17779">
                  <a:moveTo>
                    <a:pt x="0" y="5794"/>
                  </a:moveTo>
                  <a:lnTo>
                    <a:pt x="17387" y="5794"/>
                  </a:lnTo>
                </a:path>
                <a:path w="23494" h="17779">
                  <a:moveTo>
                    <a:pt x="0" y="11588"/>
                  </a:moveTo>
                  <a:lnTo>
                    <a:pt x="11591" y="11588"/>
                  </a:lnTo>
                </a:path>
                <a:path w="23494" h="17779">
                  <a:moveTo>
                    <a:pt x="0" y="17382"/>
                  </a:moveTo>
                  <a:lnTo>
                    <a:pt x="5795" y="17382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0514" y="3460432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93412" y="34691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0514" y="346622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69781" y="3431461"/>
            <a:ext cx="41275" cy="40640"/>
            <a:chOff x="2469781" y="3431461"/>
            <a:chExt cx="41275" cy="40640"/>
          </a:xfrm>
        </p:grpSpPr>
        <p:sp>
          <p:nvSpPr>
            <p:cNvPr id="27" name="object 27"/>
            <p:cNvSpPr/>
            <p:nvPr/>
          </p:nvSpPr>
          <p:spPr>
            <a:xfrm>
              <a:off x="2472679" y="3434358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9781" y="3431461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2679" y="344015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69781" y="3437255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72679" y="344594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9781" y="3443050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2679" y="3451741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69781" y="3448844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72679" y="3457535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69781" y="345463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2679" y="34633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9781" y="3460432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72679" y="34691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9781" y="346622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790514" y="3768002"/>
            <a:ext cx="40640" cy="40640"/>
            <a:chOff x="1790514" y="3768002"/>
            <a:chExt cx="40640" cy="40640"/>
          </a:xfrm>
        </p:grpSpPr>
        <p:sp>
          <p:nvSpPr>
            <p:cNvPr id="42" name="object 42"/>
            <p:cNvSpPr/>
            <p:nvPr/>
          </p:nvSpPr>
          <p:spPr>
            <a:xfrm>
              <a:off x="1793412" y="3770900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514" y="3768002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3412" y="377669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514" y="3773797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3412" y="37824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90514" y="377959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93412" y="3788282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90514" y="3785385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93412" y="3794076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90514" y="3791179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93412" y="379987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0514" y="3796973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3412" y="380566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0514" y="380276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469781" y="3768002"/>
            <a:ext cx="41275" cy="40640"/>
            <a:chOff x="2469781" y="3768002"/>
            <a:chExt cx="41275" cy="40640"/>
          </a:xfrm>
        </p:grpSpPr>
        <p:sp>
          <p:nvSpPr>
            <p:cNvPr id="57" name="object 57"/>
            <p:cNvSpPr/>
            <p:nvPr/>
          </p:nvSpPr>
          <p:spPr>
            <a:xfrm>
              <a:off x="2472679" y="377090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69781" y="3768002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72679" y="377669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69781" y="3773797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2679" y="37824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69781" y="377959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72679" y="3788282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69781" y="3785385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72679" y="3794076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69781" y="3791179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72679" y="379987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69781" y="3796973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72679" y="380566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69781" y="380276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1790514" y="3936032"/>
            <a:ext cx="40640" cy="41275"/>
            <a:chOff x="1790514" y="3936032"/>
            <a:chExt cx="40640" cy="41275"/>
          </a:xfrm>
        </p:grpSpPr>
        <p:sp>
          <p:nvSpPr>
            <p:cNvPr id="72" name="object 72"/>
            <p:cNvSpPr/>
            <p:nvPr/>
          </p:nvSpPr>
          <p:spPr>
            <a:xfrm>
              <a:off x="1793412" y="393892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790514" y="3936080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40570" y="6035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93412" y="394501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90514" y="3942115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3412" y="395080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90514" y="3947910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93412" y="3956601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90514" y="3953704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93412" y="3962395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90514" y="395949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93412" y="396818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90514" y="3965292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93412" y="39739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90514" y="397108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2469781" y="3936032"/>
            <a:ext cx="41275" cy="41275"/>
            <a:chOff x="2469781" y="3936032"/>
            <a:chExt cx="41275" cy="41275"/>
          </a:xfrm>
        </p:grpSpPr>
        <p:sp>
          <p:nvSpPr>
            <p:cNvPr id="87" name="object 87"/>
            <p:cNvSpPr/>
            <p:nvPr/>
          </p:nvSpPr>
          <p:spPr>
            <a:xfrm>
              <a:off x="2472679" y="393892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69781" y="3936080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40812" y="6035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72679" y="394501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469781" y="3942115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72679" y="395080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69781" y="3947910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472679" y="3956601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69781" y="3953704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72679" y="3962395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69781" y="395949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72679" y="396818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69781" y="3965292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72679" y="39739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69781" y="397108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790514" y="4104351"/>
            <a:ext cx="40640" cy="41275"/>
            <a:chOff x="1790514" y="4104351"/>
            <a:chExt cx="40640" cy="41275"/>
          </a:xfrm>
        </p:grpSpPr>
        <p:sp>
          <p:nvSpPr>
            <p:cNvPr id="102" name="object 102"/>
            <p:cNvSpPr/>
            <p:nvPr/>
          </p:nvSpPr>
          <p:spPr>
            <a:xfrm>
              <a:off x="1793412" y="4107248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90514" y="4104351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93412" y="411304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90514" y="4110145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93412" y="411883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90514" y="411589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28978" y="6035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93412" y="412482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90514" y="4121926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93412" y="4130617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90514" y="4127720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93412" y="413641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90514" y="413351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93412" y="414220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90514" y="41393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2469781" y="4104351"/>
            <a:ext cx="41275" cy="41275"/>
            <a:chOff x="2469781" y="4104351"/>
            <a:chExt cx="41275" cy="41275"/>
          </a:xfrm>
        </p:grpSpPr>
        <p:sp>
          <p:nvSpPr>
            <p:cNvPr id="117" name="object 117"/>
            <p:cNvSpPr/>
            <p:nvPr/>
          </p:nvSpPr>
          <p:spPr>
            <a:xfrm>
              <a:off x="2472679" y="4107248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69781" y="4104351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72679" y="411304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69781" y="4110145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72679" y="411883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69781" y="411589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28978" y="6035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72679" y="412482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469781" y="4121926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472679" y="4130617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69781" y="4127720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472679" y="413641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469781" y="413351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472679" y="414220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469781" y="41393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1790514" y="4272573"/>
            <a:ext cx="40640" cy="41275"/>
            <a:chOff x="1790514" y="4272573"/>
            <a:chExt cx="40640" cy="41275"/>
          </a:xfrm>
        </p:grpSpPr>
        <p:sp>
          <p:nvSpPr>
            <p:cNvPr id="132" name="object 132"/>
            <p:cNvSpPr/>
            <p:nvPr/>
          </p:nvSpPr>
          <p:spPr>
            <a:xfrm>
              <a:off x="1793412" y="4275470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90514" y="4272573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93412" y="428126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90514" y="4278367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793412" y="428705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90514" y="428416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93412" y="4292852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90514" y="4289955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93412" y="4298646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790514" y="429579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17387" y="6035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93412" y="430473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90514" y="4301833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93412" y="43105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90514" y="43076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2469781" y="4272573"/>
            <a:ext cx="41275" cy="41275"/>
            <a:chOff x="2469781" y="4272573"/>
            <a:chExt cx="41275" cy="41275"/>
          </a:xfrm>
        </p:grpSpPr>
        <p:sp>
          <p:nvSpPr>
            <p:cNvPr id="147" name="object 147"/>
            <p:cNvSpPr/>
            <p:nvPr/>
          </p:nvSpPr>
          <p:spPr>
            <a:xfrm>
              <a:off x="2472679" y="427547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69781" y="4272573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72679" y="428126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69781" y="4278367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472679" y="428705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469781" y="428416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472679" y="4292852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469781" y="4289955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472679" y="4298646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469781" y="429579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17387" y="6035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472679" y="430473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469781" y="4301833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472679" y="43105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469781" y="43076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1790514" y="4440892"/>
            <a:ext cx="40640" cy="41275"/>
            <a:chOff x="1790514" y="4440892"/>
            <a:chExt cx="40640" cy="41275"/>
          </a:xfrm>
        </p:grpSpPr>
        <p:sp>
          <p:nvSpPr>
            <p:cNvPr id="162" name="object 162"/>
            <p:cNvSpPr/>
            <p:nvPr/>
          </p:nvSpPr>
          <p:spPr>
            <a:xfrm>
              <a:off x="1793412" y="444378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90514" y="4440892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93412" y="444958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90514" y="4446686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93412" y="445537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90514" y="4452480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93412" y="4461171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90514" y="4458274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93412" y="4466965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790514" y="446406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793412" y="447275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90514" y="4469862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793412" y="447855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90514" y="44756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5795" y="6035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2469781" y="4440892"/>
            <a:ext cx="41275" cy="41275"/>
            <a:chOff x="2469781" y="4440892"/>
            <a:chExt cx="41275" cy="41275"/>
          </a:xfrm>
        </p:grpSpPr>
        <p:sp>
          <p:nvSpPr>
            <p:cNvPr id="177" name="object 177"/>
            <p:cNvSpPr/>
            <p:nvPr/>
          </p:nvSpPr>
          <p:spPr>
            <a:xfrm>
              <a:off x="2472679" y="444378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469781" y="4440892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472679" y="444958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69781" y="4446686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472679" y="445537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469781" y="4452480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472679" y="4461171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469781" y="4458274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72679" y="4466965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69781" y="4464068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72679" y="447276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69781" y="4469863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472679" y="44785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69781" y="44756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6035"/>
                  </a:lnTo>
                  <a:lnTo>
                    <a:pt x="5795" y="6035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1" name="object 191"/>
          <p:cNvGrpSpPr/>
          <p:nvPr/>
        </p:nvGrpSpPr>
        <p:grpSpPr>
          <a:xfrm>
            <a:off x="1790514" y="4609114"/>
            <a:ext cx="40640" cy="40640"/>
            <a:chOff x="1790514" y="4609114"/>
            <a:chExt cx="40640" cy="40640"/>
          </a:xfrm>
        </p:grpSpPr>
        <p:sp>
          <p:nvSpPr>
            <p:cNvPr id="192" name="object 192"/>
            <p:cNvSpPr/>
            <p:nvPr/>
          </p:nvSpPr>
          <p:spPr>
            <a:xfrm>
              <a:off x="1793412" y="4612011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90514" y="4609114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93412" y="461780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790514" y="4614908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793412" y="462360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790514" y="4620703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93412" y="462939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790514" y="4626497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793412" y="4635188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790514" y="4632291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793412" y="464098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790514" y="4638085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793412" y="46467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790514" y="46438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6" name="object 206"/>
          <p:cNvGrpSpPr/>
          <p:nvPr/>
        </p:nvGrpSpPr>
        <p:grpSpPr>
          <a:xfrm>
            <a:off x="2469781" y="4609114"/>
            <a:ext cx="41275" cy="40640"/>
            <a:chOff x="2469781" y="4609114"/>
            <a:chExt cx="41275" cy="40640"/>
          </a:xfrm>
        </p:grpSpPr>
        <p:sp>
          <p:nvSpPr>
            <p:cNvPr id="207" name="object 207"/>
            <p:cNvSpPr/>
            <p:nvPr/>
          </p:nvSpPr>
          <p:spPr>
            <a:xfrm>
              <a:off x="2472679" y="461201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469781" y="4609114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472679" y="461780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469781" y="4614908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72679" y="462360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469781" y="4620703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472679" y="462939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469781" y="4626497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472679" y="4635188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469781" y="4632291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472679" y="464098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469781" y="4638085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472679" y="46467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469781" y="46438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" name="object 221"/>
          <p:cNvGrpSpPr/>
          <p:nvPr/>
        </p:nvGrpSpPr>
        <p:grpSpPr>
          <a:xfrm>
            <a:off x="1790514" y="4777433"/>
            <a:ext cx="40640" cy="40640"/>
            <a:chOff x="1790514" y="4777433"/>
            <a:chExt cx="40640" cy="40640"/>
          </a:xfrm>
        </p:grpSpPr>
        <p:sp>
          <p:nvSpPr>
            <p:cNvPr id="222" name="object 222"/>
            <p:cNvSpPr/>
            <p:nvPr/>
          </p:nvSpPr>
          <p:spPr>
            <a:xfrm>
              <a:off x="1793412" y="4780330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790514" y="4777433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793412" y="478612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790514" y="4783227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34774" y="5793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793412" y="479191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790514" y="478902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793412" y="479771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790514" y="4794815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793412" y="4803507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790514" y="4800610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793412" y="480930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790514" y="480640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793412" y="48150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790514" y="481219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5795" y="5793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6" name="object 236"/>
          <p:cNvGrpSpPr/>
          <p:nvPr/>
        </p:nvGrpSpPr>
        <p:grpSpPr>
          <a:xfrm>
            <a:off x="2469781" y="4777433"/>
            <a:ext cx="41275" cy="40640"/>
            <a:chOff x="2469781" y="4777433"/>
            <a:chExt cx="41275" cy="40640"/>
          </a:xfrm>
        </p:grpSpPr>
        <p:sp>
          <p:nvSpPr>
            <p:cNvPr id="237" name="object 237"/>
            <p:cNvSpPr/>
            <p:nvPr/>
          </p:nvSpPr>
          <p:spPr>
            <a:xfrm>
              <a:off x="2472679" y="478033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469781" y="4777433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472679" y="478612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469781" y="4783227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35016" y="5793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472679" y="479191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69781" y="4789021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72679" y="479771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69781" y="4794815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472679" y="4803507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469781" y="4800610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472679" y="480930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469781" y="480640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472679" y="48150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469781" y="481219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5795" y="5793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1790514" y="4945655"/>
            <a:ext cx="40640" cy="40640"/>
            <a:chOff x="1790514" y="4945655"/>
            <a:chExt cx="40640" cy="40640"/>
          </a:xfrm>
        </p:grpSpPr>
        <p:sp>
          <p:nvSpPr>
            <p:cNvPr id="252" name="object 252"/>
            <p:cNvSpPr/>
            <p:nvPr/>
          </p:nvSpPr>
          <p:spPr>
            <a:xfrm>
              <a:off x="1793412" y="494855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790514" y="4945655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793412" y="49543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790514" y="4951449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793412" y="496014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790514" y="4957244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793412" y="496593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790514" y="4963038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3183" y="5793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793412" y="4971729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790514" y="4968832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93412" y="497752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90514" y="4974626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93412" y="498331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790514" y="49804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6" name="object 266"/>
          <p:cNvGrpSpPr/>
          <p:nvPr/>
        </p:nvGrpSpPr>
        <p:grpSpPr>
          <a:xfrm>
            <a:off x="2469781" y="4945655"/>
            <a:ext cx="41275" cy="40640"/>
            <a:chOff x="2469781" y="4945655"/>
            <a:chExt cx="41275" cy="40640"/>
          </a:xfrm>
        </p:grpSpPr>
        <p:sp>
          <p:nvSpPr>
            <p:cNvPr id="267" name="object 267"/>
            <p:cNvSpPr/>
            <p:nvPr/>
          </p:nvSpPr>
          <p:spPr>
            <a:xfrm>
              <a:off x="2472679" y="494855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469781" y="4945655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472679" y="49543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469781" y="4951449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472679" y="496014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469781" y="4957244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472679" y="496593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469781" y="4963038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3183" y="5793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472679" y="4971729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469781" y="4968832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472679" y="497752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469781" y="4974626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472679" y="498331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469781" y="49804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1" name="object 281"/>
          <p:cNvGrpSpPr/>
          <p:nvPr/>
        </p:nvGrpSpPr>
        <p:grpSpPr>
          <a:xfrm>
            <a:off x="1790514" y="5113974"/>
            <a:ext cx="40640" cy="40640"/>
            <a:chOff x="1790514" y="5113974"/>
            <a:chExt cx="40640" cy="40640"/>
          </a:xfrm>
        </p:grpSpPr>
        <p:sp>
          <p:nvSpPr>
            <p:cNvPr id="282" name="object 282"/>
            <p:cNvSpPr/>
            <p:nvPr/>
          </p:nvSpPr>
          <p:spPr>
            <a:xfrm>
              <a:off x="1793412" y="5116871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790514" y="5113974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40570" y="5793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793412" y="512266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790514" y="5119768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793412" y="51284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790514" y="5125562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793412" y="513425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790514" y="5131356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793412" y="5140048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790514" y="5137151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793412" y="514584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790514" y="5142945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1591" y="5793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793412" y="5151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790514" y="514873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6" name="object 296"/>
          <p:cNvGrpSpPr/>
          <p:nvPr/>
        </p:nvGrpSpPr>
        <p:grpSpPr>
          <a:xfrm>
            <a:off x="2469781" y="5113974"/>
            <a:ext cx="41275" cy="40640"/>
            <a:chOff x="2469781" y="5113974"/>
            <a:chExt cx="41275" cy="40640"/>
          </a:xfrm>
        </p:grpSpPr>
        <p:sp>
          <p:nvSpPr>
            <p:cNvPr id="297" name="object 297"/>
            <p:cNvSpPr/>
            <p:nvPr/>
          </p:nvSpPr>
          <p:spPr>
            <a:xfrm>
              <a:off x="2472679" y="511687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469781" y="5113974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40812" y="5793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472679" y="512266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469781" y="5119768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472679" y="51284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469781" y="5125562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472679" y="5134254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469781" y="5131356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472679" y="5140048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469781" y="5137151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472679" y="514584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469781" y="5142945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1591" y="5793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472679" y="51516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469781" y="514873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1" name="object 311"/>
          <p:cNvGrpSpPr/>
          <p:nvPr/>
        </p:nvGrpSpPr>
        <p:grpSpPr>
          <a:xfrm>
            <a:off x="1790514" y="5282196"/>
            <a:ext cx="40640" cy="40640"/>
            <a:chOff x="1790514" y="5282196"/>
            <a:chExt cx="40640" cy="40640"/>
          </a:xfrm>
        </p:grpSpPr>
        <p:sp>
          <p:nvSpPr>
            <p:cNvPr id="312" name="object 312"/>
            <p:cNvSpPr/>
            <p:nvPr/>
          </p:nvSpPr>
          <p:spPr>
            <a:xfrm>
              <a:off x="1793412" y="5285094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790514" y="5282196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793412" y="52908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790514" y="5287991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793412" y="52966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790514" y="5293785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8978" y="5793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793412" y="5302476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790514" y="5299579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793412" y="5308270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790514" y="5305373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793412" y="531406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790514" y="5311167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793412" y="53198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790514" y="531696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6" name="object 326"/>
          <p:cNvGrpSpPr/>
          <p:nvPr/>
        </p:nvGrpSpPr>
        <p:grpSpPr>
          <a:xfrm>
            <a:off x="2469781" y="5282196"/>
            <a:ext cx="41275" cy="40640"/>
            <a:chOff x="2469781" y="5282196"/>
            <a:chExt cx="41275" cy="40640"/>
          </a:xfrm>
        </p:grpSpPr>
        <p:sp>
          <p:nvSpPr>
            <p:cNvPr id="327" name="object 327"/>
            <p:cNvSpPr/>
            <p:nvPr/>
          </p:nvSpPr>
          <p:spPr>
            <a:xfrm>
              <a:off x="2472679" y="528509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469781" y="5282196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472679" y="52908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469781" y="5287991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472679" y="52966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469781" y="5293785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8978" y="5793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472679" y="5302476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469781" y="5299579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472679" y="5308270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469781" y="5305373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472679" y="531406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469781" y="5311167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472679" y="53198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469781" y="531696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1" name="object 341"/>
          <p:cNvGrpSpPr/>
          <p:nvPr/>
        </p:nvGrpSpPr>
        <p:grpSpPr>
          <a:xfrm>
            <a:off x="1790514" y="5450515"/>
            <a:ext cx="40640" cy="40640"/>
            <a:chOff x="1790514" y="5450515"/>
            <a:chExt cx="40640" cy="40640"/>
          </a:xfrm>
        </p:grpSpPr>
        <p:sp>
          <p:nvSpPr>
            <p:cNvPr id="342" name="object 342"/>
            <p:cNvSpPr/>
            <p:nvPr/>
          </p:nvSpPr>
          <p:spPr>
            <a:xfrm>
              <a:off x="1793412" y="5453412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790514" y="5450515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793412" y="545920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790514" y="5456309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793412" y="546500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790514" y="5462103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793412" y="547079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790514" y="5467898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793412" y="5476589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790514" y="5473692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7387" y="5793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793412" y="548238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790514" y="5479486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793412" y="548817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790514" y="548528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6" name="object 356"/>
          <p:cNvGrpSpPr/>
          <p:nvPr/>
        </p:nvGrpSpPr>
        <p:grpSpPr>
          <a:xfrm>
            <a:off x="2469781" y="5450515"/>
            <a:ext cx="41275" cy="40640"/>
            <a:chOff x="2469781" y="5450515"/>
            <a:chExt cx="41275" cy="40640"/>
          </a:xfrm>
        </p:grpSpPr>
        <p:sp>
          <p:nvSpPr>
            <p:cNvPr id="357" name="object 357"/>
            <p:cNvSpPr/>
            <p:nvPr/>
          </p:nvSpPr>
          <p:spPr>
            <a:xfrm>
              <a:off x="2472679" y="545341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469781" y="5450515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472679" y="545920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469781" y="5456309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472679" y="546500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469781" y="5462103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472679" y="5470795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469781" y="5467898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472679" y="5476589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469781" y="5473692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7387" y="5793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472679" y="548238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469781" y="5479486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472679" y="548817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469781" y="548528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1" name="object 371"/>
          <p:cNvGrpSpPr/>
          <p:nvPr/>
        </p:nvGrpSpPr>
        <p:grpSpPr>
          <a:xfrm>
            <a:off x="1790514" y="5618776"/>
            <a:ext cx="40640" cy="40640"/>
            <a:chOff x="1790514" y="5618776"/>
            <a:chExt cx="40640" cy="40640"/>
          </a:xfrm>
        </p:grpSpPr>
        <p:sp>
          <p:nvSpPr>
            <p:cNvPr id="372" name="object 372"/>
            <p:cNvSpPr/>
            <p:nvPr/>
          </p:nvSpPr>
          <p:spPr>
            <a:xfrm>
              <a:off x="1793412" y="562167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790514" y="5618776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793412" y="562746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790514" y="5624571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34774" y="5793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793412" y="563326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790514" y="5630365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793412" y="5639056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790514" y="5636159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793412" y="5644850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790514" y="5641953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793412" y="565064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790514" y="5647747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793412" y="56564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790514" y="565354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5795" y="5793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6" name="object 386"/>
          <p:cNvGrpSpPr/>
          <p:nvPr/>
        </p:nvGrpSpPr>
        <p:grpSpPr>
          <a:xfrm>
            <a:off x="2469781" y="5618776"/>
            <a:ext cx="41275" cy="40640"/>
            <a:chOff x="2469781" y="5618776"/>
            <a:chExt cx="41275" cy="40640"/>
          </a:xfrm>
        </p:grpSpPr>
        <p:sp>
          <p:nvSpPr>
            <p:cNvPr id="387" name="object 387"/>
            <p:cNvSpPr/>
            <p:nvPr/>
          </p:nvSpPr>
          <p:spPr>
            <a:xfrm>
              <a:off x="2472679" y="562167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469781" y="5618776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472679" y="562746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469781" y="5624571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35016" y="5793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472679" y="563326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469781" y="5630365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472679" y="5639056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469781" y="5636159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472679" y="5644850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469781" y="5641953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472679" y="565064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469781" y="5647747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472679" y="56564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469781" y="565354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5795" y="5793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1" name="object 401"/>
          <p:cNvGrpSpPr/>
          <p:nvPr/>
        </p:nvGrpSpPr>
        <p:grpSpPr>
          <a:xfrm>
            <a:off x="1790514" y="5787047"/>
            <a:ext cx="40640" cy="40640"/>
            <a:chOff x="1790514" y="5787047"/>
            <a:chExt cx="40640" cy="40640"/>
          </a:xfrm>
        </p:grpSpPr>
        <p:sp>
          <p:nvSpPr>
            <p:cNvPr id="402" name="object 402"/>
            <p:cNvSpPr/>
            <p:nvPr/>
          </p:nvSpPr>
          <p:spPr>
            <a:xfrm>
              <a:off x="1793412" y="5789944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790514" y="5787047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793412" y="579573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790514" y="5792841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793412" y="580153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790514" y="5798635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793412" y="5807327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790514" y="5804430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3183" y="5793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793412" y="581312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790514" y="5810223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793412" y="581891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790514" y="5816018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793412" y="58247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790514" y="582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6" name="object 416"/>
          <p:cNvGrpSpPr/>
          <p:nvPr/>
        </p:nvGrpSpPr>
        <p:grpSpPr>
          <a:xfrm>
            <a:off x="2469781" y="5787047"/>
            <a:ext cx="41275" cy="40640"/>
            <a:chOff x="2469781" y="5787047"/>
            <a:chExt cx="41275" cy="40640"/>
          </a:xfrm>
        </p:grpSpPr>
        <p:sp>
          <p:nvSpPr>
            <p:cNvPr id="417" name="object 417"/>
            <p:cNvSpPr/>
            <p:nvPr/>
          </p:nvSpPr>
          <p:spPr>
            <a:xfrm>
              <a:off x="2472679" y="578994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469781" y="5787047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472679" y="579573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469781" y="5792841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472679" y="580153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469781" y="5798635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472679" y="5807327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469781" y="5804430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3183" y="5793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472679" y="581312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469781" y="5810223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472679" y="581891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469781" y="5816018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472679" y="58247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469781" y="582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1" name="object 431"/>
          <p:cNvGrpSpPr/>
          <p:nvPr/>
        </p:nvGrpSpPr>
        <p:grpSpPr>
          <a:xfrm>
            <a:off x="1790514" y="5955318"/>
            <a:ext cx="40640" cy="40640"/>
            <a:chOff x="1790514" y="5955318"/>
            <a:chExt cx="40640" cy="40640"/>
          </a:xfrm>
        </p:grpSpPr>
        <p:sp>
          <p:nvSpPr>
            <p:cNvPr id="432" name="object 432"/>
            <p:cNvSpPr/>
            <p:nvPr/>
          </p:nvSpPr>
          <p:spPr>
            <a:xfrm>
              <a:off x="1793412" y="5958215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790514" y="5955318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40570" y="5793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793412" y="5964009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790514" y="5961112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793412" y="596980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790514" y="5966906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793412" y="5975597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790514" y="5972700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793412" y="598139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790514" y="5978494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793412" y="598718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790514" y="5984289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1591" y="5793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793412" y="599297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790514" y="599008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6" name="object 446"/>
          <p:cNvGrpSpPr/>
          <p:nvPr/>
        </p:nvGrpSpPr>
        <p:grpSpPr>
          <a:xfrm>
            <a:off x="2469781" y="5955318"/>
            <a:ext cx="41275" cy="40640"/>
            <a:chOff x="2469781" y="5955318"/>
            <a:chExt cx="41275" cy="40640"/>
          </a:xfrm>
        </p:grpSpPr>
        <p:sp>
          <p:nvSpPr>
            <p:cNvPr id="447" name="object 447"/>
            <p:cNvSpPr/>
            <p:nvPr/>
          </p:nvSpPr>
          <p:spPr>
            <a:xfrm>
              <a:off x="2472679" y="595821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469781" y="5955318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40812" y="5793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472679" y="5964009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2469781" y="5961112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2472679" y="596980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2469781" y="5966906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2472679" y="5975597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2469781" y="5972700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2472679" y="5981391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2469781" y="5978494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2472679" y="598718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469781" y="5984289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1591" y="5793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472679" y="599297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2469781" y="599008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1" name="object 461"/>
          <p:cNvGrpSpPr/>
          <p:nvPr/>
        </p:nvGrpSpPr>
        <p:grpSpPr>
          <a:xfrm>
            <a:off x="1790514" y="6123588"/>
            <a:ext cx="40640" cy="40640"/>
            <a:chOff x="1790514" y="6123588"/>
            <a:chExt cx="40640" cy="40640"/>
          </a:xfrm>
        </p:grpSpPr>
        <p:sp>
          <p:nvSpPr>
            <p:cNvPr id="462" name="object 462"/>
            <p:cNvSpPr/>
            <p:nvPr/>
          </p:nvSpPr>
          <p:spPr>
            <a:xfrm>
              <a:off x="1793412" y="6126485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790514" y="6123588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793412" y="6132279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790514" y="6129382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793412" y="613807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790514" y="6135177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8978" y="5793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793412" y="6143868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790514" y="6140970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793412" y="6149662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790514" y="6146765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793412" y="61554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790514" y="6152559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793412" y="61612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790514" y="615835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6" name="object 476"/>
          <p:cNvGrpSpPr/>
          <p:nvPr/>
        </p:nvGrpSpPr>
        <p:grpSpPr>
          <a:xfrm>
            <a:off x="2469781" y="6123588"/>
            <a:ext cx="41275" cy="40640"/>
            <a:chOff x="2469781" y="6123588"/>
            <a:chExt cx="41275" cy="40640"/>
          </a:xfrm>
        </p:grpSpPr>
        <p:sp>
          <p:nvSpPr>
            <p:cNvPr id="477" name="object 477"/>
            <p:cNvSpPr/>
            <p:nvPr/>
          </p:nvSpPr>
          <p:spPr>
            <a:xfrm>
              <a:off x="2472679" y="612648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2469781" y="6123588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2472679" y="6132279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469781" y="6129382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472679" y="613807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469781" y="6135177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28978" y="5793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472679" y="6143868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2469781" y="6140970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2472679" y="6149662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469781" y="6146765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7387" y="5794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2472679" y="61554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2469781" y="6152559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472679" y="61612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469781" y="615835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1" name="object 491"/>
          <p:cNvGrpSpPr/>
          <p:nvPr/>
        </p:nvGrpSpPr>
        <p:grpSpPr>
          <a:xfrm>
            <a:off x="1790514" y="6291859"/>
            <a:ext cx="40640" cy="40640"/>
            <a:chOff x="1790514" y="6291859"/>
            <a:chExt cx="40640" cy="40640"/>
          </a:xfrm>
        </p:grpSpPr>
        <p:sp>
          <p:nvSpPr>
            <p:cNvPr id="492" name="object 492"/>
            <p:cNvSpPr/>
            <p:nvPr/>
          </p:nvSpPr>
          <p:spPr>
            <a:xfrm>
              <a:off x="1793412" y="6294756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7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790514" y="6291859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70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570" y="5794"/>
                  </a:lnTo>
                  <a:lnTo>
                    <a:pt x="405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793412" y="630055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790514" y="6297653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34925" h="6350">
                  <a:moveTo>
                    <a:pt x="34774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4774" y="5794"/>
                  </a:lnTo>
                  <a:lnTo>
                    <a:pt x="3477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793412" y="630634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086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790514" y="6303447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793412" y="6312138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790514" y="6309241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793412" y="6317932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790514" y="6315036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7387" y="5793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793412" y="632372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790514" y="6320829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793412" y="63295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790514" y="63266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6" name="object 506"/>
          <p:cNvGrpSpPr/>
          <p:nvPr/>
        </p:nvGrpSpPr>
        <p:grpSpPr>
          <a:xfrm>
            <a:off x="2469781" y="6291859"/>
            <a:ext cx="41275" cy="40640"/>
            <a:chOff x="2469781" y="6291859"/>
            <a:chExt cx="41275" cy="40640"/>
          </a:xfrm>
        </p:grpSpPr>
        <p:sp>
          <p:nvSpPr>
            <p:cNvPr id="507" name="object 507"/>
            <p:cNvSpPr/>
            <p:nvPr/>
          </p:nvSpPr>
          <p:spPr>
            <a:xfrm>
              <a:off x="2472679" y="629475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064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2469781" y="6291859"/>
              <a:ext cx="41275" cy="6350"/>
            </a:xfrm>
            <a:custGeom>
              <a:avLst/>
              <a:gdLst/>
              <a:ahLst/>
              <a:cxnLst/>
              <a:rect l="l" t="t" r="r" b="b"/>
              <a:pathLst>
                <a:path w="41275" h="6350">
                  <a:moveTo>
                    <a:pt x="40812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40812" y="5794"/>
                  </a:lnTo>
                  <a:lnTo>
                    <a:pt x="408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2472679" y="630055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78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2469781" y="6297653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5016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35016" y="5794"/>
                  </a:lnTo>
                  <a:lnTo>
                    <a:pt x="35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2472679" y="630634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183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2469781" y="6303447"/>
              <a:ext cx="29209" cy="6350"/>
            </a:xfrm>
            <a:custGeom>
              <a:avLst/>
              <a:gdLst/>
              <a:ahLst/>
              <a:cxnLst/>
              <a:rect l="l" t="t" r="r" b="b"/>
              <a:pathLst>
                <a:path w="29210" h="6350">
                  <a:moveTo>
                    <a:pt x="28978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8978" y="5794"/>
                  </a:lnTo>
                  <a:lnTo>
                    <a:pt x="289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2472679" y="6312138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80">
                  <a:moveTo>
                    <a:pt x="0" y="0"/>
                  </a:moveTo>
                  <a:lnTo>
                    <a:pt x="17387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2469781" y="6309241"/>
              <a:ext cx="23495" cy="6350"/>
            </a:xfrm>
            <a:custGeom>
              <a:avLst/>
              <a:gdLst/>
              <a:ahLst/>
              <a:cxnLst/>
              <a:rect l="l" t="t" r="r" b="b"/>
              <a:pathLst>
                <a:path w="23494" h="6350">
                  <a:moveTo>
                    <a:pt x="23183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23183" y="5794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2472679" y="6317932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591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469781" y="6315036"/>
              <a:ext cx="17780" cy="6350"/>
            </a:xfrm>
            <a:custGeom>
              <a:avLst/>
              <a:gdLst/>
              <a:ahLst/>
              <a:cxnLst/>
              <a:rect l="l" t="t" r="r" b="b"/>
              <a:pathLst>
                <a:path w="17780" h="6350">
                  <a:moveTo>
                    <a:pt x="17387" y="0"/>
                  </a:moveTo>
                  <a:lnTo>
                    <a:pt x="0" y="0"/>
                  </a:lnTo>
                  <a:lnTo>
                    <a:pt x="0" y="5793"/>
                  </a:lnTo>
                  <a:lnTo>
                    <a:pt x="17387" y="5793"/>
                  </a:lnTo>
                  <a:lnTo>
                    <a:pt x="17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2472679" y="632372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95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2469781" y="6320829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591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11591" y="5794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2472679" y="63295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79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2469781" y="63266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95" y="0"/>
                  </a:moveTo>
                  <a:lnTo>
                    <a:pt x="0" y="0"/>
                  </a:lnTo>
                  <a:lnTo>
                    <a:pt x="0" y="5794"/>
                  </a:lnTo>
                  <a:lnTo>
                    <a:pt x="5795" y="5794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1" name="object 521"/>
          <p:cNvSpPr txBox="1"/>
          <p:nvPr/>
        </p:nvSpPr>
        <p:spPr>
          <a:xfrm>
            <a:off x="1115838" y="2215373"/>
            <a:ext cx="622935" cy="36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 marR="5080" indent="-87630">
              <a:lnSpc>
                <a:spcPct val="138100"/>
              </a:lnSpc>
              <a:spcBef>
                <a:spcPts val="95"/>
              </a:spcBef>
            </a:pPr>
            <a:r>
              <a:rPr sz="800" dirty="0">
                <a:latin typeface="Malgun Gothic"/>
                <a:cs typeface="Malgun Gothic"/>
              </a:rPr>
              <a:t>rawdata </a:t>
            </a:r>
            <a:r>
              <a:rPr sz="800" spc="5" dirty="0">
                <a:latin typeface="Malgun Gothic"/>
                <a:cs typeface="Malgun Gothic"/>
              </a:rPr>
              <a:t> </a:t>
            </a:r>
            <a:r>
              <a:rPr sz="800" spc="10" dirty="0">
                <a:latin typeface="Malgun Gothic"/>
                <a:cs typeface="Malgun Gothic"/>
              </a:rPr>
              <a:t>21,300,441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1203017" y="2594790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21,096,795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1203017" y="2763109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21,179,431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1203017" y="2931331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20,933,489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1203017" y="3099361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20,434,987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604843" y="2215372"/>
            <a:ext cx="495300" cy="1203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5" dirty="0">
                <a:latin typeface="Malgun Gothic"/>
                <a:cs typeface="Malgun Gothic"/>
              </a:rPr>
              <a:t>month</a:t>
            </a:r>
            <a:endParaRPr sz="800">
              <a:latin typeface="Malgun Gothic"/>
              <a:cs typeface="Malgun Gothic"/>
            </a:endParaRPr>
          </a:p>
          <a:p>
            <a:pPr marL="122555" marR="5080" indent="57785" algn="just">
              <a:lnSpc>
                <a:spcPct val="138000"/>
              </a:lnSpc>
            </a:pPr>
            <a:r>
              <a:rPr sz="800" spc="-20" dirty="0">
                <a:latin typeface="Malgun Gothic"/>
                <a:cs typeface="Malgun Gothic"/>
              </a:rPr>
              <a:t>J</a:t>
            </a:r>
            <a:r>
              <a:rPr sz="800" spc="-10" dirty="0">
                <a:latin typeface="Malgun Gothic"/>
                <a:cs typeface="Malgun Gothic"/>
              </a:rPr>
              <a:t>an-</a:t>
            </a:r>
            <a:r>
              <a:rPr sz="800" spc="10" dirty="0">
                <a:latin typeface="Malgun Gothic"/>
                <a:cs typeface="Malgun Gothic"/>
              </a:rPr>
              <a:t>01  Feb-01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5" dirty="0">
                <a:latin typeface="Malgun Gothic"/>
                <a:cs typeface="Malgun Gothic"/>
              </a:rPr>
              <a:t>Mar-01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5" dirty="0">
                <a:latin typeface="Malgun Gothic"/>
                <a:cs typeface="Malgun Gothic"/>
              </a:rPr>
              <a:t>Apr-01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40" dirty="0">
                <a:latin typeface="Malgun Gothic"/>
                <a:cs typeface="Malgun Gothic"/>
              </a:rPr>
              <a:t>M</a:t>
            </a:r>
            <a:r>
              <a:rPr sz="800" spc="-10" dirty="0">
                <a:latin typeface="Malgun Gothic"/>
                <a:cs typeface="Malgun Gothic"/>
              </a:rPr>
              <a:t>a</a:t>
            </a:r>
            <a:r>
              <a:rPr sz="800" spc="10" dirty="0">
                <a:latin typeface="Malgun Gothic"/>
                <a:cs typeface="Malgun Gothic"/>
              </a:rPr>
              <a:t>y</a:t>
            </a:r>
            <a:r>
              <a:rPr sz="800" spc="-15" dirty="0">
                <a:latin typeface="Malgun Gothic"/>
                <a:cs typeface="Malgun Gothic"/>
              </a:rPr>
              <a:t>-</a:t>
            </a:r>
            <a:r>
              <a:rPr sz="800" spc="10" dirty="0">
                <a:latin typeface="Malgun Gothic"/>
                <a:cs typeface="Malgun Gothic"/>
              </a:rPr>
              <a:t>01  </a:t>
            </a:r>
            <a:r>
              <a:rPr sz="800" spc="-5" dirty="0">
                <a:latin typeface="Malgun Gothic"/>
                <a:cs typeface="Malgun Gothic"/>
              </a:rPr>
              <a:t>Jun-01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7" name="object 527"/>
          <p:cNvSpPr txBox="1"/>
          <p:nvPr/>
        </p:nvSpPr>
        <p:spPr>
          <a:xfrm>
            <a:off x="1203017" y="3267680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21,057,430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8" name="object 528"/>
          <p:cNvSpPr txBox="1"/>
          <p:nvPr/>
        </p:nvSpPr>
        <p:spPr>
          <a:xfrm>
            <a:off x="1795105" y="2215373"/>
            <a:ext cx="622935" cy="1203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5" dirty="0">
                <a:latin typeface="Malgun Gothic"/>
                <a:cs typeface="Malgun Gothic"/>
              </a:rPr>
              <a:t>ma12-1</a:t>
            </a:r>
            <a:endParaRPr sz="800">
              <a:latin typeface="Malgun Gothic"/>
              <a:cs typeface="Malgun Gothic"/>
            </a:endParaRPr>
          </a:p>
          <a:p>
            <a:pPr marL="204470" marR="155575" algn="just">
              <a:lnSpc>
                <a:spcPct val="138000"/>
              </a:lnSpc>
            </a:pPr>
            <a:r>
              <a:rPr sz="800" spc="10" dirty="0">
                <a:latin typeface="Malgun Gothic"/>
                <a:cs typeface="Malgun Gothic"/>
              </a:rPr>
              <a:t>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5" dirty="0">
                <a:latin typeface="Malgun Gothic"/>
                <a:cs typeface="Malgun Gothic"/>
              </a:rPr>
              <a:t>A</a:t>
            </a:r>
            <a:endParaRPr sz="800">
              <a:latin typeface="Malgun Gothic"/>
              <a:cs typeface="Malgun Gothic"/>
            </a:endParaRPr>
          </a:p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21,477,613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2474469" y="2215373"/>
            <a:ext cx="471805" cy="1203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5" dirty="0">
                <a:latin typeface="Malgun Gothic"/>
                <a:cs typeface="Malgun Gothic"/>
              </a:rPr>
              <a:t>ma12-2</a:t>
            </a:r>
            <a:endParaRPr sz="800">
              <a:latin typeface="Malgun Gothic"/>
              <a:cs typeface="Malgun Gothic"/>
            </a:endParaRPr>
          </a:p>
          <a:p>
            <a:pPr marL="203835" marR="5080" algn="just">
              <a:lnSpc>
                <a:spcPct val="138000"/>
              </a:lnSpc>
            </a:pPr>
            <a:r>
              <a:rPr sz="800" spc="10" dirty="0">
                <a:latin typeface="Malgun Gothic"/>
                <a:cs typeface="Malgun Gothic"/>
              </a:rPr>
              <a:t>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5" dirty="0">
                <a:latin typeface="Malgun Gothic"/>
                <a:cs typeface="Malgun Gothic"/>
              </a:rPr>
              <a:t>A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3154025" y="2215373"/>
            <a:ext cx="471805" cy="1203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10" dirty="0">
                <a:latin typeface="Malgun Gothic"/>
                <a:cs typeface="Malgun Gothic"/>
              </a:rPr>
              <a:t>ma12</a:t>
            </a:r>
            <a:endParaRPr sz="800">
              <a:latin typeface="Malgun Gothic"/>
              <a:cs typeface="Malgun Gothic"/>
            </a:endParaRPr>
          </a:p>
          <a:p>
            <a:pPr marL="203835" marR="5080" algn="just">
              <a:lnSpc>
                <a:spcPct val="138000"/>
              </a:lnSpc>
            </a:pPr>
            <a:r>
              <a:rPr sz="800" spc="10" dirty="0">
                <a:latin typeface="Malgun Gothic"/>
                <a:cs typeface="Malgun Gothic"/>
              </a:rPr>
              <a:t>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0" dirty="0">
                <a:latin typeface="Malgun Gothic"/>
                <a:cs typeface="Malgun Gothic"/>
              </a:rPr>
              <a:t>A  #</a:t>
            </a:r>
            <a:r>
              <a:rPr sz="800" spc="20" dirty="0">
                <a:latin typeface="Malgun Gothic"/>
                <a:cs typeface="Malgun Gothic"/>
              </a:rPr>
              <a:t>N</a:t>
            </a:r>
            <a:r>
              <a:rPr sz="800" spc="-5" dirty="0">
                <a:latin typeface="Malgun Gothic"/>
                <a:cs typeface="Malgun Gothic"/>
              </a:rPr>
              <a:t>/</a:t>
            </a:r>
            <a:r>
              <a:rPr sz="800" spc="15" dirty="0">
                <a:latin typeface="Malgun Gothic"/>
                <a:cs typeface="Malgun Gothic"/>
              </a:rPr>
              <a:t>A</a:t>
            </a:r>
            <a:endParaRPr sz="800">
              <a:latin typeface="Malgun Gothic"/>
              <a:cs typeface="Malgun Gothic"/>
            </a:endParaRPr>
          </a:p>
        </p:txBody>
      </p:sp>
      <p:graphicFrame>
        <p:nvGraphicFramePr>
          <p:cNvPr id="531" name="object 531"/>
          <p:cNvGraphicFramePr>
            <a:graphicFrameLocks noGrp="1"/>
          </p:cNvGraphicFramePr>
          <p:nvPr/>
        </p:nvGraphicFramePr>
        <p:xfrm>
          <a:off x="585597" y="3398901"/>
          <a:ext cx="3475987" cy="193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6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548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-5" dirty="0">
                          <a:latin typeface="Malgun Gothic"/>
                          <a:cs typeface="Malgun Gothic"/>
                        </a:rPr>
                        <a:t>Jul-01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EB2C2F"/>
                      </a:solidFill>
                      <a:prstDash val="solid"/>
                    </a:lnL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10" dirty="0">
                          <a:latin typeface="Malgun Gothic"/>
                          <a:cs typeface="Malgun Gothic"/>
                        </a:rPr>
                        <a:t>21,355,726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dirty="0">
                          <a:latin typeface="Malgun Gothic"/>
                          <a:cs typeface="Malgun Gothic"/>
                        </a:rPr>
                        <a:t>21,7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dirty="0">
                          <a:latin typeface="Malgun Gothic"/>
                          <a:cs typeface="Malgun Gothic"/>
                        </a:rPr>
                        <a:t>31,3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362585" algn="l"/>
                        </a:tabLst>
                      </a:pPr>
                      <a:r>
                        <a:rPr sz="800" dirty="0">
                          <a:latin typeface="Malgun Gothic"/>
                          <a:cs typeface="Malgun Gothic"/>
                        </a:rPr>
                        <a:t>38	21,47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9050">
                      <a:solidFill>
                        <a:srgbClr val="EB2C2F"/>
                      </a:solidFill>
                      <a:prstDash val="solid"/>
                    </a:lnT>
                    <a:lnB w="53975">
                      <a:solidFill>
                        <a:srgbClr val="EB2C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dirty="0">
                          <a:latin typeface="Malgun Gothic"/>
                          <a:cs typeface="Malgun Gothic"/>
                        </a:rPr>
                        <a:t>7,6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  <a:solidFill>
                      <a:srgbClr val="CCEFFB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10" dirty="0">
                          <a:latin typeface="Malgun Gothic"/>
                          <a:cs typeface="Malgun Gothic"/>
                        </a:rPr>
                        <a:t>13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800" spc="10" dirty="0">
                          <a:latin typeface="Malgun Gothic"/>
                          <a:cs typeface="Malgun Gothic"/>
                        </a:rPr>
                        <a:t>21,604,475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R w="19050">
                      <a:solidFill>
                        <a:srgbClr val="EB2C2F"/>
                      </a:solidFill>
                      <a:prstDash val="solid"/>
                    </a:lnR>
                    <a:lnT w="19050">
                      <a:solidFill>
                        <a:srgbClr val="EB2C2F"/>
                      </a:solidFill>
                      <a:prstDash val="solid"/>
                    </a:lnT>
                    <a:lnB w="19050">
                      <a:solidFill>
                        <a:srgbClr val="EB2C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" name="object 532"/>
          <p:cNvSpPr txBox="1"/>
          <p:nvPr/>
        </p:nvSpPr>
        <p:spPr>
          <a:xfrm>
            <a:off x="1203017" y="3604221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22,434,299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3" name="object 533"/>
          <p:cNvSpPr txBox="1"/>
          <p:nvPr/>
        </p:nvSpPr>
        <p:spPr>
          <a:xfrm>
            <a:off x="1203017" y="3772443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22,211,627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4" name="object 534"/>
          <p:cNvSpPr txBox="1"/>
          <p:nvPr/>
        </p:nvSpPr>
        <p:spPr>
          <a:xfrm>
            <a:off x="1203017" y="3940762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21,063,675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5" name="object 535"/>
          <p:cNvSpPr txBox="1"/>
          <p:nvPr/>
        </p:nvSpPr>
        <p:spPr>
          <a:xfrm>
            <a:off x="1203017" y="4108984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21,757,501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6" name="object 536"/>
          <p:cNvSpPr txBox="1"/>
          <p:nvPr/>
        </p:nvSpPr>
        <p:spPr>
          <a:xfrm>
            <a:off x="1203017" y="4277304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22,905,952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7" name="object 537"/>
          <p:cNvSpPr txBox="1"/>
          <p:nvPr/>
        </p:nvSpPr>
        <p:spPr>
          <a:xfrm>
            <a:off x="1203017" y="4445526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Malgun Gothic"/>
                <a:cs typeface="Malgun Gothic"/>
              </a:rPr>
              <a:t>24,345,142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8" name="object 538"/>
          <p:cNvSpPr txBox="1"/>
          <p:nvPr/>
        </p:nvSpPr>
        <p:spPr>
          <a:xfrm>
            <a:off x="715204" y="3561441"/>
            <a:ext cx="384810" cy="288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30" algn="r">
              <a:lnSpc>
                <a:spcPct val="138000"/>
              </a:lnSpc>
              <a:spcBef>
                <a:spcPts val="95"/>
              </a:spcBef>
            </a:pPr>
            <a:r>
              <a:rPr sz="800" spc="20" dirty="0">
                <a:latin typeface="Malgun Gothic"/>
                <a:cs typeface="Malgun Gothic"/>
              </a:rPr>
              <a:t>A</a:t>
            </a:r>
            <a:r>
              <a:rPr sz="800" spc="-10" dirty="0">
                <a:latin typeface="Malgun Gothic"/>
                <a:cs typeface="Malgun Gothic"/>
              </a:rPr>
              <a:t>u</a:t>
            </a:r>
            <a:r>
              <a:rPr sz="800" spc="15" dirty="0">
                <a:latin typeface="Malgun Gothic"/>
                <a:cs typeface="Malgun Gothic"/>
              </a:rPr>
              <a:t>g</a:t>
            </a:r>
            <a:r>
              <a:rPr sz="800" spc="-15" dirty="0">
                <a:latin typeface="Malgun Gothic"/>
                <a:cs typeface="Malgun Gothic"/>
              </a:rPr>
              <a:t>-</a:t>
            </a:r>
            <a:r>
              <a:rPr sz="800" spc="10" dirty="0">
                <a:latin typeface="Malgun Gothic"/>
                <a:cs typeface="Malgun Gothic"/>
              </a:rPr>
              <a:t>01  Sep-01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10" dirty="0">
                <a:latin typeface="Malgun Gothic"/>
                <a:cs typeface="Malgun Gothic"/>
              </a:rPr>
              <a:t>Oct-01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15" dirty="0">
                <a:latin typeface="Malgun Gothic"/>
                <a:cs typeface="Malgun Gothic"/>
              </a:rPr>
              <a:t>Nov</a:t>
            </a:r>
            <a:r>
              <a:rPr sz="800" spc="-15" dirty="0">
                <a:latin typeface="Malgun Gothic"/>
                <a:cs typeface="Malgun Gothic"/>
              </a:rPr>
              <a:t>-</a:t>
            </a:r>
            <a:r>
              <a:rPr sz="800" spc="10" dirty="0">
                <a:latin typeface="Malgun Gothic"/>
                <a:cs typeface="Malgun Gothic"/>
              </a:rPr>
              <a:t>01  Dec-01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-5" dirty="0">
                <a:latin typeface="Malgun Gothic"/>
                <a:cs typeface="Malgun Gothic"/>
              </a:rPr>
              <a:t>Jan-02 </a:t>
            </a:r>
            <a:r>
              <a:rPr sz="800" dirty="0">
                <a:latin typeface="Malgun Gothic"/>
                <a:cs typeface="Malgun Gothic"/>
              </a:rPr>
              <a:t> </a:t>
            </a:r>
            <a:r>
              <a:rPr sz="800" spc="10" dirty="0">
                <a:latin typeface="Malgun Gothic"/>
                <a:cs typeface="Malgun Gothic"/>
              </a:rPr>
              <a:t>Feb-02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5" dirty="0">
                <a:latin typeface="Malgun Gothic"/>
                <a:cs typeface="Malgun Gothic"/>
              </a:rPr>
              <a:t>Mar-02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5" dirty="0">
                <a:latin typeface="Malgun Gothic"/>
                <a:cs typeface="Malgun Gothic"/>
              </a:rPr>
              <a:t>Apr-02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40" dirty="0">
                <a:latin typeface="Malgun Gothic"/>
                <a:cs typeface="Malgun Gothic"/>
              </a:rPr>
              <a:t>M</a:t>
            </a:r>
            <a:r>
              <a:rPr sz="800" spc="-10" dirty="0">
                <a:latin typeface="Malgun Gothic"/>
                <a:cs typeface="Malgun Gothic"/>
              </a:rPr>
              <a:t>a</a:t>
            </a:r>
            <a:r>
              <a:rPr sz="800" spc="10" dirty="0">
                <a:latin typeface="Malgun Gothic"/>
                <a:cs typeface="Malgun Gothic"/>
              </a:rPr>
              <a:t>y</a:t>
            </a:r>
            <a:r>
              <a:rPr sz="800" spc="-15" dirty="0">
                <a:latin typeface="Malgun Gothic"/>
                <a:cs typeface="Malgun Gothic"/>
              </a:rPr>
              <a:t>-</a:t>
            </a:r>
            <a:r>
              <a:rPr sz="800" spc="10" dirty="0">
                <a:latin typeface="Malgun Gothic"/>
                <a:cs typeface="Malgun Gothic"/>
              </a:rPr>
              <a:t>02  </a:t>
            </a:r>
            <a:r>
              <a:rPr sz="800" spc="-5" dirty="0">
                <a:latin typeface="Malgun Gothic"/>
                <a:cs typeface="Malgun Gothic"/>
              </a:rPr>
              <a:t>Jun-02 </a:t>
            </a:r>
            <a:r>
              <a:rPr sz="800" dirty="0">
                <a:latin typeface="Malgun Gothic"/>
                <a:cs typeface="Malgun Gothic"/>
              </a:rPr>
              <a:t> </a:t>
            </a:r>
            <a:r>
              <a:rPr sz="800" spc="-5" dirty="0">
                <a:latin typeface="Malgun Gothic"/>
                <a:cs typeface="Malgun Gothic"/>
              </a:rPr>
              <a:t>Jul-02 </a:t>
            </a:r>
            <a:r>
              <a:rPr sz="800" dirty="0">
                <a:latin typeface="Malgun Gothic"/>
                <a:cs typeface="Malgun Gothic"/>
              </a:rPr>
              <a:t> </a:t>
            </a:r>
            <a:r>
              <a:rPr sz="800" spc="20" dirty="0">
                <a:latin typeface="Malgun Gothic"/>
                <a:cs typeface="Malgun Gothic"/>
              </a:rPr>
              <a:t>A</a:t>
            </a:r>
            <a:r>
              <a:rPr sz="800" spc="-10" dirty="0">
                <a:latin typeface="Malgun Gothic"/>
                <a:cs typeface="Malgun Gothic"/>
              </a:rPr>
              <a:t>u</a:t>
            </a:r>
            <a:r>
              <a:rPr sz="800" spc="15" dirty="0">
                <a:latin typeface="Malgun Gothic"/>
                <a:cs typeface="Malgun Gothic"/>
              </a:rPr>
              <a:t>g</a:t>
            </a:r>
            <a:r>
              <a:rPr sz="800" spc="-15" dirty="0">
                <a:latin typeface="Malgun Gothic"/>
                <a:cs typeface="Malgun Gothic"/>
              </a:rPr>
              <a:t>-</a:t>
            </a:r>
            <a:r>
              <a:rPr sz="800" spc="10" dirty="0">
                <a:latin typeface="Malgun Gothic"/>
                <a:cs typeface="Malgun Gothic"/>
              </a:rPr>
              <a:t>02  Sep-02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10" dirty="0">
                <a:latin typeface="Malgun Gothic"/>
                <a:cs typeface="Malgun Gothic"/>
              </a:rPr>
              <a:t>Oct-02 </a:t>
            </a:r>
            <a:r>
              <a:rPr sz="800" spc="-270" dirty="0">
                <a:latin typeface="Malgun Gothic"/>
                <a:cs typeface="Malgun Gothic"/>
              </a:rPr>
              <a:t> </a:t>
            </a:r>
            <a:r>
              <a:rPr sz="800" spc="15" dirty="0">
                <a:latin typeface="Malgun Gothic"/>
                <a:cs typeface="Malgun Gothic"/>
              </a:rPr>
              <a:t>Nov</a:t>
            </a:r>
            <a:r>
              <a:rPr sz="800" spc="-15" dirty="0">
                <a:latin typeface="Malgun Gothic"/>
                <a:cs typeface="Malgun Gothic"/>
              </a:rPr>
              <a:t>-</a:t>
            </a:r>
            <a:r>
              <a:rPr sz="800" spc="10" dirty="0">
                <a:latin typeface="Malgun Gothic"/>
                <a:cs typeface="Malgun Gothic"/>
              </a:rPr>
              <a:t>02  Dec-02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39" name="object 539"/>
          <p:cNvSpPr txBox="1"/>
          <p:nvPr/>
        </p:nvSpPr>
        <p:spPr>
          <a:xfrm>
            <a:off x="1203017" y="4571065"/>
            <a:ext cx="535940" cy="18764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10" dirty="0">
                <a:latin typeface="Malgun Gothic"/>
                <a:cs typeface="Malgun Gothic"/>
              </a:rPr>
              <a:t>22,494,339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22,835,056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22,820,603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22,279,316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22,228,006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22,866,129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23,628,044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22,903,899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800" spc="10" dirty="0">
                <a:latin typeface="Malgun Gothic"/>
                <a:cs typeface="Malgun Gothic"/>
              </a:rPr>
              <a:t>22,954,521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24,314,025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24,782,292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40" name="object 540"/>
          <p:cNvSpPr txBox="1"/>
          <p:nvPr/>
        </p:nvSpPr>
        <p:spPr>
          <a:xfrm>
            <a:off x="1882332" y="3561441"/>
            <a:ext cx="535940" cy="2886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10" dirty="0">
                <a:latin typeface="Malgun Gothic"/>
                <a:cs typeface="Malgun Gothic"/>
              </a:rPr>
              <a:t>21,847,800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21,985,769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22,143,028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22,296,722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22,394,270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22,520,137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22,619,616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22,677,305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22,834,876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23,047,919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23,204,281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23,100,566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23,161,189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23,197,426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800" spc="10" dirty="0">
                <a:latin typeface="Malgun Gothic"/>
                <a:cs typeface="Malgun Gothic"/>
              </a:rPr>
              <a:t>23,244,529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23,382,417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23,574,818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41" name="object 541"/>
          <p:cNvSpPr txBox="1"/>
          <p:nvPr/>
        </p:nvSpPr>
        <p:spPr>
          <a:xfrm>
            <a:off x="2561599" y="3561441"/>
            <a:ext cx="535940" cy="2886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10" dirty="0">
                <a:latin typeface="Malgun Gothic"/>
                <a:cs typeface="Malgun Gothic"/>
              </a:rPr>
              <a:t>21,731,338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21,847,800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21,985,769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22,143,028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22,296,722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22,394,270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22,520,137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22,619,616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22,677,305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22,834,876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23,047,919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23,204,281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23,100,566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23,161,189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800" spc="10" dirty="0">
                <a:latin typeface="Malgun Gothic"/>
                <a:cs typeface="Malgun Gothic"/>
              </a:rPr>
              <a:t>23,197,426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23,244,529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23,382,417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42" name="object 542"/>
          <p:cNvSpPr txBox="1"/>
          <p:nvPr/>
        </p:nvSpPr>
        <p:spPr>
          <a:xfrm>
            <a:off x="3240962" y="3561441"/>
            <a:ext cx="535940" cy="2886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10" dirty="0">
                <a:latin typeface="Malgun Gothic"/>
                <a:cs typeface="Malgun Gothic"/>
              </a:rPr>
              <a:t>21,789,569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21,916,784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22,064,398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22,219,875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22,345,496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22,457,204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22,569,876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22,648,461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22,756,090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22,941,398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23,126,100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23,152,424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23,130,878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23,179,308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800" spc="10" dirty="0">
                <a:latin typeface="Malgun Gothic"/>
                <a:cs typeface="Malgun Gothic"/>
              </a:rPr>
              <a:t>23,220,978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23,313,473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spc="10" dirty="0">
                <a:latin typeface="Malgun Gothic"/>
                <a:cs typeface="Malgun Gothic"/>
              </a:rPr>
              <a:t>23,478,617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543" name="object 543"/>
          <p:cNvGrpSpPr/>
          <p:nvPr/>
        </p:nvGrpSpPr>
        <p:grpSpPr>
          <a:xfrm>
            <a:off x="542544" y="2409444"/>
            <a:ext cx="3335020" cy="2205355"/>
            <a:chOff x="542544" y="2409444"/>
            <a:chExt cx="3335020" cy="2205355"/>
          </a:xfrm>
        </p:grpSpPr>
        <p:pic>
          <p:nvPicPr>
            <p:cNvPr id="544" name="object 5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44" y="3378657"/>
              <a:ext cx="3334511" cy="294182"/>
            </a:xfrm>
            <a:prstGeom prst="rect">
              <a:avLst/>
            </a:prstGeom>
          </p:spPr>
        </p:pic>
        <p:pic>
          <p:nvPicPr>
            <p:cNvPr id="545" name="object 5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584" y="2583180"/>
              <a:ext cx="237832" cy="2031492"/>
            </a:xfrm>
            <a:prstGeom prst="rect">
              <a:avLst/>
            </a:prstGeom>
          </p:spPr>
        </p:pic>
        <p:sp>
          <p:nvSpPr>
            <p:cNvPr id="546" name="object 546"/>
            <p:cNvSpPr/>
            <p:nvPr/>
          </p:nvSpPr>
          <p:spPr>
            <a:xfrm>
              <a:off x="1286256" y="2606040"/>
              <a:ext cx="157480" cy="1950720"/>
            </a:xfrm>
            <a:custGeom>
              <a:avLst/>
              <a:gdLst/>
              <a:ahLst/>
              <a:cxnLst/>
              <a:rect l="l" t="t" r="r" b="b"/>
              <a:pathLst>
                <a:path w="157480" h="1950720">
                  <a:moveTo>
                    <a:pt x="156972" y="0"/>
                  </a:moveTo>
                  <a:lnTo>
                    <a:pt x="0" y="0"/>
                  </a:lnTo>
                  <a:lnTo>
                    <a:pt x="0" y="1950719"/>
                  </a:lnTo>
                  <a:lnTo>
                    <a:pt x="156972" y="1950719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AF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7" name="object 5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376" y="2409444"/>
              <a:ext cx="237832" cy="2031491"/>
            </a:xfrm>
            <a:prstGeom prst="rect">
              <a:avLst/>
            </a:prstGeom>
          </p:spPr>
        </p:pic>
        <p:sp>
          <p:nvSpPr>
            <p:cNvPr id="548" name="object 548"/>
            <p:cNvSpPr/>
            <p:nvPr/>
          </p:nvSpPr>
          <p:spPr>
            <a:xfrm>
              <a:off x="1527047" y="2432304"/>
              <a:ext cx="157480" cy="1950720"/>
            </a:xfrm>
            <a:custGeom>
              <a:avLst/>
              <a:gdLst/>
              <a:ahLst/>
              <a:cxnLst/>
              <a:rect l="l" t="t" r="r" b="b"/>
              <a:pathLst>
                <a:path w="157480" h="1950720">
                  <a:moveTo>
                    <a:pt x="156972" y="0"/>
                  </a:moveTo>
                  <a:lnTo>
                    <a:pt x="0" y="0"/>
                  </a:lnTo>
                  <a:lnTo>
                    <a:pt x="0" y="1950720"/>
                  </a:lnTo>
                  <a:lnTo>
                    <a:pt x="156972" y="1950720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AF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9" name="object 5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8148" y="3384854"/>
              <a:ext cx="272745" cy="254457"/>
            </a:xfrm>
            <a:prstGeom prst="rect">
              <a:avLst/>
            </a:prstGeom>
          </p:spPr>
        </p:pic>
        <p:pic>
          <p:nvPicPr>
            <p:cNvPr id="550" name="object 5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1680" y="3384854"/>
              <a:ext cx="237832" cy="274396"/>
            </a:xfrm>
            <a:prstGeom prst="rect">
              <a:avLst/>
            </a:prstGeom>
          </p:spPr>
        </p:pic>
      </p:grpSp>
      <p:sp>
        <p:nvSpPr>
          <p:cNvPr id="551" name="object 5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833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단순이동평균법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일간데이터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814291"/>
            <a:ext cx="222631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#기본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그래프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(일간)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plot(CarbNeut)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2624455"/>
            <a:ext cx="2244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#m=7로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7차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값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구하기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289" y="2838424"/>
            <a:ext cx="4662805" cy="3098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ma7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filter(CarbNeut,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rep(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1/7, 7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sides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=2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#기본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그래프에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7차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붉은색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선으로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표시</a:t>
            </a:r>
            <a:endParaRPr sz="14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lines(ma7,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D7700"/>
                </a:solidFill>
                <a:latin typeface="Malgun Gothic"/>
                <a:cs typeface="Malgun Gothic"/>
              </a:rPr>
              <a:t>col="red",</a:t>
            </a:r>
            <a:r>
              <a:rPr sz="1400" b="1" spc="-5" dirty="0">
                <a:solidFill>
                  <a:srgbClr val="ED77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lwd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=3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-37698" dirty="0">
                <a:solidFill>
                  <a:srgbClr val="00AF50"/>
                </a:solidFill>
                <a:latin typeface="Malgun Gothic"/>
                <a:cs typeface="Malgun Gothic"/>
              </a:rPr>
              <a:t>선</a:t>
            </a:r>
            <a:r>
              <a:rPr sz="2100" b="1" spc="-22" baseline="-37698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2100" b="1" baseline="-37698" dirty="0">
                <a:solidFill>
                  <a:srgbClr val="00AF50"/>
                </a:solidFill>
                <a:latin typeface="Malgun Gothic"/>
                <a:cs typeface="Malgun Gothic"/>
              </a:rPr>
              <a:t>굵기</a:t>
            </a:r>
            <a:endParaRPr sz="2100" baseline="-37698">
              <a:latin typeface="Malgun Gothic"/>
              <a:cs typeface="Malgun Gothic"/>
            </a:endParaRPr>
          </a:p>
          <a:p>
            <a:pPr marL="1433830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solidFill>
                  <a:srgbClr val="ED7700"/>
                </a:solidFill>
                <a:latin typeface="Malgun Gothic"/>
                <a:cs typeface="Malgun Gothic"/>
              </a:rPr>
              <a:t>색</a:t>
            </a:r>
            <a:endParaRPr sz="14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#m=30으로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7차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값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구하기</a:t>
            </a:r>
            <a:endParaRPr sz="1400">
              <a:latin typeface="Malgun Gothic"/>
              <a:cs typeface="Malgun Gothic"/>
            </a:endParaRPr>
          </a:p>
          <a:p>
            <a:pPr marL="63500" marR="48387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ma30 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filter(CarbNeut,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rep(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1/30,30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), sides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=2)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#붉은색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선으로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표시</a:t>
            </a:r>
            <a:endParaRPr sz="1400">
              <a:latin typeface="Malgun Gothic"/>
              <a:cs typeface="Malgun Gothic"/>
            </a:endParaRPr>
          </a:p>
          <a:p>
            <a:pPr marL="63500" marR="189738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lines(ma30,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D7700"/>
                </a:solidFill>
                <a:latin typeface="Malgun Gothic"/>
                <a:cs typeface="Malgun Gothic"/>
              </a:rPr>
              <a:t>col="blue",</a:t>
            </a:r>
            <a:r>
              <a:rPr sz="1400" b="1" spc="-40" dirty="0">
                <a:solidFill>
                  <a:srgbClr val="ED77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lwd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=3)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#m=90으로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7차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값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구하기</a:t>
            </a:r>
            <a:endParaRPr sz="1400">
              <a:latin typeface="Malgun Gothic"/>
              <a:cs typeface="Malgun Gothic"/>
            </a:endParaRPr>
          </a:p>
          <a:p>
            <a:pPr marL="63500" marR="48387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ma90 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filter(CarbNeut,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rep(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1/90,90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), sides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=2)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#붉은색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선으로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표시</a:t>
            </a:r>
            <a:endParaRPr sz="14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lines(ma90,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D7700"/>
                </a:solidFill>
                <a:latin typeface="Malgun Gothic"/>
                <a:cs typeface="Malgun Gothic"/>
              </a:rPr>
              <a:t>col="green"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lwd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=3)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3995" y="2531491"/>
            <a:ext cx="1373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100" b="1" spc="-7" baseline="1984" dirty="0">
                <a:solidFill>
                  <a:srgbClr val="FF0000"/>
                </a:solidFill>
                <a:latin typeface="Malgun Gothic"/>
                <a:cs typeface="Malgun Gothic"/>
              </a:rPr>
              <a:t>m=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7	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양쪽으로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79" y="2531364"/>
            <a:ext cx="3886200" cy="36423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90057" y="1804582"/>
            <a:ext cx="2688590" cy="538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m이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늘어나고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줄어들수록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어떠한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경향이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있는가?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02FE-9B20-1B83-2F94-87B6FDEA9BAB}"/>
              </a:ext>
            </a:extLst>
          </p:cNvPr>
          <p:cNvSpPr txBox="1"/>
          <p:nvPr/>
        </p:nvSpPr>
        <p:spPr>
          <a:xfrm>
            <a:off x="2755529" y="48006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</a:t>
            </a:r>
            <a:r>
              <a:rPr lang="ko-KR" altLang="en-US" dirty="0"/>
              <a:t>분기별 </a:t>
            </a:r>
            <a:r>
              <a:rPr lang="en-US" altLang="ko-KR" dirty="0"/>
              <a:t>(</a:t>
            </a:r>
            <a:r>
              <a:rPr lang="ko-KR" altLang="en-US" dirty="0"/>
              <a:t>앞 </a:t>
            </a:r>
            <a:r>
              <a:rPr lang="en-US" altLang="ko-KR" dirty="0"/>
              <a:t>45</a:t>
            </a:r>
            <a:r>
              <a:rPr lang="ko-KR" altLang="en-US" dirty="0"/>
              <a:t>개는 </a:t>
            </a:r>
            <a:r>
              <a:rPr lang="ko-KR" altLang="en-US" dirty="0" err="1"/>
              <a:t>못봄</a:t>
            </a:r>
            <a:r>
              <a:rPr lang="en-US" altLang="ko-KR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513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일상에서의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이동평균법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활용: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차트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652" y="2366996"/>
            <a:ext cx="2346960" cy="30981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주요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증권사들의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경우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자사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시스템의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주식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차트에서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5,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60,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120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endParaRPr sz="1400">
              <a:latin typeface="Malgun Gothic"/>
              <a:cs typeface="Malgun Gothic"/>
            </a:endParaRPr>
          </a:p>
          <a:p>
            <a:pPr marL="12700" marR="18288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다양한 수준의 이동평균법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그래프를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제시함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왜?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장기적인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추세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전환의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관찰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등에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유용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18161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(단, 이 경우 대상 날짜 및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 전 m-1일을 포함하는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방식으로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이동평균법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적용)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1447800"/>
            <a:ext cx="2982468" cy="47564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196" y="1484375"/>
            <a:ext cx="3063240" cy="47122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1055" cy="4919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구성하는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(3):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순환성분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나머지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27876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순환성분(cyclical)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계절성과는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별개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로,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주기, 비즈니스 </a:t>
            </a:r>
            <a:r>
              <a:rPr sz="2000" b="1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주기,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주기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등에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발생하는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장기적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변동</a:t>
            </a:r>
            <a:endParaRPr sz="2000" dirty="0">
              <a:latin typeface="Malgun Gothic"/>
              <a:cs typeface="Malgun Gothic"/>
            </a:endParaRPr>
          </a:p>
          <a:p>
            <a:pPr marL="1021080" marR="3810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계절성과는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달리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주기가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일정하지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않으며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,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주기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식별이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쉽지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않을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때로는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주기가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수(십)년에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걸쳐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나타날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수도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순환성분에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심화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분석이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아닌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경우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순환성은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주로 </a:t>
            </a:r>
            <a:r>
              <a:rPr sz="2000" b="1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추세에</a:t>
            </a:r>
            <a:r>
              <a:rPr sz="2000" b="1" u="sng" spc="-2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포함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되어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됨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추세성분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+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순환성분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=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추세순환성분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경제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사이클,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기술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사이클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2A2C2C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16192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나머지(remainder)</a:t>
            </a:r>
            <a:r>
              <a:rPr sz="20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불규칙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변동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성분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추세성분,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계절성분,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순환성분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변동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성분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6305194"/>
            <a:ext cx="5162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일상적인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변동,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예기치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사건의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26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b="1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b="1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b="1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348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순환성: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사이클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경제사이클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" y="1501139"/>
            <a:ext cx="8784590" cy="5219700"/>
            <a:chOff x="205740" y="1501139"/>
            <a:chExt cx="8784590" cy="5219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729" y="3906011"/>
              <a:ext cx="4973362" cy="27020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1501139"/>
              <a:ext cx="4366260" cy="2980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655" y="2804159"/>
              <a:ext cx="4440936" cy="935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2751" y="1700783"/>
              <a:ext cx="4445508" cy="9372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8" y="4346447"/>
              <a:ext cx="3096767" cy="237439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689" y="1017270"/>
            <a:ext cx="8527415" cy="440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혹은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승법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89280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분해될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46480" marR="55880" lvl="1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가법(additive)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주어진 시계열이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추세성분,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순환성분들의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합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형태로 나타남</a:t>
            </a:r>
            <a:endParaRPr sz="1800">
              <a:latin typeface="Malgun Gothic"/>
              <a:cs typeface="Malgun Gothic"/>
            </a:endParaRPr>
          </a:p>
          <a:p>
            <a:pPr marR="595630" algn="ctr">
              <a:lnSpc>
                <a:spcPct val="100000"/>
              </a:lnSpc>
              <a:spcBef>
                <a:spcPts val="215"/>
              </a:spcBef>
            </a:pPr>
            <a:r>
              <a:rPr sz="1800" spc="-12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79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0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2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0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950" baseline="-14957">
              <a:latin typeface="Cambria Math"/>
              <a:cs typeface="Cambria Math"/>
            </a:endParaRPr>
          </a:p>
          <a:p>
            <a:pPr marL="1503680" lvl="2" indent="-2292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4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725" spc="-60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-4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원시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</a:t>
            </a:r>
            <a:endParaRPr sz="1600">
              <a:latin typeface="Malgun Gothic"/>
              <a:cs typeface="Malgun Gothic"/>
            </a:endParaRPr>
          </a:p>
          <a:p>
            <a:pPr marL="15036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725" spc="-15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</a:t>
            </a:r>
            <a:endParaRPr sz="1600">
              <a:latin typeface="Malgun Gothic"/>
              <a:cs typeface="Malgun Gothic"/>
            </a:endParaRPr>
          </a:p>
          <a:p>
            <a:pPr marL="1503680" lvl="2" indent="-2292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25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725" spc="37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</a:t>
            </a:r>
            <a:endParaRPr sz="1600">
              <a:latin typeface="Malgun Gothic"/>
              <a:cs typeface="Malgun Gothic"/>
            </a:endParaRPr>
          </a:p>
          <a:p>
            <a:pPr marL="15036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15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1725" spc="22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</a:t>
            </a:r>
            <a:endParaRPr sz="1600">
              <a:latin typeface="Malgun Gothic"/>
              <a:cs typeface="Malgun Gothic"/>
            </a:endParaRPr>
          </a:p>
          <a:p>
            <a:pPr marL="15036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20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725" spc="30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변동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성분</a:t>
            </a:r>
            <a:endParaRPr sz="16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333D47"/>
              </a:buClr>
              <a:buFont typeface="Wingdings"/>
              <a:buChar char=""/>
            </a:pPr>
            <a:endParaRPr sz="1700">
              <a:latin typeface="Malgun Gothic"/>
              <a:cs typeface="Malgun Gothic"/>
            </a:endParaRPr>
          </a:p>
          <a:p>
            <a:pPr marL="1046480" lvl="1" indent="-229235">
              <a:lnSpc>
                <a:spcPct val="100000"/>
              </a:lnSpc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언급하였듯이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추세성분에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포함하여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순환추세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4751" y="5540146"/>
            <a:ext cx="996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602" y="5428894"/>
            <a:ext cx="3725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333D47"/>
                </a:solidFill>
                <a:latin typeface="Malgun Gothic"/>
                <a:cs typeface="Malgun Gothic"/>
              </a:rPr>
              <a:t>성분(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60" baseline="27777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54" baseline="2777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)으로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9901" y="5841898"/>
            <a:ext cx="996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092" y="5730646"/>
            <a:ext cx="167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79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24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165" baseline="27777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62" baseline="2777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1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0860" y="6143650"/>
            <a:ext cx="996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9932" y="6032398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𝑤ℎ𝑒𝑟𝑒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165" baseline="27777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405" baseline="2777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339455" cy="1857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혹은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승법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76580" marR="43180" indent="-229235">
              <a:lnSpc>
                <a:spcPct val="110100"/>
              </a:lnSpc>
              <a:buFont typeface="Wingdings"/>
              <a:buChar char=""/>
              <a:tabLst>
                <a:tab pos="5772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승법(multiplicative)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모형: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주어진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추세, 계절성,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순환성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인들의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형태로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나타남</a:t>
            </a:r>
            <a:endParaRPr sz="2000">
              <a:latin typeface="Malgun Gothic"/>
              <a:cs typeface="Malgun Gothic"/>
            </a:endParaRPr>
          </a:p>
          <a:p>
            <a:pPr marL="13335" algn="ctr">
              <a:lnSpc>
                <a:spcPct val="100000"/>
              </a:lnSpc>
              <a:spcBef>
                <a:spcPts val="240"/>
              </a:spcBef>
            </a:pPr>
            <a:r>
              <a:rPr sz="2000" spc="-125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2175" spc="-187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-82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75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2175" spc="-112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37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2175" spc="-15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59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37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2175" spc="-44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5835" y="3062986"/>
            <a:ext cx="10731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8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977" y="2939542"/>
            <a:ext cx="7615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마찬가지로</a:t>
            </a:r>
            <a:r>
              <a:rPr sz="2000" spc="-2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순환성분을</a:t>
            </a:r>
            <a:r>
              <a:rPr sz="2000" spc="-2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추세성분에</a:t>
            </a:r>
            <a:r>
              <a:rPr sz="2000" spc="-2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포함시켜</a:t>
            </a:r>
            <a:r>
              <a:rPr sz="2000" spc="-2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순환추세성분(</a:t>
            </a:r>
            <a:r>
              <a:rPr sz="2000" spc="10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2175" spc="217" baseline="2873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2175" baseline="2873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175" spc="-172" baseline="2873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335"/>
              </a:spcBef>
            </a:pPr>
            <a:r>
              <a:rPr dirty="0"/>
              <a:t>로</a:t>
            </a:r>
            <a:r>
              <a:rPr spc="-275" dirty="0"/>
              <a:t> </a:t>
            </a:r>
            <a:r>
              <a:rPr dirty="0"/>
              <a:t>나타내면</a:t>
            </a:r>
            <a:r>
              <a:rPr dirty="0">
                <a:latin typeface="Cambria Math"/>
                <a:cs typeface="Cambria Math"/>
              </a:rPr>
              <a:t>:</a:t>
            </a:r>
          </a:p>
          <a:p>
            <a:pPr marR="426720" algn="ctr">
              <a:lnSpc>
                <a:spcPct val="100000"/>
              </a:lnSpc>
              <a:spcBef>
                <a:spcPts val="240"/>
              </a:spcBef>
            </a:pPr>
            <a:r>
              <a:rPr spc="-130" dirty="0">
                <a:latin typeface="Cambria Math"/>
                <a:cs typeface="Cambria Math"/>
              </a:rPr>
              <a:t>𝑌</a:t>
            </a:r>
            <a:r>
              <a:rPr sz="2175" spc="-195" baseline="-15325" dirty="0">
                <a:latin typeface="Cambria Math"/>
                <a:cs typeface="Cambria Math"/>
              </a:rPr>
              <a:t>𝑡</a:t>
            </a:r>
            <a:r>
              <a:rPr sz="2175" spc="-6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𝑇</a:t>
            </a:r>
            <a:r>
              <a:rPr sz="2175" spc="-15" baseline="-15325" dirty="0">
                <a:latin typeface="Cambria Math"/>
                <a:cs typeface="Cambria Math"/>
              </a:rPr>
              <a:t>𝑡</a:t>
            </a:r>
            <a:r>
              <a:rPr sz="2000" spc="-10" dirty="0">
                <a:latin typeface="Cambria Math"/>
                <a:cs typeface="Cambria Math"/>
              </a:rPr>
              <a:t>′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0" dirty="0">
                <a:latin typeface="Cambria Math"/>
                <a:cs typeface="Cambria Math"/>
              </a:rPr>
              <a:t> 𝑆</a:t>
            </a:r>
            <a:r>
              <a:rPr sz="2175" spc="-15" baseline="-15325" dirty="0">
                <a:latin typeface="Cambria Math"/>
                <a:cs typeface="Cambria Math"/>
              </a:rPr>
              <a:t>𝑡</a:t>
            </a:r>
            <a:r>
              <a:rPr sz="2175" spc="3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𝐼</a:t>
            </a:r>
            <a:r>
              <a:rPr sz="2175" spc="-37" baseline="-15325" dirty="0"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ambria Math"/>
              <a:cs typeface="Cambria Math"/>
            </a:endParaRPr>
          </a:p>
          <a:p>
            <a:pPr marL="2540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54635" algn="l"/>
              </a:tabLst>
            </a:pPr>
            <a:r>
              <a:rPr b="1" dirty="0">
                <a:latin typeface="Malgun Gothic"/>
                <a:cs typeface="Malgun Gothic"/>
              </a:rPr>
              <a:t>가법</a:t>
            </a:r>
            <a:r>
              <a:rPr b="1" spc="-25" dirty="0">
                <a:latin typeface="Malgun Gothic"/>
                <a:cs typeface="Malgun Gothic"/>
              </a:rPr>
              <a:t> </a:t>
            </a:r>
            <a:r>
              <a:rPr b="1" dirty="0">
                <a:latin typeface="Malgun Gothic"/>
                <a:cs typeface="Malgun Gothic"/>
              </a:rPr>
              <a:t>모형</a:t>
            </a:r>
            <a:r>
              <a:rPr b="1" spc="-35" dirty="0">
                <a:latin typeface="Malgun Gothic"/>
                <a:cs typeface="Malgun Gothic"/>
              </a:rPr>
              <a:t> </a:t>
            </a:r>
            <a:r>
              <a:rPr b="1" dirty="0">
                <a:latin typeface="Malgun Gothic"/>
                <a:cs typeface="Malgun Gothic"/>
              </a:rPr>
              <a:t>vs</a:t>
            </a:r>
            <a:r>
              <a:rPr b="1" spc="-20" dirty="0">
                <a:latin typeface="Malgun Gothic"/>
                <a:cs typeface="Malgun Gothic"/>
              </a:rPr>
              <a:t> </a:t>
            </a:r>
            <a:r>
              <a:rPr b="1" dirty="0">
                <a:latin typeface="Malgun Gothic"/>
                <a:cs typeface="Malgun Gothic"/>
              </a:rPr>
              <a:t>승법</a:t>
            </a:r>
            <a:r>
              <a:rPr b="1" spc="-25" dirty="0">
                <a:latin typeface="Malgun Gothic"/>
                <a:cs typeface="Malgun Gothic"/>
              </a:rPr>
              <a:t> </a:t>
            </a:r>
            <a:r>
              <a:rPr b="1" dirty="0">
                <a:latin typeface="Malgun Gothic"/>
                <a:cs typeface="Malgun Gothic"/>
              </a:rPr>
              <a:t>모형</a:t>
            </a:r>
          </a:p>
          <a:p>
            <a:pPr marL="711200" marR="177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711200" algn="l"/>
                <a:tab pos="7118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일반적으로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전반적인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계절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성분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등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변동성 수준이 일정하다면 가법 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이, 시간의 흐름에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커지거나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작아진다면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합할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505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Objectives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3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71180" cy="277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학습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기본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분해(decomposition)와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연관된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분해의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495540" cy="152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혹은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승법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AirPass,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ElecSales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CarbNeut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한번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(각각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승법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같은가?)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39" y="2641092"/>
            <a:ext cx="8593455" cy="3046730"/>
            <a:chOff x="129539" y="2641092"/>
            <a:chExt cx="8593455" cy="304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" y="2641092"/>
              <a:ext cx="5839968" cy="3046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6239" y="3058168"/>
              <a:ext cx="2726641" cy="255593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38490" cy="2926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혹은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승법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(4)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원시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로그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취하면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차이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줄일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71880">
              <a:lnSpc>
                <a:spcPct val="100000"/>
              </a:lnSpc>
              <a:spcBef>
                <a:spcPts val="131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#시계열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데이터에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로그를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취하고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그래프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400">
              <a:latin typeface="Malgun Gothic"/>
              <a:cs typeface="Malgun Gothic"/>
            </a:endParaRPr>
          </a:p>
          <a:p>
            <a:pPr marL="107188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AirPass_log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log(AirPass)</a:t>
            </a:r>
            <a:endParaRPr sz="1400">
              <a:latin typeface="Malgun Gothic"/>
              <a:cs typeface="Malgun Gothic"/>
            </a:endParaRPr>
          </a:p>
          <a:p>
            <a:pPr marL="1071880" marR="464375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plot(AirPass_log)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ElecSales_log 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log(ElecSales)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plot(ElecSales_log)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155" y="4081098"/>
            <a:ext cx="2879382" cy="25157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867" y="4129024"/>
            <a:ext cx="2887843" cy="24780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516620" cy="531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Malgun Gothic"/>
              <a:cs typeface="Malgun Gothic"/>
            </a:endParaRPr>
          </a:p>
          <a:p>
            <a:pPr marL="347980">
              <a:lnSpc>
                <a:spcPct val="100000"/>
              </a:lnSpc>
              <a:tabLst>
                <a:tab pos="690880" algn="l"/>
              </a:tabLst>
            </a:pP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1.	</a:t>
            </a:r>
            <a:r>
              <a:rPr sz="1700" b="1" spc="10" dirty="0">
                <a:solidFill>
                  <a:srgbClr val="333D47"/>
                </a:solidFill>
                <a:latin typeface="Malgun Gothic"/>
                <a:cs typeface="Malgun Gothic"/>
              </a:rPr>
              <a:t>계절성분(</a:t>
            </a:r>
            <a:r>
              <a:rPr sz="1700" spc="10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875" spc="15" baseline="-1555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00" b="1" spc="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103378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각 시간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단위(예: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월)별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변동성의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계산하여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1900">
              <a:latin typeface="Malgun Gothic"/>
              <a:cs typeface="Malgun Gothic"/>
            </a:endParaRPr>
          </a:p>
          <a:p>
            <a:pPr marL="1033780" marR="147955" indent="-229235">
              <a:lnSpc>
                <a:spcPct val="110000"/>
              </a:lnSpc>
              <a:spcBef>
                <a:spcPts val="459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대비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단위별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평균값의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차이를, 승법 모형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 경우에는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대비 단위별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평균값의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비율을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계산</a:t>
            </a:r>
            <a:endParaRPr sz="1900">
              <a:latin typeface="Malgun Gothic"/>
              <a:cs typeface="Malgun Gothic"/>
            </a:endParaRPr>
          </a:p>
          <a:p>
            <a:pPr marL="347980">
              <a:lnSpc>
                <a:spcPct val="100000"/>
              </a:lnSpc>
              <a:spcBef>
                <a:spcPts val="630"/>
              </a:spcBef>
              <a:tabLst>
                <a:tab pos="690880" algn="l"/>
              </a:tabLst>
            </a:pP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2.	추세성분(</a:t>
            </a:r>
            <a:r>
              <a:rPr sz="1700" spc="-5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875" spc="-7" baseline="-1555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00" spc="-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103378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원본 시계열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추정된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제거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데이터에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endParaRPr sz="1900">
              <a:latin typeface="Malgun Gothic"/>
              <a:cs typeface="Malgun Gothic"/>
            </a:endParaRPr>
          </a:p>
          <a:p>
            <a:pPr marL="1033780">
              <a:lnSpc>
                <a:spcPct val="100000"/>
              </a:lnSpc>
              <a:spcBef>
                <a:spcPts val="229"/>
              </a:spcBef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동평균법을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1900">
              <a:latin typeface="Malgun Gothic"/>
              <a:cs typeface="Malgun Gothic"/>
            </a:endParaRPr>
          </a:p>
          <a:p>
            <a:pPr marL="1033780" marR="318135" indent="-229235">
              <a:lnSpc>
                <a:spcPct val="110000"/>
              </a:lnSpc>
              <a:spcBef>
                <a:spcPts val="45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빼주고,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나누어주고 이동평균법을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endParaRPr sz="1900">
              <a:latin typeface="Malgun Gothic"/>
              <a:cs typeface="Malgun Gothic"/>
            </a:endParaRPr>
          </a:p>
          <a:p>
            <a:pPr marL="690880" indent="-343535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690880" algn="l"/>
                <a:tab pos="691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변동성분(</a:t>
            </a:r>
            <a:r>
              <a:rPr sz="1700" spc="5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875" spc="7" baseline="-1555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1033780" marR="4445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원본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앞서 추정된 계절성과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제거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하여 나머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지 변동성을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190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원시 시계열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 및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4002" y="6340246"/>
            <a:ext cx="678243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빼주고,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모델의 경우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나누어줌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40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60" y="1784959"/>
            <a:ext cx="338137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#ElecSales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가법모형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분해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decompose(ElecSales,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'additive')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60" y="2562010"/>
            <a:ext cx="7866380" cy="384175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4062729" algn="l"/>
              </a:tabLst>
            </a:pP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#ElecSales</a:t>
            </a:r>
            <a:r>
              <a:rPr sz="2100" b="1" spc="7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승법모형</a:t>
            </a:r>
            <a:r>
              <a:rPr sz="2100" b="1" spc="-30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분해	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decompose()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함수는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ts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데이터의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062729" algn="l"/>
              </a:tabLst>
            </a:pP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decompose(ElecSales,</a:t>
            </a:r>
            <a:r>
              <a:rPr sz="2100" b="1" spc="22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2100" b="1" spc="30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spc="-15" baseline="1984" dirty="0">
                <a:solidFill>
                  <a:srgbClr val="1B1F2E"/>
                </a:solidFill>
                <a:latin typeface="Malgun Gothic"/>
                <a:cs typeface="Malgun Gothic"/>
              </a:rPr>
              <a:t>'multiplicative')	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frequency값에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이동평균법의</a:t>
            </a:r>
            <a:endParaRPr sz="1400">
              <a:latin typeface="Malgun Gothic"/>
              <a:cs typeface="Malgun Gothic"/>
            </a:endParaRPr>
          </a:p>
          <a:p>
            <a:pPr marL="4062729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설정하여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trend를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추정함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decompose()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다음과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같이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해석할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$x: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원시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$seasonal: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계절성분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$trend: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추세성분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수치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(초반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6개가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na인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이유: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m=12인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이동평균법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활용했기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때문)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$random: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나머지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불규칙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변동성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$figure: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계절성분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수치만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단위별로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따라서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가법모형의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$x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$seasonal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$trend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 $random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승법모형의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$x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$seasonal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*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$trend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*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$random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의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관계가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성립하는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관찰할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(실제로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한번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해보자)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160" y="881862"/>
            <a:ext cx="37465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분해를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직접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필요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없이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R의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decompose()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 함수를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이용하여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1107" y="2059000"/>
            <a:ext cx="47764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type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값을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입력하지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않을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additive(가법모형)가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디폴트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601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가법모형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2940" y="1498091"/>
            <a:ext cx="7507605" cy="1082040"/>
            <a:chOff x="662940" y="1498091"/>
            <a:chExt cx="7507605" cy="1082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" y="1498091"/>
              <a:ext cx="7507224" cy="1082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2072589"/>
              <a:ext cx="871740" cy="2576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9838" y="2106929"/>
              <a:ext cx="762000" cy="147955"/>
            </a:xfrm>
            <a:custGeom>
              <a:avLst/>
              <a:gdLst/>
              <a:ahLst/>
              <a:cxnLst/>
              <a:rect l="l" t="t" r="r" b="b"/>
              <a:pathLst>
                <a:path w="762000" h="147955">
                  <a:moveTo>
                    <a:pt x="0" y="147827"/>
                  </a:moveTo>
                  <a:lnTo>
                    <a:pt x="762000" y="14782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40" y="3934967"/>
            <a:ext cx="7491983" cy="1066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62940" y="2814827"/>
            <a:ext cx="6205855" cy="885825"/>
            <a:chOff x="662940" y="2814827"/>
            <a:chExt cx="6205855" cy="8858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" y="2814827"/>
              <a:ext cx="6205728" cy="8854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3303981"/>
              <a:ext cx="871740" cy="2576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9838" y="3338322"/>
              <a:ext cx="762000" cy="147955"/>
            </a:xfrm>
            <a:custGeom>
              <a:avLst/>
              <a:gdLst/>
              <a:ahLst/>
              <a:cxnLst/>
              <a:rect l="l" t="t" r="r" b="b"/>
              <a:pathLst>
                <a:path w="762000" h="147954">
                  <a:moveTo>
                    <a:pt x="0" y="147827"/>
                  </a:moveTo>
                  <a:lnTo>
                    <a:pt x="762000" y="14782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9036" y="5236464"/>
            <a:ext cx="7065645" cy="1082040"/>
            <a:chOff x="669036" y="5236464"/>
            <a:chExt cx="7065645" cy="10820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036" y="5236464"/>
              <a:ext cx="7065264" cy="10820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311" y="5814060"/>
              <a:ext cx="1243596" cy="3093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9461" y="5848350"/>
              <a:ext cx="1134110" cy="200025"/>
            </a:xfrm>
            <a:custGeom>
              <a:avLst/>
              <a:gdLst/>
              <a:ahLst/>
              <a:cxnLst/>
              <a:rect l="l" t="t" r="r" b="b"/>
              <a:pathLst>
                <a:path w="1134110" h="200025">
                  <a:moveTo>
                    <a:pt x="0" y="199644"/>
                  </a:moveTo>
                  <a:lnTo>
                    <a:pt x="1133856" y="199644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99644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42948" y="3901821"/>
            <a:ext cx="2723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초반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NA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이유: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MA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활용불가</a:t>
            </a:r>
            <a:r>
              <a:rPr sz="1400" b="1" spc="-3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구간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4880" y="4183443"/>
            <a:ext cx="4424680" cy="565785"/>
            <a:chOff x="944880" y="4183443"/>
            <a:chExt cx="4424680" cy="56578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80" y="4491177"/>
              <a:ext cx="871740" cy="2576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02030" y="4525517"/>
              <a:ext cx="762000" cy="147955"/>
            </a:xfrm>
            <a:custGeom>
              <a:avLst/>
              <a:gdLst/>
              <a:ahLst/>
              <a:cxnLst/>
              <a:rect l="l" t="t" r="r" b="b"/>
              <a:pathLst>
                <a:path w="762000" h="147954">
                  <a:moveTo>
                    <a:pt x="0" y="147828"/>
                  </a:moveTo>
                  <a:lnTo>
                    <a:pt x="762000" y="147828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4168" y="4183443"/>
              <a:ext cx="4024883" cy="2926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01318" y="4217669"/>
              <a:ext cx="3915410" cy="182880"/>
            </a:xfrm>
            <a:custGeom>
              <a:avLst/>
              <a:gdLst/>
              <a:ahLst/>
              <a:cxnLst/>
              <a:rect l="l" t="t" r="r" b="b"/>
              <a:pathLst>
                <a:path w="3915410" h="182879">
                  <a:moveTo>
                    <a:pt x="0" y="182879"/>
                  </a:moveTo>
                  <a:lnTo>
                    <a:pt x="3915155" y="182879"/>
                  </a:lnTo>
                  <a:lnTo>
                    <a:pt x="391515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10988" y="809345"/>
            <a:ext cx="376491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2003년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1월: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26415264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3819437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24069142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-1473315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6948678" y="2827121"/>
            <a:ext cx="217614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1월에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전력판매량이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381만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MWh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경향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(2월: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174만,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3월: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45만,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…)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1628" y="3901821"/>
            <a:ext cx="2589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맨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뒤에도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NA가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존재할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것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(왜?)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601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승법모형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988" y="809345"/>
            <a:ext cx="326136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2003년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1월: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26415264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1.104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*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24069142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*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0.993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291" y="1664207"/>
            <a:ext cx="7513320" cy="1082040"/>
            <a:chOff x="431291" y="1664207"/>
            <a:chExt cx="7513320" cy="1082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91" y="1664207"/>
              <a:ext cx="7513320" cy="1082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663" y="2260041"/>
              <a:ext cx="870216" cy="2576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7813" y="2294381"/>
              <a:ext cx="760730" cy="147955"/>
            </a:xfrm>
            <a:custGeom>
              <a:avLst/>
              <a:gdLst/>
              <a:ahLst/>
              <a:cxnLst/>
              <a:rect l="l" t="t" r="r" b="b"/>
              <a:pathLst>
                <a:path w="760730" h="147955">
                  <a:moveTo>
                    <a:pt x="0" y="147827"/>
                  </a:moveTo>
                  <a:lnTo>
                    <a:pt x="760476" y="147827"/>
                  </a:lnTo>
                  <a:lnTo>
                    <a:pt x="760476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1291" y="3000755"/>
            <a:ext cx="6870700" cy="978535"/>
            <a:chOff x="431291" y="3000755"/>
            <a:chExt cx="6870700" cy="9785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1" y="3000755"/>
              <a:ext cx="6870192" cy="9784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135" y="3535629"/>
              <a:ext cx="871740" cy="2576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4285" y="3569969"/>
              <a:ext cx="762000" cy="147955"/>
            </a:xfrm>
            <a:custGeom>
              <a:avLst/>
              <a:gdLst/>
              <a:ahLst/>
              <a:cxnLst/>
              <a:rect l="l" t="t" r="r" b="b"/>
              <a:pathLst>
                <a:path w="762000" h="147954">
                  <a:moveTo>
                    <a:pt x="0" y="147827"/>
                  </a:moveTo>
                  <a:lnTo>
                    <a:pt x="762000" y="14782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1291" y="4235196"/>
            <a:ext cx="7543800" cy="1089660"/>
            <a:chOff x="431291" y="4235196"/>
            <a:chExt cx="7543800" cy="108966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291" y="4235196"/>
              <a:ext cx="7543800" cy="10896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19" y="4832553"/>
              <a:ext cx="871740" cy="2576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8669" y="4866894"/>
              <a:ext cx="762000" cy="147955"/>
            </a:xfrm>
            <a:custGeom>
              <a:avLst/>
              <a:gdLst/>
              <a:ahLst/>
              <a:cxnLst/>
              <a:rect l="l" t="t" r="r" b="b"/>
              <a:pathLst>
                <a:path w="762000" h="147954">
                  <a:moveTo>
                    <a:pt x="0" y="147827"/>
                  </a:moveTo>
                  <a:lnTo>
                    <a:pt x="761999" y="147827"/>
                  </a:lnTo>
                  <a:lnTo>
                    <a:pt x="761999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1291" y="5579364"/>
            <a:ext cx="7520940" cy="1091565"/>
            <a:chOff x="431291" y="5579364"/>
            <a:chExt cx="7520940" cy="109156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291" y="5579364"/>
              <a:ext cx="7520940" cy="10911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79" y="6178296"/>
              <a:ext cx="870216" cy="2576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1529" y="6212586"/>
              <a:ext cx="760730" cy="147955"/>
            </a:xfrm>
            <a:custGeom>
              <a:avLst/>
              <a:gdLst/>
              <a:ahLst/>
              <a:cxnLst/>
              <a:rect l="l" t="t" r="r" b="b"/>
              <a:pathLst>
                <a:path w="760730" h="147954">
                  <a:moveTo>
                    <a:pt x="0" y="147827"/>
                  </a:moveTo>
                  <a:lnTo>
                    <a:pt x="760476" y="147827"/>
                  </a:lnTo>
                  <a:lnTo>
                    <a:pt x="760476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15961" y="2937225"/>
            <a:ext cx="1840864" cy="10496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1월에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전력판매량이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1.1049배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많은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경향</a:t>
            </a:r>
            <a:endParaRPr sz="1400">
              <a:latin typeface="Malgun Gothic"/>
              <a:cs typeface="Malgun Gothic"/>
            </a:endParaRPr>
          </a:p>
          <a:p>
            <a:pPr marL="74930" marR="450215" indent="-62865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(2월: 1.047배,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3월: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1.013배</a:t>
            </a:r>
            <a:r>
              <a:rPr sz="14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…)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250173" y="5554471"/>
            <a:ext cx="8001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AirPass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도</a:t>
            </a:r>
            <a:r>
              <a:rPr sz="14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해보자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854076"/>
            <a:ext cx="4573905" cy="210375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91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#ElecSales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가법모형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362585" marR="469265" indent="-123825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decompose(ElecSales,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'additive')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sz="1400" b="1" spc="-4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autoplot()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#ElecSales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승법모형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decompose(ElecSales,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'multiplicative')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304" y="2973781"/>
            <a:ext cx="876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autoplot()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374" y="3317983"/>
            <a:ext cx="3196445" cy="3434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346" y="3369809"/>
            <a:ext cx="3109009" cy="33402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829" y="3635541"/>
            <a:ext cx="1395730" cy="105092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가법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모형의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endParaRPr sz="1400">
              <a:latin typeface="Malgun Gothic"/>
              <a:cs typeface="Malgun Gothic"/>
            </a:endParaRPr>
          </a:p>
          <a:p>
            <a:pPr marL="12700" marR="18288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각</a:t>
            </a:r>
            <a:r>
              <a:rPr sz="1400" b="1" spc="4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요인의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크기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비교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(오른쪽의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네모)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22219" y="3048762"/>
            <a:ext cx="800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가법</a:t>
            </a:r>
            <a:r>
              <a:rPr sz="14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509" y="3048762"/>
            <a:ext cx="800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승법</a:t>
            </a:r>
            <a:r>
              <a:rPr sz="14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3166" y="5125923"/>
            <a:ext cx="82232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-5~+10%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ts val="1675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정도…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803" y="5024373"/>
            <a:ext cx="1217295" cy="147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-2백만~</a:t>
            </a:r>
            <a:endParaRPr sz="1400">
              <a:latin typeface="Malgun Gothic"/>
              <a:cs typeface="Malgun Gothic"/>
            </a:endParaRPr>
          </a:p>
          <a:p>
            <a:pPr marL="168910" marR="5080" indent="-1905" algn="ctr">
              <a:lnSpc>
                <a:spcPts val="1670"/>
              </a:lnSpc>
              <a:spcBef>
                <a:spcPts val="6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+6백만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MWh</a:t>
            </a:r>
            <a:r>
              <a:rPr sz="14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정도…</a:t>
            </a:r>
            <a:endParaRPr sz="1400">
              <a:latin typeface="Malgun Gothic"/>
              <a:cs typeface="Malgun Gothic"/>
            </a:endParaRPr>
          </a:p>
          <a:p>
            <a:pPr marL="12700" marR="86995" indent="-2540" algn="ctr">
              <a:lnSpc>
                <a:spcPct val="99600"/>
              </a:lnSpc>
              <a:spcBef>
                <a:spcPts val="128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나머지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변동성이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점차</a:t>
            </a:r>
            <a:r>
              <a:rPr sz="1400" b="1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커지는…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1195" y="4659248"/>
            <a:ext cx="139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전반적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증가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0418" y="4659248"/>
            <a:ext cx="1396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전반적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증가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추세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752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60" y="1606041"/>
            <a:ext cx="342392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#frequency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 7로 설정한 일간 데이터의 분해 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decompose(CarbNeut2)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decompose(CarbNeut2, type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'multiplicative')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60" y="2484243"/>
            <a:ext cx="2178050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#시각화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decompose(CarbNeut2)</a:t>
            </a:r>
            <a:r>
              <a:rPr sz="12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200">
              <a:latin typeface="Malgun Gothic"/>
              <a:cs typeface="Malgun Gothic"/>
            </a:endParaRPr>
          </a:p>
          <a:p>
            <a:pPr marL="120650">
              <a:lnSpc>
                <a:spcPct val="100000"/>
              </a:lnSpc>
              <a:spcBef>
                <a:spcPts val="295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autoplot()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7220" y="2699469"/>
            <a:ext cx="3467866" cy="37338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70323" y="2005431"/>
            <a:ext cx="216852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탄소중립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키워드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검색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’23년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~’24년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8858" y="3937508"/>
            <a:ext cx="1930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분해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해석해보자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858" y="4407509"/>
            <a:ext cx="99758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추세성분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은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?  계절성분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은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?  나머지는?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7133" y="5092039"/>
            <a:ext cx="210058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AirPass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데이터(월간)에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대해서도 한번 해보자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(연간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데이터인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GDPGrow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데이터는…될까?)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980" cy="543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유용성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 algn="just">
              <a:lnSpc>
                <a:spcPts val="2165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구성하는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각 성분의 영향을 분리한 상태에서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이터를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분석하고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이해할 수 있다는 점이 다양한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측면에서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유용함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Malgun Gothic"/>
              <a:cs typeface="Malgun Gothic"/>
            </a:endParaRPr>
          </a:p>
          <a:p>
            <a:pPr marL="563880" marR="180340" indent="-229235">
              <a:lnSpc>
                <a:spcPts val="205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계절성분, 순환성분 및 나머지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불규칙 변동성분을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제외한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전반적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65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상승 추세가 이어지고 있으니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앞으로도 그렇지 않을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까?</a:t>
            </a:r>
            <a:endParaRPr sz="1900">
              <a:latin typeface="Malgun Gothic"/>
              <a:cs typeface="Malgun Gothic"/>
            </a:endParaRPr>
          </a:p>
          <a:p>
            <a:pPr marL="1021080" marR="196850" lvl="1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딱히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상승/하락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없으니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앞으로도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렇지 않을까?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Arial MT"/>
              <a:buChar char="•"/>
            </a:pPr>
            <a:endParaRPr sz="145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계절성분,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불규칙 변동성분의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9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예1)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편이니,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계절성에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적절히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대응하기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endParaRPr sz="1900">
              <a:latin typeface="Malgun Gothic"/>
              <a:cs typeface="Malgun Gothic"/>
            </a:endParaRPr>
          </a:p>
          <a:p>
            <a:pPr marL="1021080" algn="just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대책을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미리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세워야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하지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1900">
              <a:latin typeface="Malgun Gothic"/>
              <a:cs typeface="Malgun Gothic"/>
            </a:endParaRPr>
          </a:p>
          <a:p>
            <a:pPr marL="1021080" marR="5080" lvl="1" indent="-229235" algn="just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예2) 계절성분의 영향은 작은 편이지만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나머지 불규칙 변동성분의 영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향이 시간의 흐름에 따라 점점 더 커지고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있으니 이에 맞는 대책을 세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워야 하지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6130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유용성: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marR="41275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재고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관리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담당자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부품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여름철(7~8월)에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수요량이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감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소하니(7월: -449, 8월: -958)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이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시기에 재고가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많이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쌓이지 않도록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부품 입고 계획을 잘 수립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해야지. 또한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나머지 변동성분의 크기가 시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간의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커지고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것에도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해야겠어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Wingdings"/>
              <a:buChar char=""/>
            </a:pPr>
            <a:endParaRPr sz="1850">
              <a:latin typeface="Malgun Gothic"/>
              <a:cs typeface="Malgun Gothic"/>
            </a:endParaRPr>
          </a:p>
          <a:p>
            <a:pPr marL="563880" marR="84455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 생산 계획 담당자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 계절성분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나머지 불규칙 변동성분을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제외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하고도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B 제품의 판매량은 장기적으로 증가하는 추세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이므로,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증가하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수요에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확장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신규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투자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계획을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수립해야겠어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8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호텔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담당자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호텔은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8월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12월에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숙박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예약이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(8월: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+55%,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12월: +24%)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 때문에 이에 맞추어 해당 기간 동안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임시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직원을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배치해야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겠어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9705" marR="5080" indent="-255016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20" dirty="0"/>
              <a:t> </a:t>
            </a:r>
            <a:r>
              <a:rPr spc="-25" dirty="0"/>
              <a:t>Time</a:t>
            </a:r>
            <a:r>
              <a:rPr spc="-15" dirty="0"/>
              <a:t> </a:t>
            </a:r>
            <a:r>
              <a:rPr dirty="0"/>
              <a:t>Series</a:t>
            </a:r>
            <a:r>
              <a:rPr spc="-160" dirty="0"/>
              <a:t> </a:t>
            </a:r>
            <a:r>
              <a:rPr dirty="0"/>
              <a:t>Analysis </a:t>
            </a:r>
            <a:r>
              <a:rPr u="none" spc="-1205" dirty="0"/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3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8835" cy="540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구성하는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요인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계절성분(seasonal)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 일정한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주기로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반복되는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패턴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주로 특정 기간의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수요 변화나 기후로 인해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발생하는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변동 (예: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여름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아이스크림 판매량, 7~8월의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항공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서비스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수요)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추세성분(trend)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관찰되는 상승 또는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하락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경향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선형일수도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있고,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비선형일수도 있음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단순이동평균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방식으로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구해짐</a:t>
            </a:r>
            <a:endParaRPr sz="1900">
              <a:latin typeface="Malgun Gothic"/>
              <a:cs typeface="Malgun Gothic"/>
            </a:endParaRPr>
          </a:p>
          <a:p>
            <a:pPr marL="563880" marR="20320" indent="-22923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순환성분(cyclical)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1900" spc="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추세성분이나</a:t>
            </a:r>
            <a:r>
              <a:rPr sz="1900" spc="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계절성분과는</a:t>
            </a:r>
            <a:r>
              <a:rPr sz="1900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별개로,</a:t>
            </a:r>
            <a:r>
              <a:rPr sz="19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경제 혹은</a:t>
            </a:r>
            <a:r>
              <a:rPr sz="190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비즈니 </a:t>
            </a:r>
            <a:r>
              <a:rPr sz="1900" spc="-6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스 주기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등에 따라</a:t>
            </a:r>
            <a:r>
              <a:rPr sz="19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발생하는</a:t>
            </a:r>
            <a:r>
              <a:rPr sz="1900" spc="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장기적</a:t>
            </a:r>
            <a:r>
              <a:rPr sz="190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변동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주기가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일정하지</a:t>
            </a:r>
            <a:r>
              <a:rPr sz="19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않으며,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수십 년에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걸쳐 나타날 수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식별이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쉽지</a:t>
            </a:r>
            <a:r>
              <a:rPr sz="190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않으며,</a:t>
            </a:r>
            <a:r>
              <a:rPr sz="190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따라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순환성에</a:t>
            </a:r>
            <a:r>
              <a:rPr sz="19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심화 분석이 아닌 경우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주로</a:t>
            </a:r>
            <a:r>
              <a:rPr sz="19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추세성분에</a:t>
            </a:r>
            <a:r>
              <a:rPr sz="19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포함되어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됨</a:t>
            </a:r>
            <a:endParaRPr sz="19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나머지(remainder)</a:t>
            </a:r>
            <a:r>
              <a:rPr sz="19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불규칙 변동 성분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추세,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순환성으로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설명되지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않는 나머지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변동성분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일상적인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변동,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예기치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않은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사건의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5634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Decomposing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5809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추세성분을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구하는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(단순)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이동평균법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추세성분은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단순이동평균법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구해짐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이동평균법은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데이터의 단기 변동성을 줄이고 시계열 데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이터를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부드럽게(smoothing)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파악하기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m차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단순이동평균법은: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540" y="4175378"/>
            <a:ext cx="196850" cy="15240"/>
          </a:xfrm>
          <a:custGeom>
            <a:avLst/>
            <a:gdLst/>
            <a:ahLst/>
            <a:cxnLst/>
            <a:rect l="l" t="t" r="r" b="b"/>
            <a:pathLst>
              <a:path w="196850" h="15239">
                <a:moveTo>
                  <a:pt x="196596" y="0"/>
                </a:moveTo>
                <a:lnTo>
                  <a:pt x="0" y="0"/>
                </a:lnTo>
                <a:lnTo>
                  <a:pt x="0" y="15240"/>
                </a:lnTo>
                <a:lnTo>
                  <a:pt x="196596" y="15240"/>
                </a:lnTo>
                <a:lnTo>
                  <a:pt x="196596" y="0"/>
                </a:lnTo>
                <a:close/>
              </a:path>
            </a:pathLst>
          </a:custGeom>
          <a:solidFill>
            <a:srgbClr val="333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0401" y="383451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322445" y="3727144"/>
            <a:ext cx="1270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0" dirty="0">
                <a:solidFill>
                  <a:srgbClr val="333D47"/>
                </a:solidFill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3125" y="3902259"/>
            <a:ext cx="1616710" cy="68516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13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700" baseline="-37037" dirty="0">
                <a:solidFill>
                  <a:srgbClr val="333D47"/>
                </a:solidFill>
                <a:latin typeface="Cambria Math"/>
                <a:cs typeface="Cambria Math"/>
              </a:rPr>
              <a:t>𝑚</a:t>
            </a:r>
            <a:r>
              <a:rPr sz="2700" spc="532" baseline="-3703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85" dirty="0">
                <a:solidFill>
                  <a:srgbClr val="333D47"/>
                </a:solidFill>
                <a:latin typeface="Cambria Math"/>
                <a:cs typeface="Cambria Math"/>
              </a:rPr>
              <a:t>෍</a:t>
            </a:r>
            <a:r>
              <a:rPr sz="1800" spc="3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6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𝑡+𝑖</a:t>
            </a:r>
            <a:endParaRPr sz="1950" baseline="-14957">
              <a:latin typeface="Cambria Math"/>
              <a:cs typeface="Cambria Math"/>
            </a:endParaRPr>
          </a:p>
          <a:p>
            <a:pPr marL="769620">
              <a:lnSpc>
                <a:spcPct val="100000"/>
              </a:lnSpc>
              <a:spcBef>
                <a:spcPts val="630"/>
              </a:spcBef>
            </a:pPr>
            <a:r>
              <a:rPr sz="1300" spc="30" dirty="0">
                <a:solidFill>
                  <a:srgbClr val="333D47"/>
                </a:solidFill>
                <a:latin typeface="Cambria Math"/>
                <a:cs typeface="Cambria Math"/>
              </a:rPr>
              <a:t>𝑖=−𝑘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202" y="4576698"/>
            <a:ext cx="1826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66700" algn="l"/>
              </a:tabLst>
            </a:pP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725" spc="-15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 추세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7202" y="4893690"/>
            <a:ext cx="2973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66700" algn="l"/>
              </a:tabLst>
            </a:pPr>
            <a:r>
              <a:rPr sz="1600" spc="-4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725" spc="-60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-4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원시 시계열 데이터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2602" y="5185128"/>
            <a:ext cx="7082155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01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10" dirty="0">
                <a:solidFill>
                  <a:srgbClr val="333D47"/>
                </a:solidFill>
                <a:latin typeface="Cambria Math"/>
                <a:cs typeface="Cambria Math"/>
              </a:rPr>
              <a:t>𝑚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: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이동평균법의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단위,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m = 2k +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으로 표현되며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이는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t 시점 및 t 시점 전 </a:t>
            </a:r>
            <a:r>
              <a:rPr sz="1600" b="1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후 좌우대칭으로 k개 만큼의 관측치를 포함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하여 총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m개의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관측치를 분석에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포함한다는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023" y="3752824"/>
            <a:ext cx="3481070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AutoNum type="arabicParenR"/>
              <a:tabLst>
                <a:tab pos="241935" algn="l"/>
              </a:tabLst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계절성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주기성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고려하여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marL="25971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(예: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연간데이터는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12로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설정)</a:t>
            </a:r>
            <a:endParaRPr sz="1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AutoNum type="arabicParenR" startAt="2"/>
              <a:tabLst>
                <a:tab pos="241935" algn="l"/>
              </a:tabLst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목적에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marL="25971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(장기추세에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관심이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있을수록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크게)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502015" cy="2034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승법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분해될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가법(additive)</a:t>
            </a:r>
            <a:r>
              <a:rPr sz="18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주어진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계절성분,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순환성분들의</a:t>
            </a:r>
            <a:endParaRPr sz="1800">
              <a:latin typeface="Malgun Gothic"/>
              <a:cs typeface="Malgun Gothic"/>
            </a:endParaRPr>
          </a:p>
          <a:p>
            <a:pPr marL="10337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합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형태로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나타남</a:t>
            </a:r>
            <a:endParaRPr sz="1800">
              <a:latin typeface="Malgun Gothic"/>
              <a:cs typeface="Malgun Gothic"/>
            </a:endParaRPr>
          </a:p>
          <a:p>
            <a:pPr marR="595630" algn="ctr">
              <a:lnSpc>
                <a:spcPct val="100000"/>
              </a:lnSpc>
              <a:spcBef>
                <a:spcPts val="25"/>
              </a:spcBef>
            </a:pPr>
            <a:r>
              <a:rPr sz="1800" spc="-12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79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0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2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0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8501" y="3165094"/>
            <a:ext cx="996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5692" y="3053841"/>
            <a:ext cx="167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79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24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950" spc="165" baseline="27777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62" baseline="2777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950" spc="31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202" y="3402838"/>
            <a:ext cx="3176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66700" algn="l"/>
              </a:tabLst>
            </a:pPr>
            <a:r>
              <a:rPr sz="1600" spc="-4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725" spc="-60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-4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원시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2489" y="3794886"/>
            <a:ext cx="9080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4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202" y="3695141"/>
            <a:ext cx="564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66700" algn="l"/>
              </a:tabLst>
            </a:pP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725" spc="-15" baseline="-16908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 t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추세성분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6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spc="65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725" spc="97" baseline="2898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725" spc="382" baseline="2898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6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6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725" spc="-89" baseline="-16908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25" spc="7" baseline="-16908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6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20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1725" spc="30" baseline="-16908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 t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추세순환성분)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7277" y="3939057"/>
            <a:ext cx="7650480" cy="24409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36600" indent="-229235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737235" algn="l"/>
              </a:tabLst>
            </a:pPr>
            <a:r>
              <a:rPr sz="1600" spc="25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725" spc="37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</a:t>
            </a:r>
            <a:endParaRPr sz="1600">
              <a:latin typeface="Malgun Gothic"/>
              <a:cs typeface="Malgun Gothic"/>
            </a:endParaRPr>
          </a:p>
          <a:p>
            <a:pPr marL="736600" indent="-229235">
              <a:lnSpc>
                <a:spcPct val="100000"/>
              </a:lnSpc>
              <a:spcBef>
                <a:spcPts val="380"/>
              </a:spcBef>
              <a:buFont typeface="Wingdings"/>
              <a:buChar char=""/>
              <a:tabLst>
                <a:tab pos="737235" algn="l"/>
              </a:tabLst>
            </a:pPr>
            <a:r>
              <a:rPr sz="1600" spc="15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1725" spc="22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</a:t>
            </a:r>
            <a:endParaRPr sz="1600">
              <a:latin typeface="Malgun Gothic"/>
              <a:cs typeface="Malgun Gothic"/>
            </a:endParaRPr>
          </a:p>
          <a:p>
            <a:pPr marL="736600" indent="-229235">
              <a:lnSpc>
                <a:spcPct val="100000"/>
              </a:lnSpc>
              <a:spcBef>
                <a:spcPts val="385"/>
              </a:spcBef>
              <a:buFont typeface="Wingdings"/>
              <a:buChar char=""/>
              <a:tabLst>
                <a:tab pos="737235" algn="l"/>
              </a:tabLst>
            </a:pPr>
            <a:r>
              <a:rPr sz="1600" spc="20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725" spc="30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변동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성분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Malgun Gothic"/>
              <a:cs typeface="Malgun Gothic"/>
            </a:endParaRPr>
          </a:p>
          <a:p>
            <a:pPr marL="279400" indent="-229235">
              <a:lnSpc>
                <a:spcPct val="100000"/>
              </a:lnSpc>
              <a:buFont typeface="Arial MT"/>
              <a:buChar char="•"/>
              <a:tabLst>
                <a:tab pos="278765" algn="l"/>
                <a:tab pos="280035" algn="l"/>
              </a:tabLst>
            </a:pP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승법(multiplicative)</a:t>
            </a:r>
            <a:r>
              <a:rPr sz="1800" b="1" spc="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주어진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추세성분,</a:t>
            </a:r>
            <a:r>
              <a:rPr sz="18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계절성분,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순환성</a:t>
            </a:r>
            <a:endParaRPr sz="1800">
              <a:latin typeface="Malgun Gothic"/>
              <a:cs typeface="Malgun Gothic"/>
            </a:endParaRPr>
          </a:p>
          <a:p>
            <a:pPr marL="27940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분들의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곱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형태로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나타남</a:t>
            </a:r>
            <a:endParaRPr sz="1800">
              <a:latin typeface="Malgun Gothic"/>
              <a:cs typeface="Malgun Gothic"/>
            </a:endParaRPr>
          </a:p>
          <a:p>
            <a:pPr marR="799465" algn="ctr">
              <a:lnSpc>
                <a:spcPct val="100000"/>
              </a:lnSpc>
              <a:spcBef>
                <a:spcPts val="15"/>
              </a:spcBef>
            </a:pPr>
            <a:r>
              <a:rPr sz="2000" spc="-125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2175" spc="-187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-82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75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2175" spc="-112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37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2175" spc="-15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59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37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2175" spc="-44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  <a:p>
            <a:pPr marR="798195" algn="ctr">
              <a:lnSpc>
                <a:spcPct val="100000"/>
              </a:lnSpc>
              <a:spcBef>
                <a:spcPts val="240"/>
              </a:spcBef>
            </a:pPr>
            <a:r>
              <a:rPr sz="20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2175" spc="-195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-75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2000" spc="9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2175" spc="-15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000" spc="-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2000" spc="-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10" dirty="0">
                <a:solidFill>
                  <a:srgbClr val="333D47"/>
                </a:solidFill>
                <a:latin typeface="Cambria Math"/>
                <a:cs typeface="Cambria Math"/>
              </a:rPr>
              <a:t> 𝑆</a:t>
            </a:r>
            <a:r>
              <a:rPr sz="2175" spc="-15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2175" spc="345" baseline="-1532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33D47"/>
                </a:solidFill>
                <a:latin typeface="Cambria Math"/>
                <a:cs typeface="Cambria Math"/>
              </a:rPr>
              <a:t>×</a:t>
            </a:r>
            <a:r>
              <a:rPr sz="20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2175" spc="-44" baseline="-1532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endParaRPr sz="2175" baseline="-153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516620" cy="531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Malgun Gothic"/>
              <a:cs typeface="Malgun Gothic"/>
            </a:endParaRPr>
          </a:p>
          <a:p>
            <a:pPr marL="347980">
              <a:lnSpc>
                <a:spcPct val="100000"/>
              </a:lnSpc>
              <a:tabLst>
                <a:tab pos="690880" algn="l"/>
              </a:tabLst>
            </a:pP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1.	</a:t>
            </a:r>
            <a:r>
              <a:rPr sz="1700" b="1" spc="10" dirty="0">
                <a:solidFill>
                  <a:srgbClr val="333D47"/>
                </a:solidFill>
                <a:latin typeface="Malgun Gothic"/>
                <a:cs typeface="Malgun Gothic"/>
              </a:rPr>
              <a:t>계절성분(</a:t>
            </a:r>
            <a:r>
              <a:rPr sz="1700" spc="10" dirty="0">
                <a:solidFill>
                  <a:srgbClr val="333D47"/>
                </a:solidFill>
                <a:latin typeface="Cambria Math"/>
                <a:cs typeface="Cambria Math"/>
              </a:rPr>
              <a:t>𝑆</a:t>
            </a:r>
            <a:r>
              <a:rPr sz="1875" spc="15" baseline="-1555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00" b="1" spc="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103378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각 시간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단위(예: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월)별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변동성의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 수준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계산하여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1900">
              <a:latin typeface="Malgun Gothic"/>
              <a:cs typeface="Malgun Gothic"/>
            </a:endParaRPr>
          </a:p>
          <a:p>
            <a:pPr marL="1033780" marR="147955" indent="-229235">
              <a:lnSpc>
                <a:spcPct val="110000"/>
              </a:lnSpc>
              <a:spcBef>
                <a:spcPts val="459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대비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단위별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평균값의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차이를, 승법 모형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 경우에는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대비 단위별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평균값의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비율을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계산</a:t>
            </a:r>
            <a:endParaRPr sz="1900">
              <a:latin typeface="Malgun Gothic"/>
              <a:cs typeface="Malgun Gothic"/>
            </a:endParaRPr>
          </a:p>
          <a:p>
            <a:pPr marL="347980">
              <a:lnSpc>
                <a:spcPct val="100000"/>
              </a:lnSpc>
              <a:spcBef>
                <a:spcPts val="630"/>
              </a:spcBef>
              <a:tabLst>
                <a:tab pos="690880" algn="l"/>
              </a:tabLst>
            </a:pP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2.	추세성분(</a:t>
            </a:r>
            <a:r>
              <a:rPr sz="1700" spc="-5" dirty="0">
                <a:solidFill>
                  <a:srgbClr val="333D47"/>
                </a:solidFill>
                <a:latin typeface="Cambria Math"/>
                <a:cs typeface="Cambria Math"/>
              </a:rPr>
              <a:t>𝑇</a:t>
            </a:r>
            <a:r>
              <a:rPr sz="1875" spc="-7" baseline="-1555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00" spc="-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103378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원시 시계열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추정된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제거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데이터에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endParaRPr sz="1900">
              <a:latin typeface="Malgun Gothic"/>
              <a:cs typeface="Malgun Gothic"/>
            </a:endParaRPr>
          </a:p>
          <a:p>
            <a:pPr marL="1033780">
              <a:lnSpc>
                <a:spcPct val="100000"/>
              </a:lnSpc>
              <a:spcBef>
                <a:spcPts val="229"/>
              </a:spcBef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동평균법을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1900">
              <a:latin typeface="Malgun Gothic"/>
              <a:cs typeface="Malgun Gothic"/>
            </a:endParaRPr>
          </a:p>
          <a:p>
            <a:pPr marL="1033780" marR="318135" indent="-229235">
              <a:lnSpc>
                <a:spcPct val="110000"/>
              </a:lnSpc>
              <a:spcBef>
                <a:spcPts val="45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빼주고,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나누어주고 이동평균법을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endParaRPr sz="1900">
              <a:latin typeface="Malgun Gothic"/>
              <a:cs typeface="Malgun Gothic"/>
            </a:endParaRPr>
          </a:p>
          <a:p>
            <a:pPr marL="690880" indent="-343535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690880" algn="l"/>
                <a:tab pos="691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불규칙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변동성분(</a:t>
            </a:r>
            <a:r>
              <a:rPr sz="1700" spc="5" dirty="0">
                <a:solidFill>
                  <a:srgbClr val="333D47"/>
                </a:solidFill>
                <a:latin typeface="Cambria Math"/>
                <a:cs typeface="Cambria Math"/>
              </a:rPr>
              <a:t>𝐼</a:t>
            </a:r>
            <a:r>
              <a:rPr sz="1875" spc="7" baseline="-15555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1033780" marR="1282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원본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앞서 추정된 계절성분과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추세성분을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제거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하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여 나머지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불규칙 변동성분을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190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 경우에는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원시 시계열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 및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4002" y="6340246"/>
            <a:ext cx="678243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빼주고,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승법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모델의 경우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추세성분을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나누어줌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44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7250" cy="564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분해의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유용성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 algn="just">
              <a:lnSpc>
                <a:spcPts val="2165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구성하는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각 성분의 영향을 분리한 상태에서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이터를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분석하고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이해할 수 있다는 점이 다양한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측면에서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유용함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Malgun Gothic"/>
              <a:cs typeface="Malgun Gothic"/>
            </a:endParaRPr>
          </a:p>
          <a:p>
            <a:pPr marL="563880" marR="181610" indent="-229235">
              <a:lnSpc>
                <a:spcPts val="205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계절성분, 순환성분 및 나머지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불규칙 변동성분을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제외한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전반적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65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상승 추세가 이어지고 있으니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앞으로도 그렇지 않을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까?</a:t>
            </a:r>
            <a:endParaRPr sz="1900">
              <a:latin typeface="Malgun Gothic"/>
              <a:cs typeface="Malgun Gothic"/>
            </a:endParaRPr>
          </a:p>
          <a:p>
            <a:pPr marL="1021080" marR="198120" lvl="1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딱히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상승/하락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없으니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앞으로도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렇지 않을까?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Arial MT"/>
              <a:buChar char="•"/>
            </a:pPr>
            <a:endParaRPr sz="145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계절성분,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순환성분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불규칙 변동성분의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9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예1)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편이니,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계절성에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적절히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대응하기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endParaRPr sz="1900">
              <a:latin typeface="Malgun Gothic"/>
              <a:cs typeface="Malgun Gothic"/>
            </a:endParaRPr>
          </a:p>
          <a:p>
            <a:pPr marL="1021080" algn="just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대책을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미리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세워야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하지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1900">
              <a:latin typeface="Malgun Gothic"/>
              <a:cs typeface="Malgun Gothic"/>
            </a:endParaRPr>
          </a:p>
          <a:p>
            <a:pPr marL="1021080" marR="6350" lvl="1" indent="-229235" algn="just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예2) 계절성분의 영향은 작은 편이지만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나머지 불규칙 변동성분의 영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향이 시간의 흐름에 따라 점점 더 커지고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있으니 이에 맞는 대책을 세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워야 하지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1900">
              <a:latin typeface="Malgun Gothic"/>
              <a:cs typeface="Malgun Gothic"/>
            </a:endParaRPr>
          </a:p>
          <a:p>
            <a:pPr marR="5080" algn="r">
              <a:lnSpc>
                <a:spcPts val="1580"/>
              </a:lnSpc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45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9335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248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도구를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SAS,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Stata,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SPSS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전통적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EViews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R,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Python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오픈소스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프로그래밍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언어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수행하고자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forecast, tseries, fable, fpp2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 다양한 패키지를 활용하여 시계열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교과목에서는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일부를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소개하는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9335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6935" cy="496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실습용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실습을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다음의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marL="1021080" marR="6032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주변에서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많이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접해볼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단위의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 형태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 뿐 아니라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계절성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 주요 시계열 패턴의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용이함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AirPass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1949년부터 1960년까지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북미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국제선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승객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(단위:</a:t>
            </a:r>
            <a:r>
              <a:rPr sz="20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명)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기본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(AirPassengers)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– 초기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상업용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항공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시장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ElecSales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2001~2022년까지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국내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전력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판매량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(단위: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MWh)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전력통계정보시스템(EPSIS)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별도로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다운로드한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https://epsis.kpx.or.kr/epsisnew/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9335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15280" cy="180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기본적인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06680">
              <a:lnSpc>
                <a:spcPct val="100000"/>
              </a:lnSpc>
              <a:spcBef>
                <a:spcPts val="182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기본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데이터인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AirPassengers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데이터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불러와서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AirPass에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저장</a:t>
            </a:r>
            <a:endParaRPr sz="1400">
              <a:latin typeface="Malgun Gothic"/>
              <a:cs typeface="Malgun Gothic"/>
            </a:endParaRPr>
          </a:p>
          <a:p>
            <a:pPr marL="10668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AirPass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AirPassengers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300">
              <a:latin typeface="Malgun Gothic"/>
              <a:cs typeface="Malgun Gothic"/>
            </a:endParaRPr>
          </a:p>
          <a:p>
            <a:pPr marL="106680">
              <a:lnSpc>
                <a:spcPct val="100000"/>
              </a:lnSpc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#AirPass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0668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AirPass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272" y="3049112"/>
            <a:ext cx="185928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그래프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그려보기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plot(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AirPass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1786127"/>
            <a:ext cx="4442460" cy="46360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7378" y="3339210"/>
            <a:ext cx="1416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왜</a:t>
            </a:r>
            <a:r>
              <a:rPr sz="14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울퉁불퉁할까?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472" y="2436876"/>
            <a:ext cx="4215765" cy="3550920"/>
            <a:chOff x="347472" y="2436876"/>
            <a:chExt cx="4215765" cy="35509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20" y="3165373"/>
              <a:ext cx="2231135" cy="2621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74645" y="3188462"/>
              <a:ext cx="2073910" cy="139065"/>
            </a:xfrm>
            <a:custGeom>
              <a:avLst/>
              <a:gdLst/>
              <a:ahLst/>
              <a:cxnLst/>
              <a:rect l="l" t="t" r="r" b="b"/>
              <a:pathLst>
                <a:path w="2073910" h="139064">
                  <a:moveTo>
                    <a:pt x="1999233" y="62484"/>
                  </a:moveTo>
                  <a:lnTo>
                    <a:pt x="1998135" y="87835"/>
                  </a:lnTo>
                  <a:lnTo>
                    <a:pt x="2010791" y="88391"/>
                  </a:lnTo>
                  <a:lnTo>
                    <a:pt x="2009648" y="113791"/>
                  </a:lnTo>
                  <a:lnTo>
                    <a:pt x="1997010" y="113791"/>
                  </a:lnTo>
                  <a:lnTo>
                    <a:pt x="1995932" y="138684"/>
                  </a:lnTo>
                  <a:lnTo>
                    <a:pt x="2051530" y="113791"/>
                  </a:lnTo>
                  <a:lnTo>
                    <a:pt x="2009648" y="113791"/>
                  </a:lnTo>
                  <a:lnTo>
                    <a:pt x="1997034" y="113237"/>
                  </a:lnTo>
                  <a:lnTo>
                    <a:pt x="2052769" y="113237"/>
                  </a:lnTo>
                  <a:lnTo>
                    <a:pt x="2073656" y="103886"/>
                  </a:lnTo>
                  <a:lnTo>
                    <a:pt x="1999233" y="62484"/>
                  </a:lnTo>
                  <a:close/>
                </a:path>
                <a:path w="2073910" h="139064">
                  <a:moveTo>
                    <a:pt x="1998135" y="87835"/>
                  </a:moveTo>
                  <a:lnTo>
                    <a:pt x="1997034" y="113237"/>
                  </a:lnTo>
                  <a:lnTo>
                    <a:pt x="2009648" y="113791"/>
                  </a:lnTo>
                  <a:lnTo>
                    <a:pt x="2010791" y="88391"/>
                  </a:lnTo>
                  <a:lnTo>
                    <a:pt x="1998135" y="87835"/>
                  </a:lnTo>
                  <a:close/>
                </a:path>
                <a:path w="2073910" h="139064">
                  <a:moveTo>
                    <a:pt x="1016" y="0"/>
                  </a:moveTo>
                  <a:lnTo>
                    <a:pt x="0" y="25400"/>
                  </a:lnTo>
                  <a:lnTo>
                    <a:pt x="1997034" y="113237"/>
                  </a:lnTo>
                  <a:lnTo>
                    <a:pt x="1998135" y="8783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72" y="4011168"/>
              <a:ext cx="3904488" cy="19766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5416" y="2436876"/>
              <a:ext cx="1418844" cy="16215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28342" y="2459863"/>
              <a:ext cx="1260475" cy="1463675"/>
            </a:xfrm>
            <a:custGeom>
              <a:avLst/>
              <a:gdLst/>
              <a:ahLst/>
              <a:cxnLst/>
              <a:rect l="l" t="t" r="r" b="b"/>
              <a:pathLst>
                <a:path w="1260475" h="1463675">
                  <a:moveTo>
                    <a:pt x="1201103" y="1413866"/>
                  </a:moveTo>
                  <a:lnTo>
                    <a:pt x="1181861" y="1430401"/>
                  </a:lnTo>
                  <a:lnTo>
                    <a:pt x="1260474" y="1463294"/>
                  </a:lnTo>
                  <a:lnTo>
                    <a:pt x="1250445" y="1423543"/>
                  </a:lnTo>
                  <a:lnTo>
                    <a:pt x="1209420" y="1423543"/>
                  </a:lnTo>
                  <a:lnTo>
                    <a:pt x="1201103" y="1413866"/>
                  </a:lnTo>
                  <a:close/>
                </a:path>
                <a:path w="1260475" h="1463675">
                  <a:moveTo>
                    <a:pt x="1220358" y="1397319"/>
                  </a:moveTo>
                  <a:lnTo>
                    <a:pt x="1201103" y="1413866"/>
                  </a:lnTo>
                  <a:lnTo>
                    <a:pt x="1209420" y="1423543"/>
                  </a:lnTo>
                  <a:lnTo>
                    <a:pt x="1228597" y="1406906"/>
                  </a:lnTo>
                  <a:lnTo>
                    <a:pt x="1220358" y="1397319"/>
                  </a:lnTo>
                  <a:close/>
                </a:path>
                <a:path w="1260475" h="1463675">
                  <a:moveTo>
                    <a:pt x="1239646" y="1380744"/>
                  </a:moveTo>
                  <a:lnTo>
                    <a:pt x="1220358" y="1397319"/>
                  </a:lnTo>
                  <a:lnTo>
                    <a:pt x="1228597" y="1406906"/>
                  </a:lnTo>
                  <a:lnTo>
                    <a:pt x="1209420" y="1423543"/>
                  </a:lnTo>
                  <a:lnTo>
                    <a:pt x="1250445" y="1423543"/>
                  </a:lnTo>
                  <a:lnTo>
                    <a:pt x="1239646" y="1380744"/>
                  </a:lnTo>
                  <a:close/>
                </a:path>
                <a:path w="1260475" h="1463675">
                  <a:moveTo>
                    <a:pt x="19303" y="0"/>
                  </a:moveTo>
                  <a:lnTo>
                    <a:pt x="0" y="16510"/>
                  </a:lnTo>
                  <a:lnTo>
                    <a:pt x="1201103" y="1413866"/>
                  </a:lnTo>
                  <a:lnTo>
                    <a:pt x="1220358" y="1397319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4CBEF-B2A4-29AB-4EE5-5030794CB83F}"/>
              </a:ext>
            </a:extLst>
          </p:cNvPr>
          <p:cNvSpPr txBox="1"/>
          <p:nvPr/>
        </p:nvSpPr>
        <p:spPr>
          <a:xfrm>
            <a:off x="5334000" y="37338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월별 차이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377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7046" y="35027"/>
            <a:ext cx="1802764" cy="642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3800" b="1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b="1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268414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기본적인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심화</a:t>
            </a:r>
            <a:endParaRPr sz="2000">
              <a:latin typeface="Malgun Gothic"/>
              <a:cs typeface="Malgun Gothic"/>
            </a:endParaRPr>
          </a:p>
          <a:p>
            <a:pPr marL="106680">
              <a:lnSpc>
                <a:spcPct val="100000"/>
              </a:lnSpc>
              <a:spcBef>
                <a:spcPts val="182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#fpp2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endParaRPr sz="1400">
              <a:latin typeface="Malgun Gothic"/>
              <a:cs typeface="Malgun Gothic"/>
            </a:endParaRPr>
          </a:p>
          <a:p>
            <a:pPr marL="10668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install.packages('fpp2')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72" y="2066670"/>
            <a:ext cx="10960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library(fpp2)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27120" y="0"/>
            <a:ext cx="4762500" cy="6858000"/>
            <a:chOff x="3627120" y="0"/>
            <a:chExt cx="4762500" cy="6858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1684" y="0"/>
              <a:ext cx="3230880" cy="3369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816" y="3326891"/>
              <a:ext cx="3384803" cy="35311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5052" y="1584960"/>
              <a:ext cx="1362455" cy="20238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8486" y="1684782"/>
              <a:ext cx="1204595" cy="1866900"/>
            </a:xfrm>
            <a:custGeom>
              <a:avLst/>
              <a:gdLst/>
              <a:ahLst/>
              <a:cxnLst/>
              <a:rect l="l" t="t" r="r" b="b"/>
              <a:pathLst>
                <a:path w="1204595" h="1866900">
                  <a:moveTo>
                    <a:pt x="1152671" y="57262"/>
                  </a:moveTo>
                  <a:lnTo>
                    <a:pt x="0" y="1852929"/>
                  </a:lnTo>
                  <a:lnTo>
                    <a:pt x="21336" y="1866645"/>
                  </a:lnTo>
                  <a:lnTo>
                    <a:pt x="1174019" y="70959"/>
                  </a:lnTo>
                  <a:lnTo>
                    <a:pt x="1152671" y="57262"/>
                  </a:lnTo>
                  <a:close/>
                </a:path>
                <a:path w="1204595" h="1866900">
                  <a:moveTo>
                    <a:pt x="1199506" y="46608"/>
                  </a:moveTo>
                  <a:lnTo>
                    <a:pt x="1159510" y="46608"/>
                  </a:lnTo>
                  <a:lnTo>
                    <a:pt x="1180846" y="60325"/>
                  </a:lnTo>
                  <a:lnTo>
                    <a:pt x="1174019" y="70959"/>
                  </a:lnTo>
                  <a:lnTo>
                    <a:pt x="1195451" y="84708"/>
                  </a:lnTo>
                  <a:lnTo>
                    <a:pt x="1199506" y="46608"/>
                  </a:lnTo>
                  <a:close/>
                </a:path>
                <a:path w="1204595" h="1866900">
                  <a:moveTo>
                    <a:pt x="1159510" y="46608"/>
                  </a:moveTo>
                  <a:lnTo>
                    <a:pt x="1152671" y="57262"/>
                  </a:lnTo>
                  <a:lnTo>
                    <a:pt x="1174019" y="70959"/>
                  </a:lnTo>
                  <a:lnTo>
                    <a:pt x="1180846" y="60325"/>
                  </a:lnTo>
                  <a:lnTo>
                    <a:pt x="1159510" y="46608"/>
                  </a:lnTo>
                  <a:close/>
                </a:path>
                <a:path w="1204595" h="1866900">
                  <a:moveTo>
                    <a:pt x="1204467" y="0"/>
                  </a:moveTo>
                  <a:lnTo>
                    <a:pt x="1131315" y="43560"/>
                  </a:lnTo>
                  <a:lnTo>
                    <a:pt x="1152671" y="57262"/>
                  </a:lnTo>
                  <a:lnTo>
                    <a:pt x="1159510" y="46608"/>
                  </a:lnTo>
                  <a:lnTo>
                    <a:pt x="1199506" y="46608"/>
                  </a:lnTo>
                  <a:lnTo>
                    <a:pt x="12044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7120" y="4466831"/>
              <a:ext cx="1493520" cy="7604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69919" y="4489577"/>
              <a:ext cx="1335405" cy="607060"/>
            </a:xfrm>
            <a:custGeom>
              <a:avLst/>
              <a:gdLst/>
              <a:ahLst/>
              <a:cxnLst/>
              <a:rect l="l" t="t" r="r" b="b"/>
              <a:pathLst>
                <a:path w="1335404" h="607060">
                  <a:moveTo>
                    <a:pt x="1260500" y="583518"/>
                  </a:moveTo>
                  <a:lnTo>
                    <a:pt x="1250188" y="606679"/>
                  </a:lnTo>
                  <a:lnTo>
                    <a:pt x="1335277" y="602869"/>
                  </a:lnTo>
                  <a:lnTo>
                    <a:pt x="1323580" y="588645"/>
                  </a:lnTo>
                  <a:lnTo>
                    <a:pt x="1272031" y="588645"/>
                  </a:lnTo>
                  <a:lnTo>
                    <a:pt x="1260500" y="583518"/>
                  </a:lnTo>
                  <a:close/>
                </a:path>
                <a:path w="1335404" h="607060">
                  <a:moveTo>
                    <a:pt x="1270859" y="560253"/>
                  </a:moveTo>
                  <a:lnTo>
                    <a:pt x="1260500" y="583518"/>
                  </a:lnTo>
                  <a:lnTo>
                    <a:pt x="1272031" y="588645"/>
                  </a:lnTo>
                  <a:lnTo>
                    <a:pt x="1282445" y="565404"/>
                  </a:lnTo>
                  <a:lnTo>
                    <a:pt x="1270859" y="560253"/>
                  </a:lnTo>
                  <a:close/>
                </a:path>
                <a:path w="1335404" h="607060">
                  <a:moveTo>
                    <a:pt x="1281176" y="537083"/>
                  </a:moveTo>
                  <a:lnTo>
                    <a:pt x="1270859" y="560253"/>
                  </a:lnTo>
                  <a:lnTo>
                    <a:pt x="1282445" y="565404"/>
                  </a:lnTo>
                  <a:lnTo>
                    <a:pt x="1272031" y="588645"/>
                  </a:lnTo>
                  <a:lnTo>
                    <a:pt x="1323580" y="588645"/>
                  </a:lnTo>
                  <a:lnTo>
                    <a:pt x="1281176" y="537083"/>
                  </a:lnTo>
                  <a:close/>
                </a:path>
                <a:path w="1335404" h="607060">
                  <a:moveTo>
                    <a:pt x="10413" y="0"/>
                  </a:moveTo>
                  <a:lnTo>
                    <a:pt x="0" y="23114"/>
                  </a:lnTo>
                  <a:lnTo>
                    <a:pt x="1260500" y="583518"/>
                  </a:lnTo>
                  <a:lnTo>
                    <a:pt x="1270859" y="560253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93645" y="2121535"/>
            <a:ext cx="1095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월간데이터에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72" y="2335504"/>
            <a:ext cx="3788410" cy="22752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77415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유용한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시각화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도구</a:t>
            </a:r>
            <a:endParaRPr sz="1400">
              <a:latin typeface="Malgun Gothic"/>
              <a:cs typeface="Malgun Gothic"/>
            </a:endParaRPr>
          </a:p>
          <a:p>
            <a:pPr marL="63500" marR="335915">
              <a:lnSpc>
                <a:spcPts val="1580"/>
              </a:lnSpc>
              <a:spcBef>
                <a:spcPts val="470"/>
              </a:spcBef>
            </a:pPr>
            <a:r>
              <a:rPr sz="2100" b="1" baseline="17857" dirty="0">
                <a:solidFill>
                  <a:srgbClr val="1B1F2E"/>
                </a:solidFill>
                <a:latin typeface="Malgun Gothic"/>
                <a:cs typeface="Malgun Gothic"/>
              </a:rPr>
              <a:t>#계절성</a:t>
            </a:r>
            <a:r>
              <a:rPr sz="2100" b="1" spc="-44" baseline="17857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7857" dirty="0">
                <a:solidFill>
                  <a:srgbClr val="1B1F2E"/>
                </a:solidFill>
                <a:latin typeface="Malgun Gothic"/>
                <a:cs typeface="Malgun Gothic"/>
              </a:rPr>
              <a:t>그래프</a:t>
            </a:r>
            <a:r>
              <a:rPr sz="2100" b="1" spc="-30" baseline="17857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baseline="17857" dirty="0">
                <a:solidFill>
                  <a:srgbClr val="1B1F2E"/>
                </a:solidFill>
                <a:latin typeface="Malgun Gothic"/>
                <a:cs typeface="Malgun Gothic"/>
              </a:rPr>
              <a:t>그려보기</a:t>
            </a:r>
            <a:r>
              <a:rPr sz="2100" b="1" spc="457" baseline="17857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ggseasonplot()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ggseasonplot(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AirPass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#연도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범례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넣기</a:t>
            </a:r>
            <a:endParaRPr sz="14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ggseasonplot(AirPass,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year.labels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TRUE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#나이테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그림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4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ggseasonplot(AirPass,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polar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TRUE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9335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508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기본적인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상자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그림(Box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Plot)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72" y="1554226"/>
            <a:ext cx="22161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#월별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통합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BoxPlot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그리기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8632" y="1495425"/>
            <a:ext cx="1828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AirPass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데이터의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주기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1544" y="2618230"/>
            <a:ext cx="3893820" cy="39852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01736" y="3961638"/>
            <a:ext cx="792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Whiskers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9356" y="4500117"/>
            <a:ext cx="267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8054" y="4957317"/>
            <a:ext cx="102298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Q2(median)</a:t>
            </a:r>
            <a:endParaRPr sz="1400">
              <a:latin typeface="Malgun Gothic"/>
              <a:cs typeface="Malgun Gothic"/>
            </a:endParaRPr>
          </a:p>
          <a:p>
            <a:pPr marL="36195">
              <a:lnSpc>
                <a:spcPct val="100000"/>
              </a:lnSpc>
              <a:spcBef>
                <a:spcPts val="14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Q1</a:t>
            </a:r>
            <a:endParaRPr sz="1400">
              <a:latin typeface="Malgun Gothic"/>
              <a:cs typeface="Malgun Gothic"/>
            </a:endParaRPr>
          </a:p>
          <a:p>
            <a:pPr marL="27940">
              <a:lnSpc>
                <a:spcPct val="100000"/>
              </a:lnSpc>
              <a:spcBef>
                <a:spcPts val="1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Whiskers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272" y="1767498"/>
            <a:ext cx="7057390" cy="176783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boxplot(AirPass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cycle(AirPass)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xlab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"Month",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ylab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"Number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of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Passengers",</a:t>
            </a:r>
            <a:endParaRPr sz="14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main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"Monthly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Air Passengers Boxplot")</a:t>
            </a:r>
            <a:endParaRPr sz="1400">
              <a:latin typeface="Malgun Gothic"/>
              <a:cs typeface="Malgun Gothic"/>
            </a:endParaRPr>
          </a:p>
          <a:p>
            <a:pPr marL="12700" marR="2670175">
              <a:lnSpc>
                <a:spcPct val="120000"/>
              </a:lnSpc>
              <a:spcBef>
                <a:spcPts val="1610"/>
              </a:spcBef>
            </a:pPr>
            <a:r>
              <a:rPr sz="14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※</a:t>
            </a:r>
            <a:r>
              <a:rPr sz="1400" b="1" u="sng" spc="-1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Box</a:t>
            </a:r>
            <a:r>
              <a:rPr sz="1400" b="1" u="sng" spc="-2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Plot</a:t>
            </a:r>
            <a:r>
              <a:rPr sz="1400" b="1" u="sng" spc="-1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또는</a:t>
            </a:r>
            <a:r>
              <a:rPr sz="1400" b="1" u="sng" spc="-1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-1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Box</a:t>
            </a:r>
            <a:r>
              <a:rPr sz="1400" b="1" u="sng" spc="-2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Whiskers</a:t>
            </a:r>
            <a:r>
              <a:rPr sz="14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Plot</a:t>
            </a:r>
            <a:r>
              <a:rPr sz="1400" b="1" u="sng" spc="-1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(상자</a:t>
            </a:r>
            <a:r>
              <a:rPr sz="1400" b="1" u="sng" spc="-1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수염</a:t>
            </a:r>
            <a:r>
              <a:rPr sz="1400" b="1" u="sng" spc="-1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그림)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: </a:t>
            </a:r>
            <a:r>
              <a:rPr sz="1400" b="1" spc="-4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14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분포를</a:t>
            </a:r>
            <a:r>
              <a:rPr sz="14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요약하여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시각적으로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표현하는</a:t>
            </a:r>
            <a:r>
              <a:rPr sz="14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데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유용한</a:t>
            </a:r>
            <a:r>
              <a:rPr sz="14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도구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(여러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통계량을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한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그림에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표현)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272" y="3765905"/>
            <a:ext cx="3348354" cy="20745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중앙선:</a:t>
            </a:r>
            <a:r>
              <a:rPr sz="14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Q2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(중위값)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박스(Box)의</a:t>
            </a:r>
            <a:r>
              <a:rPr sz="14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양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끝:</a:t>
            </a:r>
            <a:r>
              <a:rPr sz="14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Q1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~</a:t>
            </a:r>
            <a:r>
              <a:rPr sz="14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A2C2C"/>
                </a:solidFill>
                <a:latin typeface="Malgun Gothic"/>
                <a:cs typeface="Malgun Gothic"/>
              </a:rPr>
              <a:t>Q3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수염(Whiskers):</a:t>
            </a:r>
            <a:r>
              <a:rPr sz="14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주로</a:t>
            </a:r>
            <a:r>
              <a:rPr sz="14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아래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기준으로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1400">
              <a:latin typeface="Malgun Gothic"/>
              <a:cs typeface="Malgun Gothic"/>
            </a:endParaRPr>
          </a:p>
          <a:p>
            <a:pPr marL="198120" marR="66040" indent="-186055">
              <a:lnSpc>
                <a:spcPts val="2020"/>
              </a:lnSpc>
              <a:spcBef>
                <a:spcPts val="120"/>
              </a:spcBef>
              <a:buAutoNum type="arabicParenR"/>
              <a:tabLst>
                <a:tab pos="241935" algn="l"/>
              </a:tabLst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Q1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1.5IQR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부터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Q3</a:t>
            </a:r>
            <a:r>
              <a:rPr sz="14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1.5</a:t>
            </a:r>
            <a:r>
              <a:rPr sz="14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A2C2C"/>
                </a:solidFill>
                <a:latin typeface="Malgun Gothic"/>
                <a:cs typeface="Malgun Gothic"/>
              </a:rPr>
              <a:t>IQR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범위 </a:t>
            </a:r>
            <a:r>
              <a:rPr sz="1400" b="1" spc="-47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(IQR[Interquartile </a:t>
            </a:r>
            <a:r>
              <a:rPr sz="1400" b="1" spc="-5" dirty="0">
                <a:solidFill>
                  <a:srgbClr val="2A2C2C"/>
                </a:solidFill>
                <a:latin typeface="Malgun Gothic"/>
                <a:cs typeface="Malgun Gothic"/>
              </a:rPr>
              <a:t>Range,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사분위수 </a:t>
            </a:r>
            <a:r>
              <a:rPr sz="14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범위]은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Q3</a:t>
            </a:r>
            <a:r>
              <a:rPr sz="14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Q1으로</a:t>
            </a:r>
            <a:r>
              <a:rPr sz="14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구할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있음)</a:t>
            </a:r>
            <a:endParaRPr sz="14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AutoNum type="arabicParenR"/>
              <a:tabLst>
                <a:tab pos="241300" algn="l"/>
              </a:tabLst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최대치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최소치</a:t>
            </a:r>
            <a:endParaRPr sz="14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AutoNum type="arabicParenR"/>
              <a:tabLst>
                <a:tab pos="241300" algn="l"/>
              </a:tabLst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위</a:t>
            </a:r>
            <a:r>
              <a:rPr sz="14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둘의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혼합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(1,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sz="14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중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더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작은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값까지)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72" y="6070498"/>
            <a:ext cx="311975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수염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범위를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벗어나는</a:t>
            </a:r>
            <a:r>
              <a:rPr sz="14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관측치는</a:t>
            </a:r>
            <a:r>
              <a:rPr sz="14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이상치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2A2C2C"/>
                </a:solidFill>
                <a:latin typeface="Malgun Gothic"/>
                <a:cs typeface="Malgun Gothic"/>
              </a:rPr>
              <a:t>(outlier)로</a:t>
            </a:r>
            <a:r>
              <a:rPr sz="14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별도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표기됨</a:t>
            </a:r>
            <a:r>
              <a:rPr sz="14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(작은</a:t>
            </a:r>
            <a:r>
              <a:rPr sz="14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A2C2C"/>
                </a:solidFill>
                <a:latin typeface="Malgun Gothic"/>
                <a:cs typeface="Malgun Gothic"/>
              </a:rPr>
              <a:t>원)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026" y="829158"/>
            <a:ext cx="288353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다음을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별도로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콘솔에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입력해보자</a:t>
            </a:r>
            <a:endParaRPr sz="1400">
              <a:latin typeface="Malgun Gothic"/>
              <a:cs typeface="Malgun Gothic"/>
            </a:endParaRPr>
          </a:p>
          <a:p>
            <a:pPr marL="12700" marR="1282065">
              <a:lnSpc>
                <a:spcPct val="120000"/>
              </a:lnSpc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cycle(AirPass)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 f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q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ncy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Air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ass)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4768</Words>
  <Application>Microsoft Office PowerPoint</Application>
  <PresentationFormat>화면 슬라이드 쇼(4:3)</PresentationFormat>
  <Paragraphs>1127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Arial MT</vt:lpstr>
      <vt:lpstr>Malgun Gothic</vt:lpstr>
      <vt:lpstr>Arial</vt:lpstr>
      <vt:lpstr>Calibri</vt:lpstr>
      <vt:lpstr>Cambria Math</vt:lpstr>
      <vt:lpstr>Wingdings</vt:lpstr>
      <vt:lpstr>Office Theme</vt:lpstr>
      <vt:lpstr>경영경제데이터분석</vt:lpstr>
      <vt:lpstr>Contents</vt:lpstr>
      <vt:lpstr>Objectives</vt:lpstr>
      <vt:lpstr>Basic Time Series Analysis  Using R</vt:lpstr>
      <vt:lpstr>Time Series Analysis using R</vt:lpstr>
      <vt:lpstr>Time Series Analysis using R</vt:lpstr>
      <vt:lpstr>Time Series Analysis using R</vt:lpstr>
      <vt:lpstr>Time Series Analysis</vt:lpstr>
      <vt:lpstr>Time Series Analysis using R</vt:lpstr>
      <vt:lpstr>Stationarity</vt:lpstr>
      <vt:lpstr>Stationarity</vt:lpstr>
      <vt:lpstr>Stationarity</vt:lpstr>
      <vt:lpstr>Stationarity</vt:lpstr>
      <vt:lpstr>Stationarity</vt:lpstr>
      <vt:lpstr>Stationarity</vt:lpstr>
      <vt:lpstr>Decomposing Time Series 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PowerPoint 프레젠테이션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Decomposing Time Series Data</vt:lpstr>
      <vt:lpstr>Recap</vt:lpstr>
      <vt:lpstr>Recap</vt:lpstr>
      <vt:lpstr>Decomposing Time Series Data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2</cp:revision>
  <dcterms:created xsi:type="dcterms:W3CDTF">2024-04-16T07:35:05Z</dcterms:created>
  <dcterms:modified xsi:type="dcterms:W3CDTF">2024-04-16T08:40:07Z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2024-04-16T00:00:00Z</vt:filetime>
  </property>
</Properties>
</file>