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78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8" r:id="rId95"/>
    <p:sldId id="349" r:id="rId96"/>
    <p:sldId id="350" r:id="rId97"/>
    <p:sldId id="351" r:id="rId98"/>
    <p:sldId id="352" r:id="rId99"/>
    <p:sldId id="353" r:id="rId100"/>
    <p:sldId id="354" r:id="rId101"/>
    <p:sldId id="355" r:id="rId102"/>
    <p:sldId id="356" r:id="rId103"/>
    <p:sldId id="357" r:id="rId104"/>
    <p:sldId id="358" r:id="rId105"/>
    <p:sldId id="359" r:id="rId106"/>
    <p:sldId id="360" r:id="rId107"/>
    <p:sldId id="361" r:id="rId108"/>
    <p:sldId id="362" r:id="rId109"/>
    <p:sldId id="363" r:id="rId110"/>
    <p:sldId id="364" r:id="rId111"/>
    <p:sldId id="365" r:id="rId112"/>
    <p:sldId id="366" r:id="rId113"/>
    <p:sldId id="367" r:id="rId114"/>
    <p:sldId id="377" r:id="rId115"/>
    <p:sldId id="368" r:id="rId116"/>
    <p:sldId id="369" r:id="rId117"/>
    <p:sldId id="370" r:id="rId118"/>
    <p:sldId id="371" r:id="rId119"/>
    <p:sldId id="372" r:id="rId120"/>
    <p:sldId id="373" r:id="rId121"/>
    <p:sldId id="374" r:id="rId122"/>
    <p:sldId id="375" r:id="rId123"/>
    <p:sldId id="376" r:id="rId12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52" y="7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tableStyles" Target="tableStyle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9E1C3E-B071-40DF-9CB7-299FC7C7192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D893-0BF6-4836-947E-DA166E3EC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88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E3D893-0BF6-4836-947E-DA166E3ECEC7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13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85800" y="999744"/>
            <a:ext cx="8278495" cy="2353310"/>
          </a:xfrm>
          <a:custGeom>
            <a:avLst/>
            <a:gdLst/>
            <a:ahLst/>
            <a:cxnLst/>
            <a:rect l="l" t="t" r="r" b="b"/>
            <a:pathLst>
              <a:path w="8278495" h="2353310">
                <a:moveTo>
                  <a:pt x="8278368" y="0"/>
                </a:moveTo>
                <a:lnTo>
                  <a:pt x="0" y="0"/>
                </a:lnTo>
                <a:lnTo>
                  <a:pt x="0" y="2353055"/>
                </a:lnTo>
                <a:lnTo>
                  <a:pt x="8278368" y="2353055"/>
                </a:lnTo>
                <a:lnTo>
                  <a:pt x="8278368" y="0"/>
                </a:lnTo>
                <a:close/>
              </a:path>
            </a:pathLst>
          </a:custGeom>
          <a:solidFill>
            <a:srgbClr val="FFFF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0664" y="1415922"/>
            <a:ext cx="8262670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A54AA"/>
                </a:solidFill>
                <a:latin typeface="에스코어 드림 3 Light" panose="020B0303030302020204" pitchFamily="34" charset="-127"/>
                <a:cs typeface="에스코어 드림 3 Light" panose="020B0303030302020204" pitchFamily="34" charset="-127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3E3D00"/>
                </a:solidFill>
                <a:latin typeface="에스코어 드림 3 Light" panose="020B0303030302020204" pitchFamily="34" charset="-127"/>
                <a:cs typeface="에스코어 드림 3 Light" panose="020B0303030302020204" pitchFamily="34" charset="-127"/>
              </a:defRPr>
            </a:lvl1pPr>
          </a:lstStyle>
          <a:p>
            <a:pPr marL="38100">
              <a:lnSpc>
                <a:spcPts val="1470"/>
              </a:lnSpc>
            </a:pPr>
            <a:fld id="{81D60167-4931-47E6-BA6A-407CBD079E47}" type="slidenum">
              <a:rPr lang="en-US" spc="25" smtClean="0"/>
              <a:pPr marL="38100">
                <a:lnSpc>
                  <a:spcPts val="1470"/>
                </a:lnSpc>
              </a:pPr>
              <a:t>‹#›</a:t>
            </a:fld>
            <a:endParaRPr lang="en-US" spc="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A54AA"/>
                </a:solidFill>
                <a:latin typeface="에스코어 드림 3 Light" panose="020B0303030302020204" pitchFamily="34" charset="-127"/>
                <a:cs typeface="에스코어 드림 3 Light" panose="020B0303030302020204" pitchFamily="34" charset="-127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3E3D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3E3D00"/>
                </a:solidFill>
                <a:latin typeface="에스코어 드림 3 Light" panose="020B0303030302020204" pitchFamily="34" charset="-127"/>
                <a:cs typeface="에스코어 드림 3 Light" panose="020B0303030302020204" pitchFamily="34" charset="-127"/>
              </a:defRPr>
            </a:lvl1pPr>
          </a:lstStyle>
          <a:p>
            <a:pPr marL="38100">
              <a:lnSpc>
                <a:spcPts val="1470"/>
              </a:lnSpc>
            </a:pPr>
            <a:fld id="{81D60167-4931-47E6-BA6A-407CBD079E47}" type="slidenum">
              <a:rPr lang="en-US" spc="25" smtClean="0"/>
              <a:pPr marL="38100">
                <a:lnSpc>
                  <a:spcPts val="1470"/>
                </a:lnSpc>
              </a:pPr>
              <a:t>‹#›</a:t>
            </a:fld>
            <a:endParaRPr lang="en-US" spc="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A54AA"/>
                </a:solidFill>
                <a:latin typeface="에스코어 드림 3 Light" panose="020B0303030302020204" pitchFamily="34" charset="-127"/>
                <a:cs typeface="에스코어 드림 3 Light" panose="020B0303030302020204" pitchFamily="34" charset="-127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3E3D00"/>
                </a:solidFill>
                <a:latin typeface="에스코어 드림 3 Light" panose="020B0303030302020204" pitchFamily="34" charset="-127"/>
                <a:cs typeface="에스코어 드림 3 Light" panose="020B0303030302020204" pitchFamily="34" charset="-127"/>
              </a:defRPr>
            </a:lvl1pPr>
          </a:lstStyle>
          <a:p>
            <a:pPr marL="38100">
              <a:lnSpc>
                <a:spcPts val="1470"/>
              </a:lnSpc>
            </a:pPr>
            <a:fld id="{81D60167-4931-47E6-BA6A-407CBD079E47}" type="slidenum">
              <a:rPr lang="en-US" spc="25" smtClean="0"/>
              <a:pPr marL="38100">
                <a:lnSpc>
                  <a:spcPts val="1470"/>
                </a:lnSpc>
              </a:pPr>
              <a:t>‹#›</a:t>
            </a:fld>
            <a:endParaRPr lang="en-US" spc="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A54AA"/>
                </a:solidFill>
                <a:latin typeface="에스코어 드림 3 Light" panose="020B0303030302020204" pitchFamily="34" charset="-127"/>
                <a:cs typeface="에스코어 드림 3 Light" panose="020B0303030302020204" pitchFamily="34" charset="-127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3E3D00"/>
                </a:solidFill>
                <a:latin typeface="에스코어 드림 3 Light" panose="020B0303030302020204" pitchFamily="34" charset="-127"/>
                <a:cs typeface="에스코어 드림 3 Light" panose="020B0303030302020204" pitchFamily="34" charset="-127"/>
              </a:defRPr>
            </a:lvl1pPr>
          </a:lstStyle>
          <a:p>
            <a:pPr marL="38100">
              <a:lnSpc>
                <a:spcPts val="1470"/>
              </a:lnSpc>
            </a:pPr>
            <a:fld id="{81D60167-4931-47E6-BA6A-407CBD079E47}" type="slidenum">
              <a:rPr lang="en-US" spc="25" smtClean="0"/>
              <a:pPr marL="38100">
                <a:lnSpc>
                  <a:spcPts val="1470"/>
                </a:lnSpc>
              </a:pPr>
              <a:t>‹#›</a:t>
            </a:fld>
            <a:endParaRPr lang="en-US" spc="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3E3D00"/>
                </a:solidFill>
                <a:latin typeface="에스코어 드림 3 Light" panose="020B0303030302020204" pitchFamily="34" charset="-127"/>
                <a:cs typeface="에스코어 드림 3 Light" panose="020B0303030302020204" pitchFamily="34" charset="-127"/>
              </a:defRPr>
            </a:lvl1pPr>
          </a:lstStyle>
          <a:p>
            <a:pPr marL="38100">
              <a:lnSpc>
                <a:spcPts val="1470"/>
              </a:lnSpc>
            </a:pPr>
            <a:fld id="{81D60167-4931-47E6-BA6A-407CBD079E47}" type="slidenum">
              <a:rPr lang="en-US" spc="25" smtClean="0"/>
              <a:pPr marL="38100">
                <a:lnSpc>
                  <a:spcPts val="1470"/>
                </a:lnSpc>
              </a:pPr>
              <a:t>‹#›</a:t>
            </a:fld>
            <a:endParaRPr lang="en-US" spc="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0059" y="518515"/>
            <a:ext cx="818388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A54AA"/>
                </a:solidFill>
                <a:latin typeface="Malgun Gothic"/>
                <a:cs typeface="Malgun Gothic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8045" y="2460472"/>
            <a:ext cx="7607909" cy="2820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3E3D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92083" y="6312346"/>
            <a:ext cx="265429" cy="5770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rgbClr val="3E3D00"/>
                </a:solidFill>
                <a:latin typeface="에스코어 드림 3 Light" panose="020B0303030302020204" pitchFamily="34" charset="-127"/>
                <a:cs typeface="에스코어 드림 3 Light" panose="020B0303030302020204" pitchFamily="34" charset="-127"/>
              </a:defRPr>
            </a:lvl1pPr>
          </a:lstStyle>
          <a:p>
            <a:pPr marL="38100">
              <a:lnSpc>
                <a:spcPts val="1470"/>
              </a:lnSpc>
            </a:pPr>
            <a:fld id="{81D60167-4931-47E6-BA6A-407CBD079E47}" type="slidenum">
              <a:rPr lang="en-US" spc="25" smtClean="0"/>
              <a:pPr marL="38100">
                <a:lnSpc>
                  <a:spcPts val="1470"/>
                </a:lnSpc>
              </a:pPr>
              <a:t>‹#›</a:t>
            </a:fld>
            <a:endParaRPr lang="en-US" spc="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나눔스퀘어OTF_ac" panose="020B0600000101010101" pitchFamily="34" charset="-127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hyperlink" Target="http://www.g2crowd.com/categories/artificial-intelligence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ews1.kr/articles/?4542201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8795">
              <a:lnSpc>
                <a:spcPct val="100000"/>
              </a:lnSpc>
              <a:spcBef>
                <a:spcPts val="100"/>
              </a:spcBef>
            </a:pPr>
            <a:r>
              <a:rPr spc="160" dirty="0"/>
              <a:t>1장.</a:t>
            </a:r>
            <a:r>
              <a:rPr spc="-90" dirty="0"/>
              <a:t> </a:t>
            </a:r>
            <a:r>
              <a:rPr spc="100" dirty="0"/>
              <a:t>알고리즘:효율,</a:t>
            </a:r>
            <a:r>
              <a:rPr spc="-90" dirty="0"/>
              <a:t> </a:t>
            </a:r>
            <a:r>
              <a:rPr dirty="0"/>
              <a:t>분석</a:t>
            </a:r>
            <a:r>
              <a:rPr spc="-85" dirty="0"/>
              <a:t> </a:t>
            </a:r>
            <a:r>
              <a:rPr dirty="0"/>
              <a:t>그리고</a:t>
            </a:r>
            <a:r>
              <a:rPr spc="-85" dirty="0"/>
              <a:t> </a:t>
            </a:r>
            <a:r>
              <a:rPr dirty="0"/>
              <a:t>차수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3777" y="2510408"/>
            <a:ext cx="7122795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5" dirty="0">
                <a:solidFill>
                  <a:srgbClr val="2A54AA"/>
                </a:solidFill>
                <a:latin typeface="에스코어 드림 3 Light" panose="020B0303030302020204" pitchFamily="34" charset="-127"/>
                <a:cs typeface="Malgun Gothic"/>
              </a:rPr>
              <a:t>(Algorithm:</a:t>
            </a:r>
            <a:r>
              <a:rPr sz="2800" dirty="0">
                <a:solidFill>
                  <a:srgbClr val="2A54AA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800" spc="100" dirty="0">
                <a:solidFill>
                  <a:srgbClr val="2A54AA"/>
                </a:solidFill>
                <a:latin typeface="에스코어 드림 3 Light" panose="020B0303030302020204" pitchFamily="34" charset="-127"/>
                <a:cs typeface="Malgun Gothic"/>
              </a:rPr>
              <a:t>efficiency,</a:t>
            </a:r>
            <a:r>
              <a:rPr sz="2800" spc="-30" dirty="0">
                <a:solidFill>
                  <a:srgbClr val="2A54AA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800" spc="110" dirty="0">
                <a:solidFill>
                  <a:srgbClr val="2A54AA"/>
                </a:solidFill>
                <a:latin typeface="에스코어 드림 3 Light" panose="020B0303030302020204" pitchFamily="34" charset="-127"/>
                <a:cs typeface="Malgun Gothic"/>
              </a:rPr>
              <a:t>analysis,</a:t>
            </a:r>
            <a:r>
              <a:rPr sz="2800" spc="-5" dirty="0">
                <a:solidFill>
                  <a:srgbClr val="2A54AA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800" spc="40" dirty="0">
                <a:solidFill>
                  <a:srgbClr val="2A54AA"/>
                </a:solidFill>
                <a:latin typeface="에스코어 드림 3 Light" panose="020B0303030302020204" pitchFamily="34" charset="-127"/>
                <a:cs typeface="Malgun Gothic"/>
              </a:rPr>
              <a:t>and</a:t>
            </a:r>
            <a:r>
              <a:rPr sz="2800" spc="-40" dirty="0">
                <a:solidFill>
                  <a:srgbClr val="2A54AA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800" spc="25" dirty="0">
                <a:solidFill>
                  <a:srgbClr val="2A54AA"/>
                </a:solidFill>
                <a:latin typeface="에스코어 드림 3 Light" panose="020B0303030302020204" pitchFamily="34" charset="-127"/>
                <a:cs typeface="Malgun Gothic"/>
              </a:rPr>
              <a:t>order)</a:t>
            </a:r>
            <a:endParaRPr sz="2800" dirty="0">
              <a:latin typeface="에스코어 드림 3 Light" panose="020B0303030302020204" pitchFamily="34" charset="-127"/>
              <a:cs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1735" y="742111"/>
            <a:ext cx="121513" cy="13075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93697" y="598424"/>
            <a:ext cx="7123430" cy="417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알고리즘은</a:t>
            </a:r>
            <a:r>
              <a:rPr sz="2000" spc="-18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계산과</a:t>
            </a:r>
            <a:r>
              <a:rPr sz="2000" spc="-16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데이터</a:t>
            </a:r>
            <a:r>
              <a:rPr sz="2000" spc="-16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처리에</a:t>
            </a:r>
            <a:r>
              <a:rPr sz="2000" spc="-16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사용되는</a:t>
            </a:r>
            <a:r>
              <a:rPr sz="2000" spc="-17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일련의</a:t>
            </a:r>
            <a:r>
              <a:rPr sz="2000" spc="-16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명령들이다</a:t>
            </a:r>
            <a:r>
              <a:rPr sz="2000" dirty="0">
                <a:solidFill>
                  <a:srgbClr val="3D010C"/>
                </a:solidFill>
                <a:latin typeface="Arial MT"/>
                <a:cs typeface="Arial MT"/>
              </a:rPr>
              <a:t>.</a:t>
            </a:r>
            <a:endParaRPr sz="2000" dirty="0">
              <a:latin typeface="Arial MT"/>
              <a:cs typeface="Arial MT"/>
            </a:endParaRPr>
          </a:p>
          <a:p>
            <a:pPr marL="12700" marR="54610" algn="just">
              <a:lnSpc>
                <a:spcPct val="150000"/>
              </a:lnSpc>
              <a:spcBef>
                <a:spcPts val="475"/>
              </a:spcBef>
            </a:pP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문제를</a:t>
            </a:r>
            <a:r>
              <a:rPr sz="2000" spc="-6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해결할</a:t>
            </a:r>
            <a:r>
              <a:rPr sz="2000" spc="-5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수</a:t>
            </a:r>
            <a:r>
              <a:rPr sz="2000" spc="-4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있는</a:t>
            </a:r>
            <a:r>
              <a:rPr sz="2000" spc="-4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잘</a:t>
            </a:r>
            <a:r>
              <a:rPr sz="2000" spc="-4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2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정의된(well</a:t>
            </a:r>
            <a:r>
              <a:rPr sz="2000" spc="-7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3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defined)</a:t>
            </a:r>
            <a:r>
              <a:rPr sz="2000" spc="-2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유한</a:t>
            </a:r>
            <a:r>
              <a:rPr sz="2000" spc="-4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3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(finite)시 </a:t>
            </a:r>
            <a:r>
              <a:rPr sz="2000" spc="-69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간</a:t>
            </a:r>
            <a:r>
              <a:rPr sz="2000" spc="-4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내에</a:t>
            </a:r>
            <a:r>
              <a:rPr sz="2000" spc="-5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종료되는</a:t>
            </a:r>
            <a:r>
              <a:rPr sz="2000" spc="-5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2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계산적인(computational)</a:t>
            </a:r>
            <a:r>
              <a:rPr sz="2000" spc="-6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4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절차(procedure)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 marL="12700" marR="191770" algn="just">
              <a:lnSpc>
                <a:spcPct val="150000"/>
              </a:lnSpc>
              <a:spcBef>
                <a:spcPts val="484"/>
              </a:spcBef>
            </a:pP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작업을</a:t>
            </a:r>
            <a:r>
              <a:rPr sz="2000" spc="-16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수행하기</a:t>
            </a:r>
            <a:r>
              <a:rPr sz="2000" spc="-17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위해</a:t>
            </a:r>
            <a:r>
              <a:rPr sz="2000" spc="-15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만들어진</a:t>
            </a:r>
            <a:r>
              <a:rPr sz="2000" spc="-17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잘</a:t>
            </a:r>
            <a:r>
              <a:rPr sz="2000" spc="-15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정의된</a:t>
            </a:r>
            <a:r>
              <a:rPr sz="2000" spc="-18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명령들이</a:t>
            </a:r>
            <a:r>
              <a:rPr sz="2000" spc="-16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주어진</a:t>
            </a:r>
            <a:r>
              <a:rPr sz="2000" spc="-16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초  기</a:t>
            </a:r>
            <a:r>
              <a:rPr sz="2000" spc="-16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상태에서</a:t>
            </a:r>
            <a:r>
              <a:rPr sz="2000" spc="-16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출발하여</a:t>
            </a:r>
            <a:r>
              <a:rPr sz="2000" spc="-16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잘</a:t>
            </a:r>
            <a:r>
              <a:rPr sz="2000" spc="-16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정의된</a:t>
            </a:r>
            <a:r>
              <a:rPr sz="2000" spc="-16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이후의</a:t>
            </a:r>
            <a:r>
              <a:rPr sz="2000" spc="-16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상태들로</a:t>
            </a:r>
            <a:r>
              <a:rPr sz="2000" spc="-17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변화하면서 </a:t>
            </a:r>
            <a:r>
              <a:rPr sz="2000" spc="-69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종료상태로</a:t>
            </a:r>
            <a:r>
              <a:rPr sz="2000" spc="-18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되는</a:t>
            </a:r>
            <a:r>
              <a:rPr sz="2000" spc="-16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효과적인</a:t>
            </a:r>
            <a:r>
              <a:rPr sz="2000" spc="-16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방법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 marL="12700" marR="5715">
              <a:lnSpc>
                <a:spcPct val="150000"/>
              </a:lnSpc>
              <a:spcBef>
                <a:spcPts val="480"/>
              </a:spcBef>
            </a:pP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하나의</a:t>
            </a:r>
            <a:r>
              <a:rPr sz="2000" spc="-16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상태에서</a:t>
            </a:r>
            <a:r>
              <a:rPr sz="2000" spc="-17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다음</a:t>
            </a:r>
            <a:r>
              <a:rPr sz="2000" spc="-15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상태로</a:t>
            </a:r>
            <a:r>
              <a:rPr sz="2000" spc="-18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바뀌는</a:t>
            </a:r>
            <a:r>
              <a:rPr sz="2000" spc="-17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것은</a:t>
            </a:r>
            <a:r>
              <a:rPr sz="2000" spc="-16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반드시</a:t>
            </a:r>
            <a:r>
              <a:rPr sz="2000" spc="-16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결정적이어야 </a:t>
            </a:r>
            <a:r>
              <a:rPr sz="2000" spc="-68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하는</a:t>
            </a:r>
            <a:r>
              <a:rPr sz="2000" spc="-16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것은</a:t>
            </a:r>
            <a:r>
              <a:rPr sz="2000" spc="-16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아니다</a:t>
            </a:r>
            <a:r>
              <a:rPr sz="2000" dirty="0">
                <a:solidFill>
                  <a:srgbClr val="3D010C"/>
                </a:solidFill>
                <a:latin typeface="Arial MT"/>
                <a:cs typeface="Arial MT"/>
              </a:rPr>
              <a:t>.</a:t>
            </a:r>
            <a:r>
              <a:rPr sz="2000" spc="-25" dirty="0">
                <a:solidFill>
                  <a:srgbClr val="3D010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즉</a:t>
            </a:r>
            <a:r>
              <a:rPr sz="2000" dirty="0">
                <a:solidFill>
                  <a:srgbClr val="3D010C"/>
                </a:solidFill>
                <a:latin typeface="Arial MT"/>
                <a:cs typeface="Arial MT"/>
              </a:rPr>
              <a:t>,</a:t>
            </a:r>
            <a:r>
              <a:rPr sz="2000" spc="-25" dirty="0">
                <a:solidFill>
                  <a:srgbClr val="3D010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확률적</a:t>
            </a:r>
            <a:r>
              <a:rPr sz="2000" dirty="0">
                <a:solidFill>
                  <a:srgbClr val="3D010C"/>
                </a:solidFill>
                <a:latin typeface="Arial MT"/>
                <a:cs typeface="Arial MT"/>
              </a:rPr>
              <a:t>(proba</a:t>
            </a:r>
            <a:r>
              <a:rPr sz="2000" spc="-10" dirty="0">
                <a:solidFill>
                  <a:srgbClr val="3D010C"/>
                </a:solidFill>
                <a:latin typeface="Arial MT"/>
                <a:cs typeface="Arial MT"/>
              </a:rPr>
              <a:t>b</a:t>
            </a:r>
            <a:r>
              <a:rPr sz="2000" dirty="0">
                <a:solidFill>
                  <a:srgbClr val="3D010C"/>
                </a:solidFill>
                <a:latin typeface="Arial MT"/>
                <a:cs typeface="Arial MT"/>
              </a:rPr>
              <a:t>ilistic)</a:t>
            </a:r>
            <a:r>
              <a:rPr sz="2000" spc="-30" dirty="0">
                <a:solidFill>
                  <a:srgbClr val="3D010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알고리즘과</a:t>
            </a:r>
            <a:r>
              <a:rPr sz="2000" spc="-17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같은</a:t>
            </a:r>
            <a:r>
              <a:rPr sz="2000" spc="-16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알  고리즘은</a:t>
            </a:r>
            <a:r>
              <a:rPr sz="2000" spc="-18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무작위성을</a:t>
            </a:r>
            <a:r>
              <a:rPr sz="2000" spc="-16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포함한다</a:t>
            </a:r>
            <a:r>
              <a:rPr sz="2000" dirty="0">
                <a:solidFill>
                  <a:srgbClr val="3D010C"/>
                </a:solidFill>
                <a:latin typeface="Arial MT"/>
                <a:cs typeface="Arial MT"/>
              </a:rPr>
              <a:t>.</a:t>
            </a:r>
            <a:r>
              <a:rPr sz="2000" spc="-30" dirty="0">
                <a:solidFill>
                  <a:srgbClr val="3D010C"/>
                </a:solidFill>
                <a:latin typeface="Arial MT"/>
                <a:cs typeface="Arial MT"/>
              </a:rPr>
              <a:t> </a:t>
            </a:r>
            <a:r>
              <a:rPr sz="2000" spc="5" dirty="0">
                <a:solidFill>
                  <a:srgbClr val="3D010C"/>
                </a:solidFill>
                <a:latin typeface="Arial MT"/>
                <a:cs typeface="Arial MT"/>
              </a:rPr>
              <a:t>(</a:t>
            </a:r>
            <a:r>
              <a:rPr sz="2000" dirty="0">
                <a:solidFill>
                  <a:srgbClr val="3D010C"/>
                </a:solidFill>
                <a:latin typeface="Arial MT"/>
                <a:cs typeface="Arial MT"/>
              </a:rPr>
              <a:t>fr</a:t>
            </a:r>
            <a:r>
              <a:rPr sz="2000" spc="5" dirty="0">
                <a:solidFill>
                  <a:srgbClr val="3D010C"/>
                </a:solidFill>
                <a:latin typeface="Arial MT"/>
                <a:cs typeface="Arial MT"/>
              </a:rPr>
              <a:t>o</a:t>
            </a:r>
            <a:r>
              <a:rPr sz="2000" dirty="0">
                <a:solidFill>
                  <a:srgbClr val="3D010C"/>
                </a:solidFill>
                <a:latin typeface="Arial MT"/>
                <a:cs typeface="Arial MT"/>
              </a:rPr>
              <a:t>m</a:t>
            </a:r>
            <a:r>
              <a:rPr sz="2000" spc="-50" dirty="0">
                <a:solidFill>
                  <a:srgbClr val="3D010C"/>
                </a:solidFill>
                <a:latin typeface="Arial MT"/>
                <a:cs typeface="Arial MT"/>
              </a:rPr>
              <a:t> </a:t>
            </a:r>
            <a:r>
              <a:rPr sz="2000" i="1" dirty="0">
                <a:solidFill>
                  <a:srgbClr val="3D010C"/>
                </a:solidFill>
                <a:latin typeface="나눔스퀘어_ac" panose="020B0600000101010101" pitchFamily="50" charset="-127"/>
                <a:cs typeface="Arial"/>
              </a:rPr>
              <a:t>Wi</a:t>
            </a:r>
            <a:r>
              <a:rPr sz="2000" i="1" spc="5" dirty="0">
                <a:solidFill>
                  <a:srgbClr val="3D010C"/>
                </a:solidFill>
                <a:latin typeface="나눔스퀘어_ac" panose="020B0600000101010101" pitchFamily="50" charset="-127"/>
                <a:cs typeface="Arial"/>
              </a:rPr>
              <a:t>k</a:t>
            </a:r>
            <a:r>
              <a:rPr sz="2000" i="1" dirty="0">
                <a:solidFill>
                  <a:srgbClr val="3D010C"/>
                </a:solidFill>
                <a:latin typeface="나눔스퀘어_ac" panose="020B0600000101010101" pitchFamily="50" charset="-127"/>
                <a:cs typeface="Arial"/>
              </a:rPr>
              <a:t>ipedi</a:t>
            </a:r>
            <a:r>
              <a:rPr sz="2000" i="1" spc="5" dirty="0">
                <a:solidFill>
                  <a:srgbClr val="3D010C"/>
                </a:solidFill>
                <a:latin typeface="나눔스퀘어_ac" panose="020B0600000101010101" pitchFamily="50" charset="-127"/>
                <a:cs typeface="Arial"/>
              </a:rPr>
              <a:t>a</a:t>
            </a:r>
            <a:r>
              <a:rPr sz="2000" dirty="0">
                <a:solidFill>
                  <a:srgbClr val="3D010C"/>
                </a:solidFill>
                <a:latin typeface="Arial MT"/>
                <a:cs typeface="Arial MT"/>
              </a:rPr>
              <a:t>)</a:t>
            </a:r>
            <a:endParaRPr sz="20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1735" y="1260271"/>
            <a:ext cx="121513" cy="13075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1735" y="2235631"/>
            <a:ext cx="121513" cy="13075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1735" y="3668191"/>
            <a:ext cx="121513" cy="13075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spc="25" dirty="0"/>
              <a:t>10</a:t>
            </a:fld>
            <a:endParaRPr spc="25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1597" y="807465"/>
            <a:ext cx="1862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Symbol"/>
                <a:cs typeface="Symbol"/>
              </a:rPr>
              <a:t>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dirty="0"/>
              <a:t>표기법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5730" y="2071116"/>
            <a:ext cx="3405604" cy="33177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620767" y="6312346"/>
            <a:ext cx="36004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sz="1300" spc="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100</a:t>
            </a:fld>
            <a:endParaRPr sz="1300" dirty="0">
              <a:latin typeface="에스코어 드림 3 Light" panose="020B0303030302020204" pitchFamily="34" charset="-127"/>
              <a:cs typeface="Malgun Gothic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934" y="1085392"/>
            <a:ext cx="121513" cy="13075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01040" y="862939"/>
            <a:ext cx="8103234" cy="4347344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8100" algn="just">
              <a:lnSpc>
                <a:spcPct val="100000"/>
              </a:lnSpc>
              <a:spcBef>
                <a:spcPts val="720"/>
              </a:spcBef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어떤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함수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g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이</a:t>
            </a:r>
            <a:r>
              <a:rPr sz="2000" spc="-24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-5" dirty="0">
                <a:solidFill>
                  <a:srgbClr val="3E3D00"/>
                </a:solidFill>
                <a:latin typeface="Symbol"/>
                <a:cs typeface="Symbol"/>
              </a:rPr>
              <a:t>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1950" spc="30" baseline="42735" dirty="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에</a:t>
            </a:r>
            <a:r>
              <a:rPr sz="2000" spc="-24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속한다는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말은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 marL="438784" marR="30480" indent="-287020" algn="just">
              <a:lnSpc>
                <a:spcPct val="116799"/>
              </a:lnSpc>
              <a:spcBef>
                <a:spcPts val="225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39420" algn="l"/>
              </a:tabLst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그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함수는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이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커짐에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따라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즉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어떤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임의의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값보다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큰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값에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대해서 </a:t>
            </a:r>
            <a:r>
              <a:rPr sz="2000" spc="-69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는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어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떤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차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함수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c</a:t>
            </a:r>
            <a:r>
              <a:rPr sz="2000" i="1" spc="-10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1950" spc="22" baseline="42735" dirty="0">
                <a:solidFill>
                  <a:srgbClr val="3E3D00"/>
                </a:solidFill>
                <a:latin typeface="Times New Roman"/>
                <a:cs typeface="Times New Roman"/>
              </a:rPr>
              <a:t>2 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의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-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값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보다는</a:t>
            </a:r>
            <a:r>
              <a:rPr sz="2000" spc="-22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b="1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큰</a:t>
            </a:r>
            <a:r>
              <a:rPr sz="2000" b="1" spc="-24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-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값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을</a:t>
            </a:r>
            <a:r>
              <a:rPr sz="2000" spc="-204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가</a:t>
            </a:r>
            <a:r>
              <a:rPr sz="2000" spc="-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지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게</a:t>
            </a:r>
            <a:r>
              <a:rPr sz="2000" spc="-2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-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된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다는</a:t>
            </a:r>
            <a:r>
              <a:rPr sz="2000" spc="-204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-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것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을</a:t>
            </a:r>
            <a:r>
              <a:rPr sz="2000" spc="-2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-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뜻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한</a:t>
            </a:r>
            <a:r>
              <a:rPr sz="20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다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.  (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그래프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상에서는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b="1" spc="-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위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에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위치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endParaRPr sz="2000" dirty="0">
              <a:latin typeface="Times New Roman"/>
              <a:cs typeface="Times New Roman"/>
            </a:endParaRPr>
          </a:p>
          <a:p>
            <a:pPr marL="438784" marR="232410" indent="-287020" algn="just">
              <a:lnSpc>
                <a:spcPct val="116500"/>
              </a:lnSpc>
              <a:spcBef>
                <a:spcPts val="4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39420" algn="l"/>
              </a:tabLst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그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함수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g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은</a:t>
            </a:r>
            <a:r>
              <a:rPr sz="2000" spc="-23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어떤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차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함수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cn</a:t>
            </a:r>
            <a:r>
              <a:rPr sz="1950" spc="7" baseline="42735" dirty="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sz="1950" spc="254" baseline="4273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보다는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궁극적으로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b="1" spc="-2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나쁘다</a:t>
            </a:r>
            <a:r>
              <a:rPr sz="2000" spc="-2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고</a:t>
            </a:r>
            <a:r>
              <a:rPr sz="2000" spc="-25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느리 </a:t>
            </a:r>
            <a:r>
              <a:rPr sz="2000" spc="-69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다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말할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수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있다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FF9933"/>
              </a:buClr>
              <a:buFont typeface="Wingdings"/>
              <a:buChar char=""/>
            </a:pPr>
            <a:endParaRPr sz="220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635"/>
              </a:spcBef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어떤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알고리즘의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시간복잡도가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-5" dirty="0">
                <a:solidFill>
                  <a:srgbClr val="3E3D00"/>
                </a:solidFill>
                <a:latin typeface="Symbol"/>
                <a:cs typeface="Symbol"/>
              </a:rPr>
              <a:t>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f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))</a:t>
            </a:r>
            <a:r>
              <a:rPr sz="20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이라면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endParaRPr sz="2000" dirty="0">
              <a:latin typeface="Times New Roman"/>
              <a:cs typeface="Times New Roman"/>
            </a:endParaRPr>
          </a:p>
          <a:p>
            <a:pPr marL="438784" indent="-287020">
              <a:lnSpc>
                <a:spcPct val="10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38784" algn="l"/>
                <a:tab pos="439420" algn="l"/>
              </a:tabLst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입력의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크기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에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대해서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이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알고리즘의</a:t>
            </a:r>
            <a:r>
              <a:rPr sz="2000" spc="-23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수행시간은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b="1" spc="-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아무</a:t>
            </a:r>
            <a:r>
              <a:rPr sz="2000" b="1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리</a:t>
            </a:r>
            <a:r>
              <a:rPr sz="2000" b="1" spc="-27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b="1" spc="-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빨</a:t>
            </a:r>
            <a:r>
              <a:rPr sz="2000" b="1" spc="-3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라</a:t>
            </a:r>
            <a:r>
              <a:rPr sz="2000" b="1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도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 marL="438784">
              <a:lnSpc>
                <a:spcPct val="100000"/>
              </a:lnSpc>
              <a:spcBef>
                <a:spcPts val="409"/>
              </a:spcBef>
            </a:pP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c</a:t>
            </a:r>
            <a:r>
              <a:rPr sz="2000" i="1" spc="-10" dirty="0">
                <a:solidFill>
                  <a:srgbClr val="3E3D00"/>
                </a:solidFill>
                <a:latin typeface="Times New Roman"/>
                <a:cs typeface="Times New Roman"/>
              </a:rPr>
              <a:t>f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밖에</a:t>
            </a:r>
            <a:r>
              <a:rPr sz="2000" spc="-24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되지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않는다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sz="2000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c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f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이</a:t>
            </a:r>
            <a:r>
              <a:rPr sz="2000" spc="-25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점근적</a:t>
            </a:r>
            <a:r>
              <a:rPr sz="2000" b="1" spc="-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하</a:t>
            </a:r>
            <a:r>
              <a:rPr sz="2000" b="1" spc="-4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한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이</a:t>
            </a:r>
            <a:r>
              <a:rPr sz="2000" spc="-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다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.)</a:t>
            </a:r>
            <a:endParaRPr sz="2000" dirty="0">
              <a:latin typeface="Times New Roman"/>
              <a:cs typeface="Times New Roman"/>
            </a:endParaRPr>
          </a:p>
          <a:p>
            <a:pPr marL="438784" indent="-287020">
              <a:lnSpc>
                <a:spcPct val="10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38784" algn="l"/>
                <a:tab pos="439420" algn="l"/>
              </a:tabLst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이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알고리즘의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수행시간은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c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f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보다</a:t>
            </a:r>
            <a:r>
              <a:rPr sz="2000" spc="-24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절대로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더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빠를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수는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없다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934" y="3785920"/>
            <a:ext cx="121513" cy="13075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41597" y="274065"/>
            <a:ext cx="1862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Symbol"/>
                <a:cs typeface="Symbol"/>
              </a:rPr>
              <a:t>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dirty="0"/>
              <a:t>표기법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620767" y="6312346"/>
            <a:ext cx="36004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sz="1300" spc="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101</a:t>
            </a:fld>
            <a:endParaRPr sz="1300" dirty="0">
              <a:latin typeface="에스코어 드림 3 Light" panose="020B0303030302020204" pitchFamily="34" charset="-127"/>
              <a:cs typeface="Malgun Gothic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934" y="1865680"/>
            <a:ext cx="121513" cy="13075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88340" y="1610465"/>
            <a:ext cx="8026400" cy="2859757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80"/>
              </a:spcBef>
            </a:pPr>
            <a:r>
              <a:rPr sz="2000" i="1" spc="10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1950" spc="15" baseline="42735" dirty="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sz="1950" spc="-15" baseline="4273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+10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i="1" spc="-5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Symbol"/>
                <a:cs typeface="Symbol"/>
              </a:rPr>
              <a:t></a:t>
            </a:r>
            <a:r>
              <a:rPr sz="2000" spc="-3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E3D00"/>
                </a:solidFill>
                <a:latin typeface="Symbol"/>
                <a:cs typeface="Symbol"/>
              </a:rPr>
              <a:t>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1950" spc="7" baseline="42735" dirty="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2000" spc="-5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?</a:t>
            </a:r>
            <a:endParaRPr sz="2000" dirty="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880"/>
              </a:spcBef>
            </a:pP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Symbol"/>
                <a:cs typeface="Symbol"/>
              </a:rPr>
              <a:t>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0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인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모든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정수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에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대해서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1950" spc="30" baseline="42735" dirty="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+1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0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i="1" spc="-4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Symbol"/>
                <a:cs typeface="Symbol"/>
              </a:rPr>
              <a:t>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1950" spc="22" baseline="42735" dirty="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sz="1950" spc="240" baseline="4273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이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성립한다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sz="2000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그러므로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sz="2000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c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sz="2000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sz="2000" dirty="0">
              <a:latin typeface="Times New Roman"/>
              <a:cs typeface="Times New Roman"/>
            </a:endParaRPr>
          </a:p>
          <a:p>
            <a:pPr marL="451484">
              <a:lnSpc>
                <a:spcPct val="100000"/>
              </a:lnSpc>
              <a:spcBef>
                <a:spcPts val="405"/>
              </a:spcBef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와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= 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0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을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선택하</a:t>
            </a:r>
            <a:r>
              <a:rPr sz="20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면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sz="2000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1950" spc="22" baseline="42735" dirty="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sz="1950" spc="-15" baseline="4273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+1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0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i="1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Symbol"/>
                <a:cs typeface="Symbol"/>
              </a:rPr>
              <a:t>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E3D00"/>
                </a:solidFill>
                <a:latin typeface="Symbol"/>
                <a:cs typeface="Symbol"/>
              </a:rPr>
              <a:t>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1950" spc="30" baseline="42735" dirty="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).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600" dirty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sz="2000" spc="10" dirty="0">
                <a:solidFill>
                  <a:srgbClr val="3E3D00"/>
                </a:solidFill>
                <a:latin typeface="Times New Roman"/>
                <a:cs typeface="Times New Roman"/>
              </a:rPr>
              <a:t>5</a:t>
            </a:r>
            <a:r>
              <a:rPr sz="2000" i="1" spc="10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1950" spc="15" baseline="42735" dirty="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sz="1950" spc="-44" baseline="4273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Symbol"/>
                <a:cs typeface="Symbol"/>
              </a:rPr>
              <a:t></a:t>
            </a:r>
            <a:r>
              <a:rPr sz="2000" spc="-3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E3D00"/>
                </a:solidFill>
                <a:latin typeface="Symbol"/>
                <a:cs typeface="Symbol"/>
              </a:rPr>
              <a:t>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1950" spc="7" baseline="42735" dirty="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2000" spc="-5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?</a:t>
            </a:r>
            <a:endParaRPr sz="2000" dirty="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890"/>
              </a:spcBef>
            </a:pP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Symbol"/>
                <a:cs typeface="Symbol"/>
              </a:rPr>
              <a:t>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0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인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모든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정수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에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대해서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sz="2000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5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1950" spc="22" baseline="42735" dirty="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sz="1950" spc="240" baseline="4273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Symbol"/>
                <a:cs typeface="Symbol"/>
              </a:rPr>
              <a:t>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sz="2000" dirty="0">
                <a:solidFill>
                  <a:srgbClr val="3E3D00"/>
                </a:solidFill>
                <a:latin typeface="Symbol"/>
                <a:cs typeface="Symbol"/>
              </a:rPr>
              <a:t>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1950" spc="22" baseline="42735" dirty="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sz="1950" spc="-15" baseline="4273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이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성립한다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sz="2000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그러므로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sz="2000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c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sz="2000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와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 marL="451484">
              <a:lnSpc>
                <a:spcPct val="100000"/>
              </a:lnSpc>
              <a:spcBef>
                <a:spcPts val="395"/>
              </a:spcBef>
            </a:pP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= 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0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을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선택하면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sz="2000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5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1950" spc="22" baseline="42735" dirty="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sz="1950" spc="-15" baseline="4273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Symbol"/>
                <a:cs typeface="Symbol"/>
              </a:rPr>
              <a:t>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E3D00"/>
                </a:solidFill>
                <a:latin typeface="Symbol"/>
                <a:cs typeface="Symbol"/>
              </a:rPr>
              <a:t>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1950" spc="30" baseline="42735" dirty="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).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934" y="3470452"/>
            <a:ext cx="121513" cy="13075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34689" y="883665"/>
            <a:ext cx="2675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Symbol"/>
                <a:cs typeface="Symbol"/>
              </a:rPr>
              <a:t>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/>
              <a:t>표기법</a:t>
            </a:r>
            <a:r>
              <a:rPr spc="-370" dirty="0"/>
              <a:t> </a:t>
            </a:r>
            <a:r>
              <a:rPr dirty="0">
                <a:latin typeface="Times New Roman"/>
                <a:cs typeface="Times New Roman"/>
              </a:rPr>
              <a:t>: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/>
              <a:t>예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620767" y="6312346"/>
            <a:ext cx="36004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sz="1300" spc="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102</a:t>
            </a:fld>
            <a:endParaRPr sz="1300" dirty="0">
              <a:latin typeface="에스코어 드림 3 Light" panose="020B0303030302020204" pitchFamily="34" charset="-127"/>
              <a:cs typeface="Malgun Gothic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4446" y="1423339"/>
            <a:ext cx="121513" cy="13075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50519" y="1952955"/>
            <a:ext cx="26441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Symbol"/>
                <a:cs typeface="Symbol"/>
              </a:rPr>
              <a:t>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인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모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든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에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대해서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10785" y="1952955"/>
            <a:ext cx="2567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이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성립한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다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sz="2000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그러므로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4446" y="3770299"/>
            <a:ext cx="121513" cy="13075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10860" y="3401559"/>
            <a:ext cx="6402705" cy="22364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400" i="1" spc="160" dirty="0">
                <a:latin typeface="Times New Roman"/>
                <a:cs typeface="Times New Roman"/>
              </a:rPr>
              <a:t>n</a:t>
            </a:r>
            <a:r>
              <a:rPr sz="2100" spc="89" baseline="41666" dirty="0">
                <a:latin typeface="Times New Roman"/>
                <a:cs typeface="Times New Roman"/>
              </a:rPr>
              <a:t>3</a:t>
            </a:r>
            <a:r>
              <a:rPr sz="2100" spc="225" baseline="41666" dirty="0">
                <a:latin typeface="Times New Roman"/>
                <a:cs typeface="Times New Roman"/>
              </a:rPr>
              <a:t> </a:t>
            </a:r>
            <a:r>
              <a:rPr sz="2400" spc="395" dirty="0">
                <a:latin typeface="Symbol"/>
                <a:cs typeface="Symbol"/>
              </a:rPr>
              <a:t></a:t>
            </a:r>
            <a:r>
              <a:rPr sz="2400" spc="155" dirty="0">
                <a:latin typeface="Symbol"/>
                <a:cs typeface="Symbol"/>
              </a:rPr>
              <a:t></a:t>
            </a:r>
            <a:r>
              <a:rPr sz="3850" spc="-600" dirty="0">
                <a:latin typeface="Symbol"/>
                <a:cs typeface="Symbol"/>
              </a:rPr>
              <a:t></a:t>
            </a:r>
            <a:r>
              <a:rPr sz="2400" i="1" spc="210" dirty="0">
                <a:latin typeface="Times New Roman"/>
                <a:cs typeface="Times New Roman"/>
              </a:rPr>
              <a:t>n</a:t>
            </a:r>
            <a:r>
              <a:rPr sz="2100" spc="89" baseline="41666" dirty="0">
                <a:latin typeface="Times New Roman"/>
                <a:cs typeface="Times New Roman"/>
              </a:rPr>
              <a:t>2</a:t>
            </a:r>
            <a:r>
              <a:rPr sz="2100" spc="-7" baseline="41666" dirty="0">
                <a:latin typeface="Times New Roman"/>
                <a:cs typeface="Times New Roman"/>
              </a:rPr>
              <a:t> </a:t>
            </a:r>
            <a:r>
              <a:rPr sz="3850" spc="-430" dirty="0">
                <a:latin typeface="Symbol"/>
                <a:cs typeface="Symbol"/>
              </a:rPr>
              <a:t></a:t>
            </a:r>
            <a:r>
              <a:rPr sz="3850" spc="-480" dirty="0">
                <a:latin typeface="Times New Roman"/>
                <a:cs typeface="Times New Roman"/>
              </a:rPr>
              <a:t> </a:t>
            </a:r>
            <a:r>
              <a:rPr sz="3000" baseline="1388" dirty="0">
                <a:solidFill>
                  <a:srgbClr val="3E3D00"/>
                </a:solidFill>
                <a:latin typeface="Times New Roman"/>
                <a:cs typeface="Times New Roman"/>
              </a:rPr>
              <a:t>?</a:t>
            </a:r>
            <a:endParaRPr sz="3000" baseline="1388" dirty="0">
              <a:latin typeface="Times New Roman"/>
              <a:cs typeface="Times New Roman"/>
            </a:endParaRPr>
          </a:p>
          <a:p>
            <a:pPr marL="252095" marR="30480">
              <a:lnSpc>
                <a:spcPct val="107000"/>
              </a:lnSpc>
              <a:spcBef>
                <a:spcPts val="2035"/>
              </a:spcBef>
              <a:tabLst>
                <a:tab pos="3748404" algn="l"/>
              </a:tabLst>
            </a:pP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Symbol"/>
                <a:cs typeface="Symbol"/>
              </a:rPr>
              <a:t>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인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모든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정수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에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대해서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,	</a:t>
            </a:r>
            <a:r>
              <a:rPr sz="3375" i="1" spc="142" baseline="-6172" dirty="0">
                <a:latin typeface="Times New Roman"/>
                <a:cs typeface="Times New Roman"/>
              </a:rPr>
              <a:t>n</a:t>
            </a:r>
            <a:r>
              <a:rPr sz="1950" spc="44" baseline="32051" dirty="0">
                <a:latin typeface="Times New Roman"/>
                <a:cs typeface="Times New Roman"/>
              </a:rPr>
              <a:t>3</a:t>
            </a:r>
            <a:r>
              <a:rPr sz="1950" baseline="32051" dirty="0">
                <a:latin typeface="Times New Roman"/>
                <a:cs typeface="Times New Roman"/>
              </a:rPr>
              <a:t> </a:t>
            </a:r>
            <a:r>
              <a:rPr sz="1950" spc="22" baseline="32051" dirty="0">
                <a:latin typeface="Times New Roman"/>
                <a:cs typeface="Times New Roman"/>
              </a:rPr>
              <a:t> </a:t>
            </a:r>
            <a:r>
              <a:rPr sz="3375" spc="67" baseline="-6172" dirty="0">
                <a:latin typeface="Symbol"/>
                <a:cs typeface="Symbol"/>
              </a:rPr>
              <a:t></a:t>
            </a:r>
            <a:r>
              <a:rPr sz="3375" spc="-457" baseline="-6172" dirty="0">
                <a:latin typeface="Times New Roman"/>
                <a:cs typeface="Times New Roman"/>
              </a:rPr>
              <a:t> </a:t>
            </a:r>
            <a:r>
              <a:rPr sz="3375" spc="75" baseline="-6172" dirty="0">
                <a:latin typeface="Times New Roman"/>
                <a:cs typeface="Times New Roman"/>
              </a:rPr>
              <a:t>1</a:t>
            </a:r>
            <a:r>
              <a:rPr sz="3375" spc="67" baseline="-6172" dirty="0">
                <a:latin typeface="Symbol"/>
                <a:cs typeface="Symbol"/>
              </a:rPr>
              <a:t></a:t>
            </a:r>
            <a:r>
              <a:rPr sz="3375" spc="-412" baseline="-6172" dirty="0">
                <a:latin typeface="Times New Roman"/>
                <a:cs typeface="Times New Roman"/>
              </a:rPr>
              <a:t> </a:t>
            </a:r>
            <a:r>
              <a:rPr sz="3375" i="1" spc="209" baseline="-6172" dirty="0">
                <a:latin typeface="Times New Roman"/>
                <a:cs typeface="Times New Roman"/>
              </a:rPr>
              <a:t>n</a:t>
            </a:r>
            <a:r>
              <a:rPr sz="1950" spc="44" baseline="32051" dirty="0">
                <a:latin typeface="Times New Roman"/>
                <a:cs typeface="Times New Roman"/>
              </a:rPr>
              <a:t>2</a:t>
            </a:r>
            <a:r>
              <a:rPr sz="1950" baseline="32051" dirty="0">
                <a:latin typeface="Times New Roman"/>
                <a:cs typeface="Times New Roman"/>
              </a:rPr>
              <a:t> </a:t>
            </a:r>
            <a:r>
              <a:rPr sz="1950" spc="150" baseline="32051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이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성립한</a:t>
            </a:r>
            <a:r>
              <a:rPr sz="20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다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. 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그러므로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sz="2000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c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sz="2000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와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sz="2000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을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선택하면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R="1089025" algn="ctr">
              <a:lnSpc>
                <a:spcPct val="100000"/>
              </a:lnSpc>
              <a:spcBef>
                <a:spcPts val="894"/>
              </a:spcBef>
            </a:pPr>
            <a:r>
              <a:rPr sz="2300" i="1" spc="204" dirty="0">
                <a:latin typeface="Times New Roman"/>
                <a:cs typeface="Times New Roman"/>
              </a:rPr>
              <a:t>n</a:t>
            </a:r>
            <a:r>
              <a:rPr sz="2025" spc="120" baseline="43209" dirty="0">
                <a:latin typeface="Times New Roman"/>
                <a:cs typeface="Times New Roman"/>
              </a:rPr>
              <a:t>3</a:t>
            </a:r>
            <a:r>
              <a:rPr sz="2025" spc="240" baseline="43209" dirty="0">
                <a:latin typeface="Times New Roman"/>
                <a:cs typeface="Times New Roman"/>
              </a:rPr>
              <a:t> </a:t>
            </a:r>
            <a:r>
              <a:rPr sz="2300" spc="465" dirty="0">
                <a:latin typeface="Symbol"/>
                <a:cs typeface="Symbol"/>
              </a:rPr>
              <a:t></a:t>
            </a:r>
            <a:r>
              <a:rPr sz="2300" spc="225" dirty="0">
                <a:latin typeface="Symbol"/>
                <a:cs typeface="Symbol"/>
              </a:rPr>
              <a:t></a:t>
            </a:r>
            <a:r>
              <a:rPr sz="3650" spc="-535" dirty="0">
                <a:latin typeface="Symbol"/>
                <a:cs typeface="Symbol"/>
              </a:rPr>
              <a:t></a:t>
            </a:r>
            <a:r>
              <a:rPr sz="2300" i="1" spc="254" dirty="0">
                <a:latin typeface="Times New Roman"/>
                <a:cs typeface="Times New Roman"/>
              </a:rPr>
              <a:t>n</a:t>
            </a:r>
            <a:r>
              <a:rPr sz="2025" spc="120" baseline="43209" dirty="0">
                <a:latin typeface="Times New Roman"/>
                <a:cs typeface="Times New Roman"/>
              </a:rPr>
              <a:t>2</a:t>
            </a:r>
            <a:r>
              <a:rPr sz="2025" spc="7" baseline="43209" dirty="0">
                <a:latin typeface="Times New Roman"/>
                <a:cs typeface="Times New Roman"/>
              </a:rPr>
              <a:t> </a:t>
            </a:r>
            <a:r>
              <a:rPr sz="3650" spc="-365" dirty="0">
                <a:latin typeface="Symbol"/>
                <a:cs typeface="Symbol"/>
              </a:rPr>
              <a:t></a:t>
            </a:r>
            <a:endParaRPr sz="3650" dirty="0">
              <a:latin typeface="Symbol"/>
              <a:cs typeface="Symbo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61460" y="1516473"/>
            <a:ext cx="694055" cy="0"/>
          </a:xfrm>
          <a:custGeom>
            <a:avLst/>
            <a:gdLst/>
            <a:ahLst/>
            <a:cxnLst/>
            <a:rect l="l" t="t" r="r" b="b"/>
            <a:pathLst>
              <a:path w="694055">
                <a:moveTo>
                  <a:pt x="0" y="0"/>
                </a:moveTo>
                <a:lnTo>
                  <a:pt x="693684" y="0"/>
                </a:lnTo>
              </a:path>
            </a:pathLst>
          </a:custGeom>
          <a:ln w="9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1074" y="1115841"/>
            <a:ext cx="1669414" cy="69215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75"/>
              </a:spcBef>
            </a:pPr>
            <a:r>
              <a:rPr sz="2625" i="1" spc="37" baseline="-34920" dirty="0">
                <a:latin typeface="Times New Roman"/>
                <a:cs typeface="Times New Roman"/>
              </a:rPr>
              <a:t>T</a:t>
            </a:r>
            <a:r>
              <a:rPr sz="2625" i="1" spc="-300" baseline="-34920" dirty="0">
                <a:latin typeface="Times New Roman"/>
                <a:cs typeface="Times New Roman"/>
              </a:rPr>
              <a:t> </a:t>
            </a:r>
            <a:r>
              <a:rPr sz="2625" spc="89" baseline="-34920" dirty="0">
                <a:latin typeface="Times New Roman"/>
                <a:cs typeface="Times New Roman"/>
              </a:rPr>
              <a:t>(</a:t>
            </a:r>
            <a:r>
              <a:rPr sz="2625" i="1" spc="75" baseline="-34920" dirty="0">
                <a:latin typeface="Times New Roman"/>
                <a:cs typeface="Times New Roman"/>
              </a:rPr>
              <a:t>n</a:t>
            </a:r>
            <a:r>
              <a:rPr sz="2625" spc="22" baseline="-34920" dirty="0">
                <a:latin typeface="Times New Roman"/>
                <a:cs typeface="Times New Roman"/>
              </a:rPr>
              <a:t>)</a:t>
            </a:r>
            <a:r>
              <a:rPr sz="2625" spc="-30" baseline="-34920" dirty="0">
                <a:latin typeface="Times New Roman"/>
                <a:cs typeface="Times New Roman"/>
              </a:rPr>
              <a:t> </a:t>
            </a:r>
            <a:r>
              <a:rPr sz="2625" spc="37" baseline="-34920" dirty="0">
                <a:latin typeface="Symbol"/>
                <a:cs typeface="Symbol"/>
              </a:rPr>
              <a:t></a:t>
            </a:r>
            <a:r>
              <a:rPr sz="2625" spc="195" baseline="-34920" dirty="0">
                <a:latin typeface="Times New Roman"/>
                <a:cs typeface="Times New Roman"/>
              </a:rPr>
              <a:t> </a:t>
            </a:r>
            <a:r>
              <a:rPr sz="1750" i="1" spc="50" dirty="0">
                <a:latin typeface="Times New Roman"/>
                <a:cs typeface="Times New Roman"/>
              </a:rPr>
              <a:t>n</a:t>
            </a:r>
            <a:r>
              <a:rPr sz="1750" spc="60" dirty="0">
                <a:latin typeface="Times New Roman"/>
                <a:cs typeface="Times New Roman"/>
              </a:rPr>
              <a:t>(</a:t>
            </a:r>
            <a:r>
              <a:rPr sz="1750" i="1" spc="25" dirty="0">
                <a:latin typeface="Times New Roman"/>
                <a:cs typeface="Times New Roman"/>
              </a:rPr>
              <a:t>n</a:t>
            </a:r>
            <a:r>
              <a:rPr sz="1750" i="1" spc="-125" dirty="0">
                <a:latin typeface="Times New Roman"/>
                <a:cs typeface="Times New Roman"/>
              </a:rPr>
              <a:t> </a:t>
            </a:r>
            <a:r>
              <a:rPr sz="1750" spc="130" dirty="0">
                <a:latin typeface="Symbol"/>
                <a:cs typeface="Symbol"/>
              </a:rPr>
              <a:t></a:t>
            </a:r>
            <a:r>
              <a:rPr sz="1750" spc="-114" dirty="0">
                <a:latin typeface="Times New Roman"/>
                <a:cs typeface="Times New Roman"/>
              </a:rPr>
              <a:t>1</a:t>
            </a:r>
            <a:r>
              <a:rPr sz="1750" spc="15" dirty="0">
                <a:latin typeface="Times New Roman"/>
                <a:cs typeface="Times New Roman"/>
              </a:rPr>
              <a:t>)</a:t>
            </a:r>
            <a:r>
              <a:rPr sz="1750" dirty="0">
                <a:latin typeface="Times New Roman"/>
                <a:cs typeface="Times New Roman"/>
              </a:rPr>
              <a:t> </a:t>
            </a:r>
            <a:r>
              <a:rPr sz="1750" spc="-70" dirty="0">
                <a:latin typeface="Times New Roman"/>
                <a:cs typeface="Times New Roman"/>
              </a:rPr>
              <a:t> </a:t>
            </a:r>
            <a:r>
              <a:rPr sz="3000" baseline="-25000" dirty="0">
                <a:solidFill>
                  <a:srgbClr val="3E3D00"/>
                </a:solidFill>
                <a:latin typeface="Times New Roman"/>
                <a:cs typeface="Times New Roman"/>
              </a:rPr>
              <a:t>?</a:t>
            </a:r>
            <a:endParaRPr sz="3000" baseline="-25000">
              <a:latin typeface="Times New Roman"/>
              <a:cs typeface="Times New Roman"/>
            </a:endParaRPr>
          </a:p>
          <a:p>
            <a:pPr marL="1013460">
              <a:lnSpc>
                <a:spcPct val="100000"/>
              </a:lnSpc>
              <a:spcBef>
                <a:spcPts val="365"/>
              </a:spcBef>
            </a:pPr>
            <a:r>
              <a:rPr sz="1750" spc="25" dirty="0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19078" y="2019484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5">
                <a:moveTo>
                  <a:pt x="0" y="0"/>
                </a:moveTo>
                <a:lnTo>
                  <a:pt x="156224" y="0"/>
                </a:lnTo>
              </a:path>
            </a:pathLst>
          </a:custGeom>
          <a:ln w="92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225402" y="2013695"/>
            <a:ext cx="1524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5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20767" y="6312346"/>
            <a:ext cx="36004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sz="1300" spc="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103</a:t>
            </a:fld>
            <a:endParaRPr sz="1300" dirty="0">
              <a:latin typeface="에스코어 드림 3 Light" panose="020B0303030302020204" pitchFamily="34" charset="-127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00558" y="1835059"/>
            <a:ext cx="9010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spc="95" dirty="0">
                <a:latin typeface="Times New Roman"/>
                <a:cs typeface="Times New Roman"/>
              </a:rPr>
              <a:t>n</a:t>
            </a:r>
            <a:r>
              <a:rPr sz="1800" i="1" spc="-120" dirty="0">
                <a:latin typeface="Times New Roman"/>
                <a:cs typeface="Times New Roman"/>
              </a:rPr>
              <a:t> </a:t>
            </a:r>
            <a:r>
              <a:rPr sz="1800" spc="215" dirty="0">
                <a:latin typeface="Symbol"/>
                <a:cs typeface="Symbol"/>
              </a:rPr>
              <a:t></a:t>
            </a:r>
            <a:r>
              <a:rPr sz="1800" spc="95" dirty="0">
                <a:latin typeface="Times New Roman"/>
                <a:cs typeface="Times New Roman"/>
              </a:rPr>
              <a:t>1</a:t>
            </a:r>
            <a:r>
              <a:rPr sz="1800" spc="-215" dirty="0">
                <a:latin typeface="Times New Roman"/>
                <a:cs typeface="Times New Roman"/>
              </a:rPr>
              <a:t> </a:t>
            </a:r>
            <a:r>
              <a:rPr sz="1800" spc="105" dirty="0">
                <a:latin typeface="Symbol"/>
                <a:cs typeface="Symbol"/>
              </a:rPr>
              <a:t></a:t>
            </a:r>
            <a:r>
              <a:rPr sz="1800" spc="165" dirty="0">
                <a:latin typeface="Times New Roman"/>
                <a:cs typeface="Times New Roman"/>
              </a:rPr>
              <a:t> </a:t>
            </a:r>
            <a:r>
              <a:rPr sz="2700" i="1" spc="142" baseline="35493" dirty="0">
                <a:latin typeface="Times New Roman"/>
                <a:cs typeface="Times New Roman"/>
              </a:rPr>
              <a:t>n</a:t>
            </a:r>
            <a:endParaRPr sz="2700" baseline="35493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2419" y="2288794"/>
            <a:ext cx="6340475" cy="437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ts val="1914"/>
              </a:lnSpc>
              <a:spcBef>
                <a:spcPts val="105"/>
              </a:spcBef>
              <a:tabLst>
                <a:tab pos="4889500" algn="l"/>
              </a:tabLst>
            </a:pP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Symbol"/>
                <a:cs typeface="Symbol"/>
              </a:rPr>
              <a:t>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인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모든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에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대해서</a:t>
            </a:r>
            <a:r>
              <a:rPr sz="2000" spc="6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250" i="1" u="sng" spc="179" baseline="4629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250" u="sng" spc="157" baseline="4629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sz="2250" i="1" u="sng" spc="150" baseline="4629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250" i="1" u="sng" spc="-127" baseline="4629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50" u="sng" spc="307" baseline="46296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2250" u="sng" spc="-52" baseline="4629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250" u="sng" spc="97" baseline="4629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r>
              <a:rPr sz="2250" spc="187" baseline="46296" dirty="0">
                <a:latin typeface="Times New Roman"/>
                <a:cs typeface="Times New Roman"/>
              </a:rPr>
              <a:t> </a:t>
            </a:r>
            <a:r>
              <a:rPr sz="2250" spc="165" baseline="9259" dirty="0">
                <a:latin typeface="Symbol"/>
                <a:cs typeface="Symbol"/>
              </a:rPr>
              <a:t></a:t>
            </a:r>
            <a:r>
              <a:rPr sz="2250" spc="240" baseline="9259" dirty="0">
                <a:latin typeface="Times New Roman"/>
                <a:cs typeface="Times New Roman"/>
              </a:rPr>
              <a:t> </a:t>
            </a:r>
            <a:r>
              <a:rPr sz="2250" i="1" u="sng" spc="150" baseline="4629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250" i="1" spc="-75" baseline="46296" dirty="0">
                <a:latin typeface="Times New Roman"/>
                <a:cs typeface="Times New Roman"/>
              </a:rPr>
              <a:t> </a:t>
            </a:r>
            <a:r>
              <a:rPr sz="2250" spc="165" baseline="9259" dirty="0">
                <a:latin typeface="Symbol"/>
                <a:cs typeface="Symbol"/>
              </a:rPr>
              <a:t></a:t>
            </a:r>
            <a:r>
              <a:rPr sz="2250" baseline="9259" dirty="0">
                <a:latin typeface="Times New Roman"/>
                <a:cs typeface="Times New Roman"/>
              </a:rPr>
              <a:t> </a:t>
            </a:r>
            <a:r>
              <a:rPr sz="2250" i="1" u="sng" spc="150" baseline="4629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250" i="1" spc="240" baseline="46296" dirty="0">
                <a:latin typeface="Times New Roman"/>
                <a:cs typeface="Times New Roman"/>
              </a:rPr>
              <a:t> </a:t>
            </a:r>
            <a:r>
              <a:rPr sz="2250" spc="165" baseline="9259" dirty="0">
                <a:latin typeface="Symbol"/>
                <a:cs typeface="Symbol"/>
              </a:rPr>
              <a:t></a:t>
            </a:r>
            <a:r>
              <a:rPr sz="2250" spc="202" baseline="9259" dirty="0">
                <a:latin typeface="Times New Roman"/>
                <a:cs typeface="Times New Roman"/>
              </a:rPr>
              <a:t> </a:t>
            </a:r>
            <a:r>
              <a:rPr sz="2250" u="sng" spc="150" baseline="4629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250" spc="7" baseline="46296" dirty="0">
                <a:latin typeface="Times New Roman"/>
                <a:cs typeface="Times New Roman"/>
              </a:rPr>
              <a:t> </a:t>
            </a:r>
            <a:r>
              <a:rPr sz="2250" i="1" spc="284" baseline="9259" dirty="0">
                <a:latin typeface="Times New Roman"/>
                <a:cs typeface="Times New Roman"/>
              </a:rPr>
              <a:t>n</a:t>
            </a:r>
            <a:r>
              <a:rPr sz="1350" spc="67" baseline="58641" dirty="0">
                <a:latin typeface="Times New Roman"/>
                <a:cs typeface="Times New Roman"/>
              </a:rPr>
              <a:t>2</a:t>
            </a:r>
            <a:r>
              <a:rPr sz="1350" baseline="58641" dirty="0"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이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성립한다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3028950">
              <a:lnSpc>
                <a:spcPts val="1315"/>
              </a:lnSpc>
              <a:tabLst>
                <a:tab pos="3650615" algn="l"/>
                <a:tab pos="3967479" algn="l"/>
                <a:tab pos="4329430" algn="l"/>
              </a:tabLst>
            </a:pPr>
            <a:r>
              <a:rPr sz="1500" spc="100" dirty="0">
                <a:latin typeface="Times New Roman"/>
                <a:cs typeface="Times New Roman"/>
              </a:rPr>
              <a:t>2	2	2	4</a:t>
            </a: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46643" y="3102462"/>
            <a:ext cx="9207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55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5119" y="2919601"/>
            <a:ext cx="3884929" cy="3790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1090295" algn="l"/>
              </a:tabLst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따라서	</a:t>
            </a:r>
            <a:r>
              <a:rPr sz="3450" i="1" spc="-345" baseline="4830" dirty="0">
                <a:latin typeface="Times New Roman"/>
                <a:cs typeface="Times New Roman"/>
              </a:rPr>
              <a:t>c</a:t>
            </a:r>
            <a:r>
              <a:rPr sz="3450" i="1" spc="-262" baseline="4830" dirty="0">
                <a:latin typeface="Times New Roman"/>
                <a:cs typeface="Times New Roman"/>
              </a:rPr>
              <a:t> </a:t>
            </a:r>
            <a:r>
              <a:rPr sz="3450" spc="-427" baseline="4830" dirty="0">
                <a:latin typeface="Symbol"/>
                <a:cs typeface="Symbol"/>
              </a:rPr>
              <a:t></a:t>
            </a:r>
            <a:r>
              <a:rPr sz="3450" spc="-97" baseline="4830" dirty="0">
                <a:latin typeface="Times New Roman"/>
                <a:cs typeface="Times New Roman"/>
              </a:rPr>
              <a:t> </a:t>
            </a:r>
            <a:r>
              <a:rPr sz="2025" u="sng" spc="-232" baseline="4115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025" spc="247" baseline="41152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과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= 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를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선택하면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70317" y="2792775"/>
            <a:ext cx="1330960" cy="48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850" i="1" spc="50" dirty="0">
                <a:latin typeface="Times New Roman"/>
                <a:cs typeface="Times New Roman"/>
              </a:rPr>
              <a:t>T</a:t>
            </a:r>
            <a:r>
              <a:rPr sz="1850" i="1" spc="-250" dirty="0">
                <a:latin typeface="Times New Roman"/>
                <a:cs typeface="Times New Roman"/>
              </a:rPr>
              <a:t> </a:t>
            </a:r>
            <a:r>
              <a:rPr sz="1850" spc="60" dirty="0">
                <a:latin typeface="Times New Roman"/>
                <a:cs typeface="Times New Roman"/>
              </a:rPr>
              <a:t>(</a:t>
            </a:r>
            <a:r>
              <a:rPr sz="1850" i="1" spc="45" dirty="0">
                <a:latin typeface="Times New Roman"/>
                <a:cs typeface="Times New Roman"/>
              </a:rPr>
              <a:t>n</a:t>
            </a:r>
            <a:r>
              <a:rPr sz="1850" spc="30" dirty="0">
                <a:latin typeface="Times New Roman"/>
                <a:cs typeface="Times New Roman"/>
              </a:rPr>
              <a:t>)</a:t>
            </a:r>
            <a:r>
              <a:rPr sz="1850" spc="-260" dirty="0">
                <a:latin typeface="Times New Roman"/>
                <a:cs typeface="Times New Roman"/>
              </a:rPr>
              <a:t> </a:t>
            </a:r>
            <a:r>
              <a:rPr sz="1850" spc="245" dirty="0">
                <a:latin typeface="Symbol"/>
                <a:cs typeface="Symbol"/>
              </a:rPr>
              <a:t></a:t>
            </a:r>
            <a:r>
              <a:rPr sz="1850" spc="55" dirty="0">
                <a:latin typeface="Symbol"/>
                <a:cs typeface="Symbol"/>
              </a:rPr>
              <a:t></a:t>
            </a:r>
            <a:r>
              <a:rPr sz="3000" spc="-495" dirty="0">
                <a:latin typeface="Symbol"/>
                <a:cs typeface="Symbol"/>
              </a:rPr>
              <a:t></a:t>
            </a:r>
            <a:r>
              <a:rPr sz="1850" i="1" spc="120" dirty="0">
                <a:latin typeface="Times New Roman"/>
                <a:cs typeface="Times New Roman"/>
              </a:rPr>
              <a:t>n</a:t>
            </a:r>
            <a:r>
              <a:rPr sz="1650" spc="22" baseline="42929" dirty="0">
                <a:latin typeface="Times New Roman"/>
                <a:cs typeface="Times New Roman"/>
              </a:rPr>
              <a:t>2</a:t>
            </a:r>
            <a:r>
              <a:rPr sz="1650" spc="-37" baseline="42929" dirty="0">
                <a:latin typeface="Times New Roman"/>
                <a:cs typeface="Times New Roman"/>
              </a:rPr>
              <a:t> </a:t>
            </a:r>
            <a:r>
              <a:rPr sz="3000" spc="-365" dirty="0">
                <a:latin typeface="Symbol"/>
                <a:cs typeface="Symbol"/>
              </a:rPr>
              <a:t>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67177" y="502665"/>
            <a:ext cx="4010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2A54AA"/>
                </a:solidFill>
                <a:latin typeface="Symbol"/>
                <a:cs typeface="Symbol"/>
              </a:rPr>
              <a:t></a:t>
            </a:r>
            <a:r>
              <a:rPr sz="3600" spc="-5" dirty="0">
                <a:solidFill>
                  <a:srgbClr val="2A54AA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2A54AA"/>
                </a:solidFill>
                <a:latin typeface="에스코어 드림 3 Light" panose="020B0303030302020204" pitchFamily="34" charset="-127"/>
                <a:cs typeface="Malgun Gothic"/>
              </a:rPr>
              <a:t>표기법</a:t>
            </a:r>
            <a:r>
              <a:rPr sz="3600" spc="-365" dirty="0">
                <a:solidFill>
                  <a:srgbClr val="2A54AA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3600" dirty="0">
                <a:solidFill>
                  <a:srgbClr val="2A54AA"/>
                </a:solidFill>
                <a:latin typeface="Times New Roman"/>
                <a:cs typeface="Times New Roman"/>
              </a:rPr>
              <a:t>:</a:t>
            </a:r>
            <a:r>
              <a:rPr sz="3600" spc="5" dirty="0">
                <a:solidFill>
                  <a:srgbClr val="2A54AA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2A54AA"/>
                </a:solidFill>
                <a:latin typeface="에스코어 드림 3 Light" panose="020B0303030302020204" pitchFamily="34" charset="-127"/>
                <a:cs typeface="Malgun Gothic"/>
              </a:rPr>
              <a:t>예</a:t>
            </a:r>
            <a:r>
              <a:rPr sz="3600" spc="-370" dirty="0">
                <a:solidFill>
                  <a:srgbClr val="2A54AA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3600" dirty="0">
                <a:solidFill>
                  <a:srgbClr val="2A54AA"/>
                </a:solidFill>
                <a:latin typeface="Times New Roman"/>
                <a:cs typeface="Times New Roman"/>
              </a:rPr>
              <a:t>(</a:t>
            </a:r>
            <a:r>
              <a:rPr sz="3600" dirty="0">
                <a:solidFill>
                  <a:srgbClr val="2A54AA"/>
                </a:solidFill>
                <a:latin typeface="에스코어 드림 3 Light" panose="020B0303030302020204" pitchFamily="34" charset="-127"/>
                <a:cs typeface="Malgun Gothic"/>
              </a:rPr>
              <a:t>계</a:t>
            </a:r>
            <a:r>
              <a:rPr sz="3600" spc="-5" dirty="0">
                <a:solidFill>
                  <a:srgbClr val="2A54AA"/>
                </a:solidFill>
                <a:latin typeface="에스코어 드림 3 Light" panose="020B0303030302020204" pitchFamily="34" charset="-127"/>
                <a:cs typeface="Malgun Gothic"/>
              </a:rPr>
              <a:t>속</a:t>
            </a:r>
            <a:r>
              <a:rPr sz="3600" dirty="0">
                <a:solidFill>
                  <a:srgbClr val="2A54AA"/>
                </a:solidFill>
                <a:latin typeface="Times New Roman"/>
                <a:cs typeface="Times New Roman"/>
              </a:rPr>
              <a:t>)</a:t>
            </a:r>
            <a:endParaRPr sz="3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4446" y="1955469"/>
            <a:ext cx="121513" cy="13075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10819" y="1731619"/>
            <a:ext cx="5178425" cy="79692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35"/>
              </a:spcBef>
            </a:pP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i="1" spc="-4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Symbol"/>
                <a:cs typeface="Symbol"/>
              </a:rPr>
              <a:t></a:t>
            </a:r>
            <a:r>
              <a:rPr sz="2000" spc="-4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E3D00"/>
                </a:solidFill>
                <a:latin typeface="Symbol"/>
                <a:cs typeface="Symbol"/>
              </a:rPr>
              <a:t>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1950" spc="7" baseline="42735" dirty="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2000" spc="-5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?</a:t>
            </a:r>
            <a:endParaRPr sz="2000" dirty="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  <a:spcBef>
                <a:spcPts val="635"/>
              </a:spcBef>
            </a:pPr>
            <a:r>
              <a:rPr sz="2000" u="sng" dirty="0">
                <a:solidFill>
                  <a:srgbClr val="00B0F0"/>
                </a:solidFill>
                <a:uFill>
                  <a:solidFill>
                    <a:srgbClr val="3E3D00"/>
                  </a:solidFill>
                </a:uFill>
                <a:latin typeface="에스코어 드림 3 Light" panose="020B0303030302020204" pitchFamily="34" charset="-127"/>
                <a:cs typeface="Malgun Gothic"/>
              </a:rPr>
              <a:t>모순유도에</a:t>
            </a:r>
            <a:r>
              <a:rPr sz="2000" u="sng" spc="-220" dirty="0">
                <a:solidFill>
                  <a:srgbClr val="00B0F0"/>
                </a:solidFill>
                <a:uFill>
                  <a:solidFill>
                    <a:srgbClr val="3E3D00"/>
                  </a:solidFill>
                </a:u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u="sng" dirty="0">
                <a:solidFill>
                  <a:srgbClr val="00B0F0"/>
                </a:solidFill>
                <a:uFill>
                  <a:solidFill>
                    <a:srgbClr val="3E3D00"/>
                  </a:solidFill>
                </a:uFill>
                <a:latin typeface="에스코어 드림 3 Light" panose="020B0303030302020204" pitchFamily="34" charset="-127"/>
                <a:cs typeface="Malgun Gothic"/>
              </a:rPr>
              <a:t>의한</a:t>
            </a:r>
            <a:r>
              <a:rPr sz="2000" u="sng" spc="-204" dirty="0">
                <a:solidFill>
                  <a:srgbClr val="00B0F0"/>
                </a:solidFill>
                <a:uFill>
                  <a:solidFill>
                    <a:srgbClr val="3E3D00"/>
                  </a:solidFill>
                </a:u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u="sng" dirty="0">
                <a:solidFill>
                  <a:srgbClr val="00B0F0"/>
                </a:solidFill>
                <a:uFill>
                  <a:solidFill>
                    <a:srgbClr val="3E3D00"/>
                  </a:solidFill>
                </a:uFill>
                <a:latin typeface="에스코어 드림 3 Light" panose="020B0303030302020204" pitchFamily="34" charset="-127"/>
                <a:cs typeface="Malgun Gothic"/>
              </a:rPr>
              <a:t>증명</a:t>
            </a:r>
            <a:r>
              <a:rPr sz="2000" u="sng" dirty="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(proof</a:t>
            </a:r>
            <a:r>
              <a:rPr sz="2000" u="sng" spc="475" dirty="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by</a:t>
            </a:r>
            <a:r>
              <a:rPr sz="2000" u="sng" spc="-10" dirty="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contradiction)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7031" y="3741546"/>
            <a:ext cx="76974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90365" algn="l"/>
              </a:tabLst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등식의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양변을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c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으로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나누면	가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된다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그러나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이</a:t>
            </a:r>
            <a:r>
              <a:rPr sz="2000" spc="-2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부등식은</a:t>
            </a:r>
            <a:r>
              <a:rPr sz="2000" spc="28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절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7031" y="4047922"/>
            <a:ext cx="7851140" cy="73660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대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로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성립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할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수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없다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왜냐하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면</a:t>
            </a:r>
            <a:r>
              <a:rPr sz="2000" spc="-24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Symbol"/>
                <a:cs typeface="Symbol"/>
              </a:rPr>
              <a:t>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spc="-10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인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모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든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정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수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을</a:t>
            </a:r>
            <a:r>
              <a:rPr sz="2000" spc="-204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가정했는데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sz="2000" spc="-3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은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특정값보다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작아야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한다는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조건이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생겼음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2000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따라서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위의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가정은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모순이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7031" y="4808601"/>
            <a:ext cx="1424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다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sz="2000" spc="-7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그러므로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10673" y="3934665"/>
            <a:ext cx="179705" cy="0"/>
          </a:xfrm>
          <a:custGeom>
            <a:avLst/>
            <a:gdLst/>
            <a:ahLst/>
            <a:cxnLst/>
            <a:rect l="l" t="t" r="r" b="b"/>
            <a:pathLst>
              <a:path w="179704">
                <a:moveTo>
                  <a:pt x="0" y="0"/>
                </a:moveTo>
                <a:lnTo>
                  <a:pt x="179611" y="0"/>
                </a:lnTo>
              </a:path>
            </a:pathLst>
          </a:custGeom>
          <a:ln w="91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414954" y="3928485"/>
            <a:ext cx="168910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i="1" spc="370" dirty="0">
                <a:solidFill>
                  <a:srgbClr val="00B0F0"/>
                </a:solidFill>
                <a:latin typeface="Times New Roman"/>
                <a:cs typeface="Times New Roman"/>
              </a:rPr>
              <a:t>c</a:t>
            </a:r>
            <a:endParaRPr sz="1700" dirty="0">
              <a:solidFill>
                <a:srgbClr val="00B0F0"/>
              </a:solidFill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20767" y="6312346"/>
            <a:ext cx="36004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sz="1300" spc="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104</a:t>
            </a:fld>
            <a:endParaRPr sz="1300" dirty="0">
              <a:latin typeface="에스코어 드림 3 Light" panose="020B0303030302020204" pitchFamily="34" charset="-127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2001" y="2838662"/>
            <a:ext cx="8013065" cy="120586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20"/>
              </a:spcBef>
              <a:tabLst>
                <a:tab pos="7014209" algn="l"/>
              </a:tabLst>
            </a:pPr>
            <a:r>
              <a:rPr sz="3075" i="1" spc="292" baseline="2710" dirty="0">
                <a:latin typeface="Times New Roman"/>
                <a:cs typeface="Times New Roman"/>
              </a:rPr>
              <a:t>n</a:t>
            </a:r>
            <a:r>
              <a:rPr sz="3075" i="1" spc="-367" baseline="2710" dirty="0">
                <a:latin typeface="Times New Roman"/>
                <a:cs typeface="Times New Roman"/>
              </a:rPr>
              <a:t> </a:t>
            </a:r>
            <a:r>
              <a:rPr sz="3075" spc="757" baseline="2710" dirty="0">
                <a:latin typeface="Symbol"/>
                <a:cs typeface="Symbol"/>
              </a:rPr>
              <a:t></a:t>
            </a:r>
            <a:r>
              <a:rPr sz="3075" spc="434" baseline="2710" dirty="0">
                <a:latin typeface="Symbol"/>
                <a:cs typeface="Symbol"/>
              </a:rPr>
              <a:t></a:t>
            </a:r>
            <a:r>
              <a:rPr sz="4950" spc="-697" baseline="1683" dirty="0">
                <a:latin typeface="Symbol"/>
                <a:cs typeface="Symbol"/>
              </a:rPr>
              <a:t></a:t>
            </a:r>
            <a:r>
              <a:rPr sz="3075" i="1" spc="442" baseline="2710" dirty="0">
                <a:latin typeface="Times New Roman"/>
                <a:cs typeface="Times New Roman"/>
              </a:rPr>
              <a:t>n</a:t>
            </a:r>
            <a:r>
              <a:rPr sz="1800" spc="165" baseline="46296" dirty="0">
                <a:latin typeface="Times New Roman"/>
                <a:cs typeface="Times New Roman"/>
              </a:rPr>
              <a:t>2</a:t>
            </a:r>
            <a:r>
              <a:rPr sz="1800" spc="30" baseline="46296" dirty="0">
                <a:latin typeface="Times New Roman"/>
                <a:cs typeface="Times New Roman"/>
              </a:rPr>
              <a:t> </a:t>
            </a:r>
            <a:r>
              <a:rPr sz="4950" spc="-97" baseline="1683" dirty="0">
                <a:latin typeface="Symbol"/>
                <a:cs typeface="Symbol"/>
              </a:rPr>
              <a:t>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이라고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가정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그러면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Symbol"/>
                <a:cs typeface="Symbol"/>
              </a:rPr>
              <a:t>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인</a:t>
            </a:r>
            <a:r>
              <a:rPr sz="2000" spc="-2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모든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정수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에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대해서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,	</a:t>
            </a:r>
            <a:r>
              <a:rPr sz="3150" i="1" spc="44" baseline="1322" dirty="0">
                <a:latin typeface="Times New Roman"/>
                <a:cs typeface="Times New Roman"/>
              </a:rPr>
              <a:t>n</a:t>
            </a:r>
            <a:r>
              <a:rPr sz="3150" i="1" spc="-127" baseline="1322" dirty="0">
                <a:latin typeface="Times New Roman"/>
                <a:cs typeface="Times New Roman"/>
              </a:rPr>
              <a:t> </a:t>
            </a:r>
            <a:r>
              <a:rPr sz="3150" spc="52" baseline="1322" dirty="0">
                <a:latin typeface="Symbol"/>
                <a:cs typeface="Symbol"/>
              </a:rPr>
              <a:t></a:t>
            </a:r>
            <a:r>
              <a:rPr sz="3150" spc="-142" baseline="1322" dirty="0">
                <a:latin typeface="Times New Roman"/>
                <a:cs typeface="Times New Roman"/>
              </a:rPr>
              <a:t> </a:t>
            </a:r>
            <a:r>
              <a:rPr sz="3150" i="1" spc="37" baseline="1322" dirty="0">
                <a:latin typeface="Times New Roman"/>
                <a:cs typeface="Times New Roman"/>
              </a:rPr>
              <a:t>c</a:t>
            </a:r>
            <a:endParaRPr sz="3150" baseline="1322" dirty="0">
              <a:latin typeface="Times New Roman"/>
              <a:cs typeface="Times New Roman"/>
            </a:endParaRPr>
          </a:p>
          <a:p>
            <a:pPr marL="307340">
              <a:lnSpc>
                <a:spcPct val="100000"/>
              </a:lnSpc>
              <a:spcBef>
                <a:spcPts val="135"/>
              </a:spcBef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이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성립하는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실수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c</a:t>
            </a:r>
            <a:r>
              <a:rPr sz="2000" i="1" spc="-1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&gt; 0,</a:t>
            </a:r>
            <a:r>
              <a:rPr sz="2000" spc="484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그리고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음이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아닌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정수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이</a:t>
            </a:r>
            <a:r>
              <a:rPr sz="2000" spc="-2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존재한다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sz="2000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위의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부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 marL="6350" algn="ctr">
              <a:lnSpc>
                <a:spcPct val="100000"/>
              </a:lnSpc>
              <a:spcBef>
                <a:spcPts val="535"/>
              </a:spcBef>
            </a:pPr>
            <a:r>
              <a:rPr sz="2550" spc="630" baseline="34313" dirty="0">
                <a:solidFill>
                  <a:srgbClr val="00B0F0"/>
                </a:solidFill>
                <a:latin typeface="Times New Roman"/>
                <a:cs typeface="Times New Roman"/>
              </a:rPr>
              <a:t>1</a:t>
            </a:r>
            <a:r>
              <a:rPr sz="2550" spc="352" baseline="34313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1700" spc="459" dirty="0">
                <a:solidFill>
                  <a:srgbClr val="00B0F0"/>
                </a:solidFill>
                <a:latin typeface="Symbol"/>
                <a:cs typeface="Symbol"/>
              </a:rPr>
              <a:t></a:t>
            </a:r>
            <a:r>
              <a:rPr sz="1700" spc="130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1700" i="1" spc="420" dirty="0">
                <a:solidFill>
                  <a:srgbClr val="00B0F0"/>
                </a:solidFill>
                <a:latin typeface="Times New Roman"/>
                <a:cs typeface="Times New Roman"/>
              </a:rPr>
              <a:t>n</a:t>
            </a:r>
            <a:endParaRPr sz="1700" dirty="0">
              <a:solidFill>
                <a:srgbClr val="00B0F0"/>
              </a:solidFill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67177" y="574040"/>
            <a:ext cx="4010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Symbol"/>
                <a:cs typeface="Symbol"/>
              </a:rPr>
              <a:t>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/>
              <a:t>표기법</a:t>
            </a:r>
            <a:r>
              <a:rPr spc="-365" dirty="0"/>
              <a:t> </a:t>
            </a:r>
            <a:r>
              <a:rPr dirty="0">
                <a:latin typeface="Times New Roman"/>
                <a:cs typeface="Times New Roman"/>
              </a:rPr>
              <a:t>: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/>
              <a:t>예</a:t>
            </a:r>
            <a:r>
              <a:rPr spc="-370" dirty="0"/>
              <a:t> </a:t>
            </a:r>
            <a:r>
              <a:rPr dirty="0">
                <a:latin typeface="Times New Roman"/>
                <a:cs typeface="Times New Roman"/>
              </a:rPr>
              <a:t>(</a:t>
            </a:r>
            <a:r>
              <a:rPr dirty="0"/>
              <a:t>계</a:t>
            </a:r>
            <a:r>
              <a:rPr spc="-5" dirty="0"/>
              <a:t>속</a:t>
            </a:r>
            <a:r>
              <a:rPr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563522" y="4720583"/>
            <a:ext cx="1232535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50" i="1" spc="170" dirty="0">
                <a:latin typeface="Times New Roman"/>
                <a:cs typeface="Times New Roman"/>
              </a:rPr>
              <a:t>n</a:t>
            </a:r>
            <a:r>
              <a:rPr sz="2050" i="1" spc="-220" dirty="0">
                <a:latin typeface="Times New Roman"/>
                <a:cs typeface="Times New Roman"/>
              </a:rPr>
              <a:t> </a:t>
            </a:r>
            <a:r>
              <a:rPr sz="2050" spc="515" dirty="0">
                <a:latin typeface="Symbol"/>
                <a:cs typeface="Symbol"/>
              </a:rPr>
              <a:t></a:t>
            </a:r>
            <a:r>
              <a:rPr sz="2050" spc="310" dirty="0">
                <a:latin typeface="Times New Roman"/>
                <a:cs typeface="Times New Roman"/>
              </a:rPr>
              <a:t>Ω</a:t>
            </a:r>
            <a:r>
              <a:rPr sz="3300" spc="-459" dirty="0">
                <a:latin typeface="Symbol"/>
                <a:cs typeface="Symbol"/>
              </a:rPr>
              <a:t></a:t>
            </a:r>
            <a:r>
              <a:rPr sz="2050" i="1" spc="295" dirty="0">
                <a:latin typeface="Times New Roman"/>
                <a:cs typeface="Times New Roman"/>
              </a:rPr>
              <a:t>n</a:t>
            </a:r>
            <a:r>
              <a:rPr sz="1800" spc="142" baseline="41666" dirty="0">
                <a:latin typeface="Times New Roman"/>
                <a:cs typeface="Times New Roman"/>
              </a:rPr>
              <a:t>2</a:t>
            </a:r>
            <a:r>
              <a:rPr sz="1800" spc="60" baseline="41666" dirty="0">
                <a:latin typeface="Times New Roman"/>
                <a:cs typeface="Times New Roman"/>
              </a:rPr>
              <a:t> </a:t>
            </a:r>
            <a:r>
              <a:rPr sz="3300" spc="-315" dirty="0">
                <a:latin typeface="Symbol"/>
                <a:cs typeface="Symbol"/>
              </a:rPr>
              <a:t></a:t>
            </a:r>
            <a:endParaRPr sz="33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15740" y="499617"/>
            <a:ext cx="11125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Symbol"/>
                <a:cs typeface="Symbol"/>
              </a:rPr>
              <a:t></a:t>
            </a:r>
            <a:r>
              <a:rPr spc="-5" dirty="0">
                <a:latin typeface="Times New Roman"/>
                <a:cs typeface="Times New Roman"/>
              </a:rPr>
              <a:t>(</a:t>
            </a:r>
            <a:r>
              <a:rPr i="1" spc="-5" dirty="0">
                <a:latin typeface="Times New Roman"/>
                <a:cs typeface="Times New Roman"/>
              </a:rPr>
              <a:t>n</a:t>
            </a:r>
            <a:r>
              <a:rPr sz="3600" spc="-7" baseline="41666" dirty="0">
                <a:latin typeface="Times New Roman"/>
                <a:cs typeface="Times New Roman"/>
              </a:rPr>
              <a:t>2</a:t>
            </a:r>
            <a:r>
              <a:rPr sz="3600" spc="-5" dirty="0">
                <a:latin typeface="Times New Roman"/>
                <a:cs typeface="Times New Roman"/>
              </a:rPr>
              <a:t>)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5033" y="2135938"/>
            <a:ext cx="2857804" cy="318161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620767" y="6312346"/>
            <a:ext cx="36004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sz="1300" spc="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105</a:t>
            </a:fld>
            <a:endParaRPr sz="1300" dirty="0">
              <a:latin typeface="에스코어 드림 3 Light" panose="020B0303030302020204" pitchFamily="34" charset="-127"/>
              <a:cs typeface="Malgun Gothic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7694" y="502665"/>
            <a:ext cx="185038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Symbol"/>
                <a:cs typeface="Symbol"/>
              </a:rPr>
              <a:t>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dirty="0"/>
              <a:t>표기법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009" y="1528368"/>
            <a:ext cx="121513" cy="130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64591" y="1305661"/>
            <a:ext cx="8214359" cy="314457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000" b="1" spc="-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정</a:t>
            </a:r>
            <a:r>
              <a:rPr sz="2000" b="1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의</a:t>
            </a:r>
            <a:r>
              <a:rPr sz="2000" b="1" spc="-26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b="1" dirty="0">
                <a:solidFill>
                  <a:srgbClr val="3E3D00"/>
                </a:solidFill>
                <a:latin typeface="Times New Roman"/>
                <a:cs typeface="Times New Roman"/>
              </a:rPr>
              <a:t>: (asym</a:t>
            </a:r>
            <a:r>
              <a:rPr sz="2000" b="1" spc="-10" dirty="0">
                <a:solidFill>
                  <a:srgbClr val="3E3D00"/>
                </a:solidFill>
                <a:latin typeface="Times New Roman"/>
                <a:cs typeface="Times New Roman"/>
              </a:rPr>
              <a:t>p</a:t>
            </a:r>
            <a:r>
              <a:rPr sz="2000" b="1" dirty="0">
                <a:solidFill>
                  <a:srgbClr val="3E3D00"/>
                </a:solidFill>
                <a:latin typeface="Times New Roman"/>
                <a:cs typeface="Times New Roman"/>
              </a:rPr>
              <a:t>to</a:t>
            </a:r>
            <a:r>
              <a:rPr sz="2000" b="1" spc="-10" dirty="0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sz="2000" b="1" dirty="0">
                <a:solidFill>
                  <a:srgbClr val="3E3D00"/>
                </a:solidFill>
                <a:latin typeface="Times New Roman"/>
                <a:cs typeface="Times New Roman"/>
              </a:rPr>
              <a:t>ic</a:t>
            </a:r>
            <a:r>
              <a:rPr sz="2000" b="1" spc="-4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E3D00"/>
                </a:solidFill>
                <a:latin typeface="Times New Roman"/>
                <a:cs typeface="Times New Roman"/>
              </a:rPr>
              <a:t>tig</a:t>
            </a:r>
            <a:r>
              <a:rPr sz="2000" b="1" spc="5" dirty="0">
                <a:solidFill>
                  <a:srgbClr val="3E3D00"/>
                </a:solidFill>
                <a:latin typeface="Times New Roman"/>
                <a:cs typeface="Times New Roman"/>
              </a:rPr>
              <a:t>h</a:t>
            </a:r>
            <a:r>
              <a:rPr sz="2000" b="1" dirty="0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sz="2000" b="1" spc="-3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E3D00"/>
                </a:solidFill>
                <a:latin typeface="Times New Roman"/>
                <a:cs typeface="Times New Roman"/>
              </a:rPr>
              <a:t>b</a:t>
            </a:r>
            <a:r>
              <a:rPr sz="2000" b="1" spc="5" dirty="0">
                <a:solidFill>
                  <a:srgbClr val="3E3D00"/>
                </a:solidFill>
                <a:latin typeface="Times New Roman"/>
                <a:cs typeface="Times New Roman"/>
              </a:rPr>
              <a:t>o</a:t>
            </a:r>
            <a:r>
              <a:rPr sz="2000" b="1" dirty="0">
                <a:solidFill>
                  <a:srgbClr val="3E3D00"/>
                </a:solidFill>
                <a:latin typeface="Times New Roman"/>
                <a:cs typeface="Times New Roman"/>
              </a:rPr>
              <a:t>und)</a:t>
            </a:r>
            <a:endParaRPr sz="2000" dirty="0">
              <a:latin typeface="Times New Roman"/>
              <a:cs typeface="Times New Roman"/>
            </a:endParaRPr>
          </a:p>
          <a:p>
            <a:pPr marL="413384" indent="-287020">
              <a:lnSpc>
                <a:spcPct val="100000"/>
              </a:lnSpc>
              <a:spcBef>
                <a:spcPts val="625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  <a:tab pos="414020" algn="l"/>
              </a:tabLst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복잡도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함수</a:t>
            </a:r>
            <a:r>
              <a:rPr sz="2000" spc="29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f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2000" spc="-3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에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대해서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2A54AA"/>
                </a:solidFill>
                <a:latin typeface="Symbol"/>
                <a:cs typeface="Symbol"/>
              </a:rPr>
              <a:t></a:t>
            </a:r>
            <a:r>
              <a:rPr sz="2000" dirty="0">
                <a:solidFill>
                  <a:srgbClr val="2A54AA"/>
                </a:solidFill>
                <a:latin typeface="Times New Roman"/>
                <a:cs typeface="Times New Roman"/>
              </a:rPr>
              <a:t>(</a:t>
            </a:r>
            <a:r>
              <a:rPr sz="2000" i="1" spc="-5" dirty="0">
                <a:solidFill>
                  <a:srgbClr val="2A54AA"/>
                </a:solidFill>
                <a:latin typeface="Times New Roman"/>
                <a:cs typeface="Times New Roman"/>
              </a:rPr>
              <a:t>f</a:t>
            </a:r>
            <a:r>
              <a:rPr sz="2000" dirty="0">
                <a:solidFill>
                  <a:srgbClr val="2A54AA"/>
                </a:solidFill>
                <a:latin typeface="Times New Roman"/>
                <a:cs typeface="Times New Roman"/>
              </a:rPr>
              <a:t>(</a:t>
            </a:r>
            <a:r>
              <a:rPr sz="2000" i="1" spc="5" dirty="0">
                <a:solidFill>
                  <a:srgbClr val="2A54AA"/>
                </a:solidFill>
                <a:latin typeface="Times New Roman"/>
                <a:cs typeface="Times New Roman"/>
              </a:rPr>
              <a:t>n</a:t>
            </a:r>
            <a:r>
              <a:rPr sz="2000" spc="-10" dirty="0">
                <a:solidFill>
                  <a:srgbClr val="2A54AA"/>
                </a:solidFill>
                <a:latin typeface="Times New Roman"/>
                <a:cs typeface="Times New Roman"/>
              </a:rPr>
              <a:t>)</a:t>
            </a:r>
            <a:r>
              <a:rPr sz="2000" dirty="0">
                <a:solidFill>
                  <a:srgbClr val="2A54AA"/>
                </a:solidFill>
                <a:latin typeface="Times New Roman"/>
                <a:cs typeface="Times New Roman"/>
              </a:rPr>
              <a:t>)=</a:t>
            </a:r>
            <a:r>
              <a:rPr sz="2000" spc="-45" dirty="0">
                <a:solidFill>
                  <a:srgbClr val="2A54AA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2A54AA"/>
                </a:solidFill>
                <a:latin typeface="Times New Roman"/>
                <a:cs typeface="Times New Roman"/>
              </a:rPr>
              <a:t>O(</a:t>
            </a:r>
            <a:r>
              <a:rPr sz="2000" i="1" spc="-5" dirty="0">
                <a:solidFill>
                  <a:srgbClr val="2A54AA"/>
                </a:solidFill>
                <a:latin typeface="Times New Roman"/>
                <a:cs typeface="Times New Roman"/>
              </a:rPr>
              <a:t>f</a:t>
            </a:r>
            <a:r>
              <a:rPr sz="2000" dirty="0">
                <a:solidFill>
                  <a:srgbClr val="2A54AA"/>
                </a:solidFill>
                <a:latin typeface="Times New Roman"/>
                <a:cs typeface="Times New Roman"/>
              </a:rPr>
              <a:t>(</a:t>
            </a:r>
            <a:r>
              <a:rPr sz="2000" i="1" spc="5" dirty="0">
                <a:solidFill>
                  <a:srgbClr val="2A54AA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2A54AA"/>
                </a:solidFill>
                <a:latin typeface="Times New Roman"/>
                <a:cs typeface="Times New Roman"/>
              </a:rPr>
              <a:t>)</a:t>
            </a:r>
            <a:r>
              <a:rPr sz="2000" spc="-10" dirty="0">
                <a:solidFill>
                  <a:srgbClr val="2A54AA"/>
                </a:solidFill>
                <a:latin typeface="Times New Roman"/>
                <a:cs typeface="Times New Roman"/>
              </a:rPr>
              <a:t>)</a:t>
            </a:r>
            <a:r>
              <a:rPr sz="2000" dirty="0">
                <a:solidFill>
                  <a:srgbClr val="2A54AA"/>
                </a:solidFill>
                <a:latin typeface="에스코어 드림 3 Light" panose="020B0303030302020204" pitchFamily="34" charset="-127"/>
                <a:cs typeface="Malgun Gothic"/>
              </a:rPr>
              <a:t>∩</a:t>
            </a:r>
            <a:r>
              <a:rPr sz="2000" spc="-55" dirty="0">
                <a:solidFill>
                  <a:srgbClr val="2A54AA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-5" dirty="0">
                <a:solidFill>
                  <a:srgbClr val="2A54AA"/>
                </a:solidFill>
                <a:latin typeface="에스코어 드림 3 Light" panose="020B0303030302020204" pitchFamily="34" charset="-127"/>
                <a:cs typeface="Malgun Gothic"/>
              </a:rPr>
              <a:t>Ω</a:t>
            </a:r>
            <a:r>
              <a:rPr sz="2000" dirty="0">
                <a:solidFill>
                  <a:srgbClr val="2A54AA"/>
                </a:solidFill>
                <a:latin typeface="Times New Roman"/>
                <a:cs typeface="Times New Roman"/>
              </a:rPr>
              <a:t>(</a:t>
            </a:r>
            <a:r>
              <a:rPr sz="2000" i="1" spc="-5" dirty="0">
                <a:solidFill>
                  <a:srgbClr val="2A54AA"/>
                </a:solidFill>
                <a:latin typeface="Times New Roman"/>
                <a:cs typeface="Times New Roman"/>
              </a:rPr>
              <a:t>f</a:t>
            </a:r>
            <a:r>
              <a:rPr sz="2000" dirty="0">
                <a:solidFill>
                  <a:srgbClr val="2A54AA"/>
                </a:solidFill>
                <a:latin typeface="Times New Roman"/>
                <a:cs typeface="Times New Roman"/>
              </a:rPr>
              <a:t>(</a:t>
            </a:r>
            <a:r>
              <a:rPr sz="2000" i="1" spc="5" dirty="0">
                <a:solidFill>
                  <a:srgbClr val="2A54AA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2A54AA"/>
                </a:solidFill>
                <a:latin typeface="Times New Roman"/>
                <a:cs typeface="Times New Roman"/>
              </a:rPr>
              <a:t>))</a:t>
            </a:r>
            <a:endParaRPr sz="2000" dirty="0">
              <a:latin typeface="Times New Roman"/>
              <a:cs typeface="Times New Roman"/>
            </a:endParaRPr>
          </a:p>
          <a:p>
            <a:pPr marL="413384" marR="5080" indent="-287020">
              <a:lnSpc>
                <a:spcPct val="117000"/>
              </a:lnSpc>
              <a:spcBef>
                <a:spcPts val="47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  <a:tab pos="414020" algn="l"/>
              </a:tabLst>
            </a:pPr>
            <a:r>
              <a:rPr sz="2000" i="1" dirty="0">
                <a:solidFill>
                  <a:srgbClr val="2A54AA"/>
                </a:solidFill>
                <a:latin typeface="Times New Roman"/>
                <a:cs typeface="Times New Roman"/>
              </a:rPr>
              <a:t>n</a:t>
            </a:r>
            <a:r>
              <a:rPr sz="2000" i="1" spc="-5" dirty="0">
                <a:solidFill>
                  <a:srgbClr val="2A54A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54AA"/>
                </a:solidFill>
                <a:latin typeface="Symbol"/>
                <a:cs typeface="Symbol"/>
              </a:rPr>
              <a:t></a:t>
            </a:r>
            <a:r>
              <a:rPr sz="2000" spc="-5" dirty="0">
                <a:solidFill>
                  <a:srgbClr val="2A54AA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0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인</a:t>
            </a:r>
            <a:r>
              <a:rPr sz="2000" spc="-2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모든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정수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에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대해서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0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54AA"/>
                </a:solidFill>
                <a:latin typeface="Symbol"/>
                <a:cs typeface="Symbol"/>
              </a:rPr>
              <a:t></a:t>
            </a:r>
            <a:r>
              <a:rPr sz="2000" spc="15" dirty="0">
                <a:solidFill>
                  <a:srgbClr val="2A54AA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2A54AA"/>
                </a:solidFill>
                <a:latin typeface="Times New Roman"/>
                <a:cs typeface="Times New Roman"/>
              </a:rPr>
              <a:t>f</a:t>
            </a:r>
            <a:r>
              <a:rPr sz="2000" dirty="0">
                <a:solidFill>
                  <a:srgbClr val="2A54AA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2A54AA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2A54AA"/>
                </a:solidFill>
                <a:latin typeface="Times New Roman"/>
                <a:cs typeface="Times New Roman"/>
              </a:rPr>
              <a:t>)</a:t>
            </a:r>
            <a:r>
              <a:rPr sz="2000" spc="-30" dirty="0">
                <a:solidFill>
                  <a:srgbClr val="2A54AA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2A54AA"/>
                </a:solidFill>
                <a:latin typeface="Times New Roman"/>
                <a:cs typeface="Times New Roman"/>
              </a:rPr>
              <a:t>≤ g</a:t>
            </a:r>
            <a:r>
              <a:rPr sz="2000" dirty="0">
                <a:solidFill>
                  <a:srgbClr val="2A54AA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2A54AA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2A54AA"/>
                </a:solidFill>
                <a:latin typeface="Times New Roman"/>
                <a:cs typeface="Times New Roman"/>
              </a:rPr>
              <a:t>)</a:t>
            </a:r>
            <a:r>
              <a:rPr sz="2000" spc="-30" dirty="0">
                <a:solidFill>
                  <a:srgbClr val="2A54AA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2A54AA"/>
                </a:solidFill>
                <a:latin typeface="Times New Roman"/>
                <a:cs typeface="Times New Roman"/>
              </a:rPr>
              <a:t>≤</a:t>
            </a:r>
            <a:r>
              <a:rPr sz="2000" i="1" spc="-5" dirty="0">
                <a:solidFill>
                  <a:srgbClr val="2A54AA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20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54AA"/>
                </a:solidFill>
                <a:latin typeface="Symbol"/>
                <a:cs typeface="Symbol"/>
              </a:rPr>
              <a:t></a:t>
            </a:r>
            <a:r>
              <a:rPr sz="2000" spc="10" dirty="0">
                <a:solidFill>
                  <a:srgbClr val="2A54AA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2A54AA"/>
                </a:solidFill>
                <a:latin typeface="Times New Roman"/>
                <a:cs typeface="Times New Roman"/>
              </a:rPr>
              <a:t>f</a:t>
            </a:r>
            <a:r>
              <a:rPr sz="2000" dirty="0">
                <a:solidFill>
                  <a:srgbClr val="2A54AA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2A54AA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2A54AA"/>
                </a:solidFill>
                <a:latin typeface="Times New Roman"/>
                <a:cs typeface="Times New Roman"/>
              </a:rPr>
              <a:t>)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이</a:t>
            </a:r>
            <a:r>
              <a:rPr sz="2000" spc="-24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성립하는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양의 </a:t>
            </a:r>
            <a:r>
              <a:rPr sz="2000" spc="-68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실수</a:t>
            </a:r>
            <a:r>
              <a:rPr sz="2000" spc="29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c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와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d,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음이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아닌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정수</a:t>
            </a:r>
            <a:r>
              <a:rPr sz="2000" spc="29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이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존재한</a:t>
            </a:r>
            <a:r>
              <a:rPr sz="20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다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413384" indent="-287020">
              <a:lnSpc>
                <a:spcPct val="10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4020" algn="l"/>
              </a:tabLst>
            </a:pPr>
            <a:r>
              <a:rPr sz="2000" spc="-5" dirty="0">
                <a:solidFill>
                  <a:srgbClr val="3E3D00"/>
                </a:solidFill>
                <a:latin typeface="Symbol"/>
                <a:cs typeface="Symbol"/>
              </a:rPr>
              <a:t>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f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))={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g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):</a:t>
            </a:r>
            <a:r>
              <a:rPr sz="2000" spc="-5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there</a:t>
            </a:r>
            <a:r>
              <a:rPr sz="2000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exist</a:t>
            </a:r>
            <a:r>
              <a:rPr sz="2000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positive</a:t>
            </a:r>
            <a:r>
              <a:rPr sz="2000" spc="-4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constants</a:t>
            </a:r>
            <a:r>
              <a:rPr sz="2000" spc="-2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c,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d,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and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such</a:t>
            </a:r>
            <a:r>
              <a:rPr sz="2000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that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c</a:t>
            </a:r>
            <a:r>
              <a:rPr sz="2000" i="1" spc="-1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Symbol"/>
                <a:cs typeface="Symbol"/>
              </a:rPr>
              <a:t>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f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2000" spc="-2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≤</a:t>
            </a:r>
            <a:endParaRPr sz="2000" dirty="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  <a:spcBef>
                <a:spcPts val="395"/>
              </a:spcBef>
            </a:pP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g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2000" spc="-3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≤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sz="2000" i="1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Symbol"/>
                <a:cs typeface="Symbol"/>
              </a:rPr>
              <a:t>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f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2000" spc="47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for</a:t>
            </a:r>
            <a:r>
              <a:rPr sz="2000" spc="-2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all</a:t>
            </a:r>
            <a:r>
              <a:rPr sz="2000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i="1" spc="-1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Symbol"/>
                <a:cs typeface="Symbol"/>
              </a:rPr>
              <a:t>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}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1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참고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sz="2000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g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2000" spc="-3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Symbol"/>
                <a:cs typeface="Symbol"/>
              </a:rPr>
              <a:t>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Symbol"/>
                <a:cs typeface="Symbol"/>
              </a:rPr>
              <a:t>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f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은</a:t>
            </a:r>
            <a:r>
              <a:rPr sz="2000" spc="-25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24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“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g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은</a:t>
            </a:r>
            <a:r>
              <a:rPr sz="2000" spc="254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f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의</a:t>
            </a:r>
            <a:r>
              <a:rPr sz="2000" spc="-24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차수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o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rde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r)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”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라고</a:t>
            </a:r>
            <a:r>
              <a:rPr sz="2000" spc="-25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한다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009" y="4221149"/>
            <a:ext cx="121513" cy="13075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009" y="4952669"/>
            <a:ext cx="121513" cy="13075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39191" y="4616242"/>
            <a:ext cx="193293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baseline="-41666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예</a:t>
            </a:r>
            <a:r>
              <a:rPr sz="3000" spc="-322" baseline="-41666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3000" baseline="-41666" dirty="0">
                <a:solidFill>
                  <a:srgbClr val="3E3D00"/>
                </a:solidFill>
                <a:latin typeface="Times New Roman"/>
                <a:cs typeface="Times New Roman"/>
              </a:rPr>
              <a:t>: </a:t>
            </a:r>
            <a:r>
              <a:rPr sz="3000" spc="-7" baseline="-41666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925" i="1" spc="-142" baseline="-35612" dirty="0">
                <a:latin typeface="Times New Roman"/>
                <a:cs typeface="Times New Roman"/>
              </a:rPr>
              <a:t>T</a:t>
            </a:r>
            <a:r>
              <a:rPr sz="2925" i="1" spc="-382" baseline="-35612" dirty="0">
                <a:latin typeface="Times New Roman"/>
                <a:cs typeface="Times New Roman"/>
              </a:rPr>
              <a:t> </a:t>
            </a:r>
            <a:r>
              <a:rPr sz="2925" spc="-15" baseline="-35612" dirty="0">
                <a:latin typeface="Times New Roman"/>
                <a:cs typeface="Times New Roman"/>
              </a:rPr>
              <a:t>(</a:t>
            </a:r>
            <a:r>
              <a:rPr sz="2925" i="1" spc="-89" baseline="-35612" dirty="0">
                <a:latin typeface="Times New Roman"/>
                <a:cs typeface="Times New Roman"/>
              </a:rPr>
              <a:t>n</a:t>
            </a:r>
            <a:r>
              <a:rPr sz="2925" spc="-82" baseline="-35612" dirty="0">
                <a:latin typeface="Times New Roman"/>
                <a:cs typeface="Times New Roman"/>
              </a:rPr>
              <a:t>)</a:t>
            </a:r>
            <a:r>
              <a:rPr sz="2925" spc="-112" baseline="-35612" dirty="0">
                <a:latin typeface="Times New Roman"/>
                <a:cs typeface="Times New Roman"/>
              </a:rPr>
              <a:t> </a:t>
            </a:r>
            <a:r>
              <a:rPr sz="2925" spc="-135" baseline="-35612" dirty="0">
                <a:latin typeface="Symbol"/>
                <a:cs typeface="Symbol"/>
              </a:rPr>
              <a:t></a:t>
            </a:r>
            <a:r>
              <a:rPr sz="2925" spc="120" baseline="-35612" dirty="0">
                <a:latin typeface="Times New Roman"/>
                <a:cs typeface="Times New Roman"/>
              </a:rPr>
              <a:t> </a:t>
            </a:r>
            <a:r>
              <a:rPr sz="1950" i="1" spc="-60" dirty="0">
                <a:latin typeface="Times New Roman"/>
                <a:cs typeface="Times New Roman"/>
              </a:rPr>
              <a:t>n</a:t>
            </a:r>
            <a:r>
              <a:rPr sz="1950" spc="-10" dirty="0">
                <a:latin typeface="Times New Roman"/>
                <a:cs typeface="Times New Roman"/>
              </a:rPr>
              <a:t>(</a:t>
            </a:r>
            <a:r>
              <a:rPr sz="1950" i="1" spc="-85" dirty="0">
                <a:latin typeface="Times New Roman"/>
                <a:cs typeface="Times New Roman"/>
              </a:rPr>
              <a:t>n</a:t>
            </a:r>
            <a:r>
              <a:rPr sz="1950" i="1" spc="-180" dirty="0">
                <a:latin typeface="Times New Roman"/>
                <a:cs typeface="Times New Roman"/>
              </a:rPr>
              <a:t> </a:t>
            </a:r>
            <a:r>
              <a:rPr sz="1950" spc="15" dirty="0">
                <a:latin typeface="Symbol"/>
                <a:cs typeface="Symbol"/>
              </a:rPr>
              <a:t></a:t>
            </a:r>
            <a:r>
              <a:rPr sz="1950" spc="-225" dirty="0">
                <a:latin typeface="Times New Roman"/>
                <a:cs typeface="Times New Roman"/>
              </a:rPr>
              <a:t>1</a:t>
            </a:r>
            <a:r>
              <a:rPr sz="1950" spc="-55" dirty="0">
                <a:latin typeface="Times New Roman"/>
                <a:cs typeface="Times New Roman"/>
              </a:rPr>
              <a:t>)</a:t>
            </a:r>
            <a:endParaRPr sz="195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78607" y="4698370"/>
            <a:ext cx="3882390" cy="111188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80"/>
              </a:spcBef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은</a:t>
            </a:r>
            <a:r>
              <a:rPr sz="2000" spc="29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O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1950" i="1" spc="30" baseline="25641" dirty="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2000" spc="-4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이면서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-5" dirty="0">
                <a:solidFill>
                  <a:srgbClr val="3E3D00"/>
                </a:solidFill>
                <a:latin typeface="Symbol"/>
                <a:cs typeface="Symbol"/>
              </a:rPr>
              <a:t>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1950" spc="30" baseline="42735" dirty="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2000" spc="-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이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다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sz="2000" spc="-4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따라서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 marL="720725">
              <a:lnSpc>
                <a:spcPct val="100000"/>
              </a:lnSpc>
              <a:spcBef>
                <a:spcPts val="1425"/>
              </a:spcBef>
            </a:pPr>
            <a:r>
              <a:rPr sz="2000" i="1" spc="15" dirty="0">
                <a:latin typeface="Times New Roman"/>
                <a:cs typeface="Times New Roman"/>
              </a:rPr>
              <a:t>T</a:t>
            </a:r>
            <a:r>
              <a:rPr sz="2000" i="1" spc="-235" dirty="0">
                <a:latin typeface="Times New Roman"/>
                <a:cs typeface="Times New Roman"/>
              </a:rPr>
              <a:t> </a:t>
            </a:r>
            <a:r>
              <a:rPr sz="2000" spc="60" dirty="0">
                <a:latin typeface="Times New Roman"/>
                <a:cs typeface="Times New Roman"/>
              </a:rPr>
              <a:t>(</a:t>
            </a:r>
            <a:r>
              <a:rPr sz="2000" i="1" spc="45" dirty="0">
                <a:latin typeface="Times New Roman"/>
                <a:cs typeface="Times New Roman"/>
              </a:rPr>
              <a:t>n</a:t>
            </a:r>
            <a:r>
              <a:rPr sz="2000" spc="10" dirty="0">
                <a:latin typeface="Times New Roman"/>
                <a:cs typeface="Times New Roman"/>
              </a:rPr>
              <a:t>)</a:t>
            </a:r>
            <a:r>
              <a:rPr sz="2000" spc="-260" dirty="0">
                <a:latin typeface="Times New Roman"/>
                <a:cs typeface="Times New Roman"/>
              </a:rPr>
              <a:t> </a:t>
            </a:r>
            <a:r>
              <a:rPr sz="2000" spc="250" dirty="0">
                <a:latin typeface="Symbol"/>
                <a:cs typeface="Symbol"/>
              </a:rPr>
              <a:t></a:t>
            </a:r>
            <a:r>
              <a:rPr sz="2000" spc="50" dirty="0">
                <a:latin typeface="Times New Roman"/>
                <a:cs typeface="Times New Roman"/>
              </a:rPr>
              <a:t>Θ</a:t>
            </a:r>
            <a:r>
              <a:rPr sz="3200" spc="-525" dirty="0">
                <a:latin typeface="Symbol"/>
                <a:cs typeface="Symbol"/>
              </a:rPr>
              <a:t></a:t>
            </a:r>
            <a:r>
              <a:rPr sz="2000" i="1" spc="125" dirty="0">
                <a:latin typeface="Times New Roman"/>
                <a:cs typeface="Times New Roman"/>
              </a:rPr>
              <a:t>n</a:t>
            </a:r>
            <a:r>
              <a:rPr sz="1725" spc="22" baseline="43478" dirty="0">
                <a:latin typeface="Times New Roman"/>
                <a:cs typeface="Times New Roman"/>
              </a:rPr>
              <a:t>2</a:t>
            </a:r>
            <a:r>
              <a:rPr sz="1725" baseline="43478" dirty="0">
                <a:latin typeface="Times New Roman"/>
                <a:cs typeface="Times New Roman"/>
              </a:rPr>
              <a:t> </a:t>
            </a:r>
            <a:r>
              <a:rPr sz="3200" spc="-400" dirty="0">
                <a:latin typeface="Symbol"/>
                <a:cs typeface="Symbol"/>
              </a:rPr>
              <a:t></a:t>
            </a:r>
            <a:endParaRPr sz="3200" dirty="0">
              <a:latin typeface="Symbol"/>
              <a:cs typeface="Symbo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56213" y="4979189"/>
            <a:ext cx="688975" cy="0"/>
          </a:xfrm>
          <a:custGeom>
            <a:avLst/>
            <a:gdLst/>
            <a:ahLst/>
            <a:cxnLst/>
            <a:rect l="l" t="t" r="r" b="b"/>
            <a:pathLst>
              <a:path w="688975">
                <a:moveTo>
                  <a:pt x="0" y="0"/>
                </a:moveTo>
                <a:lnTo>
                  <a:pt x="688536" y="0"/>
                </a:lnTo>
              </a:path>
            </a:pathLst>
          </a:custGeom>
          <a:ln w="106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034457" y="4974092"/>
            <a:ext cx="13906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-85" dirty="0">
                <a:latin typeface="Times New Roman"/>
                <a:cs typeface="Times New Roman"/>
              </a:rPr>
              <a:t>2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20767" y="6312346"/>
            <a:ext cx="36004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sz="1300" spc="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106</a:t>
            </a:fld>
            <a:endParaRPr sz="1300" dirty="0">
              <a:latin typeface="에스코어 드림 3 Light" panose="020B0303030302020204" pitchFamily="34" charset="-127"/>
              <a:cs typeface="Malgun Gothic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5294" y="760221"/>
            <a:ext cx="215519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Symbol"/>
                <a:cs typeface="Symbol"/>
              </a:rPr>
              <a:t></a:t>
            </a:r>
            <a:r>
              <a:rPr sz="4200" spc="-100" dirty="0">
                <a:latin typeface="Times New Roman"/>
                <a:cs typeface="Times New Roman"/>
              </a:rPr>
              <a:t> </a:t>
            </a:r>
            <a:r>
              <a:rPr sz="4200" dirty="0"/>
              <a:t>표기법</a:t>
            </a:r>
            <a:endParaRPr sz="4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88884" y="2071116"/>
            <a:ext cx="3654231" cy="36791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620767" y="6312346"/>
            <a:ext cx="36004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sz="1300" spc="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107</a:t>
            </a:fld>
            <a:endParaRPr sz="1300" dirty="0">
              <a:latin typeface="에스코어 드림 3 Light" panose="020B0303030302020204" pitchFamily="34" charset="-127"/>
              <a:cs typeface="Malgun Gothic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7573" y="984250"/>
            <a:ext cx="12299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Symbol"/>
                <a:cs typeface="Symbol"/>
              </a:rPr>
              <a:t></a:t>
            </a:r>
            <a:r>
              <a:rPr sz="4200" dirty="0">
                <a:latin typeface="Times New Roman"/>
                <a:cs typeface="Times New Roman"/>
              </a:rPr>
              <a:t>(</a:t>
            </a:r>
            <a:r>
              <a:rPr sz="4200" i="1" dirty="0">
                <a:latin typeface="Times New Roman"/>
                <a:cs typeface="Times New Roman"/>
              </a:rPr>
              <a:t>n</a:t>
            </a:r>
            <a:r>
              <a:rPr sz="3150" baseline="42328" dirty="0">
                <a:latin typeface="Times New Roman"/>
                <a:cs typeface="Times New Roman"/>
              </a:rPr>
              <a:t>2</a:t>
            </a:r>
            <a:r>
              <a:rPr sz="4200" dirty="0">
                <a:latin typeface="Times New Roman"/>
                <a:cs typeface="Times New Roman"/>
              </a:rPr>
              <a:t>)</a:t>
            </a:r>
            <a:endParaRPr sz="4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5197" y="2214372"/>
            <a:ext cx="3526186" cy="34075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620767" y="6312346"/>
            <a:ext cx="36004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sz="1300" spc="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108</a:t>
            </a:fld>
            <a:endParaRPr sz="1300" dirty="0">
              <a:latin typeface="에스코어 드림 3 Light" panose="020B0303030302020204" pitchFamily="34" charset="-127"/>
              <a:cs typeface="Malgun Gothic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8734" y="1542592"/>
            <a:ext cx="121513" cy="13075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50240" y="1398777"/>
            <a:ext cx="8165465" cy="375500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작은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o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는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복잡도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함수끼리의</a:t>
            </a:r>
            <a:r>
              <a:rPr sz="2000" spc="-229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관계를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나타내기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위한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표기법이다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정</a:t>
            </a:r>
            <a:r>
              <a:rPr sz="2000" b="1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의</a:t>
            </a:r>
            <a:r>
              <a:rPr sz="2000" b="1" spc="-26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b="1" dirty="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sz="2000" b="1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b="1" spc="-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작</a:t>
            </a:r>
            <a:r>
              <a:rPr sz="2000" b="1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은</a:t>
            </a:r>
            <a:r>
              <a:rPr sz="2000" b="1" spc="-27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o</a:t>
            </a:r>
            <a:endParaRPr sz="2000" dirty="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  <a:spcBef>
                <a:spcPts val="625"/>
              </a:spcBef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주어진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복잡도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함수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f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에</a:t>
            </a:r>
            <a:r>
              <a:rPr sz="2000" spc="-24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대해서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spc="5" dirty="0">
                <a:solidFill>
                  <a:srgbClr val="2A54AA"/>
                </a:solidFill>
                <a:latin typeface="Times New Roman"/>
                <a:cs typeface="Times New Roman"/>
              </a:rPr>
              <a:t>g</a:t>
            </a:r>
            <a:r>
              <a:rPr sz="2000" dirty="0">
                <a:solidFill>
                  <a:srgbClr val="2A54AA"/>
                </a:solidFill>
                <a:latin typeface="Times New Roman"/>
                <a:cs typeface="Times New Roman"/>
              </a:rPr>
              <a:t>(</a:t>
            </a:r>
            <a:r>
              <a:rPr sz="2000" i="1" spc="5" dirty="0">
                <a:solidFill>
                  <a:srgbClr val="2A54AA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2A54AA"/>
                </a:solidFill>
                <a:latin typeface="Times New Roman"/>
                <a:cs typeface="Times New Roman"/>
              </a:rPr>
              <a:t>)</a:t>
            </a:r>
            <a:r>
              <a:rPr sz="2000" spc="-30" dirty="0">
                <a:solidFill>
                  <a:srgbClr val="2A54A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54AA"/>
                </a:solidFill>
                <a:latin typeface="Symbol"/>
                <a:cs typeface="Symbol"/>
              </a:rPr>
              <a:t></a:t>
            </a:r>
            <a:r>
              <a:rPr sz="2000" spc="-10" dirty="0">
                <a:solidFill>
                  <a:srgbClr val="2A54AA"/>
                </a:solidFill>
                <a:latin typeface="Times New Roman"/>
                <a:cs typeface="Times New Roman"/>
              </a:rPr>
              <a:t> </a:t>
            </a:r>
            <a:r>
              <a:rPr sz="2000" i="1" spc="5" dirty="0">
                <a:solidFill>
                  <a:srgbClr val="2A54AA"/>
                </a:solidFill>
                <a:latin typeface="Times New Roman"/>
                <a:cs typeface="Times New Roman"/>
              </a:rPr>
              <a:t>o</a:t>
            </a:r>
            <a:r>
              <a:rPr sz="2000" dirty="0">
                <a:solidFill>
                  <a:srgbClr val="2A54AA"/>
                </a:solidFill>
                <a:latin typeface="Times New Roman"/>
                <a:cs typeface="Times New Roman"/>
              </a:rPr>
              <a:t>(</a:t>
            </a:r>
            <a:r>
              <a:rPr sz="2000" i="1" spc="-5" dirty="0">
                <a:solidFill>
                  <a:srgbClr val="2A54AA"/>
                </a:solidFill>
                <a:latin typeface="Times New Roman"/>
                <a:cs typeface="Times New Roman"/>
              </a:rPr>
              <a:t>f</a:t>
            </a:r>
            <a:r>
              <a:rPr sz="2000" dirty="0">
                <a:solidFill>
                  <a:srgbClr val="2A54AA"/>
                </a:solidFill>
                <a:latin typeface="Times New Roman"/>
                <a:cs typeface="Times New Roman"/>
              </a:rPr>
              <a:t>(</a:t>
            </a:r>
            <a:r>
              <a:rPr sz="2000" i="1" spc="5" dirty="0">
                <a:solidFill>
                  <a:srgbClr val="2A54AA"/>
                </a:solidFill>
                <a:latin typeface="Times New Roman"/>
                <a:cs typeface="Times New Roman"/>
              </a:rPr>
              <a:t>n</a:t>
            </a:r>
            <a:r>
              <a:rPr sz="2000" spc="-10" dirty="0">
                <a:solidFill>
                  <a:srgbClr val="2A54AA"/>
                </a:solidFill>
                <a:latin typeface="Times New Roman"/>
                <a:cs typeface="Times New Roman"/>
              </a:rPr>
              <a:t>))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이면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 marL="121920">
              <a:lnSpc>
                <a:spcPct val="100000"/>
              </a:lnSpc>
              <a:spcBef>
                <a:spcPts val="395"/>
              </a:spcBef>
            </a:pPr>
            <a:r>
              <a:rPr sz="20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에스코어 드림 3 Light" panose="020B0303030302020204" pitchFamily="34" charset="-127"/>
                <a:cs typeface="Malgun Gothic"/>
              </a:rPr>
              <a:t>모든</a:t>
            </a:r>
            <a:r>
              <a:rPr sz="2000" u="sng" spc="-215" dirty="0">
                <a:solidFill>
                  <a:srgbClr val="3E3D00"/>
                </a:solidFill>
                <a:uFill>
                  <a:solidFill>
                    <a:srgbClr val="FF0000"/>
                  </a:solidFill>
                </a:u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u="sng" dirty="0">
                <a:solidFill>
                  <a:srgbClr val="3E3D00"/>
                </a:solidFill>
                <a:uFill>
                  <a:solidFill>
                    <a:srgbClr val="FF0000"/>
                  </a:solidFill>
                </a:uFill>
                <a:latin typeface="에스코어 드림 3 Light" panose="020B0303030302020204" pitchFamily="34" charset="-127"/>
                <a:cs typeface="Malgun Gothic"/>
              </a:rPr>
              <a:t>양의</a:t>
            </a:r>
            <a:r>
              <a:rPr sz="2000" u="sng" spc="-215" dirty="0">
                <a:solidFill>
                  <a:srgbClr val="3E3D00"/>
                </a:solidFill>
                <a:uFill>
                  <a:solidFill>
                    <a:srgbClr val="FF0000"/>
                  </a:solidFill>
                </a:u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u="sng" dirty="0">
                <a:solidFill>
                  <a:srgbClr val="3E3D00"/>
                </a:solidFill>
                <a:uFill>
                  <a:solidFill>
                    <a:srgbClr val="FF0000"/>
                  </a:solidFill>
                </a:uFill>
                <a:latin typeface="에스코어 드림 3 Light" panose="020B0303030302020204" pitchFamily="34" charset="-127"/>
                <a:cs typeface="Malgun Gothic"/>
              </a:rPr>
              <a:t>실수</a:t>
            </a:r>
            <a:r>
              <a:rPr sz="2000" u="sng" spc="-215" dirty="0">
                <a:solidFill>
                  <a:srgbClr val="3E3D00"/>
                </a:solidFill>
                <a:uFill>
                  <a:solidFill>
                    <a:srgbClr val="FF0000"/>
                  </a:solidFill>
                </a:u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u="sng" dirty="0">
                <a:solidFill>
                  <a:srgbClr val="3E3D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sz="2000" u="sng" dirty="0">
                <a:solidFill>
                  <a:srgbClr val="3E3D00"/>
                </a:solidFill>
                <a:uFill>
                  <a:solidFill>
                    <a:srgbClr val="FF0000"/>
                  </a:solidFill>
                </a:uFill>
                <a:latin typeface="에스코어 드림 3 Light" panose="020B0303030302020204" pitchFamily="34" charset="-127"/>
                <a:cs typeface="Malgun Gothic"/>
              </a:rPr>
              <a:t>에</a:t>
            </a:r>
            <a:r>
              <a:rPr sz="2000" u="sng" spc="-215" dirty="0">
                <a:solidFill>
                  <a:srgbClr val="3E3D00"/>
                </a:solidFill>
                <a:uFill>
                  <a:solidFill>
                    <a:srgbClr val="FF0000"/>
                  </a:solidFill>
                </a:u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u="sng" dirty="0">
                <a:solidFill>
                  <a:srgbClr val="3E3D00"/>
                </a:solidFill>
                <a:uFill>
                  <a:solidFill>
                    <a:srgbClr val="FF0000"/>
                  </a:solidFill>
                </a:uFill>
                <a:latin typeface="에스코어 드림 3 Light" panose="020B0303030302020204" pitchFamily="34" charset="-127"/>
                <a:cs typeface="Malgun Gothic"/>
              </a:rPr>
              <a:t>대해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2A54AA"/>
                </a:solidFill>
                <a:latin typeface="Times New Roman"/>
                <a:cs typeface="Times New Roman"/>
              </a:rPr>
              <a:t>n</a:t>
            </a:r>
            <a:r>
              <a:rPr sz="2000" i="1" spc="-5" dirty="0">
                <a:solidFill>
                  <a:srgbClr val="2A54A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54AA"/>
                </a:solidFill>
                <a:latin typeface="Symbol"/>
                <a:cs typeface="Symbol"/>
              </a:rPr>
              <a:t></a:t>
            </a:r>
            <a:r>
              <a:rPr sz="2000" dirty="0">
                <a:solidFill>
                  <a:srgbClr val="2A54AA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인</a:t>
            </a:r>
            <a:r>
              <a:rPr sz="2000" spc="-2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모든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에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대해서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2A54AA"/>
                </a:solidFill>
                <a:latin typeface="Times New Roman"/>
                <a:cs typeface="Times New Roman"/>
              </a:rPr>
              <a:t>0</a:t>
            </a:r>
            <a:r>
              <a:rPr sz="2000" spc="-5" dirty="0">
                <a:solidFill>
                  <a:srgbClr val="2A54AA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2A54AA"/>
                </a:solidFill>
                <a:latin typeface="Times New Roman"/>
                <a:cs typeface="Times New Roman"/>
              </a:rPr>
              <a:t>≤</a:t>
            </a:r>
            <a:r>
              <a:rPr sz="2000" i="1" spc="-5" dirty="0">
                <a:solidFill>
                  <a:srgbClr val="2A54AA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2A54AA"/>
                </a:solidFill>
                <a:latin typeface="Times New Roman"/>
                <a:cs typeface="Times New Roman"/>
              </a:rPr>
              <a:t>g</a:t>
            </a:r>
            <a:r>
              <a:rPr sz="2000" dirty="0">
                <a:solidFill>
                  <a:srgbClr val="2A54AA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2A54AA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2A54AA"/>
                </a:solidFill>
                <a:latin typeface="Times New Roman"/>
                <a:cs typeface="Times New Roman"/>
              </a:rPr>
              <a:t>)</a:t>
            </a:r>
            <a:r>
              <a:rPr sz="2000" spc="-30" dirty="0">
                <a:solidFill>
                  <a:srgbClr val="2A54AA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≤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0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54AA"/>
                </a:solidFill>
                <a:latin typeface="Symbol"/>
                <a:cs typeface="Symbol"/>
              </a:rPr>
              <a:t></a:t>
            </a:r>
            <a:r>
              <a:rPr sz="2000" spc="-5" dirty="0">
                <a:solidFill>
                  <a:srgbClr val="2A54AA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2A54AA"/>
                </a:solidFill>
                <a:latin typeface="Times New Roman"/>
                <a:cs typeface="Times New Roman"/>
              </a:rPr>
              <a:t>f</a:t>
            </a:r>
            <a:r>
              <a:rPr sz="2000" dirty="0">
                <a:solidFill>
                  <a:srgbClr val="2A54AA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2A54AA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2A54AA"/>
                </a:solidFill>
                <a:latin typeface="Times New Roman"/>
                <a:cs typeface="Times New Roman"/>
              </a:rPr>
              <a:t>)</a:t>
            </a:r>
            <a:r>
              <a:rPr sz="2000" spc="-20" dirty="0">
                <a:solidFill>
                  <a:srgbClr val="2A54A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이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성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 marL="121920">
              <a:lnSpc>
                <a:spcPct val="100000"/>
              </a:lnSpc>
              <a:spcBef>
                <a:spcPts val="409"/>
              </a:spcBef>
            </a:pP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립하는</a:t>
            </a:r>
            <a:r>
              <a:rPr sz="2000" spc="-22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음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이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아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닌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정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수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이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존재한다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471170" marR="270510" indent="-266700">
              <a:lnSpc>
                <a:spcPct val="116500"/>
              </a:lnSpc>
              <a:spcBef>
                <a:spcPts val="4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71805" algn="l"/>
              </a:tabLst>
            </a:pP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o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f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))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{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g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):</a:t>
            </a:r>
            <a:r>
              <a:rPr sz="2000" spc="-4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for</a:t>
            </a:r>
            <a:r>
              <a:rPr sz="2000" spc="-3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any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positive</a:t>
            </a:r>
            <a:r>
              <a:rPr sz="2000" spc="-3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constants</a:t>
            </a:r>
            <a:r>
              <a:rPr sz="2000" spc="-3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c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&gt;0, there</a:t>
            </a:r>
            <a:r>
              <a:rPr sz="2000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exists</a:t>
            </a:r>
            <a:r>
              <a:rPr sz="2000" spc="-2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constant</a:t>
            </a:r>
            <a:r>
              <a:rPr sz="2000" spc="-3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&gt;0 </a:t>
            </a:r>
            <a:r>
              <a:rPr sz="2000" spc="-484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such</a:t>
            </a:r>
            <a:r>
              <a:rPr sz="2000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that</a:t>
            </a:r>
            <a:r>
              <a:rPr sz="2000" spc="-2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0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≤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g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2000" spc="-3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≤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c </a:t>
            </a:r>
            <a:r>
              <a:rPr sz="2000" dirty="0">
                <a:solidFill>
                  <a:srgbClr val="3E3D00"/>
                </a:solidFill>
                <a:latin typeface="Symbol"/>
                <a:cs typeface="Symbol"/>
              </a:rPr>
              <a:t>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f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2000" spc="47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for</a:t>
            </a:r>
            <a:r>
              <a:rPr sz="2000" spc="-2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all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Symbol"/>
                <a:cs typeface="Symbol"/>
              </a:rPr>
              <a:t>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}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1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참고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sz="2000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g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2000" spc="-2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D010C"/>
                </a:solidFill>
                <a:latin typeface="Symbol"/>
                <a:cs typeface="Symbol"/>
              </a:rPr>
              <a:t>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o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f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))</a:t>
            </a:r>
            <a:r>
              <a:rPr sz="2000" spc="-4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은</a:t>
            </a:r>
            <a:r>
              <a:rPr sz="2000" spc="-19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4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“</a:t>
            </a:r>
            <a:r>
              <a:rPr sz="2000" i="1" spc="40" dirty="0">
                <a:solidFill>
                  <a:srgbClr val="3E3D00"/>
                </a:solidFill>
                <a:latin typeface="Times New Roman"/>
                <a:cs typeface="Times New Roman"/>
              </a:rPr>
              <a:t>g</a:t>
            </a:r>
            <a:r>
              <a:rPr sz="2000" spc="4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spc="40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spc="4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2000" spc="4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은</a:t>
            </a:r>
            <a:r>
              <a:rPr sz="2000" spc="26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f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의</a:t>
            </a:r>
            <a:r>
              <a:rPr sz="2000" spc="-23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작은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오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o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)”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라고</a:t>
            </a:r>
            <a:r>
              <a:rPr sz="2000" spc="-25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한다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8734" y="2274112"/>
            <a:ext cx="121513" cy="13075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8734" y="4906060"/>
            <a:ext cx="121513" cy="13075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89454" y="401739"/>
            <a:ext cx="4166870" cy="603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작은</a:t>
            </a:r>
            <a:r>
              <a:rPr spc="-5" dirty="0">
                <a:latin typeface="Times New Roman"/>
                <a:cs typeface="Times New Roman"/>
              </a:rPr>
              <a:t>(small)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z="3800" spc="-145" dirty="0">
                <a:latin typeface="Symbol"/>
                <a:cs typeface="Symbol"/>
              </a:rPr>
              <a:t></a:t>
            </a:r>
            <a:r>
              <a:rPr sz="3800" spc="-85" dirty="0">
                <a:latin typeface="Times New Roman"/>
                <a:cs typeface="Times New Roman"/>
              </a:rPr>
              <a:t> </a:t>
            </a:r>
            <a:r>
              <a:rPr dirty="0"/>
              <a:t>표기법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27635" y="5536155"/>
            <a:ext cx="487680" cy="0"/>
          </a:xfrm>
          <a:custGeom>
            <a:avLst/>
            <a:gdLst/>
            <a:ahLst/>
            <a:cxnLst/>
            <a:rect l="l" t="t" r="r" b="b"/>
            <a:pathLst>
              <a:path w="487679">
                <a:moveTo>
                  <a:pt x="0" y="0"/>
                </a:moveTo>
                <a:lnTo>
                  <a:pt x="487579" y="0"/>
                </a:lnTo>
              </a:path>
            </a:pathLst>
          </a:custGeom>
          <a:ln w="97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876675" y="5530713"/>
            <a:ext cx="44069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i="1" dirty="0">
                <a:latin typeface="Times New Roman"/>
                <a:cs typeface="Times New Roman"/>
              </a:rPr>
              <a:t>f</a:t>
            </a:r>
            <a:r>
              <a:rPr sz="1900" i="1" spc="-105" dirty="0">
                <a:latin typeface="Times New Roman"/>
                <a:cs typeface="Times New Roman"/>
              </a:rPr>
              <a:t> </a:t>
            </a:r>
            <a:r>
              <a:rPr sz="1900" spc="20" dirty="0">
                <a:latin typeface="Times New Roman"/>
                <a:cs typeface="Times New Roman"/>
              </a:rPr>
              <a:t>(</a:t>
            </a:r>
            <a:r>
              <a:rPr sz="1900" i="1" spc="20" dirty="0">
                <a:latin typeface="Times New Roman"/>
                <a:cs typeface="Times New Roman"/>
              </a:rPr>
              <a:t>n</a:t>
            </a:r>
            <a:r>
              <a:rPr sz="1900" spc="20" dirty="0">
                <a:latin typeface="Times New Roman"/>
                <a:cs typeface="Times New Roman"/>
              </a:rPr>
              <a:t>)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20767" y="6312346"/>
            <a:ext cx="36004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sz="1300" spc="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109</a:t>
            </a:fld>
            <a:endParaRPr sz="1300" dirty="0">
              <a:latin typeface="에스코어 드림 3 Light" panose="020B0303030302020204" pitchFamily="34" charset="-127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27907" y="5342765"/>
            <a:ext cx="129540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900" spc="-25" dirty="0">
                <a:latin typeface="Times New Roman"/>
                <a:cs typeface="Times New Roman"/>
              </a:rPr>
              <a:t>lim</a:t>
            </a:r>
            <a:r>
              <a:rPr sz="1900" spc="165" dirty="0">
                <a:latin typeface="Times New Roman"/>
                <a:cs typeface="Times New Roman"/>
              </a:rPr>
              <a:t> </a:t>
            </a:r>
            <a:r>
              <a:rPr sz="2850" i="1" spc="75" baseline="35087" dirty="0">
                <a:latin typeface="Times New Roman"/>
                <a:cs typeface="Times New Roman"/>
              </a:rPr>
              <a:t>g</a:t>
            </a:r>
            <a:r>
              <a:rPr sz="2850" spc="75" baseline="35087" dirty="0">
                <a:latin typeface="Times New Roman"/>
                <a:cs typeface="Times New Roman"/>
              </a:rPr>
              <a:t>(</a:t>
            </a:r>
            <a:r>
              <a:rPr sz="2850" i="1" spc="75" baseline="35087" dirty="0">
                <a:latin typeface="Times New Roman"/>
                <a:cs typeface="Times New Roman"/>
              </a:rPr>
              <a:t>n</a:t>
            </a:r>
            <a:r>
              <a:rPr sz="2850" spc="75" baseline="35087" dirty="0">
                <a:latin typeface="Times New Roman"/>
                <a:cs typeface="Times New Roman"/>
              </a:rPr>
              <a:t>)</a:t>
            </a:r>
            <a:r>
              <a:rPr sz="2850" spc="240" baseline="35087" dirty="0">
                <a:latin typeface="Times New Roman"/>
                <a:cs typeface="Times New Roman"/>
              </a:rPr>
              <a:t> </a:t>
            </a:r>
            <a:r>
              <a:rPr sz="1900" spc="5" dirty="0">
                <a:latin typeface="Symbol"/>
                <a:cs typeface="Symbol"/>
              </a:rPr>
              <a:t></a:t>
            </a:r>
            <a:r>
              <a:rPr sz="1900" spc="-90" dirty="0">
                <a:latin typeface="Times New Roman"/>
                <a:cs typeface="Times New Roman"/>
              </a:rPr>
              <a:t> </a:t>
            </a:r>
            <a:r>
              <a:rPr sz="1900" spc="5" dirty="0">
                <a:latin typeface="Times New Roman"/>
                <a:cs typeface="Times New Roman"/>
              </a:rPr>
              <a:t>0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54777" y="5583660"/>
            <a:ext cx="34544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i="1" spc="45" dirty="0">
                <a:latin typeface="Times New Roman"/>
                <a:cs typeface="Times New Roman"/>
              </a:rPr>
              <a:t>n</a:t>
            </a:r>
            <a:r>
              <a:rPr sz="1100" spc="25" dirty="0">
                <a:latin typeface="Symbol"/>
                <a:cs typeface="Symbol"/>
              </a:rPr>
              <a:t></a:t>
            </a:r>
            <a:r>
              <a:rPr sz="1100" spc="10" dirty="0">
                <a:latin typeface="Symbol"/>
                <a:cs typeface="Symbol"/>
              </a:rPr>
              <a:t></a:t>
            </a:r>
            <a:endParaRPr sz="11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3744" y="814120"/>
            <a:ext cx="121513" cy="13075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8219" marR="5080">
              <a:lnSpc>
                <a:spcPct val="150000"/>
              </a:lnSpc>
              <a:spcBef>
                <a:spcPts val="100"/>
              </a:spcBef>
            </a:pPr>
            <a:r>
              <a:rPr sz="2000" dirty="0">
                <a:solidFill>
                  <a:srgbClr val="3D010C"/>
                </a:solidFill>
                <a:latin typeface="Arial MT"/>
                <a:cs typeface="Arial MT"/>
              </a:rPr>
              <a:t>It is formally a </a:t>
            </a:r>
            <a:r>
              <a:rPr sz="2000" spc="-5" dirty="0">
                <a:solidFill>
                  <a:srgbClr val="3D010C"/>
                </a:solidFill>
                <a:latin typeface="Arial MT"/>
                <a:cs typeface="Arial MT"/>
              </a:rPr>
              <a:t>type </a:t>
            </a:r>
            <a:r>
              <a:rPr sz="2000" dirty="0">
                <a:solidFill>
                  <a:srgbClr val="3D010C"/>
                </a:solidFill>
                <a:latin typeface="Arial MT"/>
                <a:cs typeface="Arial MT"/>
              </a:rPr>
              <a:t>of </a:t>
            </a:r>
            <a:r>
              <a:rPr sz="2000" spc="-5" dirty="0">
                <a:solidFill>
                  <a:srgbClr val="006FC0"/>
                </a:solidFill>
                <a:latin typeface="Arial MT"/>
                <a:cs typeface="Arial MT"/>
              </a:rPr>
              <a:t>effective </a:t>
            </a:r>
            <a:r>
              <a:rPr sz="2000" dirty="0">
                <a:solidFill>
                  <a:srgbClr val="3D010C"/>
                </a:solidFill>
                <a:latin typeface="Arial MT"/>
                <a:cs typeface="Arial MT"/>
              </a:rPr>
              <a:t>method in which a list of </a:t>
            </a:r>
            <a:r>
              <a:rPr sz="2000" dirty="0">
                <a:solidFill>
                  <a:srgbClr val="006FC0"/>
                </a:solidFill>
                <a:latin typeface="Arial MT"/>
                <a:cs typeface="Arial MT"/>
              </a:rPr>
              <a:t>well- </a:t>
            </a:r>
            <a:r>
              <a:rPr sz="2000" spc="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6FC0"/>
                </a:solidFill>
                <a:latin typeface="Arial MT"/>
                <a:cs typeface="Arial MT"/>
              </a:rPr>
              <a:t>defined </a:t>
            </a:r>
            <a:r>
              <a:rPr sz="2000" dirty="0">
                <a:solidFill>
                  <a:srgbClr val="3D010C"/>
                </a:solidFill>
                <a:latin typeface="Arial MT"/>
                <a:cs typeface="Arial MT"/>
              </a:rPr>
              <a:t>instructions for completing a task will, when given an </a:t>
            </a:r>
            <a:r>
              <a:rPr sz="2000" spc="5" dirty="0">
                <a:solidFill>
                  <a:srgbClr val="3D010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D010C"/>
                </a:solidFill>
                <a:latin typeface="Arial MT"/>
                <a:cs typeface="Arial MT"/>
              </a:rPr>
              <a:t>initial</a:t>
            </a:r>
            <a:r>
              <a:rPr sz="2000" spc="5" dirty="0">
                <a:solidFill>
                  <a:srgbClr val="3D010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D010C"/>
                </a:solidFill>
                <a:latin typeface="Arial MT"/>
                <a:cs typeface="Arial MT"/>
              </a:rPr>
              <a:t>state,</a:t>
            </a:r>
            <a:r>
              <a:rPr sz="2000" spc="-30" dirty="0">
                <a:solidFill>
                  <a:srgbClr val="3D010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D010C"/>
                </a:solidFill>
                <a:latin typeface="Arial MT"/>
                <a:cs typeface="Arial MT"/>
              </a:rPr>
              <a:t>proceed</a:t>
            </a:r>
            <a:r>
              <a:rPr sz="2000" spc="-35" dirty="0">
                <a:solidFill>
                  <a:srgbClr val="3D010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D010C"/>
                </a:solidFill>
                <a:latin typeface="Arial MT"/>
                <a:cs typeface="Arial MT"/>
              </a:rPr>
              <a:t>through</a:t>
            </a:r>
            <a:r>
              <a:rPr sz="2000" spc="-20" dirty="0">
                <a:solidFill>
                  <a:srgbClr val="3D010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D010C"/>
                </a:solidFill>
                <a:latin typeface="Arial MT"/>
                <a:cs typeface="Arial MT"/>
              </a:rPr>
              <a:t>a</a:t>
            </a:r>
            <a:r>
              <a:rPr sz="2000" spc="-15" dirty="0">
                <a:solidFill>
                  <a:srgbClr val="3D010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D010C"/>
                </a:solidFill>
                <a:latin typeface="Arial MT"/>
                <a:cs typeface="Arial MT"/>
              </a:rPr>
              <a:t>well-defined</a:t>
            </a:r>
            <a:r>
              <a:rPr sz="2000" spc="-10" dirty="0">
                <a:solidFill>
                  <a:srgbClr val="3D010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D010C"/>
                </a:solidFill>
                <a:latin typeface="Arial MT"/>
                <a:cs typeface="Arial MT"/>
              </a:rPr>
              <a:t>series</a:t>
            </a:r>
            <a:r>
              <a:rPr sz="2000" spc="-30" dirty="0">
                <a:solidFill>
                  <a:srgbClr val="3D010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D010C"/>
                </a:solidFill>
                <a:latin typeface="Arial MT"/>
                <a:cs typeface="Arial MT"/>
              </a:rPr>
              <a:t>of</a:t>
            </a:r>
            <a:r>
              <a:rPr sz="2000" spc="-5" dirty="0">
                <a:solidFill>
                  <a:srgbClr val="3D010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D010C"/>
                </a:solidFill>
                <a:latin typeface="Arial MT"/>
                <a:cs typeface="Arial MT"/>
              </a:rPr>
              <a:t>successive </a:t>
            </a:r>
            <a:r>
              <a:rPr sz="2000" spc="-540" dirty="0">
                <a:solidFill>
                  <a:srgbClr val="3D010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D010C"/>
                </a:solidFill>
                <a:latin typeface="Arial MT"/>
                <a:cs typeface="Arial MT"/>
              </a:rPr>
              <a:t>states,</a:t>
            </a:r>
            <a:r>
              <a:rPr sz="2000" spc="-45" dirty="0">
                <a:solidFill>
                  <a:srgbClr val="3D010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D010C"/>
                </a:solidFill>
                <a:latin typeface="Arial MT"/>
                <a:cs typeface="Arial MT"/>
              </a:rPr>
              <a:t>eventually</a:t>
            </a:r>
            <a:r>
              <a:rPr sz="2000" spc="-15" dirty="0">
                <a:solidFill>
                  <a:srgbClr val="3D010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6FC0"/>
                </a:solidFill>
                <a:latin typeface="Arial MT"/>
                <a:cs typeface="Arial MT"/>
              </a:rPr>
              <a:t>terminating</a:t>
            </a:r>
            <a:r>
              <a:rPr sz="2000" spc="-2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D010C"/>
                </a:solidFill>
                <a:latin typeface="Arial MT"/>
                <a:cs typeface="Arial MT"/>
              </a:rPr>
              <a:t>in an</a:t>
            </a:r>
            <a:r>
              <a:rPr sz="2000" spc="-20" dirty="0">
                <a:solidFill>
                  <a:srgbClr val="3D010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D010C"/>
                </a:solidFill>
                <a:latin typeface="Arial MT"/>
                <a:cs typeface="Arial MT"/>
              </a:rPr>
              <a:t>end-state.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3744" y="3222040"/>
            <a:ext cx="121513" cy="13075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768045" y="2460472"/>
            <a:ext cx="7607909" cy="1821479"/>
          </a:xfrm>
          <a:prstGeom prst="rect">
            <a:avLst/>
          </a:prstGeom>
        </p:spPr>
        <p:txBody>
          <a:bodyPr vert="horz" wrap="square" lIns="0" tIns="478999" rIns="0" bIns="0" rtlCol="0">
            <a:spAutoFit/>
          </a:bodyPr>
          <a:lstStyle/>
          <a:p>
            <a:pPr marL="709930" marR="5080">
              <a:lnSpc>
                <a:spcPct val="150000"/>
              </a:lnSpc>
              <a:spcBef>
                <a:spcPts val="105"/>
              </a:spcBef>
            </a:pPr>
            <a:r>
              <a:rPr dirty="0">
                <a:solidFill>
                  <a:srgbClr val="3D010C"/>
                </a:solidFill>
                <a:latin typeface="Arial MT"/>
                <a:cs typeface="Arial MT"/>
              </a:rPr>
              <a:t>The</a:t>
            </a:r>
            <a:r>
              <a:rPr spc="-20" dirty="0">
                <a:solidFill>
                  <a:srgbClr val="3D010C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D010C"/>
                </a:solidFill>
                <a:latin typeface="Arial MT"/>
                <a:cs typeface="Arial MT"/>
              </a:rPr>
              <a:t>transition</a:t>
            </a:r>
            <a:r>
              <a:rPr spc="-35" dirty="0">
                <a:solidFill>
                  <a:srgbClr val="3D010C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D010C"/>
                </a:solidFill>
                <a:latin typeface="Arial MT"/>
                <a:cs typeface="Arial MT"/>
              </a:rPr>
              <a:t>from</a:t>
            </a:r>
            <a:r>
              <a:rPr spc="-35" dirty="0">
                <a:solidFill>
                  <a:srgbClr val="3D010C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D010C"/>
                </a:solidFill>
                <a:latin typeface="Arial MT"/>
                <a:cs typeface="Arial MT"/>
              </a:rPr>
              <a:t>one</a:t>
            </a:r>
            <a:r>
              <a:rPr spc="-10" dirty="0">
                <a:solidFill>
                  <a:srgbClr val="3D010C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D010C"/>
                </a:solidFill>
                <a:latin typeface="Arial MT"/>
                <a:cs typeface="Arial MT"/>
              </a:rPr>
              <a:t>state</a:t>
            </a:r>
            <a:r>
              <a:rPr spc="-20" dirty="0">
                <a:solidFill>
                  <a:srgbClr val="3D010C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D010C"/>
                </a:solidFill>
                <a:latin typeface="Arial MT"/>
                <a:cs typeface="Arial MT"/>
              </a:rPr>
              <a:t>to</a:t>
            </a:r>
            <a:r>
              <a:rPr spc="-25" dirty="0">
                <a:solidFill>
                  <a:srgbClr val="3D010C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D010C"/>
                </a:solidFill>
                <a:latin typeface="Arial MT"/>
                <a:cs typeface="Arial MT"/>
              </a:rPr>
              <a:t>the</a:t>
            </a:r>
            <a:r>
              <a:rPr spc="-15" dirty="0">
                <a:solidFill>
                  <a:srgbClr val="3D010C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D010C"/>
                </a:solidFill>
                <a:latin typeface="Arial MT"/>
                <a:cs typeface="Arial MT"/>
              </a:rPr>
              <a:t>next</a:t>
            </a:r>
            <a:r>
              <a:rPr spc="-25" dirty="0">
                <a:solidFill>
                  <a:srgbClr val="3D010C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D010C"/>
                </a:solidFill>
                <a:latin typeface="Arial MT"/>
                <a:cs typeface="Arial MT"/>
              </a:rPr>
              <a:t>is not</a:t>
            </a:r>
            <a:r>
              <a:rPr spc="-20" dirty="0">
                <a:solidFill>
                  <a:srgbClr val="3D010C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D010C"/>
                </a:solidFill>
                <a:latin typeface="Arial MT"/>
                <a:cs typeface="Arial MT"/>
              </a:rPr>
              <a:t>necessarily </a:t>
            </a:r>
            <a:r>
              <a:rPr spc="-540" dirty="0">
                <a:solidFill>
                  <a:srgbClr val="3D010C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D010C"/>
                </a:solidFill>
                <a:latin typeface="Arial MT"/>
                <a:cs typeface="Arial MT"/>
              </a:rPr>
              <a:t>deterministic; some algorithms, known as probabilistic </a:t>
            </a:r>
            <a:r>
              <a:rPr spc="5" dirty="0">
                <a:solidFill>
                  <a:srgbClr val="3D010C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D010C"/>
                </a:solidFill>
                <a:latin typeface="Arial MT"/>
                <a:cs typeface="Arial MT"/>
              </a:rPr>
              <a:t>algorithms,</a:t>
            </a:r>
            <a:r>
              <a:rPr spc="-50" dirty="0">
                <a:solidFill>
                  <a:srgbClr val="3D010C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D010C"/>
                </a:solidFill>
                <a:latin typeface="Arial MT"/>
                <a:cs typeface="Arial MT"/>
              </a:rPr>
              <a:t>incorporate</a:t>
            </a:r>
            <a:r>
              <a:rPr spc="-45" dirty="0">
                <a:solidFill>
                  <a:srgbClr val="3D010C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D010C"/>
                </a:solidFill>
                <a:latin typeface="Arial MT"/>
                <a:cs typeface="Arial MT"/>
              </a:rPr>
              <a:t>randomness.</a:t>
            </a:r>
            <a:r>
              <a:rPr spc="-45" dirty="0">
                <a:solidFill>
                  <a:srgbClr val="3D010C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D010C"/>
                </a:solidFill>
                <a:latin typeface="Arial MT"/>
                <a:cs typeface="Arial MT"/>
              </a:rPr>
              <a:t>(from</a:t>
            </a:r>
            <a:r>
              <a:rPr spc="-20" dirty="0">
                <a:solidFill>
                  <a:srgbClr val="3D010C"/>
                </a:solidFill>
                <a:latin typeface="Arial MT"/>
                <a:cs typeface="Arial MT"/>
              </a:rPr>
              <a:t> </a:t>
            </a:r>
            <a:r>
              <a:rPr i="1" dirty="0">
                <a:solidFill>
                  <a:srgbClr val="3D010C"/>
                </a:solidFill>
                <a:latin typeface="나눔스퀘어_ac" panose="020B0600000101010101" pitchFamily="50" charset="-127"/>
                <a:cs typeface="Arial"/>
              </a:rPr>
              <a:t>Wikipedia</a:t>
            </a:r>
            <a:r>
              <a:rPr dirty="0">
                <a:solidFill>
                  <a:srgbClr val="3D010C"/>
                </a:solidFill>
                <a:latin typeface="Arial MT"/>
                <a:cs typeface="Arial MT"/>
              </a:rPr>
              <a:t>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spc="25" dirty="0"/>
              <a:t>11</a:t>
            </a:fld>
            <a:endParaRPr spc="25" dirty="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009" y="2456992"/>
            <a:ext cx="121513" cy="13075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64591" y="2255961"/>
            <a:ext cx="8202295" cy="2028119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큰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100" spc="-70" dirty="0">
                <a:solidFill>
                  <a:srgbClr val="3E3D00"/>
                </a:solidFill>
                <a:latin typeface="Symbol"/>
                <a:cs typeface="Symbol"/>
              </a:rPr>
              <a:t>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와의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차이점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 marL="413384" indent="-287020">
              <a:lnSpc>
                <a:spcPct val="100000"/>
              </a:lnSpc>
              <a:spcBef>
                <a:spcPts val="360"/>
              </a:spcBef>
              <a:buClr>
                <a:srgbClr val="FF9933"/>
              </a:buClr>
              <a:buSzPct val="80000"/>
              <a:buFont typeface="Symbol"/>
              <a:buChar char=""/>
              <a:tabLst>
                <a:tab pos="413384" algn="l"/>
                <a:tab pos="414020" algn="l"/>
              </a:tabLst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큰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100" spc="-70" dirty="0">
                <a:solidFill>
                  <a:srgbClr val="3E3D00"/>
                </a:solidFill>
                <a:latin typeface="Symbol"/>
                <a:cs typeface="Symbol"/>
              </a:rPr>
              <a:t></a:t>
            </a:r>
            <a:r>
              <a:rPr sz="2100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실수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c</a:t>
            </a:r>
            <a:r>
              <a:rPr sz="2000" i="1" spc="-1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&gt; 0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중에서</a:t>
            </a:r>
            <a:r>
              <a:rPr sz="2000" spc="-229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하나만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성립하여도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됨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 marL="413384" indent="-287020">
              <a:lnSpc>
                <a:spcPct val="100000"/>
              </a:lnSpc>
              <a:spcBef>
                <a:spcPts val="459"/>
              </a:spcBef>
              <a:buClr>
                <a:srgbClr val="FF9933"/>
              </a:buClr>
              <a:buSzPct val="80000"/>
              <a:buFont typeface="Symbol"/>
              <a:buChar char=""/>
              <a:tabLst>
                <a:tab pos="413384" algn="l"/>
                <a:tab pos="414020" algn="l"/>
              </a:tabLst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작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은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o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에스코어 드림 3 Light" panose="020B0303030302020204" pitchFamily="34" charset="-127"/>
                <a:cs typeface="Malgun Gothic"/>
              </a:rPr>
              <a:t>모</a:t>
            </a:r>
            <a:r>
              <a:rPr sz="2000" spc="5" dirty="0">
                <a:solidFill>
                  <a:srgbClr val="FF0000"/>
                </a:solidFill>
                <a:latin typeface="에스코어 드림 3 Light" panose="020B0303030302020204" pitchFamily="34" charset="-127"/>
                <a:cs typeface="Malgun Gothic"/>
              </a:rPr>
              <a:t>든</a:t>
            </a:r>
            <a:r>
              <a:rPr sz="2000" spc="-215" dirty="0">
                <a:solidFill>
                  <a:srgbClr val="FF00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실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수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c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&gt;</a:t>
            </a:r>
            <a:r>
              <a:rPr sz="2000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0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에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대해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서</a:t>
            </a:r>
            <a:r>
              <a:rPr sz="2000" spc="-229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성립하여야</a:t>
            </a:r>
            <a:r>
              <a:rPr sz="2000" spc="-23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함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 dirty="0">
              <a:latin typeface="에스코어 드림 3 Light" panose="020B0303030302020204" pitchFamily="34" charset="-127"/>
              <a:cs typeface="Malgun Gothic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g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2000" spc="-3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D010C"/>
                </a:solidFill>
                <a:latin typeface="Symbol"/>
                <a:cs typeface="Symbol"/>
              </a:rPr>
              <a:t>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o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f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))</a:t>
            </a:r>
            <a:r>
              <a:rPr sz="20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은</a:t>
            </a:r>
            <a:r>
              <a:rPr sz="2000" spc="-24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g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2000" spc="-2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이</a:t>
            </a:r>
            <a:r>
              <a:rPr sz="2000" spc="-204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궁극적으로</a:t>
            </a:r>
            <a:r>
              <a:rPr sz="2000" spc="29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c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f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보다</a:t>
            </a:r>
            <a:r>
              <a:rPr sz="2000" spc="-24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훨씬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낫다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좋다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sz="2000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작은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값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는</a:t>
            </a:r>
            <a:r>
              <a:rPr sz="2000" spc="-22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의 </a:t>
            </a:r>
            <a:r>
              <a:rPr sz="2000" spc="-69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미이다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009" y="3920032"/>
            <a:ext cx="121513" cy="13075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05150" y="935139"/>
            <a:ext cx="2933700" cy="603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43635" algn="l"/>
              </a:tabLst>
            </a:pPr>
            <a:r>
              <a:rPr dirty="0"/>
              <a:t>큰</a:t>
            </a:r>
            <a:r>
              <a:rPr spc="-370" dirty="0"/>
              <a:t> </a:t>
            </a:r>
            <a:r>
              <a:rPr sz="3800" spc="-145" dirty="0">
                <a:latin typeface="Symbol"/>
                <a:cs typeface="Symbol"/>
              </a:rPr>
              <a:t></a:t>
            </a:r>
            <a:r>
              <a:rPr sz="3800" dirty="0">
                <a:latin typeface="Times New Roman"/>
                <a:cs typeface="Times New Roman"/>
              </a:rPr>
              <a:t>	</a:t>
            </a:r>
            <a:r>
              <a:rPr spc="-5" dirty="0">
                <a:latin typeface="Times New Roman"/>
                <a:cs typeface="Times New Roman"/>
              </a:rPr>
              <a:t>vs.</a:t>
            </a:r>
            <a:r>
              <a:rPr dirty="0"/>
              <a:t>작은</a:t>
            </a:r>
            <a:r>
              <a:rPr spc="-380" dirty="0"/>
              <a:t> </a:t>
            </a:r>
            <a:r>
              <a:rPr i="1" dirty="0">
                <a:latin typeface="Times New Roman"/>
                <a:cs typeface="Times New Roman"/>
              </a:rPr>
              <a:t>o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20767" y="6312346"/>
            <a:ext cx="36004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sz="1300" spc="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110</a:t>
            </a:fld>
            <a:endParaRPr sz="1300" dirty="0">
              <a:latin typeface="에스코어 드림 3 Light" panose="020B0303030302020204" pitchFamily="34" charset="-127"/>
              <a:cs typeface="Malgun Gothic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2534" y="1541068"/>
            <a:ext cx="121513" cy="13075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7253"/>
            <a:ext cx="8310880" cy="42961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i="1" spc="-3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Symbol"/>
                <a:cs typeface="Symbol"/>
              </a:rPr>
              <a:t></a:t>
            </a:r>
            <a:r>
              <a:rPr sz="2000" spc="-3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o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1950" spc="7" baseline="42735" dirty="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2000" spc="-7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?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증명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endParaRPr sz="2000" dirty="0">
              <a:latin typeface="Times New Roman"/>
              <a:cs typeface="Times New Roman"/>
            </a:endParaRPr>
          </a:p>
          <a:p>
            <a:pPr marL="770255" marR="109220" indent="-342900">
              <a:lnSpc>
                <a:spcPct val="116500"/>
              </a:lnSpc>
              <a:spcBef>
                <a:spcPts val="225"/>
              </a:spcBef>
              <a:buSzPct val="80000"/>
              <a:buFont typeface="Arial MT"/>
              <a:buChar char="•"/>
              <a:tabLst>
                <a:tab pos="770255" algn="l"/>
                <a:tab pos="770890" algn="l"/>
              </a:tabLst>
            </a:pP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c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&gt;</a:t>
            </a:r>
            <a:r>
              <a:rPr sz="2000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0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이라고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하자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Symbol"/>
                <a:cs typeface="Symbol"/>
              </a:rPr>
              <a:t>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인</a:t>
            </a:r>
            <a:r>
              <a:rPr sz="2000" spc="-2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모든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에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대해서</a:t>
            </a:r>
            <a:r>
              <a:rPr sz="2000" spc="28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≤ </a:t>
            </a:r>
            <a:r>
              <a:rPr sz="2000" i="1" spc="-10" dirty="0">
                <a:solidFill>
                  <a:srgbClr val="3E3D00"/>
                </a:solidFill>
                <a:latin typeface="Times New Roman"/>
                <a:cs typeface="Times New Roman"/>
              </a:rPr>
              <a:t>c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1950" i="1" spc="22" baseline="25641" dirty="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sz="1950" i="1" spc="240" baseline="25641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이</a:t>
            </a:r>
            <a:r>
              <a:rPr sz="2000" spc="-2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성립하는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을  찾아야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한다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770255" indent="-343535">
              <a:lnSpc>
                <a:spcPct val="100000"/>
              </a:lnSpc>
              <a:spcBef>
                <a:spcPts val="890"/>
              </a:spcBef>
              <a:buSzPct val="80000"/>
              <a:buFont typeface="Arial MT"/>
              <a:buChar char="•"/>
              <a:tabLst>
                <a:tab pos="770255" algn="l"/>
                <a:tab pos="770890" algn="l"/>
              </a:tabLst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이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부등식의</a:t>
            </a:r>
            <a:r>
              <a:rPr sz="2000" spc="29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양변을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c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으로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나누면</a:t>
            </a:r>
            <a:r>
              <a:rPr sz="2000" spc="29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1/c</a:t>
            </a:r>
            <a:r>
              <a:rPr sz="2000" spc="-2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≤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을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얻는다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770255" indent="-343535">
              <a:lnSpc>
                <a:spcPct val="100000"/>
              </a:lnSpc>
              <a:spcBef>
                <a:spcPts val="875"/>
              </a:spcBef>
              <a:buSzPct val="80000"/>
              <a:buFont typeface="Arial MT"/>
              <a:buChar char="•"/>
              <a:tabLst>
                <a:tab pos="770255" algn="l"/>
                <a:tab pos="770890" algn="l"/>
              </a:tabLst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따라서</a:t>
            </a:r>
            <a:r>
              <a:rPr sz="2000" spc="29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dirty="0">
                <a:solidFill>
                  <a:srgbClr val="00B0F0"/>
                </a:solidFill>
                <a:latin typeface="Times New Roman"/>
                <a:cs typeface="Times New Roman"/>
              </a:rPr>
              <a:t>N</a:t>
            </a:r>
            <a:r>
              <a:rPr sz="2000" i="1" spc="-15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B0F0"/>
                </a:solidFill>
                <a:latin typeface="Times New Roman"/>
                <a:cs typeface="Times New Roman"/>
              </a:rPr>
              <a:t>≥</a:t>
            </a:r>
            <a:r>
              <a:rPr sz="2000" i="1" spc="10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B0F0"/>
                </a:solidFill>
                <a:latin typeface="Times New Roman"/>
                <a:cs typeface="Times New Roman"/>
              </a:rPr>
              <a:t>1/</a:t>
            </a:r>
            <a:r>
              <a:rPr sz="2000" spc="-5" dirty="0">
                <a:solidFill>
                  <a:srgbClr val="00B0F0"/>
                </a:solidFill>
                <a:latin typeface="Times New Roman"/>
                <a:cs typeface="Times New Roman"/>
              </a:rPr>
              <a:t>c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가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되는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어떤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을</a:t>
            </a:r>
            <a:r>
              <a:rPr sz="2000" spc="-2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찾으면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된다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770255" indent="-343535">
              <a:lnSpc>
                <a:spcPct val="100000"/>
              </a:lnSpc>
              <a:spcBef>
                <a:spcPts val="880"/>
              </a:spcBef>
              <a:buSzPct val="80000"/>
              <a:buFont typeface="Arial MT"/>
              <a:buChar char="•"/>
              <a:tabLst>
                <a:tab pos="770255" algn="l"/>
                <a:tab pos="770890" algn="l"/>
              </a:tabLst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여기서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의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값은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c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에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의해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좌우된</a:t>
            </a:r>
            <a:r>
              <a:rPr sz="2000" spc="-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다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770255" indent="-343535">
              <a:lnSpc>
                <a:spcPct val="100000"/>
              </a:lnSpc>
              <a:spcBef>
                <a:spcPts val="885"/>
              </a:spcBef>
              <a:buSzPct val="80000"/>
              <a:buFont typeface="Arial MT"/>
              <a:buChar char="•"/>
              <a:tabLst>
                <a:tab pos="770255" algn="l"/>
                <a:tab pos="770890" algn="l"/>
              </a:tabLst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예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를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들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어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만약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c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=0.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0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0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0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sz="2000" spc="-4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이라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고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하면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, 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의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값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은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최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소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0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0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0</a:t>
            </a:r>
            <a:r>
              <a:rPr sz="2000" spc="10" dirty="0">
                <a:solidFill>
                  <a:srgbClr val="3E3D00"/>
                </a:solidFill>
                <a:latin typeface="Times New Roman"/>
                <a:cs typeface="Times New Roman"/>
              </a:rPr>
              <a:t>0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이</a:t>
            </a:r>
            <a:r>
              <a:rPr sz="2000" spc="-25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되어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 marL="770255">
              <a:lnSpc>
                <a:spcPct val="100000"/>
              </a:lnSpc>
              <a:spcBef>
                <a:spcPts val="400"/>
              </a:spcBef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야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한다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770255" indent="-343535">
              <a:lnSpc>
                <a:spcPct val="100000"/>
              </a:lnSpc>
              <a:spcBef>
                <a:spcPts val="875"/>
              </a:spcBef>
              <a:buSzPct val="80000"/>
              <a:buFont typeface="Arial MT"/>
              <a:buChar char="•"/>
              <a:tabLst>
                <a:tab pos="770255" algn="l"/>
                <a:tab pos="770890" algn="l"/>
                <a:tab pos="1277620" algn="l"/>
              </a:tabLst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즉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,	</a:t>
            </a:r>
            <a:r>
              <a:rPr sz="2000" i="1" dirty="0">
                <a:solidFill>
                  <a:srgbClr val="00B0F0"/>
                </a:solidFill>
                <a:latin typeface="Times New Roman"/>
                <a:cs typeface="Times New Roman"/>
              </a:rPr>
              <a:t>n</a:t>
            </a:r>
            <a:r>
              <a:rPr sz="2000" i="1" spc="-5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B0F0"/>
                </a:solidFill>
                <a:latin typeface="Times New Roman"/>
                <a:cs typeface="Times New Roman"/>
              </a:rPr>
              <a:t>&gt;1</a:t>
            </a:r>
            <a:r>
              <a:rPr sz="2000" spc="5" dirty="0">
                <a:solidFill>
                  <a:srgbClr val="00B0F0"/>
                </a:solidFill>
                <a:latin typeface="Times New Roman"/>
                <a:cs typeface="Times New Roman"/>
              </a:rPr>
              <a:t>0</a:t>
            </a:r>
            <a:r>
              <a:rPr sz="2000" dirty="0">
                <a:solidFill>
                  <a:srgbClr val="00B0F0"/>
                </a:solidFill>
                <a:latin typeface="Times New Roman"/>
                <a:cs typeface="Times New Roman"/>
              </a:rPr>
              <a:t>,</a:t>
            </a:r>
            <a:r>
              <a:rPr sz="2000" spc="5" dirty="0">
                <a:solidFill>
                  <a:srgbClr val="00B0F0"/>
                </a:solidFill>
                <a:latin typeface="Times New Roman"/>
                <a:cs typeface="Times New Roman"/>
              </a:rPr>
              <a:t>0</a:t>
            </a:r>
            <a:r>
              <a:rPr sz="2000" dirty="0">
                <a:solidFill>
                  <a:srgbClr val="00B0F0"/>
                </a:solidFill>
                <a:latin typeface="Times New Roman"/>
                <a:cs typeface="Times New Roman"/>
              </a:rPr>
              <a:t>0</a:t>
            </a:r>
            <a:r>
              <a:rPr sz="2000" spc="5" dirty="0">
                <a:solidFill>
                  <a:srgbClr val="00B0F0"/>
                </a:solidFill>
                <a:latin typeface="Times New Roman"/>
                <a:cs typeface="Times New Roman"/>
              </a:rPr>
              <a:t>0</a:t>
            </a:r>
            <a:r>
              <a:rPr sz="2000" dirty="0">
                <a:solidFill>
                  <a:srgbClr val="00B0F0"/>
                </a:solidFill>
                <a:latin typeface="에스코어 드림 3 Light" panose="020B0303030302020204" pitchFamily="34" charset="-127"/>
                <a:cs typeface="Malgun Gothic"/>
              </a:rPr>
              <a:t>인</a:t>
            </a:r>
            <a:r>
              <a:rPr sz="2000" spc="-240" dirty="0">
                <a:solidFill>
                  <a:srgbClr val="00B0F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00B0F0"/>
                </a:solidFill>
                <a:latin typeface="에스코어 드림 3 Light" panose="020B0303030302020204" pitchFamily="34" charset="-127"/>
                <a:cs typeface="Malgun Gothic"/>
              </a:rPr>
              <a:t>모든</a:t>
            </a:r>
            <a:r>
              <a:rPr sz="2000" spc="-215" dirty="0">
                <a:solidFill>
                  <a:srgbClr val="00B0F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spc="5" dirty="0">
                <a:solidFill>
                  <a:srgbClr val="00B0F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00B0F0"/>
                </a:solidFill>
                <a:latin typeface="에스코어 드림 3 Light" panose="020B0303030302020204" pitchFamily="34" charset="-127"/>
                <a:cs typeface="Malgun Gothic"/>
              </a:rPr>
              <a:t>에</a:t>
            </a:r>
            <a:r>
              <a:rPr sz="2000" spc="-225" dirty="0">
                <a:solidFill>
                  <a:srgbClr val="00B0F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00B0F0"/>
                </a:solidFill>
                <a:latin typeface="에스코어 드림 3 Light" panose="020B0303030302020204" pitchFamily="34" charset="-127"/>
                <a:cs typeface="Malgun Gothic"/>
              </a:rPr>
              <a:t>대해서</a:t>
            </a:r>
            <a:r>
              <a:rPr sz="2000" spc="-215" dirty="0">
                <a:solidFill>
                  <a:srgbClr val="00B0F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dirty="0">
                <a:solidFill>
                  <a:srgbClr val="00B0F0"/>
                </a:solidFill>
                <a:latin typeface="Times New Roman"/>
                <a:cs typeface="Times New Roman"/>
              </a:rPr>
              <a:t>n</a:t>
            </a:r>
            <a:r>
              <a:rPr sz="2000" i="1" spc="-5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B0F0"/>
                </a:solidFill>
                <a:latin typeface="Times New Roman"/>
                <a:cs typeface="Times New Roman"/>
              </a:rPr>
              <a:t>≤</a:t>
            </a:r>
            <a:r>
              <a:rPr sz="2000" i="1" spc="-5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B0F0"/>
                </a:solidFill>
                <a:latin typeface="Times New Roman"/>
                <a:cs typeface="Times New Roman"/>
              </a:rPr>
              <a:t>0</a:t>
            </a:r>
            <a:r>
              <a:rPr sz="2000" spc="5" dirty="0">
                <a:solidFill>
                  <a:srgbClr val="00B0F0"/>
                </a:solidFill>
                <a:latin typeface="Times New Roman"/>
                <a:cs typeface="Times New Roman"/>
              </a:rPr>
              <a:t>.</a:t>
            </a:r>
            <a:r>
              <a:rPr sz="2000" dirty="0">
                <a:solidFill>
                  <a:srgbClr val="00B0F0"/>
                </a:solidFill>
                <a:latin typeface="Times New Roman"/>
                <a:cs typeface="Times New Roman"/>
              </a:rPr>
              <a:t>0</a:t>
            </a:r>
            <a:r>
              <a:rPr sz="2000" spc="10" dirty="0">
                <a:solidFill>
                  <a:srgbClr val="00B0F0"/>
                </a:solidFill>
                <a:latin typeface="Times New Roman"/>
                <a:cs typeface="Times New Roman"/>
              </a:rPr>
              <a:t>0</a:t>
            </a:r>
            <a:r>
              <a:rPr sz="2000" dirty="0">
                <a:solidFill>
                  <a:srgbClr val="00B0F0"/>
                </a:solidFill>
                <a:latin typeface="Times New Roman"/>
                <a:cs typeface="Times New Roman"/>
              </a:rPr>
              <a:t>0</a:t>
            </a:r>
            <a:r>
              <a:rPr sz="2000" spc="20" dirty="0">
                <a:solidFill>
                  <a:srgbClr val="00B0F0"/>
                </a:solidFill>
                <a:latin typeface="Times New Roman"/>
                <a:cs typeface="Times New Roman"/>
              </a:rPr>
              <a:t>1</a:t>
            </a:r>
            <a:r>
              <a:rPr sz="2000" i="1" spc="-10" dirty="0">
                <a:solidFill>
                  <a:srgbClr val="00B0F0"/>
                </a:solidFill>
                <a:latin typeface="Times New Roman"/>
                <a:cs typeface="Times New Roman"/>
              </a:rPr>
              <a:t>n</a:t>
            </a:r>
            <a:r>
              <a:rPr sz="1950" i="1" spc="22" baseline="25641" dirty="0">
                <a:solidFill>
                  <a:srgbClr val="00B0F0"/>
                </a:solidFill>
                <a:latin typeface="Times New Roman"/>
                <a:cs typeface="Times New Roman"/>
              </a:rPr>
              <a:t>2</a:t>
            </a:r>
            <a:r>
              <a:rPr sz="1950" i="1" spc="202" baseline="25641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B0F0"/>
                </a:solidFill>
                <a:latin typeface="에스코어 드림 3 Light" panose="020B0303030302020204" pitchFamily="34" charset="-127"/>
                <a:cs typeface="Malgun Gothic"/>
              </a:rPr>
              <a:t>이</a:t>
            </a:r>
            <a:r>
              <a:rPr sz="2000" spc="-215" dirty="0">
                <a:solidFill>
                  <a:srgbClr val="00B0F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00B0F0"/>
                </a:solidFill>
                <a:latin typeface="에스코어 드림 3 Light" panose="020B0303030302020204" pitchFamily="34" charset="-127"/>
                <a:cs typeface="Malgun Gothic"/>
              </a:rPr>
              <a:t>성립한다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20767" y="6312346"/>
            <a:ext cx="36004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sz="1300" spc="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111</a:t>
            </a:fld>
            <a:endParaRPr sz="1300" dirty="0">
              <a:latin typeface="에스코어 드림 3 Light" panose="020B0303030302020204" pitchFamily="34" charset="-127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10661" y="502665"/>
            <a:ext cx="3581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작은</a:t>
            </a:r>
            <a:r>
              <a:rPr spc="-370" dirty="0"/>
              <a:t> </a:t>
            </a:r>
            <a:r>
              <a:rPr i="1" dirty="0">
                <a:latin typeface="Times New Roman"/>
                <a:cs typeface="Times New Roman"/>
              </a:rPr>
              <a:t>o </a:t>
            </a:r>
            <a:r>
              <a:rPr dirty="0"/>
              <a:t>표기법</a:t>
            </a:r>
            <a:r>
              <a:rPr spc="-370" dirty="0"/>
              <a:t> </a:t>
            </a:r>
            <a:r>
              <a:rPr dirty="0">
                <a:latin typeface="Times New Roman"/>
                <a:cs typeface="Times New Roman"/>
              </a:rPr>
              <a:t>: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/>
              <a:t>예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1134" y="2684068"/>
            <a:ext cx="121513" cy="13075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735"/>
              </a:spcBef>
            </a:pPr>
            <a:r>
              <a:rPr i="1" dirty="0">
                <a:latin typeface="Times New Roman"/>
                <a:cs typeface="Times New Roman"/>
              </a:rPr>
              <a:t>n</a:t>
            </a:r>
            <a:r>
              <a:rPr i="1"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Symbol"/>
                <a:cs typeface="Symbol"/>
              </a:rPr>
              <a:t></a:t>
            </a:r>
            <a:r>
              <a:rPr spc="-35" dirty="0"/>
              <a:t> </a:t>
            </a:r>
            <a:r>
              <a:rPr i="1" dirty="0">
                <a:latin typeface="Times New Roman"/>
                <a:cs typeface="Times New Roman"/>
              </a:rPr>
              <a:t>o</a:t>
            </a:r>
            <a:r>
              <a:rPr dirty="0"/>
              <a:t>(5</a:t>
            </a:r>
            <a:r>
              <a:rPr i="1" dirty="0">
                <a:latin typeface="Times New Roman"/>
                <a:cs typeface="Times New Roman"/>
              </a:rPr>
              <a:t>n</a:t>
            </a:r>
            <a:r>
              <a:rPr dirty="0"/>
              <a:t>)</a:t>
            </a:r>
            <a:r>
              <a:rPr spc="-60" dirty="0"/>
              <a:t> </a:t>
            </a:r>
            <a:r>
              <a:rPr dirty="0"/>
              <a:t>?</a:t>
            </a:r>
          </a:p>
          <a:p>
            <a:pPr marL="161290">
              <a:lnSpc>
                <a:spcPct val="100000"/>
              </a:lnSpc>
              <a:spcBef>
                <a:spcPts val="635"/>
              </a:spcBef>
            </a:pPr>
            <a:r>
              <a:rPr dirty="0">
                <a:latin typeface="에스코어 드림 3 Light" panose="020B0303030302020204" pitchFamily="34" charset="-127"/>
                <a:cs typeface="Malgun Gothic"/>
              </a:rPr>
              <a:t>모순</a:t>
            </a:r>
            <a:r>
              <a:rPr spc="-215" dirty="0"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dirty="0">
                <a:latin typeface="에스코어 드림 3 Light" panose="020B0303030302020204" pitchFamily="34" charset="-127"/>
                <a:cs typeface="Malgun Gothic"/>
              </a:rPr>
              <a:t>유도에</a:t>
            </a:r>
            <a:r>
              <a:rPr spc="-215" dirty="0"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dirty="0">
                <a:latin typeface="에스코어 드림 3 Light" panose="020B0303030302020204" pitchFamily="34" charset="-127"/>
                <a:cs typeface="Malgun Gothic"/>
              </a:rPr>
              <a:t>의한</a:t>
            </a:r>
            <a:r>
              <a:rPr spc="-210" dirty="0"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dirty="0">
                <a:latin typeface="에스코어 드림 3 Light" panose="020B0303030302020204" pitchFamily="34" charset="-127"/>
                <a:cs typeface="Malgun Gothic"/>
              </a:rPr>
              <a:t>증명</a:t>
            </a:r>
            <a:r>
              <a:rPr dirty="0"/>
              <a:t>:</a:t>
            </a:r>
          </a:p>
          <a:p>
            <a:pPr marL="499109" indent="-343535">
              <a:lnSpc>
                <a:spcPct val="100000"/>
              </a:lnSpc>
              <a:spcBef>
                <a:spcPts val="880"/>
              </a:spcBef>
              <a:buSzPct val="80000"/>
              <a:buFont typeface="Arial MT"/>
              <a:buChar char="•"/>
              <a:tabLst>
                <a:tab pos="499745" algn="l"/>
                <a:tab pos="500380" algn="l"/>
              </a:tabLst>
            </a:pPr>
            <a:r>
              <a:rPr i="1" spc="-5" dirty="0">
                <a:latin typeface="Times New Roman"/>
                <a:cs typeface="Times New Roman"/>
              </a:rPr>
              <a:t>c</a:t>
            </a:r>
            <a:r>
              <a:rPr dirty="0"/>
              <a:t>=1/6</a:t>
            </a:r>
            <a:r>
              <a:rPr spc="-20" dirty="0"/>
              <a:t> </a:t>
            </a:r>
            <a:r>
              <a:rPr dirty="0">
                <a:latin typeface="에스코어 드림 3 Light" panose="020B0303030302020204" pitchFamily="34" charset="-127"/>
                <a:cs typeface="Malgun Gothic"/>
              </a:rPr>
              <a:t>이라고</a:t>
            </a:r>
            <a:r>
              <a:rPr spc="-210" dirty="0"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dirty="0">
                <a:latin typeface="에스코어 드림 3 Light" panose="020B0303030302020204" pitchFamily="34" charset="-127"/>
                <a:cs typeface="Malgun Gothic"/>
              </a:rPr>
              <a:t>하자</a:t>
            </a:r>
            <a:r>
              <a:rPr dirty="0"/>
              <a:t>.</a:t>
            </a:r>
          </a:p>
          <a:p>
            <a:pPr marL="499109" indent="-343535">
              <a:lnSpc>
                <a:spcPct val="100000"/>
              </a:lnSpc>
              <a:spcBef>
                <a:spcPts val="885"/>
              </a:spcBef>
              <a:buSzPct val="80000"/>
              <a:buFont typeface="Arial MT"/>
              <a:buChar char="•"/>
              <a:tabLst>
                <a:tab pos="499745" algn="l"/>
                <a:tab pos="500380" algn="l"/>
              </a:tabLst>
            </a:pPr>
            <a:r>
              <a:rPr i="1" dirty="0">
                <a:latin typeface="Times New Roman"/>
                <a:cs typeface="Times New Roman"/>
              </a:rPr>
              <a:t>n</a:t>
            </a:r>
            <a:r>
              <a:rPr i="1" spc="-5" dirty="0"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D010C"/>
                </a:solidFill>
                <a:latin typeface="Symbol"/>
                <a:cs typeface="Symbol"/>
              </a:rPr>
              <a:t></a:t>
            </a:r>
            <a:r>
              <a:rPr spc="-10" dirty="0">
                <a:solidFill>
                  <a:srgbClr val="3D010C"/>
                </a:solidFill>
              </a:rPr>
              <a:t> </a:t>
            </a:r>
            <a:r>
              <a:rPr i="1" spc="5" dirty="0">
                <a:latin typeface="Times New Roman"/>
                <a:cs typeface="Times New Roman"/>
              </a:rPr>
              <a:t>o</a:t>
            </a:r>
            <a:r>
              <a:rPr dirty="0"/>
              <a:t>(</a:t>
            </a:r>
            <a:r>
              <a:rPr i="1" spc="5" dirty="0">
                <a:latin typeface="Times New Roman"/>
                <a:cs typeface="Times New Roman"/>
              </a:rPr>
              <a:t>5n</a:t>
            </a:r>
            <a:r>
              <a:rPr dirty="0"/>
              <a:t>)</a:t>
            </a:r>
            <a:r>
              <a:rPr spc="-15" dirty="0">
                <a:latin typeface="에스코어 드림 3 Light" panose="020B0303030302020204" pitchFamily="34" charset="-127"/>
                <a:cs typeface="Malgun Gothic"/>
              </a:rPr>
              <a:t>이</a:t>
            </a:r>
            <a:r>
              <a:rPr dirty="0">
                <a:latin typeface="에스코어 드림 3 Light" panose="020B0303030302020204" pitchFamily="34" charset="-127"/>
                <a:cs typeface="Malgun Gothic"/>
              </a:rPr>
              <a:t>라고</a:t>
            </a:r>
            <a:r>
              <a:rPr spc="-235" dirty="0"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dirty="0">
                <a:latin typeface="에스코어 드림 3 Light" panose="020B0303030302020204" pitchFamily="34" charset="-127"/>
                <a:cs typeface="Malgun Gothic"/>
              </a:rPr>
              <a:t>가정하면</a:t>
            </a:r>
            <a:r>
              <a:rPr dirty="0"/>
              <a:t>,</a:t>
            </a:r>
            <a:r>
              <a:rPr spc="-20" dirty="0"/>
              <a:t> </a:t>
            </a:r>
            <a:r>
              <a:rPr i="1" dirty="0">
                <a:latin typeface="Times New Roman"/>
                <a:cs typeface="Times New Roman"/>
              </a:rPr>
              <a:t>n </a:t>
            </a:r>
            <a:r>
              <a:rPr dirty="0">
                <a:latin typeface="Symbol"/>
                <a:cs typeface="Symbol"/>
              </a:rPr>
              <a:t></a:t>
            </a:r>
            <a:r>
              <a:rPr spc="-5" dirty="0"/>
              <a:t> </a:t>
            </a:r>
            <a:r>
              <a:rPr i="1" spc="-5" dirty="0">
                <a:latin typeface="Times New Roman"/>
                <a:cs typeface="Times New Roman"/>
              </a:rPr>
              <a:t>N</a:t>
            </a:r>
            <a:r>
              <a:rPr dirty="0">
                <a:latin typeface="에스코어 드림 3 Light" panose="020B0303030302020204" pitchFamily="34" charset="-127"/>
                <a:cs typeface="Malgun Gothic"/>
              </a:rPr>
              <a:t>인</a:t>
            </a:r>
            <a:r>
              <a:rPr spc="-200" dirty="0"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dirty="0">
                <a:latin typeface="에스코어 드림 3 Light" panose="020B0303030302020204" pitchFamily="34" charset="-127"/>
                <a:cs typeface="Malgun Gothic"/>
              </a:rPr>
              <a:t>모든</a:t>
            </a:r>
            <a:r>
              <a:rPr spc="-215" dirty="0"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dirty="0">
                <a:latin typeface="에스코어 드림 3 Light" panose="020B0303030302020204" pitchFamily="34" charset="-127"/>
                <a:cs typeface="Malgun Gothic"/>
              </a:rPr>
              <a:t>정수</a:t>
            </a:r>
            <a:r>
              <a:rPr spc="-210" dirty="0"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i="1" spc="5" dirty="0">
                <a:latin typeface="Times New Roman"/>
                <a:cs typeface="Times New Roman"/>
              </a:rPr>
              <a:t>n</a:t>
            </a:r>
            <a:r>
              <a:rPr dirty="0">
                <a:latin typeface="에스코어 드림 3 Light" panose="020B0303030302020204" pitchFamily="34" charset="-127"/>
                <a:cs typeface="Malgun Gothic"/>
              </a:rPr>
              <a:t>에</a:t>
            </a:r>
            <a:r>
              <a:rPr spc="-225" dirty="0"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dirty="0">
                <a:latin typeface="에스코어 드림 3 Light" panose="020B0303030302020204" pitchFamily="34" charset="-127"/>
                <a:cs typeface="Malgun Gothic"/>
              </a:rPr>
              <a:t>대해서</a:t>
            </a:r>
            <a:r>
              <a:rPr dirty="0"/>
              <a:t>, </a:t>
            </a:r>
            <a:r>
              <a:rPr spc="-5" dirty="0"/>
              <a:t> </a:t>
            </a:r>
            <a:r>
              <a:rPr i="1" dirty="0">
                <a:latin typeface="Times New Roman"/>
                <a:cs typeface="Times New Roman"/>
              </a:rPr>
              <a:t>n</a:t>
            </a:r>
            <a:r>
              <a:rPr i="1" spc="-15" dirty="0">
                <a:latin typeface="Times New Roman"/>
                <a:cs typeface="Times New Roman"/>
              </a:rPr>
              <a:t> </a:t>
            </a:r>
            <a:r>
              <a:rPr i="1" dirty="0">
                <a:latin typeface="Times New Roman"/>
                <a:cs typeface="Times New Roman"/>
              </a:rPr>
              <a:t>≤</a:t>
            </a:r>
            <a:r>
              <a:rPr i="1" spc="5" dirty="0">
                <a:latin typeface="Times New Roman"/>
                <a:cs typeface="Times New Roman"/>
              </a:rPr>
              <a:t> </a:t>
            </a:r>
            <a:r>
              <a:rPr dirty="0"/>
              <a:t>1/6</a:t>
            </a:r>
          </a:p>
          <a:p>
            <a:pPr marL="499109">
              <a:lnSpc>
                <a:spcPct val="100000"/>
              </a:lnSpc>
              <a:spcBef>
                <a:spcPts val="395"/>
              </a:spcBef>
            </a:pPr>
            <a:r>
              <a:rPr dirty="0">
                <a:latin typeface="Symbol"/>
                <a:cs typeface="Symbol"/>
              </a:rPr>
              <a:t></a:t>
            </a:r>
            <a:r>
              <a:rPr dirty="0"/>
              <a:t>5</a:t>
            </a:r>
            <a:r>
              <a:rPr i="1" dirty="0">
                <a:latin typeface="Times New Roman"/>
                <a:cs typeface="Times New Roman"/>
              </a:rPr>
              <a:t>n</a:t>
            </a:r>
            <a:r>
              <a:rPr i="1" spc="-15" dirty="0">
                <a:latin typeface="Times New Roman"/>
                <a:cs typeface="Times New Roman"/>
              </a:rPr>
              <a:t> </a:t>
            </a:r>
            <a:r>
              <a:rPr dirty="0"/>
              <a:t>=</a:t>
            </a:r>
            <a:r>
              <a:rPr spc="-15" dirty="0"/>
              <a:t> </a:t>
            </a:r>
            <a:r>
              <a:rPr dirty="0"/>
              <a:t>5/6</a:t>
            </a:r>
            <a:r>
              <a:rPr i="1" dirty="0">
                <a:latin typeface="Times New Roman"/>
                <a:cs typeface="Times New Roman"/>
              </a:rPr>
              <a:t>n</a:t>
            </a:r>
            <a:r>
              <a:rPr dirty="0">
                <a:latin typeface="에스코어 드림 3 Light" panose="020B0303030302020204" pitchFamily="34" charset="-127"/>
                <a:cs typeface="Malgun Gothic"/>
              </a:rPr>
              <a:t>이</a:t>
            </a:r>
            <a:r>
              <a:rPr spc="-225" dirty="0"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dirty="0">
                <a:latin typeface="에스코어 드림 3 Light" panose="020B0303030302020204" pitchFamily="34" charset="-127"/>
                <a:cs typeface="Malgun Gothic"/>
              </a:rPr>
              <a:t>성립하는</a:t>
            </a:r>
            <a:r>
              <a:rPr spc="-225" dirty="0"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dirty="0">
                <a:latin typeface="에스코어 드림 3 Light" panose="020B0303030302020204" pitchFamily="34" charset="-127"/>
                <a:cs typeface="Malgun Gothic"/>
              </a:rPr>
              <a:t>음이</a:t>
            </a:r>
            <a:r>
              <a:rPr spc="-210" dirty="0"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dirty="0">
                <a:latin typeface="에스코어 드림 3 Light" panose="020B0303030302020204" pitchFamily="34" charset="-127"/>
                <a:cs typeface="Malgun Gothic"/>
              </a:rPr>
              <a:t>아닌</a:t>
            </a:r>
            <a:r>
              <a:rPr spc="-215" dirty="0"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dirty="0">
                <a:latin typeface="에스코어 드림 3 Light" panose="020B0303030302020204" pitchFamily="34" charset="-127"/>
                <a:cs typeface="Malgun Gothic"/>
              </a:rPr>
              <a:t>정수</a:t>
            </a:r>
            <a:r>
              <a:rPr spc="290" dirty="0"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i="1" dirty="0">
                <a:latin typeface="Times New Roman"/>
                <a:cs typeface="Times New Roman"/>
              </a:rPr>
              <a:t>N</a:t>
            </a:r>
            <a:r>
              <a:rPr dirty="0">
                <a:latin typeface="에스코어 드림 3 Light" panose="020B0303030302020204" pitchFamily="34" charset="-127"/>
                <a:cs typeface="Malgun Gothic"/>
              </a:rPr>
              <a:t>이</a:t>
            </a:r>
            <a:r>
              <a:rPr spc="-210" dirty="0"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dirty="0">
                <a:latin typeface="에스코어 드림 3 Light" panose="020B0303030302020204" pitchFamily="34" charset="-127"/>
                <a:cs typeface="Malgun Gothic"/>
              </a:rPr>
              <a:t>존재해야</a:t>
            </a:r>
            <a:r>
              <a:rPr spc="-215" dirty="0"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dirty="0">
                <a:latin typeface="에스코어 드림 3 Light" panose="020B0303030302020204" pitchFamily="34" charset="-127"/>
                <a:cs typeface="Malgun Gothic"/>
              </a:rPr>
              <a:t>한다</a:t>
            </a:r>
            <a:r>
              <a:rPr dirty="0"/>
              <a:t>.</a:t>
            </a:r>
          </a:p>
          <a:p>
            <a:pPr marL="499109" indent="-343535">
              <a:lnSpc>
                <a:spcPct val="100000"/>
              </a:lnSpc>
              <a:spcBef>
                <a:spcPts val="880"/>
              </a:spcBef>
              <a:buSzPct val="80000"/>
              <a:buFont typeface="Arial MT"/>
              <a:buChar char="•"/>
              <a:tabLst>
                <a:tab pos="499745" algn="l"/>
                <a:tab pos="500380" algn="l"/>
              </a:tabLst>
            </a:pPr>
            <a:r>
              <a:rPr dirty="0">
                <a:latin typeface="에스코어 드림 3 Light" panose="020B0303030302020204" pitchFamily="34" charset="-127"/>
                <a:cs typeface="Malgun Gothic"/>
              </a:rPr>
              <a:t>그러</a:t>
            </a:r>
            <a:r>
              <a:rPr spc="5" dirty="0">
                <a:latin typeface="에스코어 드림 3 Light" panose="020B0303030302020204" pitchFamily="34" charset="-127"/>
                <a:cs typeface="Malgun Gothic"/>
              </a:rPr>
              <a:t>나</a:t>
            </a:r>
            <a:r>
              <a:rPr spc="-215" dirty="0"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dirty="0">
                <a:latin typeface="에스코어 드림 3 Light" panose="020B0303030302020204" pitchFamily="34" charset="-127"/>
                <a:cs typeface="Malgun Gothic"/>
              </a:rPr>
              <a:t>그</a:t>
            </a:r>
            <a:r>
              <a:rPr spc="5" dirty="0">
                <a:latin typeface="에스코어 드림 3 Light" panose="020B0303030302020204" pitchFamily="34" charset="-127"/>
                <a:cs typeface="Malgun Gothic"/>
              </a:rPr>
              <a:t>런</a:t>
            </a:r>
            <a:r>
              <a:rPr spc="-215" dirty="0"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i="1" spc="-10" dirty="0">
                <a:latin typeface="Times New Roman"/>
                <a:cs typeface="Times New Roman"/>
              </a:rPr>
              <a:t>N</a:t>
            </a:r>
            <a:r>
              <a:rPr spc="5" dirty="0">
                <a:latin typeface="에스코어 드림 3 Light" panose="020B0303030302020204" pitchFamily="34" charset="-127"/>
                <a:cs typeface="Malgun Gothic"/>
              </a:rPr>
              <a:t>은</a:t>
            </a:r>
            <a:r>
              <a:rPr spc="-215" dirty="0"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dirty="0">
                <a:latin typeface="에스코어 드림 3 Light" panose="020B0303030302020204" pitchFamily="34" charset="-127"/>
                <a:cs typeface="Malgun Gothic"/>
              </a:rPr>
              <a:t>절대</a:t>
            </a:r>
            <a:r>
              <a:rPr spc="5" dirty="0">
                <a:latin typeface="에스코어 드림 3 Light" panose="020B0303030302020204" pitchFamily="34" charset="-127"/>
                <a:cs typeface="Malgun Gothic"/>
              </a:rPr>
              <a:t>로</a:t>
            </a:r>
            <a:r>
              <a:rPr spc="-215" dirty="0"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dirty="0">
                <a:latin typeface="에스코어 드림 3 Light" panose="020B0303030302020204" pitchFamily="34" charset="-127"/>
                <a:cs typeface="Malgun Gothic"/>
              </a:rPr>
              <a:t>있</a:t>
            </a:r>
            <a:r>
              <a:rPr spc="5" dirty="0">
                <a:latin typeface="에스코어 드림 3 Light" panose="020B0303030302020204" pitchFamily="34" charset="-127"/>
                <a:cs typeface="Malgun Gothic"/>
              </a:rPr>
              <a:t>을</a:t>
            </a:r>
            <a:r>
              <a:rPr spc="-215" dirty="0"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pc="5" dirty="0">
                <a:latin typeface="에스코어 드림 3 Light" panose="020B0303030302020204" pitchFamily="34" charset="-127"/>
                <a:cs typeface="Malgun Gothic"/>
              </a:rPr>
              <a:t>수</a:t>
            </a:r>
            <a:r>
              <a:rPr spc="-215" dirty="0"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dirty="0">
                <a:latin typeface="에스코어 드림 3 Light" panose="020B0303030302020204" pitchFamily="34" charset="-127"/>
                <a:cs typeface="Malgun Gothic"/>
              </a:rPr>
              <a:t>없다</a:t>
            </a:r>
            <a:r>
              <a:rPr dirty="0"/>
              <a:t>.</a:t>
            </a:r>
          </a:p>
          <a:p>
            <a:pPr marL="499109" indent="-343535">
              <a:lnSpc>
                <a:spcPct val="100000"/>
              </a:lnSpc>
              <a:spcBef>
                <a:spcPts val="890"/>
              </a:spcBef>
              <a:buSzPct val="80000"/>
              <a:buFont typeface="Arial MT"/>
              <a:buChar char="•"/>
              <a:tabLst>
                <a:tab pos="499745" algn="l"/>
                <a:tab pos="500380" algn="l"/>
              </a:tabLst>
            </a:pPr>
            <a:r>
              <a:rPr dirty="0">
                <a:latin typeface="에스코어 드림 3 Light" panose="020B0303030302020204" pitchFamily="34" charset="-127"/>
                <a:cs typeface="Malgun Gothic"/>
              </a:rPr>
              <a:t>따라서</a:t>
            </a:r>
            <a:r>
              <a:rPr spc="-215" dirty="0"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dirty="0">
                <a:latin typeface="에스코어 드림 3 Light" panose="020B0303030302020204" pitchFamily="34" charset="-127"/>
                <a:cs typeface="Malgun Gothic"/>
              </a:rPr>
              <a:t>위의</a:t>
            </a:r>
            <a:r>
              <a:rPr spc="-210" dirty="0"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dirty="0">
                <a:latin typeface="에스코어 드림 3 Light" panose="020B0303030302020204" pitchFamily="34" charset="-127"/>
                <a:cs typeface="Malgun Gothic"/>
              </a:rPr>
              <a:t>가정은</a:t>
            </a:r>
            <a:r>
              <a:rPr spc="-225" dirty="0"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dirty="0">
                <a:solidFill>
                  <a:srgbClr val="00B0F0"/>
                </a:solidFill>
                <a:latin typeface="에스코어 드림 3 Light" panose="020B0303030302020204" pitchFamily="34" charset="-127"/>
                <a:cs typeface="Malgun Gothic"/>
              </a:rPr>
              <a:t>모순</a:t>
            </a:r>
            <a:r>
              <a:rPr dirty="0">
                <a:latin typeface="에스코어 드림 3 Light" panose="020B0303030302020204" pitchFamily="34" charset="-127"/>
                <a:cs typeface="Malgun Gothic"/>
              </a:rPr>
              <a:t>이다</a:t>
            </a:r>
            <a:r>
              <a:rPr dirty="0"/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620767" y="6312346"/>
            <a:ext cx="36004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sz="1300" spc="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112</a:t>
            </a:fld>
            <a:endParaRPr sz="1300" dirty="0">
              <a:latin typeface="에스코어 드림 3 Light" panose="020B0303030302020204" pitchFamily="34" charset="-127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42769" y="1188161"/>
            <a:ext cx="49155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작은</a:t>
            </a:r>
            <a:r>
              <a:rPr spc="-370" dirty="0"/>
              <a:t> </a:t>
            </a:r>
            <a:r>
              <a:rPr i="1" dirty="0">
                <a:latin typeface="Times New Roman"/>
                <a:cs typeface="Times New Roman"/>
              </a:rPr>
              <a:t>o</a:t>
            </a:r>
            <a:r>
              <a:rPr i="1" spc="-5" dirty="0">
                <a:latin typeface="Times New Roman"/>
                <a:cs typeface="Times New Roman"/>
              </a:rPr>
              <a:t> </a:t>
            </a:r>
            <a:r>
              <a:rPr dirty="0"/>
              <a:t>표기법</a:t>
            </a:r>
            <a:r>
              <a:rPr spc="-375" dirty="0"/>
              <a:t> </a:t>
            </a:r>
            <a:r>
              <a:rPr dirty="0">
                <a:latin typeface="Times New Roman"/>
                <a:cs typeface="Times New Roman"/>
              </a:rPr>
              <a:t>: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/>
              <a:t>예</a:t>
            </a:r>
            <a:r>
              <a:rPr spc="-370" dirty="0"/>
              <a:t> </a:t>
            </a:r>
            <a:r>
              <a:rPr dirty="0">
                <a:latin typeface="Times New Roman"/>
                <a:cs typeface="Times New Roman"/>
              </a:rPr>
              <a:t>(</a:t>
            </a:r>
            <a:r>
              <a:rPr spc="-5" dirty="0"/>
              <a:t>계속</a:t>
            </a:r>
            <a:r>
              <a:rPr dirty="0">
                <a:latin typeface="Times New Roman"/>
                <a:cs typeface="Times New Roman"/>
              </a:rPr>
              <a:t>)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8759" y="2189530"/>
            <a:ext cx="121513" cy="13075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25093" y="1935764"/>
            <a:ext cx="7671434" cy="3713479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69"/>
              </a:spcBef>
            </a:pP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By</a:t>
            </a:r>
            <a:r>
              <a:rPr sz="2000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analogy,</a:t>
            </a:r>
            <a:r>
              <a:rPr sz="2000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ω</a:t>
            </a:r>
            <a:r>
              <a:rPr sz="2000" i="1" spc="-1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–notation</a:t>
            </a:r>
            <a:r>
              <a:rPr sz="2000" spc="-4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is</a:t>
            </a:r>
            <a:r>
              <a:rPr sz="2000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to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Ω-notation</a:t>
            </a:r>
            <a:r>
              <a:rPr sz="2000" spc="-4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as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o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-notation</a:t>
            </a:r>
            <a:r>
              <a:rPr sz="2000" spc="-3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is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to</a:t>
            </a:r>
            <a:r>
              <a:rPr sz="2000" spc="-3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O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-notation.</a:t>
            </a:r>
            <a:endParaRPr sz="200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875"/>
              </a:spcBef>
            </a:pP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It</a:t>
            </a:r>
            <a:r>
              <a:rPr sz="2000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denotes</a:t>
            </a:r>
            <a:r>
              <a:rPr sz="2000" spc="-4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lower</a:t>
            </a:r>
            <a:r>
              <a:rPr sz="2000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bound</a:t>
            </a:r>
            <a:r>
              <a:rPr sz="2000" spc="-3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that</a:t>
            </a:r>
            <a:r>
              <a:rPr sz="2000" spc="-3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is</a:t>
            </a:r>
            <a:r>
              <a:rPr sz="2000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not</a:t>
            </a:r>
            <a:r>
              <a:rPr sz="2000" spc="-3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asymptotically</a:t>
            </a:r>
            <a:r>
              <a:rPr sz="2000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tight.</a:t>
            </a:r>
            <a:endParaRPr sz="2000" dirty="0">
              <a:latin typeface="Times New Roman"/>
              <a:cs typeface="Times New Roman"/>
            </a:endParaRPr>
          </a:p>
          <a:p>
            <a:pPr marL="495300" indent="-343535">
              <a:lnSpc>
                <a:spcPct val="100000"/>
              </a:lnSpc>
              <a:spcBef>
                <a:spcPts val="89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94665" algn="l"/>
                <a:tab pos="495934" algn="l"/>
              </a:tabLst>
            </a:pP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g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2000" spc="-3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∈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ω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f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2000" spc="-4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if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and</a:t>
            </a:r>
            <a:r>
              <a:rPr sz="2000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o</a:t>
            </a:r>
            <a:r>
              <a:rPr sz="2000" spc="10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ly</a:t>
            </a:r>
            <a:r>
              <a:rPr sz="2000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if </a:t>
            </a:r>
            <a:r>
              <a:rPr sz="2000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f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2000" spc="-3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∈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o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g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))</a:t>
            </a:r>
            <a:endParaRPr sz="2000" dirty="0">
              <a:latin typeface="Times New Roman"/>
              <a:cs typeface="Times New Roman"/>
            </a:endParaRPr>
          </a:p>
          <a:p>
            <a:pPr marL="495300" indent="-343535">
              <a:lnSpc>
                <a:spcPct val="10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94665" algn="l"/>
                <a:tab pos="495934" algn="l"/>
              </a:tabLst>
            </a:pP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ω</a:t>
            </a:r>
            <a:r>
              <a:rPr sz="2000" i="1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f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))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sz="2000" i="1" spc="-4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small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 omega 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of</a:t>
            </a:r>
            <a:r>
              <a:rPr sz="2000" spc="48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f</a:t>
            </a:r>
            <a:r>
              <a:rPr sz="2000" i="1" spc="484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of</a:t>
            </a:r>
            <a:r>
              <a:rPr sz="2000" spc="48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endParaRPr sz="2000" dirty="0">
              <a:latin typeface="Times New Roman"/>
              <a:cs typeface="Times New Roman"/>
            </a:endParaRPr>
          </a:p>
          <a:p>
            <a:pPr marL="495300" indent="-343535">
              <a:lnSpc>
                <a:spcPct val="100000"/>
              </a:lnSpc>
              <a:spcBef>
                <a:spcPts val="8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94665" algn="l"/>
                <a:tab pos="495934" algn="l"/>
              </a:tabLst>
            </a:pP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ω</a:t>
            </a:r>
            <a:r>
              <a:rPr sz="2000" i="1" spc="-1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f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))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{</a:t>
            </a:r>
            <a:r>
              <a:rPr sz="2000" spc="-3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g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sz="2000" i="1" spc="-4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for</a:t>
            </a:r>
            <a:r>
              <a:rPr sz="2000" spc="-3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any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positive</a:t>
            </a:r>
            <a:r>
              <a:rPr sz="2000" spc="-3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constant</a:t>
            </a:r>
            <a:r>
              <a:rPr sz="2000" spc="-2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c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&gt;</a:t>
            </a:r>
            <a:r>
              <a:rPr sz="2000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0,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there</a:t>
            </a:r>
            <a:r>
              <a:rPr sz="2000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exists</a:t>
            </a:r>
            <a:r>
              <a:rPr sz="2000" spc="-4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a constant</a:t>
            </a:r>
            <a:endParaRPr sz="2000" dirty="0">
              <a:latin typeface="Times New Roman"/>
              <a:cs typeface="Times New Roman"/>
            </a:endParaRPr>
          </a:p>
          <a:p>
            <a:pPr marL="495300">
              <a:lnSpc>
                <a:spcPct val="100000"/>
              </a:lnSpc>
              <a:spcBef>
                <a:spcPts val="409"/>
              </a:spcBef>
            </a:pP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i="1" spc="-1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&gt; 0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such</a:t>
            </a:r>
            <a:r>
              <a:rPr sz="2000" spc="-3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that</a:t>
            </a:r>
            <a:r>
              <a:rPr sz="2000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0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≤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c </a:t>
            </a:r>
            <a:r>
              <a:rPr sz="2000" dirty="0">
                <a:solidFill>
                  <a:srgbClr val="3E3D00"/>
                </a:solidFill>
                <a:latin typeface="Symbol"/>
                <a:cs typeface="Symbol"/>
              </a:rPr>
              <a:t>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f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2000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≤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g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2000" spc="-3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for</a:t>
            </a:r>
            <a:r>
              <a:rPr sz="2000" spc="-3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all</a:t>
            </a:r>
            <a:r>
              <a:rPr sz="2000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 </a:t>
            </a:r>
            <a:r>
              <a:rPr sz="2000" dirty="0">
                <a:solidFill>
                  <a:srgbClr val="3E3D00"/>
                </a:solidFill>
                <a:latin typeface="Symbol"/>
                <a:cs typeface="Symbol"/>
              </a:rPr>
              <a:t>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}</a:t>
            </a:r>
            <a:endParaRPr sz="2000" dirty="0">
              <a:latin typeface="Times New Roman"/>
              <a:cs typeface="Times New Roman"/>
            </a:endParaRPr>
          </a:p>
          <a:p>
            <a:pPr marL="95885">
              <a:lnSpc>
                <a:spcPct val="100000"/>
              </a:lnSpc>
              <a:spcBef>
                <a:spcPts val="475"/>
              </a:spcBef>
            </a:pP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1950" spc="30" baseline="25641" dirty="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/2</a:t>
            </a:r>
            <a:r>
              <a:rPr sz="2000" spc="-3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Symbol"/>
                <a:cs typeface="Symbol"/>
              </a:rPr>
              <a:t>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ω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sz="2000" i="1" spc="-3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B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u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sz="2000" i="1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1950" spc="30" baseline="25641" dirty="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/</a:t>
            </a:r>
            <a:r>
              <a:rPr sz="2000" spc="20" dirty="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sz="3600" spc="7" baseline="2314" dirty="0">
                <a:latin typeface="Symbol"/>
                <a:cs typeface="Symbol"/>
              </a:rPr>
              <a:t></a:t>
            </a:r>
            <a:r>
              <a:rPr sz="3600" spc="-562" baseline="2314" dirty="0"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ω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1950" spc="30" baseline="25641" dirty="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95885">
              <a:lnSpc>
                <a:spcPct val="100000"/>
              </a:lnSpc>
              <a:spcBef>
                <a:spcPts val="795"/>
              </a:spcBef>
            </a:pP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 relation</a:t>
            </a:r>
            <a:r>
              <a:rPr sz="2000" spc="-2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g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2000" spc="-3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Symbol"/>
                <a:cs typeface="Symbol"/>
              </a:rPr>
              <a:t>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ω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f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))</a:t>
            </a:r>
            <a:r>
              <a:rPr sz="2000" spc="-4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implies</a:t>
            </a:r>
            <a:r>
              <a:rPr sz="2000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that</a:t>
            </a:r>
            <a:endParaRPr sz="2000" dirty="0">
              <a:latin typeface="Times New Roman"/>
              <a:cs typeface="Times New Roman"/>
            </a:endParaRPr>
          </a:p>
          <a:p>
            <a:pPr marL="2397125">
              <a:lnSpc>
                <a:spcPct val="100000"/>
              </a:lnSpc>
              <a:spcBef>
                <a:spcPts val="1005"/>
              </a:spcBef>
            </a:pPr>
            <a:r>
              <a:rPr sz="2850" spc="-44" baseline="-35087" dirty="0">
                <a:latin typeface="Times New Roman"/>
                <a:cs typeface="Times New Roman"/>
              </a:rPr>
              <a:t>lim</a:t>
            </a:r>
            <a:r>
              <a:rPr sz="2850" spc="240" baseline="-35087" dirty="0">
                <a:latin typeface="Times New Roman"/>
                <a:cs typeface="Times New Roman"/>
              </a:rPr>
              <a:t> </a:t>
            </a:r>
            <a:r>
              <a:rPr sz="1900" i="1" spc="50" dirty="0">
                <a:latin typeface="Times New Roman"/>
                <a:cs typeface="Times New Roman"/>
              </a:rPr>
              <a:t>g</a:t>
            </a:r>
            <a:r>
              <a:rPr sz="1900" spc="50" dirty="0">
                <a:latin typeface="Times New Roman"/>
                <a:cs typeface="Times New Roman"/>
              </a:rPr>
              <a:t>(</a:t>
            </a:r>
            <a:r>
              <a:rPr sz="1900" i="1" spc="50" dirty="0">
                <a:latin typeface="Times New Roman"/>
                <a:cs typeface="Times New Roman"/>
              </a:rPr>
              <a:t>n</a:t>
            </a:r>
            <a:r>
              <a:rPr sz="1900" spc="50" dirty="0">
                <a:latin typeface="Times New Roman"/>
                <a:cs typeface="Times New Roman"/>
              </a:rPr>
              <a:t>)</a:t>
            </a:r>
            <a:endParaRPr sz="19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8759" y="2605582"/>
            <a:ext cx="121513" cy="13075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6671" y="4627930"/>
            <a:ext cx="121513" cy="13075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6671" y="5043982"/>
            <a:ext cx="121513" cy="13075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83914" y="1188161"/>
            <a:ext cx="18332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dirty="0">
                <a:latin typeface="Times New Roman"/>
                <a:cs typeface="Times New Roman"/>
              </a:rPr>
              <a:t>ω</a:t>
            </a:r>
            <a:r>
              <a:rPr i="1" spc="-95" dirty="0">
                <a:latin typeface="Times New Roman"/>
                <a:cs typeface="Times New Roman"/>
              </a:rPr>
              <a:t> </a:t>
            </a:r>
            <a:r>
              <a:rPr spc="-5" dirty="0"/>
              <a:t>표기법</a:t>
            </a:r>
          </a:p>
        </p:txBody>
      </p:sp>
      <p:sp>
        <p:nvSpPr>
          <p:cNvPr id="8" name="object 8"/>
          <p:cNvSpPr/>
          <p:nvPr/>
        </p:nvSpPr>
        <p:spPr>
          <a:xfrm>
            <a:off x="3583826" y="5674311"/>
            <a:ext cx="306070" cy="10795"/>
          </a:xfrm>
          <a:custGeom>
            <a:avLst/>
            <a:gdLst/>
            <a:ahLst/>
            <a:cxnLst/>
            <a:rect l="l" t="t" r="r" b="b"/>
            <a:pathLst>
              <a:path w="306070" h="10795">
                <a:moveTo>
                  <a:pt x="305741" y="0"/>
                </a:moveTo>
                <a:lnTo>
                  <a:pt x="0" y="0"/>
                </a:lnTo>
                <a:lnTo>
                  <a:pt x="0" y="10200"/>
                </a:lnTo>
                <a:lnTo>
                  <a:pt x="285034" y="10200"/>
                </a:lnTo>
                <a:lnTo>
                  <a:pt x="3057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210615" y="5726916"/>
            <a:ext cx="34544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i="1" spc="50" dirty="0">
                <a:latin typeface="Times New Roman"/>
                <a:cs typeface="Times New Roman"/>
              </a:rPr>
              <a:t>n</a:t>
            </a:r>
            <a:r>
              <a:rPr sz="1100" spc="30" dirty="0">
                <a:latin typeface="Symbol"/>
                <a:cs typeface="Symbol"/>
              </a:rPr>
              <a:t></a:t>
            </a:r>
            <a:r>
              <a:rPr sz="1100" spc="5" dirty="0">
                <a:latin typeface="Symbol"/>
                <a:cs typeface="Symbol"/>
              </a:rPr>
              <a:t></a:t>
            </a:r>
            <a:endParaRPr sz="11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20767" y="6312346"/>
            <a:ext cx="36004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sz="1300" spc="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113</a:t>
            </a:fld>
            <a:endParaRPr sz="1300" dirty="0">
              <a:latin typeface="에스코어 드림 3 Light" panose="020B0303030302020204" pitchFamily="34" charset="-127"/>
              <a:cs typeface="Malgun Gothic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DD9C67-334D-C7D6-1246-FF8D629AE1AB}"/>
              </a:ext>
            </a:extLst>
          </p:cNvPr>
          <p:cNvSpPr txBox="1"/>
          <p:nvPr/>
        </p:nvSpPr>
        <p:spPr>
          <a:xfrm>
            <a:off x="3200400" y="2590800"/>
            <a:ext cx="2512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03/18 </a:t>
            </a:r>
            <a:r>
              <a:rPr lang="ko-KR" altLang="en-US" sz="3600" dirty="0">
                <a:solidFill>
                  <a:srgbClr val="FF0000"/>
                </a:solidFill>
              </a:rPr>
              <a:t>수업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42897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620767" y="6312346"/>
            <a:ext cx="36004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sz="1300" spc="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115</a:t>
            </a:fld>
            <a:endParaRPr sz="1300" dirty="0">
              <a:latin typeface="에스코어 드림 3 Light" panose="020B0303030302020204" pitchFamily="34" charset="-127"/>
              <a:cs typeface="Malgun Gothic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6673" y="303021"/>
            <a:ext cx="44716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/>
              <a:t>차수의</a:t>
            </a:r>
            <a:r>
              <a:rPr sz="4200" spc="-425" dirty="0"/>
              <a:t> </a:t>
            </a:r>
            <a:r>
              <a:rPr sz="4200" dirty="0"/>
              <a:t>주요</a:t>
            </a:r>
            <a:r>
              <a:rPr sz="4200" spc="-434" dirty="0"/>
              <a:t> </a:t>
            </a:r>
            <a:r>
              <a:rPr sz="4200" dirty="0"/>
              <a:t>성질</a:t>
            </a:r>
            <a:r>
              <a:rPr sz="4200" spc="625" dirty="0"/>
              <a:t> </a:t>
            </a:r>
            <a:r>
              <a:rPr sz="4200" dirty="0">
                <a:latin typeface="Times New Roman"/>
                <a:cs typeface="Times New Roman"/>
              </a:rPr>
              <a:t>I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6540" y="1001623"/>
            <a:ext cx="8573135" cy="3634456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584835" indent="-521970">
              <a:lnSpc>
                <a:spcPct val="100000"/>
              </a:lnSpc>
              <a:spcBef>
                <a:spcPts val="975"/>
              </a:spcBef>
              <a:buSzPct val="85000"/>
              <a:buAutoNum type="arabicPeriod"/>
              <a:tabLst>
                <a:tab pos="584835" algn="l"/>
                <a:tab pos="585470" algn="l"/>
              </a:tabLst>
            </a:pP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g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2000" spc="-4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Symbol"/>
                <a:cs typeface="Symbol"/>
              </a:rPr>
              <a:t>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O(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f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))</a:t>
            </a:r>
            <a:r>
              <a:rPr sz="2000" spc="45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if</a:t>
            </a:r>
            <a:r>
              <a:rPr sz="2000" i="1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and</a:t>
            </a:r>
            <a:r>
              <a:rPr sz="2000" i="1" spc="-3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only</a:t>
            </a:r>
            <a:r>
              <a:rPr sz="2000" i="1" spc="-3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if</a:t>
            </a:r>
            <a:r>
              <a:rPr sz="2000" i="1" spc="48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f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2000" spc="-2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Symbol"/>
                <a:cs typeface="Symbol"/>
              </a:rPr>
              <a:t>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Ω(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g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))</a:t>
            </a:r>
            <a:endParaRPr sz="2000" dirty="0">
              <a:latin typeface="Times New Roman"/>
              <a:cs typeface="Times New Roman"/>
            </a:endParaRPr>
          </a:p>
          <a:p>
            <a:pPr marL="584835" indent="-521970">
              <a:lnSpc>
                <a:spcPct val="100000"/>
              </a:lnSpc>
              <a:spcBef>
                <a:spcPts val="875"/>
              </a:spcBef>
              <a:buSzPct val="85000"/>
              <a:buAutoNum type="arabicPeriod"/>
              <a:tabLst>
                <a:tab pos="584835" algn="l"/>
                <a:tab pos="585470" algn="l"/>
              </a:tabLst>
            </a:pP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g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2000" spc="-4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Symbol"/>
                <a:cs typeface="Symbol"/>
              </a:rPr>
              <a:t></a:t>
            </a:r>
            <a:r>
              <a:rPr sz="2000" dirty="0">
                <a:solidFill>
                  <a:srgbClr val="3E3D00"/>
                </a:solidFill>
                <a:latin typeface="Symbol"/>
                <a:cs typeface="Symbol"/>
              </a:rPr>
              <a:t>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f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))</a:t>
            </a:r>
            <a:r>
              <a:rPr sz="2000" spc="45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if</a:t>
            </a:r>
            <a:r>
              <a:rPr sz="2000" i="1" spc="-2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and</a:t>
            </a:r>
            <a:r>
              <a:rPr sz="2000" i="1" spc="-3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only</a:t>
            </a:r>
            <a:r>
              <a:rPr sz="2000" i="1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if</a:t>
            </a:r>
            <a:r>
              <a:rPr sz="2000" i="1" spc="47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f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2000" spc="-3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Symbol"/>
                <a:cs typeface="Symbol"/>
              </a:rPr>
              <a:t></a:t>
            </a:r>
            <a:r>
              <a:rPr sz="2000" dirty="0">
                <a:solidFill>
                  <a:srgbClr val="3E3D00"/>
                </a:solidFill>
                <a:latin typeface="Symbol"/>
                <a:cs typeface="Symbol"/>
              </a:rPr>
              <a:t>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g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))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E3D00"/>
              </a:buClr>
              <a:buFont typeface="Times New Roman"/>
              <a:buAutoNum type="arabicPeriod"/>
            </a:pPr>
            <a:endParaRPr sz="3250" dirty="0">
              <a:latin typeface="Times New Roman"/>
              <a:cs typeface="Times New Roman"/>
            </a:endParaRPr>
          </a:p>
          <a:p>
            <a:pPr marL="520700" marR="55880" indent="-457200" algn="just">
              <a:lnSpc>
                <a:spcPct val="116799"/>
              </a:lnSpc>
              <a:buSzPct val="85000"/>
              <a:buAutoNum type="arabicPeriod"/>
              <a:tabLst>
                <a:tab pos="520700" algn="l"/>
              </a:tabLst>
            </a:pP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b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&gt;</a:t>
            </a:r>
            <a:r>
              <a:rPr sz="2000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이고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&gt;</a:t>
            </a:r>
            <a:r>
              <a:rPr sz="2000" i="1" spc="-1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이면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sz="2000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log</a:t>
            </a:r>
            <a:r>
              <a:rPr sz="1950" i="1" spc="7" baseline="-10683" dirty="0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sz="1950" i="1" spc="-15" baseline="-10683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 </a:t>
            </a:r>
            <a:r>
              <a:rPr sz="2000" dirty="0">
                <a:solidFill>
                  <a:srgbClr val="3E3D00"/>
                </a:solidFill>
                <a:latin typeface="Symbol"/>
                <a:cs typeface="Symbol"/>
              </a:rPr>
              <a:t>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E3D00"/>
                </a:solidFill>
                <a:latin typeface="Symbol"/>
                <a:cs typeface="Symbol"/>
              </a:rPr>
              <a:t>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(log</a:t>
            </a:r>
            <a:r>
              <a:rPr sz="1950" i="1" spc="7" baseline="-10683" dirty="0">
                <a:solidFill>
                  <a:srgbClr val="3E3D00"/>
                </a:solidFill>
                <a:latin typeface="Times New Roman"/>
                <a:cs typeface="Times New Roman"/>
              </a:rPr>
              <a:t>b</a:t>
            </a:r>
            <a:r>
              <a:rPr sz="1950" i="1" spc="-30" baseline="-10683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은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항상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성립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즉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로그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(logarithm)</a:t>
            </a:r>
            <a:r>
              <a:rPr sz="2000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복 </a:t>
            </a:r>
            <a:r>
              <a:rPr sz="2000" spc="-69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잡도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함수는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모두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같은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카테고리에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속한다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sz="2000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따라서</a:t>
            </a:r>
            <a:r>
              <a:rPr sz="2000" spc="-204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통상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Symbol"/>
                <a:cs typeface="Symbol"/>
              </a:rPr>
              <a:t>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(lg</a:t>
            </a:r>
            <a:r>
              <a:rPr sz="2000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으로</a:t>
            </a:r>
            <a:r>
              <a:rPr sz="2000" spc="-23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표시 </a:t>
            </a:r>
            <a:r>
              <a:rPr sz="2000" spc="-69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한다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3E3D00"/>
              </a:buClr>
              <a:buFont typeface="Times New Roman"/>
              <a:buAutoNum type="arabicPeriod"/>
            </a:pPr>
            <a:endParaRPr sz="3250" dirty="0">
              <a:latin typeface="Times New Roman"/>
              <a:cs typeface="Times New Roman"/>
            </a:endParaRPr>
          </a:p>
          <a:p>
            <a:pPr marL="520700" marR="300355" indent="-457200">
              <a:lnSpc>
                <a:spcPct val="117000"/>
              </a:lnSpc>
              <a:buSzPct val="85000"/>
              <a:buAutoNum type="arabicPeriod"/>
              <a:tabLst>
                <a:tab pos="520065" algn="l"/>
                <a:tab pos="520700" algn="l"/>
              </a:tabLst>
            </a:pP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b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&gt;</a:t>
            </a:r>
            <a:r>
              <a:rPr sz="2000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&gt; 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0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이면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sz="2000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sz="1950" i="1" spc="22" baseline="4273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1950" i="1" baseline="4273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1950" i="1" spc="-247" baseline="4273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Symbol"/>
                <a:cs typeface="Symbol"/>
              </a:rPr>
              <a:t>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o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b</a:t>
            </a:r>
            <a:r>
              <a:rPr sz="1950" i="1" spc="30" baseline="4273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).</a:t>
            </a:r>
            <a:r>
              <a:rPr sz="2000" spc="-4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즉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지수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(e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x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p</a:t>
            </a:r>
            <a:r>
              <a:rPr sz="2000" spc="10" dirty="0">
                <a:solidFill>
                  <a:srgbClr val="3E3D00"/>
                </a:solidFill>
                <a:latin typeface="Times New Roman"/>
                <a:cs typeface="Times New Roman"/>
              </a:rPr>
              <a:t>o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spc="-15" dirty="0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l)</a:t>
            </a:r>
            <a:r>
              <a:rPr sz="2000" spc="-4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복잡도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함수가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모두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같은  카테고리</a:t>
            </a:r>
            <a:r>
              <a:rPr sz="2000" spc="-229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안에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있는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것은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아니다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4620767" y="6312346"/>
            <a:ext cx="36004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sz="1300" spc="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116</a:t>
            </a:fld>
            <a:endParaRPr sz="1300" dirty="0">
              <a:latin typeface="에스코어 드림 3 Light" panose="020B0303030302020204" pitchFamily="34" charset="-127"/>
              <a:cs typeface="Malgun Gothic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5757" y="462153"/>
            <a:ext cx="38741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차수의</a:t>
            </a:r>
            <a:r>
              <a:rPr spc="-370" dirty="0"/>
              <a:t> </a:t>
            </a:r>
            <a:r>
              <a:rPr dirty="0"/>
              <a:t>주요</a:t>
            </a:r>
            <a:r>
              <a:rPr spc="-370" dirty="0"/>
              <a:t> </a:t>
            </a:r>
            <a:r>
              <a:rPr dirty="0"/>
              <a:t>성질</a:t>
            </a:r>
            <a:r>
              <a:rPr spc="-365" dirty="0"/>
              <a:t> </a:t>
            </a:r>
            <a:r>
              <a:rPr dirty="0">
                <a:latin typeface="Times New Roman"/>
                <a:cs typeface="Times New Roman"/>
              </a:rPr>
              <a:t>II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4640" y="1209599"/>
            <a:ext cx="8305165" cy="161798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482600" indent="-457200">
              <a:lnSpc>
                <a:spcPct val="100000"/>
              </a:lnSpc>
              <a:spcBef>
                <a:spcPts val="500"/>
              </a:spcBef>
              <a:buSzPct val="85000"/>
              <a:buAutoNum type="arabicPeriod" startAt="5"/>
              <a:tabLst>
                <a:tab pos="481965" algn="l"/>
                <a:tab pos="482600" algn="l"/>
              </a:tabLst>
            </a:pP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&gt;</a:t>
            </a:r>
            <a:r>
              <a:rPr sz="2000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0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인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모든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에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대해서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sz="2000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spc="10" dirty="0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sz="1950" i="1" spc="15" baseline="4273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1950" i="1" spc="232" baseline="4273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Symbol"/>
                <a:cs typeface="Symbol"/>
              </a:rPr>
              <a:t>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o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!).</a:t>
            </a:r>
            <a:r>
              <a:rPr sz="2000" spc="-5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다시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말하면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!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은</a:t>
            </a:r>
            <a:r>
              <a:rPr sz="2000" spc="-229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어떤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지수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복잡도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 marL="482600">
              <a:lnSpc>
                <a:spcPct val="100000"/>
              </a:lnSpc>
              <a:spcBef>
                <a:spcPts val="395"/>
              </a:spcBef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함수보다도</a:t>
            </a:r>
            <a:r>
              <a:rPr sz="2000" spc="-23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나쁘다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482600" indent="-457200">
              <a:lnSpc>
                <a:spcPts val="2395"/>
              </a:lnSpc>
              <a:spcBef>
                <a:spcPts val="409"/>
              </a:spcBef>
              <a:buSzPct val="85000"/>
              <a:buFont typeface="Times New Roman"/>
              <a:buAutoNum type="arabicPeriod" startAt="6"/>
              <a:tabLst>
                <a:tab pos="481965" algn="l"/>
                <a:tab pos="482600" algn="l"/>
              </a:tabLst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복잡도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함수를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다음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순으로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나열해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보자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531495">
              <a:lnSpc>
                <a:spcPts val="4135"/>
              </a:lnSpc>
            </a:pPr>
            <a:r>
              <a:rPr sz="2150" spc="10" dirty="0">
                <a:latin typeface="Symbol"/>
                <a:cs typeface="Symbol"/>
              </a:rPr>
              <a:t></a:t>
            </a:r>
            <a:r>
              <a:rPr sz="2850" spc="-320" dirty="0">
                <a:latin typeface="Symbol"/>
                <a:cs typeface="Symbol"/>
              </a:rPr>
              <a:t></a:t>
            </a:r>
            <a:r>
              <a:rPr sz="2150" spc="-50" dirty="0">
                <a:latin typeface="Times New Roman"/>
                <a:cs typeface="Times New Roman"/>
              </a:rPr>
              <a:t>l</a:t>
            </a:r>
            <a:r>
              <a:rPr sz="2150" spc="25" dirty="0">
                <a:latin typeface="Times New Roman"/>
                <a:cs typeface="Times New Roman"/>
              </a:rPr>
              <a:t>g</a:t>
            </a:r>
            <a:r>
              <a:rPr sz="2150" spc="-210" dirty="0">
                <a:latin typeface="Times New Roman"/>
                <a:cs typeface="Times New Roman"/>
              </a:rPr>
              <a:t> </a:t>
            </a:r>
            <a:r>
              <a:rPr sz="2150" i="1" spc="95" dirty="0">
                <a:latin typeface="Times New Roman"/>
                <a:cs typeface="Times New Roman"/>
              </a:rPr>
              <a:t>n</a:t>
            </a:r>
            <a:r>
              <a:rPr sz="2850" spc="-425" dirty="0">
                <a:latin typeface="Symbol"/>
                <a:cs typeface="Symbol"/>
              </a:rPr>
              <a:t></a:t>
            </a:r>
            <a:r>
              <a:rPr sz="2150" spc="10" dirty="0">
                <a:latin typeface="Times New Roman"/>
                <a:cs typeface="Times New Roman"/>
              </a:rPr>
              <a:t>,</a:t>
            </a:r>
            <a:r>
              <a:rPr sz="2150" spc="-185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Symbol"/>
                <a:cs typeface="Symbol"/>
              </a:rPr>
              <a:t></a:t>
            </a:r>
            <a:r>
              <a:rPr sz="2850" spc="-285" dirty="0">
                <a:latin typeface="Symbol"/>
                <a:cs typeface="Symbol"/>
              </a:rPr>
              <a:t></a:t>
            </a:r>
            <a:r>
              <a:rPr sz="2150" i="1" spc="95" dirty="0">
                <a:latin typeface="Times New Roman"/>
                <a:cs typeface="Times New Roman"/>
              </a:rPr>
              <a:t>n</a:t>
            </a:r>
            <a:r>
              <a:rPr sz="2850" spc="-425" dirty="0">
                <a:latin typeface="Symbol"/>
                <a:cs typeface="Symbol"/>
              </a:rPr>
              <a:t></a:t>
            </a:r>
            <a:r>
              <a:rPr sz="2150" spc="10" dirty="0">
                <a:latin typeface="Times New Roman"/>
                <a:cs typeface="Times New Roman"/>
              </a:rPr>
              <a:t>,</a:t>
            </a:r>
            <a:r>
              <a:rPr sz="2150" spc="-190" dirty="0">
                <a:latin typeface="Times New Roman"/>
                <a:cs typeface="Times New Roman"/>
              </a:rPr>
              <a:t> </a:t>
            </a:r>
            <a:r>
              <a:rPr sz="2150" spc="10" dirty="0">
                <a:latin typeface="Symbol"/>
                <a:cs typeface="Symbol"/>
              </a:rPr>
              <a:t></a:t>
            </a:r>
            <a:r>
              <a:rPr sz="2850" spc="-285" dirty="0">
                <a:latin typeface="Symbol"/>
                <a:cs typeface="Symbol"/>
              </a:rPr>
              <a:t></a:t>
            </a:r>
            <a:r>
              <a:rPr sz="2150" i="1" spc="25" dirty="0">
                <a:latin typeface="Times New Roman"/>
                <a:cs typeface="Times New Roman"/>
              </a:rPr>
              <a:t>n</a:t>
            </a:r>
            <a:r>
              <a:rPr sz="2150" i="1" spc="-300" dirty="0">
                <a:latin typeface="Times New Roman"/>
                <a:cs typeface="Times New Roman"/>
              </a:rPr>
              <a:t> </a:t>
            </a:r>
            <a:r>
              <a:rPr sz="2150" spc="-50" dirty="0">
                <a:latin typeface="Times New Roman"/>
                <a:cs typeface="Times New Roman"/>
              </a:rPr>
              <a:t>l</a:t>
            </a:r>
            <a:r>
              <a:rPr sz="2150" spc="25" dirty="0">
                <a:latin typeface="Times New Roman"/>
                <a:cs typeface="Times New Roman"/>
              </a:rPr>
              <a:t>g</a:t>
            </a:r>
            <a:r>
              <a:rPr sz="2150" spc="-215" dirty="0">
                <a:latin typeface="Times New Roman"/>
                <a:cs typeface="Times New Roman"/>
              </a:rPr>
              <a:t> </a:t>
            </a:r>
            <a:r>
              <a:rPr sz="2150" i="1" spc="95" dirty="0">
                <a:latin typeface="Times New Roman"/>
                <a:cs typeface="Times New Roman"/>
              </a:rPr>
              <a:t>n</a:t>
            </a:r>
            <a:r>
              <a:rPr sz="2850" spc="-425" dirty="0">
                <a:latin typeface="Symbol"/>
                <a:cs typeface="Symbol"/>
              </a:rPr>
              <a:t></a:t>
            </a:r>
            <a:r>
              <a:rPr sz="2150" spc="10" dirty="0">
                <a:latin typeface="Times New Roman"/>
                <a:cs typeface="Times New Roman"/>
              </a:rPr>
              <a:t>,</a:t>
            </a:r>
            <a:r>
              <a:rPr sz="2150" spc="-185" dirty="0">
                <a:latin typeface="Times New Roman"/>
                <a:cs typeface="Times New Roman"/>
              </a:rPr>
              <a:t> </a:t>
            </a:r>
            <a:r>
              <a:rPr sz="2150" spc="15" dirty="0">
                <a:latin typeface="Symbol"/>
                <a:cs typeface="Symbol"/>
              </a:rPr>
              <a:t></a:t>
            </a:r>
            <a:r>
              <a:rPr sz="3450" spc="-580" dirty="0">
                <a:latin typeface="Symbol"/>
                <a:cs typeface="Symbol"/>
              </a:rPr>
              <a:t></a:t>
            </a:r>
            <a:r>
              <a:rPr sz="2150" i="1" spc="110" dirty="0">
                <a:latin typeface="Times New Roman"/>
                <a:cs typeface="Times New Roman"/>
              </a:rPr>
              <a:t>n</a:t>
            </a:r>
            <a:r>
              <a:rPr sz="1875" spc="22" baseline="42222" dirty="0">
                <a:latin typeface="Times New Roman"/>
                <a:cs typeface="Times New Roman"/>
              </a:rPr>
              <a:t>2</a:t>
            </a:r>
            <a:r>
              <a:rPr sz="1875" spc="-37" baseline="42222" dirty="0">
                <a:latin typeface="Times New Roman"/>
                <a:cs typeface="Times New Roman"/>
              </a:rPr>
              <a:t> </a:t>
            </a:r>
            <a:r>
              <a:rPr sz="3450" spc="-710" dirty="0">
                <a:latin typeface="Symbol"/>
                <a:cs typeface="Symbol"/>
              </a:rPr>
              <a:t></a:t>
            </a:r>
            <a:r>
              <a:rPr sz="2150" spc="10" dirty="0">
                <a:latin typeface="Times New Roman"/>
                <a:cs typeface="Times New Roman"/>
              </a:rPr>
              <a:t>,</a:t>
            </a:r>
            <a:r>
              <a:rPr sz="2150" spc="-185" dirty="0">
                <a:latin typeface="Times New Roman"/>
                <a:cs typeface="Times New Roman"/>
              </a:rPr>
              <a:t> </a:t>
            </a:r>
            <a:r>
              <a:rPr sz="2150" spc="15" dirty="0">
                <a:latin typeface="Symbol"/>
                <a:cs typeface="Symbol"/>
              </a:rPr>
              <a:t></a:t>
            </a:r>
            <a:r>
              <a:rPr sz="3450" spc="-575" dirty="0">
                <a:latin typeface="Symbol"/>
                <a:cs typeface="Symbol"/>
              </a:rPr>
              <a:t></a:t>
            </a:r>
            <a:r>
              <a:rPr sz="2150" i="1" spc="25" dirty="0">
                <a:latin typeface="Times New Roman"/>
                <a:cs typeface="Times New Roman"/>
              </a:rPr>
              <a:t>n</a:t>
            </a:r>
            <a:r>
              <a:rPr sz="2150" i="1" spc="-225" dirty="0">
                <a:latin typeface="Times New Roman"/>
                <a:cs typeface="Times New Roman"/>
              </a:rPr>
              <a:t> </a:t>
            </a:r>
            <a:r>
              <a:rPr sz="1875" i="1" spc="15" baseline="42222" dirty="0">
                <a:latin typeface="Times New Roman"/>
                <a:cs typeface="Times New Roman"/>
              </a:rPr>
              <a:t>j</a:t>
            </a:r>
            <a:r>
              <a:rPr sz="1875" i="1" spc="75" baseline="42222" dirty="0">
                <a:latin typeface="Times New Roman"/>
                <a:cs typeface="Times New Roman"/>
              </a:rPr>
              <a:t> </a:t>
            </a:r>
            <a:r>
              <a:rPr sz="3450" spc="-710" dirty="0">
                <a:latin typeface="Symbol"/>
                <a:cs typeface="Symbol"/>
              </a:rPr>
              <a:t></a:t>
            </a:r>
            <a:r>
              <a:rPr sz="2150" spc="10" dirty="0">
                <a:latin typeface="Times New Roman"/>
                <a:cs typeface="Times New Roman"/>
              </a:rPr>
              <a:t>,</a:t>
            </a:r>
            <a:r>
              <a:rPr sz="2150" spc="-185" dirty="0">
                <a:latin typeface="Times New Roman"/>
                <a:cs typeface="Times New Roman"/>
              </a:rPr>
              <a:t> </a:t>
            </a:r>
            <a:r>
              <a:rPr sz="2150" spc="15" dirty="0">
                <a:latin typeface="Symbol"/>
                <a:cs typeface="Symbol"/>
              </a:rPr>
              <a:t></a:t>
            </a:r>
            <a:r>
              <a:rPr sz="3450" spc="-580" dirty="0">
                <a:latin typeface="Symbol"/>
                <a:cs typeface="Symbol"/>
              </a:rPr>
              <a:t></a:t>
            </a:r>
            <a:r>
              <a:rPr sz="2150" i="1" spc="110" dirty="0">
                <a:latin typeface="Times New Roman"/>
                <a:cs typeface="Times New Roman"/>
              </a:rPr>
              <a:t>n</a:t>
            </a:r>
            <a:r>
              <a:rPr sz="1875" i="1" spc="22" baseline="42222" dirty="0">
                <a:latin typeface="Times New Roman"/>
                <a:cs typeface="Times New Roman"/>
              </a:rPr>
              <a:t>k</a:t>
            </a:r>
            <a:r>
              <a:rPr sz="1875" i="1" spc="127" baseline="42222" dirty="0">
                <a:latin typeface="Times New Roman"/>
                <a:cs typeface="Times New Roman"/>
              </a:rPr>
              <a:t> </a:t>
            </a:r>
            <a:r>
              <a:rPr sz="3450" spc="-710" dirty="0">
                <a:latin typeface="Symbol"/>
                <a:cs typeface="Symbol"/>
              </a:rPr>
              <a:t></a:t>
            </a:r>
            <a:r>
              <a:rPr sz="2150" spc="10" dirty="0">
                <a:latin typeface="Times New Roman"/>
                <a:cs typeface="Times New Roman"/>
              </a:rPr>
              <a:t>,</a:t>
            </a:r>
            <a:r>
              <a:rPr sz="2150" spc="-185" dirty="0">
                <a:latin typeface="Times New Roman"/>
                <a:cs typeface="Times New Roman"/>
              </a:rPr>
              <a:t> </a:t>
            </a:r>
            <a:r>
              <a:rPr sz="2150" spc="15" dirty="0">
                <a:latin typeface="Symbol"/>
                <a:cs typeface="Symbol"/>
              </a:rPr>
              <a:t></a:t>
            </a:r>
            <a:r>
              <a:rPr sz="3450" spc="-575" dirty="0">
                <a:latin typeface="Symbol"/>
                <a:cs typeface="Symbol"/>
              </a:rPr>
              <a:t></a:t>
            </a:r>
            <a:r>
              <a:rPr sz="2150" i="1" spc="140" dirty="0">
                <a:latin typeface="Times New Roman"/>
                <a:cs typeface="Times New Roman"/>
              </a:rPr>
              <a:t>a</a:t>
            </a:r>
            <a:r>
              <a:rPr sz="1875" i="1" spc="22" baseline="42222" dirty="0">
                <a:latin typeface="Times New Roman"/>
                <a:cs typeface="Times New Roman"/>
              </a:rPr>
              <a:t>n</a:t>
            </a:r>
            <a:r>
              <a:rPr sz="1875" i="1" baseline="42222" dirty="0">
                <a:latin typeface="Times New Roman"/>
                <a:cs typeface="Times New Roman"/>
              </a:rPr>
              <a:t> </a:t>
            </a:r>
            <a:r>
              <a:rPr sz="3450" spc="-710" dirty="0">
                <a:latin typeface="Symbol"/>
                <a:cs typeface="Symbol"/>
              </a:rPr>
              <a:t></a:t>
            </a:r>
            <a:r>
              <a:rPr sz="2150" spc="10" dirty="0">
                <a:latin typeface="Times New Roman"/>
                <a:cs typeface="Times New Roman"/>
              </a:rPr>
              <a:t>,</a:t>
            </a:r>
            <a:r>
              <a:rPr sz="2150" spc="-190" dirty="0">
                <a:latin typeface="Times New Roman"/>
                <a:cs typeface="Times New Roman"/>
              </a:rPr>
              <a:t> </a:t>
            </a:r>
            <a:r>
              <a:rPr sz="2150" spc="15" dirty="0">
                <a:latin typeface="Symbol"/>
                <a:cs typeface="Symbol"/>
              </a:rPr>
              <a:t></a:t>
            </a:r>
            <a:r>
              <a:rPr sz="3450" spc="-640" dirty="0">
                <a:latin typeface="Symbol"/>
                <a:cs typeface="Symbol"/>
              </a:rPr>
              <a:t></a:t>
            </a:r>
            <a:r>
              <a:rPr sz="2150" i="1" spc="110" dirty="0">
                <a:latin typeface="Times New Roman"/>
                <a:cs typeface="Times New Roman"/>
              </a:rPr>
              <a:t>b</a:t>
            </a:r>
            <a:r>
              <a:rPr sz="1875" i="1" spc="22" baseline="42222" dirty="0">
                <a:latin typeface="Times New Roman"/>
                <a:cs typeface="Times New Roman"/>
              </a:rPr>
              <a:t>n</a:t>
            </a:r>
            <a:r>
              <a:rPr sz="1875" i="1" spc="-7" baseline="42222" dirty="0">
                <a:latin typeface="Times New Roman"/>
                <a:cs typeface="Times New Roman"/>
              </a:rPr>
              <a:t> </a:t>
            </a:r>
            <a:r>
              <a:rPr sz="3450" spc="-710" dirty="0">
                <a:latin typeface="Symbol"/>
                <a:cs typeface="Symbol"/>
              </a:rPr>
              <a:t></a:t>
            </a:r>
            <a:r>
              <a:rPr sz="2150" spc="10" dirty="0">
                <a:latin typeface="Times New Roman"/>
                <a:cs typeface="Times New Roman"/>
              </a:rPr>
              <a:t>,</a:t>
            </a:r>
            <a:r>
              <a:rPr sz="2150" spc="-185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Symbol"/>
                <a:cs typeface="Symbol"/>
              </a:rPr>
              <a:t></a:t>
            </a:r>
            <a:r>
              <a:rPr sz="2850" spc="-280" dirty="0">
                <a:latin typeface="Symbol"/>
                <a:cs typeface="Symbol"/>
              </a:rPr>
              <a:t></a:t>
            </a:r>
            <a:r>
              <a:rPr sz="2150" i="1" spc="-140" dirty="0">
                <a:latin typeface="Times New Roman"/>
                <a:cs typeface="Times New Roman"/>
              </a:rPr>
              <a:t>n</a:t>
            </a:r>
            <a:r>
              <a:rPr sz="2150" spc="-155" dirty="0">
                <a:latin typeface="Times New Roman"/>
                <a:cs typeface="Times New Roman"/>
              </a:rPr>
              <a:t>!</a:t>
            </a:r>
            <a:r>
              <a:rPr sz="2850" spc="-225" dirty="0">
                <a:latin typeface="Symbol"/>
                <a:cs typeface="Symbol"/>
              </a:rPr>
              <a:t></a:t>
            </a:r>
            <a:endParaRPr sz="2850" dirty="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3038982"/>
            <a:ext cx="84899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여기서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&gt;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j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&gt;2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이고</a:t>
            </a:r>
            <a:r>
              <a:rPr sz="2000" spc="-23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b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&gt;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&gt;1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이다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sz="2000" spc="-4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복잡도함수</a:t>
            </a:r>
            <a:r>
              <a:rPr sz="2000" spc="-22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g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이</a:t>
            </a:r>
            <a:r>
              <a:rPr sz="2000" spc="-23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f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을</a:t>
            </a:r>
            <a:r>
              <a:rPr sz="2000" spc="-23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포함한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카테고리의</a:t>
            </a:r>
            <a:r>
              <a:rPr sz="2000" spc="-22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왼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0240" y="3394075"/>
            <a:ext cx="25038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쪽에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위치한다고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하면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4035374"/>
            <a:ext cx="1704339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9265" algn="l"/>
              </a:tabLst>
            </a:pPr>
            <a:r>
              <a:rPr sz="17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7.	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c</a:t>
            </a:r>
            <a:r>
              <a:rPr sz="2000" i="1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Symbol"/>
                <a:cs typeface="Symbol"/>
              </a:rPr>
              <a:t></a:t>
            </a:r>
            <a:r>
              <a:rPr sz="2000" spc="-2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0,</a:t>
            </a:r>
            <a:r>
              <a:rPr sz="2000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sz="2000" i="1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&gt;</a:t>
            </a:r>
            <a:r>
              <a:rPr sz="2000" spc="-3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0,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51574" y="3762034"/>
            <a:ext cx="5322570" cy="1244600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1255"/>
              </a:spcBef>
              <a:tabLst>
                <a:tab pos="1877695" algn="l"/>
                <a:tab pos="4736465" algn="l"/>
              </a:tabLst>
            </a:pPr>
            <a:r>
              <a:rPr sz="3375" i="1" spc="270" baseline="2469" dirty="0">
                <a:latin typeface="Times New Roman"/>
                <a:cs typeface="Times New Roman"/>
              </a:rPr>
              <a:t>g</a:t>
            </a:r>
            <a:r>
              <a:rPr sz="4425" spc="-419" baseline="1883" dirty="0">
                <a:latin typeface="Symbol"/>
                <a:cs typeface="Symbol"/>
              </a:rPr>
              <a:t></a:t>
            </a:r>
            <a:r>
              <a:rPr sz="3375" i="1" spc="172" baseline="2469" dirty="0">
                <a:latin typeface="Times New Roman"/>
                <a:cs typeface="Times New Roman"/>
              </a:rPr>
              <a:t>n</a:t>
            </a:r>
            <a:r>
              <a:rPr sz="4425" spc="-217" baseline="1883" dirty="0">
                <a:latin typeface="Symbol"/>
                <a:cs typeface="Symbol"/>
              </a:rPr>
              <a:t></a:t>
            </a:r>
            <a:r>
              <a:rPr sz="3375" spc="405" baseline="2469" dirty="0">
                <a:latin typeface="Symbol"/>
                <a:cs typeface="Symbol"/>
              </a:rPr>
              <a:t></a:t>
            </a:r>
            <a:r>
              <a:rPr sz="3375" spc="67" baseline="2469" dirty="0">
                <a:latin typeface="Symbol"/>
                <a:cs typeface="Symbol"/>
              </a:rPr>
              <a:t></a:t>
            </a:r>
            <a:r>
              <a:rPr sz="3375" baseline="2469" dirty="0"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sz="2000" spc="1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그리고</a:t>
            </a:r>
            <a:r>
              <a:rPr sz="2000" spc="-28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3375" i="1" spc="67" baseline="1234" dirty="0">
                <a:latin typeface="Times New Roman"/>
                <a:cs typeface="Times New Roman"/>
              </a:rPr>
              <a:t>h</a:t>
            </a:r>
            <a:r>
              <a:rPr sz="3000" spc="-280" dirty="0">
                <a:latin typeface="Symbol"/>
                <a:cs typeface="Symbol"/>
              </a:rPr>
              <a:t></a:t>
            </a:r>
            <a:r>
              <a:rPr sz="3375" i="1" spc="187" baseline="1234" dirty="0">
                <a:latin typeface="Times New Roman"/>
                <a:cs typeface="Times New Roman"/>
              </a:rPr>
              <a:t>n</a:t>
            </a:r>
            <a:r>
              <a:rPr sz="3000" spc="-150" dirty="0">
                <a:latin typeface="Symbol"/>
                <a:cs typeface="Symbol"/>
              </a:rPr>
              <a:t></a:t>
            </a:r>
            <a:r>
              <a:rPr sz="3375" spc="450" baseline="1234" dirty="0">
                <a:latin typeface="Symbol"/>
                <a:cs typeface="Symbol"/>
              </a:rPr>
              <a:t></a:t>
            </a:r>
            <a:r>
              <a:rPr sz="3375" spc="75" baseline="1234" dirty="0">
                <a:latin typeface="Symbol"/>
                <a:cs typeface="Symbol"/>
              </a:rPr>
              <a:t></a:t>
            </a:r>
            <a:r>
              <a:rPr sz="3000" spc="-229" dirty="0">
                <a:latin typeface="Symbol"/>
                <a:cs typeface="Symbol"/>
              </a:rPr>
              <a:t></a:t>
            </a:r>
            <a:r>
              <a:rPr sz="3000" spc="-370" dirty="0">
                <a:latin typeface="Times New Roman"/>
                <a:cs typeface="Times New Roman"/>
              </a:rPr>
              <a:t> </a:t>
            </a:r>
            <a:r>
              <a:rPr sz="3375" i="1" spc="37" baseline="1234" dirty="0">
                <a:latin typeface="Times New Roman"/>
                <a:cs typeface="Times New Roman"/>
              </a:rPr>
              <a:t>f</a:t>
            </a:r>
            <a:r>
              <a:rPr sz="3375" i="1" spc="-60" baseline="1234" dirty="0">
                <a:latin typeface="Times New Roman"/>
                <a:cs typeface="Times New Roman"/>
              </a:rPr>
              <a:t> </a:t>
            </a:r>
            <a:r>
              <a:rPr sz="3000" spc="-280" dirty="0">
                <a:latin typeface="Symbol"/>
                <a:cs typeface="Symbol"/>
              </a:rPr>
              <a:t></a:t>
            </a:r>
            <a:r>
              <a:rPr sz="3375" i="1" spc="187" baseline="1234" dirty="0">
                <a:latin typeface="Times New Roman"/>
                <a:cs typeface="Times New Roman"/>
              </a:rPr>
              <a:t>n</a:t>
            </a:r>
            <a:r>
              <a:rPr sz="3000" spc="-330" dirty="0">
                <a:latin typeface="Symbol"/>
                <a:cs typeface="Symbol"/>
              </a:rPr>
              <a:t></a:t>
            </a:r>
            <a:r>
              <a:rPr sz="3000" spc="-229" dirty="0">
                <a:latin typeface="Symbol"/>
                <a:cs typeface="Symbol"/>
              </a:rPr>
              <a:t>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이면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300" i="1" spc="40" dirty="0">
                <a:latin typeface="Times New Roman"/>
                <a:cs typeface="Times New Roman"/>
              </a:rPr>
              <a:t>c</a:t>
            </a:r>
            <a:r>
              <a:rPr sz="2300" i="1" spc="-325" dirty="0">
                <a:latin typeface="Times New Roman"/>
                <a:cs typeface="Times New Roman"/>
              </a:rPr>
              <a:t> </a:t>
            </a:r>
            <a:r>
              <a:rPr sz="2300" spc="50" dirty="0">
                <a:latin typeface="Symbol"/>
                <a:cs typeface="Symbol"/>
              </a:rPr>
              <a:t></a:t>
            </a:r>
            <a:r>
              <a:rPr sz="2300" spc="-180" dirty="0">
                <a:latin typeface="Times New Roman"/>
                <a:cs typeface="Times New Roman"/>
              </a:rPr>
              <a:t> </a:t>
            </a:r>
            <a:r>
              <a:rPr sz="2300" i="1" spc="185" dirty="0">
                <a:latin typeface="Times New Roman"/>
                <a:cs typeface="Times New Roman"/>
              </a:rPr>
              <a:t>g</a:t>
            </a:r>
            <a:r>
              <a:rPr sz="3050" spc="-290" dirty="0">
                <a:latin typeface="Symbol"/>
                <a:cs typeface="Symbol"/>
              </a:rPr>
              <a:t></a:t>
            </a:r>
            <a:r>
              <a:rPr sz="2300" i="1" spc="120" dirty="0">
                <a:latin typeface="Times New Roman"/>
                <a:cs typeface="Times New Roman"/>
              </a:rPr>
              <a:t>n</a:t>
            </a:r>
            <a:r>
              <a:rPr sz="3050" spc="-55" dirty="0">
                <a:latin typeface="Symbol"/>
                <a:cs typeface="Symbol"/>
              </a:rPr>
              <a:t></a:t>
            </a:r>
            <a:r>
              <a:rPr sz="2300" spc="50" dirty="0">
                <a:latin typeface="Symbol"/>
                <a:cs typeface="Symbol"/>
              </a:rPr>
              <a:t></a:t>
            </a:r>
            <a:r>
              <a:rPr sz="2300" spc="-175" dirty="0">
                <a:latin typeface="Times New Roman"/>
                <a:cs typeface="Times New Roman"/>
              </a:rPr>
              <a:t> </a:t>
            </a:r>
            <a:r>
              <a:rPr sz="2300" i="1" spc="45" dirty="0">
                <a:latin typeface="Times New Roman"/>
                <a:cs typeface="Times New Roman"/>
              </a:rPr>
              <a:t>d</a:t>
            </a:r>
            <a:r>
              <a:rPr sz="2300" i="1" spc="-135" dirty="0">
                <a:latin typeface="Times New Roman"/>
                <a:cs typeface="Times New Roman"/>
              </a:rPr>
              <a:t> </a:t>
            </a:r>
            <a:r>
              <a:rPr sz="2300" spc="50" dirty="0">
                <a:latin typeface="Symbol"/>
                <a:cs typeface="Symbol"/>
              </a:rPr>
              <a:t></a:t>
            </a:r>
            <a:r>
              <a:rPr sz="2300" spc="-290" dirty="0">
                <a:latin typeface="Times New Roman"/>
                <a:cs typeface="Times New Roman"/>
              </a:rPr>
              <a:t> </a:t>
            </a:r>
            <a:r>
              <a:rPr sz="2300" i="1" spc="45" dirty="0">
                <a:latin typeface="Times New Roman"/>
                <a:cs typeface="Times New Roman"/>
              </a:rPr>
              <a:t>h</a:t>
            </a:r>
            <a:r>
              <a:rPr sz="3050" spc="-295" dirty="0">
                <a:latin typeface="Symbol"/>
                <a:cs typeface="Symbol"/>
              </a:rPr>
              <a:t></a:t>
            </a:r>
            <a:r>
              <a:rPr sz="2300" i="1" spc="125" dirty="0">
                <a:latin typeface="Times New Roman"/>
                <a:cs typeface="Times New Roman"/>
              </a:rPr>
              <a:t>n</a:t>
            </a:r>
            <a:r>
              <a:rPr sz="3050" spc="-165" dirty="0">
                <a:latin typeface="Symbol"/>
                <a:cs typeface="Symbol"/>
              </a:rPr>
              <a:t></a:t>
            </a:r>
            <a:r>
              <a:rPr sz="2300" spc="285" dirty="0">
                <a:latin typeface="Symbol"/>
                <a:cs typeface="Symbol"/>
              </a:rPr>
              <a:t></a:t>
            </a:r>
            <a:r>
              <a:rPr sz="2300" spc="30" dirty="0">
                <a:latin typeface="Symbol"/>
                <a:cs typeface="Symbol"/>
              </a:rPr>
              <a:t></a:t>
            </a:r>
            <a:r>
              <a:rPr sz="3050" spc="-235" dirty="0">
                <a:latin typeface="Symbol"/>
                <a:cs typeface="Symbol"/>
              </a:rPr>
              <a:t></a:t>
            </a:r>
            <a:r>
              <a:rPr sz="3050" spc="-380" dirty="0">
                <a:latin typeface="Times New Roman"/>
                <a:cs typeface="Times New Roman"/>
              </a:rPr>
              <a:t> </a:t>
            </a:r>
            <a:r>
              <a:rPr sz="2300" i="1" spc="25" dirty="0">
                <a:latin typeface="Times New Roman"/>
                <a:cs typeface="Times New Roman"/>
              </a:rPr>
              <a:t>f</a:t>
            </a:r>
            <a:r>
              <a:rPr sz="2300" i="1" spc="-50" dirty="0">
                <a:latin typeface="Times New Roman"/>
                <a:cs typeface="Times New Roman"/>
              </a:rPr>
              <a:t> </a:t>
            </a:r>
            <a:r>
              <a:rPr sz="3050" spc="-290" dirty="0">
                <a:latin typeface="Symbol"/>
                <a:cs typeface="Symbol"/>
              </a:rPr>
              <a:t></a:t>
            </a:r>
            <a:r>
              <a:rPr sz="2300" i="1" spc="120" dirty="0">
                <a:latin typeface="Times New Roman"/>
                <a:cs typeface="Times New Roman"/>
              </a:rPr>
              <a:t>n</a:t>
            </a:r>
            <a:r>
              <a:rPr sz="3050" spc="-235" dirty="0">
                <a:latin typeface="Symbol"/>
                <a:cs typeface="Symbol"/>
              </a:rPr>
              <a:t></a:t>
            </a:r>
            <a:endParaRPr sz="3050" dirty="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33939" y="3238354"/>
            <a:ext cx="159385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i="1" spc="180" dirty="0">
                <a:latin typeface="Times New Roman"/>
                <a:cs typeface="Times New Roman"/>
              </a:rPr>
              <a:t>g</a:t>
            </a:r>
            <a:r>
              <a:rPr sz="2850" spc="-275" dirty="0">
                <a:latin typeface="Symbol"/>
                <a:cs typeface="Symbol"/>
              </a:rPr>
              <a:t></a:t>
            </a:r>
            <a:r>
              <a:rPr sz="2150" i="1" spc="114" dirty="0">
                <a:latin typeface="Times New Roman"/>
                <a:cs typeface="Times New Roman"/>
              </a:rPr>
              <a:t>n</a:t>
            </a:r>
            <a:r>
              <a:rPr sz="2850" spc="-145" dirty="0">
                <a:latin typeface="Symbol"/>
                <a:cs typeface="Symbol"/>
              </a:rPr>
              <a:t></a:t>
            </a:r>
            <a:r>
              <a:rPr sz="2150" spc="295" dirty="0">
                <a:latin typeface="Symbol"/>
                <a:cs typeface="Symbol"/>
              </a:rPr>
              <a:t></a:t>
            </a:r>
            <a:r>
              <a:rPr sz="1450" spc="45" dirty="0">
                <a:latin typeface="Symbol"/>
                <a:cs typeface="Symbol"/>
              </a:rPr>
              <a:t></a:t>
            </a:r>
            <a:r>
              <a:rPr sz="2850" spc="-220" dirty="0">
                <a:latin typeface="Symbol"/>
                <a:cs typeface="Symbol"/>
              </a:rPr>
              <a:t></a:t>
            </a:r>
            <a:r>
              <a:rPr sz="2850" spc="-355" dirty="0">
                <a:latin typeface="Times New Roman"/>
                <a:cs typeface="Times New Roman"/>
              </a:rPr>
              <a:t> </a:t>
            </a:r>
            <a:r>
              <a:rPr sz="2150" i="1" spc="20" dirty="0">
                <a:latin typeface="Times New Roman"/>
                <a:cs typeface="Times New Roman"/>
              </a:rPr>
              <a:t>f</a:t>
            </a:r>
            <a:r>
              <a:rPr sz="2150" i="1" spc="-40" dirty="0">
                <a:latin typeface="Times New Roman"/>
                <a:cs typeface="Times New Roman"/>
              </a:rPr>
              <a:t> </a:t>
            </a:r>
            <a:r>
              <a:rPr sz="2850" spc="-275" dirty="0">
                <a:latin typeface="Symbol"/>
                <a:cs typeface="Symbol"/>
              </a:rPr>
              <a:t></a:t>
            </a:r>
            <a:r>
              <a:rPr sz="2150" i="1" spc="114" dirty="0">
                <a:latin typeface="Times New Roman"/>
                <a:cs typeface="Times New Roman"/>
              </a:rPr>
              <a:t>n</a:t>
            </a:r>
            <a:r>
              <a:rPr sz="2850" spc="-315" dirty="0">
                <a:latin typeface="Symbol"/>
                <a:cs typeface="Symbol"/>
              </a:rPr>
              <a:t></a:t>
            </a:r>
            <a:r>
              <a:rPr sz="2850" spc="-220" dirty="0">
                <a:latin typeface="Symbol"/>
                <a:cs typeface="Symbol"/>
              </a:rPr>
              <a:t></a:t>
            </a:r>
            <a:endParaRPr sz="28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0986" y="75387"/>
            <a:ext cx="748220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82950" marR="5080" indent="-327088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극한</a:t>
            </a:r>
            <a:r>
              <a:rPr dirty="0">
                <a:latin typeface="Times New Roman"/>
                <a:cs typeface="Times New Roman"/>
              </a:rPr>
              <a:t>(li</a:t>
            </a:r>
            <a:r>
              <a:rPr spc="-20" dirty="0">
                <a:latin typeface="Times New Roman"/>
                <a:cs typeface="Times New Roman"/>
              </a:rPr>
              <a:t>m</a:t>
            </a:r>
            <a:r>
              <a:rPr dirty="0">
                <a:latin typeface="Times New Roman"/>
                <a:cs typeface="Times New Roman"/>
              </a:rPr>
              <a:t>i</a:t>
            </a:r>
            <a:r>
              <a:rPr spc="-15" dirty="0">
                <a:latin typeface="Times New Roman"/>
                <a:cs typeface="Times New Roman"/>
              </a:rPr>
              <a:t>t</a:t>
            </a:r>
            <a:r>
              <a:rPr spc="5" dirty="0">
                <a:latin typeface="Times New Roman"/>
                <a:cs typeface="Times New Roman"/>
              </a:rPr>
              <a:t>)</a:t>
            </a:r>
            <a:r>
              <a:rPr dirty="0"/>
              <a:t>을</a:t>
            </a:r>
            <a:r>
              <a:rPr spc="-345" dirty="0"/>
              <a:t> </a:t>
            </a:r>
            <a:r>
              <a:rPr spc="-5" dirty="0"/>
              <a:t>이용하</a:t>
            </a:r>
            <a:r>
              <a:rPr dirty="0"/>
              <a:t>여</a:t>
            </a:r>
            <a:r>
              <a:rPr spc="-370" dirty="0"/>
              <a:t> </a:t>
            </a:r>
            <a:r>
              <a:rPr spc="-5" dirty="0"/>
              <a:t>차수</a:t>
            </a:r>
            <a:r>
              <a:rPr dirty="0"/>
              <a:t>를</a:t>
            </a:r>
            <a:r>
              <a:rPr spc="-370" dirty="0"/>
              <a:t> </a:t>
            </a:r>
            <a:r>
              <a:rPr spc="-5" dirty="0"/>
              <a:t>구하는  </a:t>
            </a:r>
            <a:r>
              <a:rPr dirty="0"/>
              <a:t>방법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4446" y="3179368"/>
            <a:ext cx="121513" cy="130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36219" y="3035630"/>
            <a:ext cx="422592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예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제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24</a:t>
            </a:r>
            <a:r>
              <a:rPr sz="2000" spc="-2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다음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이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성립함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을</a:t>
            </a:r>
            <a:r>
              <a:rPr sz="2000" spc="-229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보이시오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7614" y="4426077"/>
            <a:ext cx="40925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indent="-343535">
              <a:lnSpc>
                <a:spcPct val="100000"/>
              </a:lnSpc>
              <a:spcBef>
                <a:spcPts val="100"/>
              </a:spcBef>
              <a:buClr>
                <a:srgbClr val="6F93DC"/>
              </a:buClr>
              <a:buSzPct val="85000"/>
              <a:buFont typeface="Wingdings"/>
              <a:buChar char=""/>
              <a:tabLst>
                <a:tab pos="381000" algn="l"/>
                <a:tab pos="381635" algn="l"/>
              </a:tabLst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예제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25</a:t>
            </a:r>
            <a:r>
              <a:rPr sz="2000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: 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b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&gt;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&gt;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0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일</a:t>
            </a:r>
            <a:r>
              <a:rPr sz="2000" spc="-24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때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sz="1950" i="1" spc="22" baseline="4273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1950" i="1" baseline="4273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1950" i="1" spc="-232" baseline="4273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Symbol"/>
                <a:cs typeface="Symbol"/>
              </a:rPr>
              <a:t>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o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b</a:t>
            </a:r>
            <a:r>
              <a:rPr sz="1950" i="1" spc="30" baseline="4273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50991" y="2524311"/>
            <a:ext cx="18288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195" dirty="0">
                <a:latin typeface="Symbol"/>
                <a:cs typeface="Symbol"/>
              </a:rPr>
              <a:t>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50991" y="2097922"/>
            <a:ext cx="18288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195" dirty="0">
                <a:latin typeface="Symbol"/>
                <a:cs typeface="Symbol"/>
              </a:rPr>
              <a:t>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25591" y="2353325"/>
            <a:ext cx="64770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82270" algn="l"/>
              </a:tabLst>
            </a:pPr>
            <a:r>
              <a:rPr sz="2100" spc="195" dirty="0">
                <a:latin typeface="Symbol"/>
                <a:cs typeface="Symbol"/>
              </a:rPr>
              <a:t></a:t>
            </a:r>
            <a:r>
              <a:rPr sz="2100" spc="195" dirty="0">
                <a:latin typeface="Times New Roman"/>
                <a:cs typeface="Times New Roman"/>
              </a:rPr>
              <a:t>	</a:t>
            </a:r>
            <a:r>
              <a:rPr sz="3150" spc="427" baseline="-21164" dirty="0">
                <a:latin typeface="Symbol"/>
                <a:cs typeface="Symbol"/>
              </a:rPr>
              <a:t></a:t>
            </a:r>
            <a:endParaRPr sz="3150" baseline="-21164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79056" y="1897897"/>
            <a:ext cx="480059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150" spc="322" baseline="-31746" dirty="0">
                <a:latin typeface="Symbol"/>
                <a:cs typeface="Symbol"/>
              </a:rPr>
              <a:t></a:t>
            </a:r>
            <a:r>
              <a:rPr sz="3150" spc="-30" baseline="-31746" dirty="0">
                <a:latin typeface="Times New Roman"/>
                <a:cs typeface="Times New Roman"/>
              </a:rPr>
              <a:t> </a:t>
            </a:r>
            <a:r>
              <a:rPr sz="2100" spc="195" dirty="0">
                <a:latin typeface="Symbol"/>
                <a:cs typeface="Symbol"/>
              </a:rPr>
              <a:t>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32619" y="2052223"/>
            <a:ext cx="18478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200" dirty="0">
                <a:latin typeface="Times New Roman"/>
                <a:cs typeface="Times New Roman"/>
              </a:rPr>
              <a:t>0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14170" y="1798400"/>
            <a:ext cx="642620" cy="82486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93345" marR="5080" indent="-81280">
              <a:lnSpc>
                <a:spcPts val="2960"/>
              </a:lnSpc>
              <a:spcBef>
                <a:spcPts val="505"/>
              </a:spcBef>
            </a:pPr>
            <a:r>
              <a:rPr sz="2100" i="1" u="sng" spc="-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00" i="1" u="sng" spc="3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</a:t>
            </a:r>
            <a:r>
              <a:rPr sz="2750" u="sng" spc="-14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</a:t>
            </a:r>
            <a:r>
              <a:rPr sz="2100" i="1" u="sng" spc="3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750" u="sng" spc="-9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</a:t>
            </a:r>
            <a:r>
              <a:rPr sz="2750" spc="-75" dirty="0">
                <a:latin typeface="Times New Roman"/>
                <a:cs typeface="Times New Roman"/>
              </a:rPr>
              <a:t> </a:t>
            </a:r>
            <a:r>
              <a:rPr sz="2100" i="1" spc="110" dirty="0">
                <a:latin typeface="Times New Roman"/>
                <a:cs typeface="Times New Roman"/>
              </a:rPr>
              <a:t>f</a:t>
            </a:r>
            <a:r>
              <a:rPr sz="2100" i="1" spc="-40" dirty="0">
                <a:latin typeface="Times New Roman"/>
                <a:cs typeface="Times New Roman"/>
              </a:rPr>
              <a:t> </a:t>
            </a:r>
            <a:r>
              <a:rPr sz="2750" spc="20" dirty="0">
                <a:latin typeface="Symbol"/>
                <a:cs typeface="Symbol"/>
              </a:rPr>
              <a:t></a:t>
            </a:r>
            <a:r>
              <a:rPr sz="2100" i="1" spc="20" dirty="0">
                <a:latin typeface="Times New Roman"/>
                <a:cs typeface="Times New Roman"/>
              </a:rPr>
              <a:t>n</a:t>
            </a:r>
            <a:r>
              <a:rPr sz="2750" spc="20" dirty="0">
                <a:latin typeface="Symbol"/>
                <a:cs typeface="Symbol"/>
              </a:rPr>
              <a:t>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25590" y="1652173"/>
            <a:ext cx="142938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150" spc="247" baseline="-3968" dirty="0">
                <a:latin typeface="Symbol"/>
                <a:cs typeface="Symbol"/>
              </a:rPr>
              <a:t></a:t>
            </a:r>
            <a:r>
              <a:rPr sz="2100" i="1" spc="165" dirty="0">
                <a:latin typeface="Times New Roman"/>
                <a:cs typeface="Times New Roman"/>
              </a:rPr>
              <a:t>c</a:t>
            </a:r>
            <a:r>
              <a:rPr sz="2100" i="1" spc="40" dirty="0">
                <a:latin typeface="Times New Roman"/>
                <a:cs typeface="Times New Roman"/>
              </a:rPr>
              <a:t> </a:t>
            </a:r>
            <a:r>
              <a:rPr sz="2100" spc="215" dirty="0">
                <a:latin typeface="Symbol"/>
                <a:cs typeface="Symbol"/>
              </a:rPr>
              <a:t>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spc="200" dirty="0">
                <a:latin typeface="Times New Roman"/>
                <a:cs typeface="Times New Roman"/>
              </a:rPr>
              <a:t>0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3000" baseline="-11111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이면</a:t>
            </a:r>
            <a:endParaRPr sz="3000" baseline="-11111" dirty="0">
              <a:latin typeface="에스코어 드림 3 Light" panose="020B0303030302020204" pitchFamily="34" charset="-127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40966" y="2052223"/>
            <a:ext cx="42862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120" dirty="0">
                <a:latin typeface="Times New Roman"/>
                <a:cs typeface="Times New Roman"/>
              </a:rPr>
              <a:t>lim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42247" y="2318915"/>
            <a:ext cx="444500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i="1" spc="185" dirty="0">
                <a:latin typeface="Times New Roman"/>
                <a:cs typeface="Times New Roman"/>
              </a:rPr>
              <a:t>n</a:t>
            </a:r>
            <a:r>
              <a:rPr sz="1200" spc="275" dirty="0">
                <a:latin typeface="Symbol"/>
                <a:cs typeface="Symbol"/>
              </a:rPr>
              <a:t></a:t>
            </a:r>
            <a:r>
              <a:rPr sz="1200" spc="180" dirty="0">
                <a:latin typeface="Symbol"/>
                <a:cs typeface="Symbol"/>
              </a:rPr>
              <a:t>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99001" y="2019062"/>
            <a:ext cx="537845" cy="83502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이면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 marL="15875">
              <a:lnSpc>
                <a:spcPct val="100000"/>
              </a:lnSpc>
              <a:spcBef>
                <a:spcPts val="790"/>
              </a:spcBef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이면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58970" y="1981593"/>
            <a:ext cx="155321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00" i="1" spc="170" dirty="0">
                <a:latin typeface="Times New Roman"/>
                <a:cs typeface="Times New Roman"/>
              </a:rPr>
              <a:t>g</a:t>
            </a:r>
            <a:r>
              <a:rPr sz="2800" spc="-270" dirty="0">
                <a:latin typeface="Symbol"/>
                <a:cs typeface="Symbol"/>
              </a:rPr>
              <a:t></a:t>
            </a:r>
            <a:r>
              <a:rPr sz="2100" i="1" spc="110" dirty="0">
                <a:latin typeface="Times New Roman"/>
                <a:cs typeface="Times New Roman"/>
              </a:rPr>
              <a:t>n</a:t>
            </a:r>
            <a:r>
              <a:rPr sz="2800" spc="-145" dirty="0">
                <a:latin typeface="Symbol"/>
                <a:cs typeface="Symbol"/>
              </a:rPr>
              <a:t></a:t>
            </a:r>
            <a:r>
              <a:rPr sz="2100" spc="285" dirty="0">
                <a:latin typeface="Symbol"/>
                <a:cs typeface="Symbol"/>
              </a:rPr>
              <a:t></a:t>
            </a:r>
            <a:r>
              <a:rPr sz="1400" spc="55" dirty="0">
                <a:latin typeface="Symbol"/>
                <a:cs typeface="Symbol"/>
              </a:rPr>
              <a:t></a:t>
            </a:r>
            <a:r>
              <a:rPr sz="2800" spc="-220" dirty="0">
                <a:latin typeface="Symbol"/>
                <a:cs typeface="Symbol"/>
              </a:rPr>
              <a:t></a:t>
            </a:r>
            <a:r>
              <a:rPr sz="2800" spc="-350" dirty="0">
                <a:latin typeface="Times New Roman"/>
                <a:cs typeface="Times New Roman"/>
              </a:rPr>
              <a:t> </a:t>
            </a:r>
            <a:r>
              <a:rPr sz="2100" i="1" spc="20" dirty="0">
                <a:latin typeface="Times New Roman"/>
                <a:cs typeface="Times New Roman"/>
              </a:rPr>
              <a:t>f</a:t>
            </a:r>
            <a:r>
              <a:rPr sz="2100" i="1" spc="-40" dirty="0">
                <a:latin typeface="Times New Roman"/>
                <a:cs typeface="Times New Roman"/>
              </a:rPr>
              <a:t> </a:t>
            </a:r>
            <a:r>
              <a:rPr sz="2800" spc="-270" dirty="0">
                <a:latin typeface="Symbol"/>
                <a:cs typeface="Symbol"/>
              </a:rPr>
              <a:t></a:t>
            </a:r>
            <a:r>
              <a:rPr sz="2100" i="1" spc="110" dirty="0">
                <a:latin typeface="Times New Roman"/>
                <a:cs typeface="Times New Roman"/>
              </a:rPr>
              <a:t>n</a:t>
            </a:r>
            <a:r>
              <a:rPr sz="2800" spc="-315" dirty="0">
                <a:latin typeface="Symbol"/>
                <a:cs typeface="Symbol"/>
              </a:rPr>
              <a:t></a:t>
            </a:r>
            <a:r>
              <a:rPr sz="2800" spc="-220" dirty="0">
                <a:latin typeface="Symbol"/>
                <a:cs typeface="Symbol"/>
              </a:rPr>
              <a:t>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89172" y="2406789"/>
            <a:ext cx="151511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00" i="1" spc="20" dirty="0">
                <a:latin typeface="Times New Roman"/>
                <a:cs typeface="Times New Roman"/>
              </a:rPr>
              <a:t>f</a:t>
            </a:r>
            <a:r>
              <a:rPr sz="2100" i="1" spc="-105" dirty="0">
                <a:latin typeface="Times New Roman"/>
                <a:cs typeface="Times New Roman"/>
              </a:rPr>
              <a:t> </a:t>
            </a:r>
            <a:r>
              <a:rPr sz="2800" spc="-60" dirty="0">
                <a:latin typeface="Symbol"/>
                <a:cs typeface="Symbol"/>
              </a:rPr>
              <a:t></a:t>
            </a:r>
            <a:r>
              <a:rPr sz="2100" i="1" spc="-60" dirty="0">
                <a:latin typeface="Times New Roman"/>
                <a:cs typeface="Times New Roman"/>
              </a:rPr>
              <a:t>n</a:t>
            </a:r>
            <a:r>
              <a:rPr sz="2800" spc="-60" dirty="0">
                <a:latin typeface="Symbol"/>
                <a:cs typeface="Symbol"/>
              </a:rPr>
              <a:t></a:t>
            </a:r>
            <a:r>
              <a:rPr sz="2100" spc="-60" dirty="0">
                <a:latin typeface="Symbol"/>
                <a:cs typeface="Symbol"/>
              </a:rPr>
              <a:t></a:t>
            </a:r>
            <a:r>
              <a:rPr sz="1400" spc="-60" dirty="0">
                <a:latin typeface="Symbol"/>
                <a:cs typeface="Symbol"/>
              </a:rPr>
              <a:t></a:t>
            </a:r>
            <a:r>
              <a:rPr sz="2800" spc="-60" dirty="0">
                <a:latin typeface="Symbol"/>
                <a:cs typeface="Symbol"/>
              </a:rPr>
              <a:t></a:t>
            </a:r>
            <a:r>
              <a:rPr sz="2100" i="1" spc="-60" dirty="0">
                <a:latin typeface="Times New Roman"/>
                <a:cs typeface="Times New Roman"/>
              </a:rPr>
              <a:t>g</a:t>
            </a:r>
            <a:r>
              <a:rPr sz="2800" spc="-60" dirty="0">
                <a:latin typeface="Symbol"/>
                <a:cs typeface="Symbol"/>
              </a:rPr>
              <a:t></a:t>
            </a:r>
            <a:r>
              <a:rPr sz="2100" i="1" spc="-60" dirty="0">
                <a:latin typeface="Times New Roman"/>
                <a:cs typeface="Times New Roman"/>
              </a:rPr>
              <a:t>n</a:t>
            </a:r>
            <a:r>
              <a:rPr sz="2800" spc="-60" dirty="0">
                <a:latin typeface="Symbol"/>
                <a:cs typeface="Symbol"/>
              </a:rPr>
              <a:t>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3014" y="1314957"/>
            <a:ext cx="6253480" cy="692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ts val="2145"/>
              </a:lnSpc>
              <a:spcBef>
                <a:spcPts val="105"/>
              </a:spcBef>
              <a:buClr>
                <a:srgbClr val="00CC99"/>
              </a:buClr>
              <a:buSzPct val="85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정리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endParaRPr sz="2000" dirty="0">
              <a:latin typeface="Times New Roman"/>
              <a:cs typeface="Times New Roman"/>
            </a:endParaRPr>
          </a:p>
          <a:p>
            <a:pPr marR="5080" algn="r">
              <a:lnSpc>
                <a:spcPts val="3105"/>
              </a:lnSpc>
            </a:pPr>
            <a:r>
              <a:rPr sz="2100" i="1" spc="175" dirty="0">
                <a:latin typeface="Times New Roman"/>
                <a:cs typeface="Times New Roman"/>
              </a:rPr>
              <a:t>g</a:t>
            </a:r>
            <a:r>
              <a:rPr sz="2800" spc="-270" dirty="0">
                <a:latin typeface="Symbol"/>
                <a:cs typeface="Symbol"/>
              </a:rPr>
              <a:t></a:t>
            </a:r>
            <a:r>
              <a:rPr sz="2100" i="1" spc="114" dirty="0">
                <a:latin typeface="Times New Roman"/>
                <a:cs typeface="Times New Roman"/>
              </a:rPr>
              <a:t>n</a:t>
            </a:r>
            <a:r>
              <a:rPr sz="2800" spc="-145" dirty="0">
                <a:latin typeface="Symbol"/>
                <a:cs typeface="Symbol"/>
              </a:rPr>
              <a:t></a:t>
            </a:r>
            <a:r>
              <a:rPr sz="2100" spc="260" dirty="0">
                <a:latin typeface="Symbol"/>
                <a:cs typeface="Symbol"/>
              </a:rPr>
              <a:t></a:t>
            </a:r>
            <a:r>
              <a:rPr sz="2100" spc="35" dirty="0">
                <a:latin typeface="Symbol"/>
                <a:cs typeface="Symbol"/>
              </a:rPr>
              <a:t></a:t>
            </a:r>
            <a:r>
              <a:rPr sz="2800" spc="-220" dirty="0">
                <a:latin typeface="Symbol"/>
                <a:cs typeface="Symbol"/>
              </a:rPr>
              <a:t></a:t>
            </a:r>
            <a:r>
              <a:rPr sz="2800" spc="-350" dirty="0">
                <a:latin typeface="Times New Roman"/>
                <a:cs typeface="Times New Roman"/>
              </a:rPr>
              <a:t> </a:t>
            </a:r>
            <a:r>
              <a:rPr sz="2100" i="1" spc="20" dirty="0">
                <a:latin typeface="Times New Roman"/>
                <a:cs typeface="Times New Roman"/>
              </a:rPr>
              <a:t>f</a:t>
            </a:r>
            <a:r>
              <a:rPr sz="2100" i="1" spc="-35" dirty="0">
                <a:latin typeface="Times New Roman"/>
                <a:cs typeface="Times New Roman"/>
              </a:rPr>
              <a:t> </a:t>
            </a:r>
            <a:r>
              <a:rPr sz="2800" spc="-265" dirty="0">
                <a:latin typeface="Symbol"/>
                <a:cs typeface="Symbol"/>
              </a:rPr>
              <a:t></a:t>
            </a:r>
            <a:r>
              <a:rPr sz="2100" i="1" spc="110" dirty="0">
                <a:latin typeface="Times New Roman"/>
                <a:cs typeface="Times New Roman"/>
              </a:rPr>
              <a:t>n</a:t>
            </a:r>
            <a:r>
              <a:rPr sz="2800" spc="-310" dirty="0">
                <a:latin typeface="Symbol"/>
                <a:cs typeface="Symbol"/>
              </a:rPr>
              <a:t></a:t>
            </a:r>
            <a:r>
              <a:rPr sz="2800" spc="-220" dirty="0">
                <a:latin typeface="Symbol"/>
                <a:cs typeface="Symbol"/>
              </a:rPr>
              <a:t></a:t>
            </a:r>
            <a:endParaRPr sz="2800" dirty="0">
              <a:latin typeface="Symbol"/>
              <a:cs typeface="Symbo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16391" y="3873224"/>
            <a:ext cx="317500" cy="10795"/>
          </a:xfrm>
          <a:custGeom>
            <a:avLst/>
            <a:gdLst/>
            <a:ahLst/>
            <a:cxnLst/>
            <a:rect l="l" t="t" r="r" b="b"/>
            <a:pathLst>
              <a:path w="317500" h="10795">
                <a:moveTo>
                  <a:pt x="317499" y="0"/>
                </a:moveTo>
                <a:lnTo>
                  <a:pt x="0" y="0"/>
                </a:lnTo>
                <a:lnTo>
                  <a:pt x="0" y="10552"/>
                </a:lnTo>
                <a:lnTo>
                  <a:pt x="317499" y="10552"/>
                </a:lnTo>
                <a:lnTo>
                  <a:pt x="3174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098852" y="3411070"/>
            <a:ext cx="329565" cy="324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925" i="1" spc="330" baseline="-25641" dirty="0">
                <a:latin typeface="Times New Roman"/>
                <a:cs typeface="Times New Roman"/>
              </a:rPr>
              <a:t>n</a:t>
            </a:r>
            <a:r>
              <a:rPr sz="1150" spc="220" dirty="0">
                <a:latin typeface="Times New Roman"/>
                <a:cs typeface="Times New Roman"/>
              </a:rPr>
              <a:t>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92590" y="3873795"/>
            <a:ext cx="175260" cy="324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spc="200" dirty="0">
                <a:latin typeface="Times New Roman"/>
                <a:cs typeface="Times New Roman"/>
              </a:rPr>
              <a:t>2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68360" y="3679371"/>
            <a:ext cx="239395" cy="324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spc="290" dirty="0">
                <a:latin typeface="Symbol"/>
                <a:cs typeface="Symbol"/>
              </a:rPr>
              <a:t></a:t>
            </a:r>
            <a:endParaRPr sz="1950">
              <a:latin typeface="Symbol"/>
              <a:cs typeface="Symbo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877220" y="3556665"/>
            <a:ext cx="521334" cy="339725"/>
            <a:chOff x="3877220" y="3556665"/>
            <a:chExt cx="521334" cy="339725"/>
          </a:xfrm>
        </p:grpSpPr>
        <p:sp>
          <p:nvSpPr>
            <p:cNvPr id="24" name="object 24"/>
            <p:cNvSpPr/>
            <p:nvPr/>
          </p:nvSpPr>
          <p:spPr>
            <a:xfrm>
              <a:off x="4146919" y="3559401"/>
              <a:ext cx="97790" cy="293370"/>
            </a:xfrm>
            <a:custGeom>
              <a:avLst/>
              <a:gdLst/>
              <a:ahLst/>
              <a:cxnLst/>
              <a:rect l="l" t="t" r="r" b="b"/>
              <a:pathLst>
                <a:path w="97789" h="293370">
                  <a:moveTo>
                    <a:pt x="97768" y="0"/>
                  </a:moveTo>
                  <a:lnTo>
                    <a:pt x="0" y="293334"/>
                  </a:lnTo>
                </a:path>
              </a:pathLst>
            </a:custGeom>
            <a:ln w="54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877220" y="3890521"/>
              <a:ext cx="521334" cy="0"/>
            </a:xfrm>
            <a:custGeom>
              <a:avLst/>
              <a:gdLst/>
              <a:ahLst/>
              <a:cxnLst/>
              <a:rect l="l" t="t" r="r" b="b"/>
              <a:pathLst>
                <a:path w="521335">
                  <a:moveTo>
                    <a:pt x="0" y="0"/>
                  </a:moveTo>
                  <a:lnTo>
                    <a:pt x="521261" y="0"/>
                  </a:lnTo>
                </a:path>
              </a:pathLst>
            </a:custGeom>
            <a:ln w="110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5088938" y="3890521"/>
            <a:ext cx="307340" cy="0"/>
          </a:xfrm>
          <a:custGeom>
            <a:avLst/>
            <a:gdLst/>
            <a:ahLst/>
            <a:cxnLst/>
            <a:rect l="l" t="t" r="r" b="b"/>
            <a:pathLst>
              <a:path w="307339">
                <a:moveTo>
                  <a:pt x="0" y="0"/>
                </a:moveTo>
                <a:lnTo>
                  <a:pt x="307048" y="0"/>
                </a:lnTo>
              </a:path>
            </a:pathLst>
          </a:custGeom>
          <a:ln w="110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455229" y="3683107"/>
            <a:ext cx="368935" cy="337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spc="45" dirty="0">
                <a:latin typeface="Symbol"/>
                <a:cs typeface="Symbol"/>
              </a:rPr>
              <a:t></a:t>
            </a:r>
            <a:r>
              <a:rPr sz="2050" spc="-60" dirty="0">
                <a:latin typeface="Times New Roman"/>
                <a:cs typeface="Times New Roman"/>
              </a:rPr>
              <a:t> </a:t>
            </a:r>
            <a:r>
              <a:rPr sz="2050" spc="45" dirty="0">
                <a:latin typeface="Times New Roman"/>
                <a:cs typeface="Times New Roman"/>
              </a:rPr>
              <a:t>0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162461" y="3519368"/>
            <a:ext cx="161925" cy="337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spc="45" dirty="0">
                <a:latin typeface="Times New Roman"/>
                <a:cs typeface="Times New Roman"/>
              </a:rPr>
              <a:t>1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457746" y="3683107"/>
            <a:ext cx="588645" cy="337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spc="45" dirty="0">
                <a:latin typeface="Symbol"/>
                <a:cs typeface="Symbol"/>
              </a:rPr>
              <a:t></a:t>
            </a:r>
            <a:r>
              <a:rPr sz="2050" spc="-90" dirty="0">
                <a:latin typeface="Times New Roman"/>
                <a:cs typeface="Times New Roman"/>
              </a:rPr>
              <a:t> </a:t>
            </a:r>
            <a:r>
              <a:rPr sz="2050" spc="5" dirty="0">
                <a:latin typeface="Times New Roman"/>
                <a:cs typeface="Times New Roman"/>
              </a:rPr>
              <a:t>lim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645998" y="3834746"/>
            <a:ext cx="774700" cy="337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55" dirty="0">
                <a:latin typeface="Times New Roman"/>
                <a:cs typeface="Times New Roman"/>
              </a:rPr>
              <a:t>n</a:t>
            </a:r>
            <a:r>
              <a:rPr sz="1200" spc="55" dirty="0">
                <a:latin typeface="Symbol"/>
                <a:cs typeface="Symbol"/>
              </a:rPr>
              <a:t>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3075" spc="82" baseline="-10840" dirty="0">
                <a:latin typeface="Times New Roman"/>
                <a:cs typeface="Times New Roman"/>
              </a:rPr>
              <a:t>2</a:t>
            </a:r>
            <a:r>
              <a:rPr sz="3075" i="1" spc="82" baseline="-10840" dirty="0">
                <a:latin typeface="Times New Roman"/>
                <a:cs typeface="Times New Roman"/>
              </a:rPr>
              <a:t>n</a:t>
            </a:r>
            <a:endParaRPr sz="3075" baseline="-1084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240776" y="3519368"/>
            <a:ext cx="161925" cy="337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spc="45" dirty="0">
                <a:latin typeface="Times New Roman"/>
                <a:cs typeface="Times New Roman"/>
              </a:rPr>
              <a:t>2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458045" y="3683107"/>
            <a:ext cx="376555" cy="337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spc="-20" dirty="0">
                <a:latin typeface="Times New Roman"/>
                <a:cs typeface="Times New Roman"/>
              </a:rPr>
              <a:t>l</a:t>
            </a:r>
            <a:r>
              <a:rPr sz="2050" spc="-25" dirty="0">
                <a:latin typeface="Times New Roman"/>
                <a:cs typeface="Times New Roman"/>
              </a:rPr>
              <a:t>i</a:t>
            </a:r>
            <a:r>
              <a:rPr sz="2050" spc="70" dirty="0">
                <a:latin typeface="Times New Roman"/>
                <a:cs typeface="Times New Roman"/>
              </a:rPr>
              <a:t>m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979171" y="3769679"/>
            <a:ext cx="300990" cy="337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075" i="1" spc="104" baseline="-24390" dirty="0">
                <a:latin typeface="Times New Roman"/>
                <a:cs typeface="Times New Roman"/>
              </a:rPr>
              <a:t>n</a:t>
            </a:r>
            <a:r>
              <a:rPr sz="1200" spc="70" dirty="0"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857234" y="3402882"/>
            <a:ext cx="306070" cy="337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075" i="1" spc="135" baseline="-24390" dirty="0">
                <a:latin typeface="Times New Roman"/>
                <a:cs typeface="Times New Roman"/>
              </a:rPr>
              <a:t>n</a:t>
            </a:r>
            <a:r>
              <a:rPr sz="1200" spc="90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59144" y="3942863"/>
            <a:ext cx="3848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75" dirty="0">
                <a:latin typeface="Times New Roman"/>
                <a:cs typeface="Times New Roman"/>
              </a:rPr>
              <a:t>n</a:t>
            </a:r>
            <a:r>
              <a:rPr sz="1200" spc="70" dirty="0">
                <a:latin typeface="Symbol"/>
                <a:cs typeface="Symbol"/>
              </a:rPr>
              <a:t></a:t>
            </a:r>
            <a:r>
              <a:rPr sz="1200" spc="35" dirty="0">
                <a:latin typeface="Symbol"/>
                <a:cs typeface="Symbol"/>
              </a:rPr>
              <a:t>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591560" y="5525708"/>
            <a:ext cx="295275" cy="0"/>
          </a:xfrm>
          <a:custGeom>
            <a:avLst/>
            <a:gdLst/>
            <a:ahLst/>
            <a:cxnLst/>
            <a:rect l="l" t="t" r="r" b="b"/>
            <a:pathLst>
              <a:path w="295275">
                <a:moveTo>
                  <a:pt x="0" y="0"/>
                </a:moveTo>
                <a:lnTo>
                  <a:pt x="294795" y="0"/>
                </a:lnTo>
              </a:path>
            </a:pathLst>
          </a:custGeom>
          <a:ln w="11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674529" y="5525708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>
                <a:moveTo>
                  <a:pt x="0" y="0"/>
                </a:moveTo>
                <a:lnTo>
                  <a:pt x="172158" y="0"/>
                </a:lnTo>
              </a:path>
            </a:pathLst>
          </a:custGeom>
          <a:ln w="11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842687" y="5286469"/>
            <a:ext cx="1915160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325120" algn="l"/>
              </a:tabLst>
            </a:pPr>
            <a:r>
              <a:rPr sz="3225" baseline="-9043" dirty="0">
                <a:latin typeface="Symbol"/>
                <a:cs typeface="Symbol"/>
              </a:rPr>
              <a:t></a:t>
            </a:r>
            <a:r>
              <a:rPr sz="3225" baseline="-9043" dirty="0">
                <a:latin typeface="Times New Roman"/>
                <a:cs typeface="Times New Roman"/>
              </a:rPr>
              <a:t>	</a:t>
            </a:r>
            <a:r>
              <a:rPr sz="3225" baseline="-3875" dirty="0">
                <a:latin typeface="Symbol"/>
                <a:cs typeface="Symbol"/>
              </a:rPr>
              <a:t></a:t>
            </a:r>
            <a:r>
              <a:rPr sz="3225" spc="-165" baseline="-3875" dirty="0">
                <a:latin typeface="Times New Roman"/>
                <a:cs typeface="Times New Roman"/>
              </a:rPr>
              <a:t> </a:t>
            </a:r>
            <a:r>
              <a:rPr sz="3225" baseline="-3875" dirty="0">
                <a:latin typeface="Times New Roman"/>
                <a:cs typeface="Times New Roman"/>
              </a:rPr>
              <a:t>0</a:t>
            </a:r>
            <a:r>
              <a:rPr sz="3225" spc="600" baseline="-3875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왜냐하면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171845" y="5308472"/>
            <a:ext cx="1480820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85495" algn="l"/>
              </a:tabLst>
            </a:pPr>
            <a:r>
              <a:rPr sz="2150" spc="-35" dirty="0">
                <a:latin typeface="Times New Roman"/>
                <a:cs typeface="Times New Roman"/>
              </a:rPr>
              <a:t>lim	</a:t>
            </a:r>
            <a:r>
              <a:rPr sz="2150" dirty="0">
                <a:latin typeface="Symbol"/>
                <a:cs typeface="Symbol"/>
              </a:rPr>
              <a:t></a:t>
            </a:r>
            <a:r>
              <a:rPr sz="2150" spc="-13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lim</a:t>
            </a:r>
            <a:r>
              <a:rPr sz="3225" baseline="-5167" dirty="0">
                <a:latin typeface="Symbol"/>
                <a:cs typeface="Symbol"/>
              </a:rPr>
              <a:t></a:t>
            </a:r>
            <a:endParaRPr sz="3225" baseline="-5167">
              <a:latin typeface="Symbol"/>
              <a:cs typeface="Symbo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744958" y="5512981"/>
            <a:ext cx="10541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i="1" dirty="0">
                <a:latin typeface="Times New Roman"/>
                <a:cs typeface="Times New Roman"/>
              </a:rPr>
              <a:t>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133713" y="5467585"/>
            <a:ext cx="890905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50" i="1" spc="45" dirty="0">
                <a:latin typeface="Times New Roman"/>
                <a:cs typeface="Times New Roman"/>
              </a:rPr>
              <a:t>n</a:t>
            </a:r>
            <a:r>
              <a:rPr sz="1250" spc="25" dirty="0">
                <a:latin typeface="Symbol"/>
                <a:cs typeface="Symbol"/>
              </a:rPr>
              <a:t></a:t>
            </a:r>
            <a:r>
              <a:rPr sz="3225" baseline="-18087" dirty="0">
                <a:latin typeface="Symbol"/>
                <a:cs typeface="Symbol"/>
              </a:rPr>
              <a:t></a:t>
            </a:r>
            <a:r>
              <a:rPr sz="3225" spc="-209" baseline="-18087" dirty="0">
                <a:latin typeface="Times New Roman"/>
                <a:cs typeface="Times New Roman"/>
              </a:rPr>
              <a:t> </a:t>
            </a:r>
            <a:r>
              <a:rPr sz="3225" i="1" baseline="-10335" dirty="0">
                <a:latin typeface="Times New Roman"/>
                <a:cs typeface="Times New Roman"/>
              </a:rPr>
              <a:t>b</a:t>
            </a:r>
            <a:r>
              <a:rPr sz="3225" i="1" spc="-187" baseline="-10335" dirty="0">
                <a:latin typeface="Times New Roman"/>
                <a:cs typeface="Times New Roman"/>
              </a:rPr>
              <a:t> </a:t>
            </a:r>
            <a:r>
              <a:rPr sz="3225" baseline="-18087" dirty="0">
                <a:latin typeface="Symbol"/>
                <a:cs typeface="Symbol"/>
              </a:rPr>
              <a:t></a:t>
            </a:r>
            <a:endParaRPr sz="3225" baseline="-18087">
              <a:latin typeface="Symbol"/>
              <a:cs typeface="Symbo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496730" y="5157034"/>
            <a:ext cx="618490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150" dirty="0">
                <a:latin typeface="Symbol"/>
                <a:cs typeface="Symbol"/>
              </a:rPr>
              <a:t></a:t>
            </a:r>
            <a:r>
              <a:rPr sz="2150" spc="-120" dirty="0">
                <a:latin typeface="Times New Roman"/>
                <a:cs typeface="Times New Roman"/>
              </a:rPr>
              <a:t> </a:t>
            </a:r>
            <a:r>
              <a:rPr sz="3225" i="1" baseline="3875" dirty="0">
                <a:latin typeface="Times New Roman"/>
                <a:cs typeface="Times New Roman"/>
              </a:rPr>
              <a:t>a</a:t>
            </a:r>
            <a:r>
              <a:rPr sz="3225" i="1" spc="-209" baseline="3875" dirty="0">
                <a:latin typeface="Times New Roman"/>
                <a:cs typeface="Times New Roman"/>
              </a:rPr>
              <a:t> </a:t>
            </a:r>
            <a:r>
              <a:rPr sz="2150" spc="85" dirty="0">
                <a:latin typeface="Symbol"/>
                <a:cs typeface="Symbol"/>
              </a:rPr>
              <a:t></a:t>
            </a:r>
            <a:r>
              <a:rPr sz="1875" i="1" baseline="64444" dirty="0">
                <a:latin typeface="Times New Roman"/>
                <a:cs typeface="Times New Roman"/>
              </a:rPr>
              <a:t>n</a:t>
            </a:r>
            <a:endParaRPr sz="1875" baseline="64444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147545" y="5467585"/>
            <a:ext cx="635000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50" i="1" spc="25" dirty="0">
                <a:latin typeface="Times New Roman"/>
                <a:cs typeface="Times New Roman"/>
              </a:rPr>
              <a:t>n</a:t>
            </a:r>
            <a:r>
              <a:rPr sz="1250" spc="25" dirty="0">
                <a:latin typeface="Symbol"/>
                <a:cs typeface="Symbol"/>
              </a:rPr>
              <a:t></a:t>
            </a:r>
            <a:r>
              <a:rPr sz="1250" spc="114" dirty="0">
                <a:latin typeface="Times New Roman"/>
                <a:cs typeface="Times New Roman"/>
              </a:rPr>
              <a:t> </a:t>
            </a:r>
            <a:r>
              <a:rPr sz="3225" i="1" baseline="-10335" dirty="0">
                <a:latin typeface="Times New Roman"/>
                <a:cs typeface="Times New Roman"/>
              </a:rPr>
              <a:t>b</a:t>
            </a:r>
            <a:endParaRPr sz="3225" baseline="-10335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571598" y="5014859"/>
            <a:ext cx="310515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225" i="1" spc="104" baseline="-24547" dirty="0">
                <a:latin typeface="Times New Roman"/>
                <a:cs typeface="Times New Roman"/>
              </a:rPr>
              <a:t>a</a:t>
            </a:r>
            <a:r>
              <a:rPr sz="1250" i="1" spc="70" dirty="0">
                <a:latin typeface="Times New Roman"/>
                <a:cs typeface="Times New Roman"/>
              </a:rPr>
              <a:t>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369704" y="5573422"/>
            <a:ext cx="171450" cy="0"/>
          </a:xfrm>
          <a:custGeom>
            <a:avLst/>
            <a:gdLst/>
            <a:ahLst/>
            <a:cxnLst/>
            <a:rect l="l" t="t" r="r" b="b"/>
            <a:pathLst>
              <a:path w="171450">
                <a:moveTo>
                  <a:pt x="0" y="0"/>
                </a:moveTo>
                <a:lnTo>
                  <a:pt x="171093" y="0"/>
                </a:lnTo>
              </a:path>
            </a:pathLst>
          </a:custGeom>
          <a:ln w="10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595558" y="5358977"/>
            <a:ext cx="342265" cy="3479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100" spc="15" dirty="0">
                <a:latin typeface="Symbol"/>
                <a:cs typeface="Symbol"/>
              </a:rPr>
              <a:t></a:t>
            </a:r>
            <a:r>
              <a:rPr sz="2100" spc="-275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620767" y="6312346"/>
            <a:ext cx="36004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sz="1300" spc="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117</a:t>
            </a:fld>
            <a:endParaRPr sz="1300" dirty="0">
              <a:latin typeface="에스코어 드림 3 Light" panose="020B0303030302020204" pitchFamily="34" charset="-127"/>
              <a:cs typeface="Malgun Gothic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953378" y="5358977"/>
            <a:ext cx="363855" cy="3479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100" spc="15" dirty="0">
                <a:latin typeface="Times New Roman"/>
                <a:cs typeface="Times New Roman"/>
              </a:rPr>
              <a:t>0</a:t>
            </a:r>
            <a:r>
              <a:rPr sz="2100" spc="-105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Symbol"/>
                <a:cs typeface="Symbol"/>
              </a:rPr>
              <a:t>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373455" y="5133257"/>
            <a:ext cx="163195" cy="783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905">
              <a:lnSpc>
                <a:spcPct val="118400"/>
              </a:lnSpc>
              <a:spcBef>
                <a:spcPts val="95"/>
              </a:spcBef>
            </a:pPr>
            <a:r>
              <a:rPr sz="2100" i="1" spc="10" dirty="0">
                <a:latin typeface="Times New Roman"/>
                <a:cs typeface="Times New Roman"/>
              </a:rPr>
              <a:t>a  b</a:t>
            </a:r>
            <a:endParaRPr sz="2100">
              <a:latin typeface="Times New Roman"/>
              <a:cs typeface="Times New Roman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5450BD5E-1E1D-3433-EC9F-2E25A39B4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1608" y="11575"/>
            <a:ext cx="9058708" cy="6782613"/>
          </a:xfrm>
          <a:prstGeom prst="rect">
            <a:avLst/>
          </a:prstGeom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4446" y="1313992"/>
            <a:ext cx="121513" cy="13075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6219" y="1170177"/>
            <a:ext cx="42830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E3D00"/>
                </a:solidFill>
              </a:rPr>
              <a:t>정리</a:t>
            </a:r>
            <a:r>
              <a:rPr sz="2000" spc="-215" dirty="0">
                <a:solidFill>
                  <a:srgbClr val="3E3D00"/>
                </a:solidFill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.3</a:t>
            </a:r>
            <a:r>
              <a:rPr sz="2000" dirty="0">
                <a:solidFill>
                  <a:srgbClr val="3E3D00"/>
                </a:solidFill>
              </a:rPr>
              <a:t>에</a:t>
            </a:r>
            <a:r>
              <a:rPr sz="2000" spc="-225" dirty="0">
                <a:solidFill>
                  <a:srgbClr val="3E3D00"/>
                </a:solidFill>
              </a:rPr>
              <a:t> </a:t>
            </a:r>
            <a:r>
              <a:rPr sz="2000" dirty="0">
                <a:solidFill>
                  <a:srgbClr val="3E3D00"/>
                </a:solidFill>
              </a:rPr>
              <a:t>의해</a:t>
            </a:r>
            <a:r>
              <a:rPr sz="2000" spc="-210" dirty="0">
                <a:solidFill>
                  <a:srgbClr val="3E3D00"/>
                </a:solidFill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&gt; 0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</a:rPr>
              <a:t>이면</a:t>
            </a:r>
            <a:r>
              <a:rPr sz="2000" spc="-215" dirty="0">
                <a:solidFill>
                  <a:srgbClr val="3E3D00"/>
                </a:solidFill>
              </a:rPr>
              <a:t> </a:t>
            </a:r>
            <a:r>
              <a:rPr sz="2000" dirty="0">
                <a:solidFill>
                  <a:srgbClr val="3E3D00"/>
                </a:solidFill>
              </a:rPr>
              <a:t>다음이</a:t>
            </a:r>
            <a:r>
              <a:rPr sz="2000" spc="-225" dirty="0">
                <a:solidFill>
                  <a:srgbClr val="3E3D00"/>
                </a:solidFill>
              </a:rPr>
              <a:t> </a:t>
            </a:r>
            <a:r>
              <a:rPr sz="2000" dirty="0">
                <a:solidFill>
                  <a:srgbClr val="3E3D00"/>
                </a:solidFill>
              </a:rPr>
              <a:t>성립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122" y="1900555"/>
            <a:ext cx="97916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sz="1950" i="1" baseline="4273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Symbol"/>
                <a:cs typeface="Symbol"/>
              </a:rPr>
              <a:t>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o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!)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3014" y="2570200"/>
            <a:ext cx="2487295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70205" indent="-358140">
              <a:lnSpc>
                <a:spcPct val="100000"/>
              </a:lnSpc>
              <a:spcBef>
                <a:spcPts val="580"/>
              </a:spcBef>
              <a:buAutoNum type="arabicParenBoth"/>
              <a:tabLst>
                <a:tab pos="370840" algn="l"/>
              </a:tabLst>
            </a:pP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if</a:t>
            </a:r>
            <a:r>
              <a:rPr sz="2000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sz="2000" i="1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≤1,</a:t>
            </a:r>
            <a:r>
              <a:rPr sz="2000" spc="-3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it</a:t>
            </a:r>
            <a:r>
              <a:rPr sz="2000" spc="-2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is</a:t>
            </a:r>
            <a:r>
              <a:rPr sz="2000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trivial.</a:t>
            </a:r>
            <a:endParaRPr sz="2000">
              <a:latin typeface="Times New Roman"/>
              <a:cs typeface="Times New Roman"/>
            </a:endParaRPr>
          </a:p>
          <a:p>
            <a:pPr marL="370205" indent="-358140">
              <a:lnSpc>
                <a:spcPct val="100000"/>
              </a:lnSpc>
              <a:spcBef>
                <a:spcPts val="480"/>
              </a:spcBef>
              <a:buAutoNum type="arabicParenBoth"/>
              <a:tabLst>
                <a:tab pos="370840" algn="l"/>
              </a:tabLst>
            </a:pP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if</a:t>
            </a:r>
            <a:r>
              <a:rPr sz="2000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sz="2000" i="1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&gt;1,</a:t>
            </a:r>
            <a:r>
              <a:rPr sz="2000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for</a:t>
            </a:r>
            <a:r>
              <a:rPr sz="2000" spc="-4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large</a:t>
            </a:r>
            <a:r>
              <a:rPr sz="2000" spc="-2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92033" y="6224125"/>
            <a:ext cx="294640" cy="0"/>
          </a:xfrm>
          <a:custGeom>
            <a:avLst/>
            <a:gdLst/>
            <a:ahLst/>
            <a:cxnLst/>
            <a:rect l="l" t="t" r="r" b="b"/>
            <a:pathLst>
              <a:path w="294639">
                <a:moveTo>
                  <a:pt x="0" y="0"/>
                </a:moveTo>
                <a:lnTo>
                  <a:pt x="294314" y="0"/>
                </a:lnTo>
              </a:path>
            </a:pathLst>
          </a:custGeom>
          <a:ln w="114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72306" y="6007888"/>
            <a:ext cx="1142365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786130" algn="l"/>
              </a:tabLst>
            </a:pPr>
            <a:r>
              <a:rPr sz="2100" spc="-35" dirty="0">
                <a:latin typeface="Times New Roman"/>
                <a:cs typeface="Times New Roman"/>
              </a:rPr>
              <a:t>li</a:t>
            </a:r>
            <a:r>
              <a:rPr sz="2100" spc="25" dirty="0">
                <a:latin typeface="Times New Roman"/>
                <a:cs typeface="Times New Roman"/>
              </a:rPr>
              <a:t>m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spc="20" dirty="0">
                <a:latin typeface="Symbol"/>
                <a:cs typeface="Symbol"/>
              </a:rPr>
              <a:t></a:t>
            </a:r>
            <a:r>
              <a:rPr sz="2100" spc="-65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Times New Roman"/>
                <a:cs typeface="Times New Roman"/>
              </a:rPr>
              <a:t>0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1974" y="5715200"/>
            <a:ext cx="309880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150" i="1" spc="120" baseline="-25132" dirty="0">
                <a:latin typeface="Times New Roman"/>
                <a:cs typeface="Times New Roman"/>
              </a:rPr>
              <a:t>a</a:t>
            </a:r>
            <a:r>
              <a:rPr sz="1250" i="1" spc="80" dirty="0">
                <a:latin typeface="Times New Roman"/>
                <a:cs typeface="Times New Roman"/>
              </a:rPr>
              <a:t>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48547" y="6165992"/>
            <a:ext cx="751205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250" i="1" spc="20" dirty="0">
                <a:latin typeface="Times New Roman"/>
                <a:cs typeface="Times New Roman"/>
              </a:rPr>
              <a:t>n</a:t>
            </a:r>
            <a:r>
              <a:rPr sz="1250" spc="20" dirty="0">
                <a:latin typeface="Symbol"/>
                <a:cs typeface="Symbol"/>
              </a:rPr>
              <a:t>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spc="130" dirty="0">
                <a:latin typeface="Times New Roman"/>
                <a:cs typeface="Times New Roman"/>
              </a:rPr>
              <a:t> </a:t>
            </a:r>
            <a:r>
              <a:rPr sz="3150" i="1" spc="-82" baseline="-10582" dirty="0">
                <a:latin typeface="Times New Roman"/>
                <a:cs typeface="Times New Roman"/>
              </a:rPr>
              <a:t>n</a:t>
            </a:r>
            <a:r>
              <a:rPr sz="3150" spc="-82" baseline="-10582" dirty="0">
                <a:latin typeface="Times New Roman"/>
                <a:cs typeface="Times New Roman"/>
              </a:rPr>
              <a:t>!</a:t>
            </a:r>
            <a:endParaRPr sz="3150" baseline="-10582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208733" y="3185693"/>
            <a:ext cx="143510" cy="0"/>
          </a:xfrm>
          <a:custGeom>
            <a:avLst/>
            <a:gdLst/>
            <a:ahLst/>
            <a:cxnLst/>
            <a:rect l="l" t="t" r="r" b="b"/>
            <a:pathLst>
              <a:path w="143510">
                <a:moveTo>
                  <a:pt x="0" y="0"/>
                </a:moveTo>
                <a:lnTo>
                  <a:pt x="143403" y="0"/>
                </a:lnTo>
              </a:path>
            </a:pathLst>
          </a:custGeom>
          <a:ln w="98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62928" y="5469836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648" y="0"/>
                </a:lnTo>
              </a:path>
            </a:pathLst>
          </a:custGeom>
          <a:ln w="10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85769" y="5469836"/>
            <a:ext cx="994410" cy="0"/>
          </a:xfrm>
          <a:custGeom>
            <a:avLst/>
            <a:gdLst/>
            <a:ahLst/>
            <a:cxnLst/>
            <a:rect l="l" t="t" r="r" b="b"/>
            <a:pathLst>
              <a:path w="994410">
                <a:moveTo>
                  <a:pt x="0" y="0"/>
                </a:moveTo>
                <a:lnTo>
                  <a:pt x="993809" y="0"/>
                </a:lnTo>
              </a:path>
            </a:pathLst>
          </a:custGeom>
          <a:ln w="10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40246" y="5469836"/>
            <a:ext cx="692150" cy="0"/>
          </a:xfrm>
          <a:custGeom>
            <a:avLst/>
            <a:gdLst/>
            <a:ahLst/>
            <a:cxnLst/>
            <a:rect l="l" t="t" r="r" b="b"/>
            <a:pathLst>
              <a:path w="692150">
                <a:moveTo>
                  <a:pt x="0" y="0"/>
                </a:moveTo>
                <a:lnTo>
                  <a:pt x="691785" y="0"/>
                </a:lnTo>
              </a:path>
            </a:pathLst>
          </a:custGeom>
          <a:ln w="10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92211" y="5469836"/>
            <a:ext cx="348615" cy="0"/>
          </a:xfrm>
          <a:custGeom>
            <a:avLst/>
            <a:gdLst/>
            <a:ahLst/>
            <a:cxnLst/>
            <a:rect l="l" t="t" r="r" b="b"/>
            <a:pathLst>
              <a:path w="348614">
                <a:moveTo>
                  <a:pt x="0" y="0"/>
                </a:moveTo>
                <a:lnTo>
                  <a:pt x="348465" y="0"/>
                </a:lnTo>
              </a:path>
            </a:pathLst>
          </a:custGeom>
          <a:ln w="10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85074" y="5469836"/>
            <a:ext cx="156210" cy="0"/>
          </a:xfrm>
          <a:custGeom>
            <a:avLst/>
            <a:gdLst/>
            <a:ahLst/>
            <a:cxnLst/>
            <a:rect l="l" t="t" r="r" b="b"/>
            <a:pathLst>
              <a:path w="156210">
                <a:moveTo>
                  <a:pt x="0" y="0"/>
                </a:moveTo>
                <a:lnTo>
                  <a:pt x="155823" y="0"/>
                </a:lnTo>
              </a:path>
            </a:pathLst>
          </a:custGeom>
          <a:ln w="10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633368" y="5265716"/>
            <a:ext cx="9779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i="1" spc="15" dirty="0"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94277" y="5354984"/>
            <a:ext cx="1846580" cy="320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558165" algn="l"/>
                <a:tab pos="1514475" algn="l"/>
              </a:tabLst>
            </a:pPr>
            <a:r>
              <a:rPr sz="2850" i="1" spc="120" baseline="-24853" dirty="0">
                <a:latin typeface="Times New Roman"/>
                <a:cs typeface="Times New Roman"/>
              </a:rPr>
              <a:t>a</a:t>
            </a:r>
            <a:r>
              <a:rPr sz="1100" spc="80" dirty="0">
                <a:latin typeface="Times New Roman"/>
                <a:cs typeface="Times New Roman"/>
              </a:rPr>
              <a:t>4	</a:t>
            </a:r>
            <a:r>
              <a:rPr sz="2850" spc="104" baseline="-24853" dirty="0">
                <a:latin typeface="Times New Roman"/>
                <a:cs typeface="Times New Roman"/>
              </a:rPr>
              <a:t>(</a:t>
            </a:r>
            <a:r>
              <a:rPr sz="2850" i="1" spc="104" baseline="-24853" dirty="0">
                <a:latin typeface="Times New Roman"/>
                <a:cs typeface="Times New Roman"/>
              </a:rPr>
              <a:t>a</a:t>
            </a:r>
            <a:r>
              <a:rPr sz="1100" spc="70" dirty="0">
                <a:latin typeface="Times New Roman"/>
                <a:cs typeface="Times New Roman"/>
              </a:rPr>
              <a:t>4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2850" spc="89" baseline="-24853" dirty="0">
                <a:latin typeface="Times New Roman"/>
                <a:cs typeface="Times New Roman"/>
              </a:rPr>
              <a:t>)</a:t>
            </a:r>
            <a:r>
              <a:rPr sz="1100" i="1" spc="60" dirty="0">
                <a:latin typeface="Times New Roman"/>
                <a:cs typeface="Times New Roman"/>
              </a:rPr>
              <a:t>n</a:t>
            </a:r>
            <a:r>
              <a:rPr sz="1100" i="1" spc="-14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/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2	</a:t>
            </a:r>
            <a:r>
              <a:rPr sz="2850" i="1" spc="120" baseline="-24853" dirty="0">
                <a:latin typeface="Times New Roman"/>
                <a:cs typeface="Times New Roman"/>
              </a:rPr>
              <a:t>a</a:t>
            </a:r>
            <a:r>
              <a:rPr sz="1100" spc="80" dirty="0">
                <a:latin typeface="Times New Roman"/>
                <a:cs typeface="Times New Roman"/>
              </a:rPr>
              <a:t>2</a:t>
            </a:r>
            <a:r>
              <a:rPr sz="1100" i="1" spc="80" dirty="0"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30937" y="5009203"/>
            <a:ext cx="1069340" cy="320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565785" algn="l"/>
              </a:tabLst>
            </a:pPr>
            <a:r>
              <a:rPr sz="2850" i="1" spc="120" baseline="-24853" dirty="0">
                <a:latin typeface="Times New Roman"/>
                <a:cs typeface="Times New Roman"/>
              </a:rPr>
              <a:t>a</a:t>
            </a:r>
            <a:r>
              <a:rPr sz="1100" i="1" spc="80" dirty="0">
                <a:latin typeface="Times New Roman"/>
                <a:cs typeface="Times New Roman"/>
              </a:rPr>
              <a:t>n	</a:t>
            </a:r>
            <a:r>
              <a:rPr sz="2850" spc="37" baseline="-61403" dirty="0">
                <a:latin typeface="Symbol"/>
                <a:cs typeface="Symbol"/>
              </a:rPr>
              <a:t></a:t>
            </a:r>
            <a:r>
              <a:rPr sz="2850" spc="555" baseline="-61403" dirty="0">
                <a:latin typeface="Times New Roman"/>
                <a:cs typeface="Times New Roman"/>
              </a:rPr>
              <a:t> </a:t>
            </a:r>
            <a:r>
              <a:rPr sz="2850" i="1" spc="120" baseline="-24853" dirty="0">
                <a:latin typeface="Times New Roman"/>
                <a:cs typeface="Times New Roman"/>
              </a:rPr>
              <a:t>a</a:t>
            </a:r>
            <a:r>
              <a:rPr sz="1100" i="1" spc="80" dirty="0"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27951" y="5009203"/>
            <a:ext cx="288290" cy="320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850" i="1" spc="120" baseline="-24853" dirty="0">
                <a:latin typeface="Times New Roman"/>
                <a:cs typeface="Times New Roman"/>
              </a:rPr>
              <a:t>a</a:t>
            </a:r>
            <a:r>
              <a:rPr sz="1100" i="1" spc="80" dirty="0"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87096" y="5111331"/>
            <a:ext cx="54229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30480" algn="r">
              <a:lnSpc>
                <a:spcPts val="690"/>
              </a:lnSpc>
              <a:spcBef>
                <a:spcPts val="125"/>
              </a:spcBef>
            </a:pPr>
            <a:r>
              <a:rPr sz="1100" i="1" spc="15" dirty="0"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  <a:p>
            <a:pPr marL="38100">
              <a:lnSpc>
                <a:spcPts val="1650"/>
              </a:lnSpc>
            </a:pPr>
            <a:r>
              <a:rPr sz="2850" spc="60" baseline="-35087" dirty="0">
                <a:latin typeface="Symbol"/>
                <a:cs typeface="Symbol"/>
              </a:rPr>
              <a:t></a:t>
            </a:r>
            <a:r>
              <a:rPr sz="2850" spc="-240" baseline="-35087" dirty="0">
                <a:latin typeface="Times New Roman"/>
                <a:cs typeface="Times New Roman"/>
              </a:rPr>
              <a:t> </a:t>
            </a:r>
            <a:r>
              <a:rPr sz="1900" i="1" spc="25" dirty="0">
                <a:latin typeface="Times New Roman"/>
                <a:cs typeface="Times New Roman"/>
              </a:rPr>
              <a:t>a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05051" y="5464991"/>
            <a:ext cx="215265" cy="320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00" i="1" spc="-110" dirty="0">
                <a:latin typeface="Times New Roman"/>
                <a:cs typeface="Times New Roman"/>
              </a:rPr>
              <a:t>n</a:t>
            </a:r>
            <a:r>
              <a:rPr sz="1900" spc="15" dirty="0">
                <a:latin typeface="Times New Roman"/>
                <a:cs typeface="Times New Roman"/>
              </a:rPr>
              <a:t>!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89259" y="5118705"/>
            <a:ext cx="149860" cy="320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00" spc="25" dirty="0">
                <a:latin typeface="Times New Roman"/>
                <a:cs typeface="Times New Roman"/>
              </a:rPr>
              <a:t>1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093276" y="5273110"/>
            <a:ext cx="554990" cy="51180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1895"/>
              </a:lnSpc>
              <a:spcBef>
                <a:spcPts val="130"/>
              </a:spcBef>
              <a:tabLst>
                <a:tab pos="459105" algn="l"/>
              </a:tabLst>
            </a:pPr>
            <a:r>
              <a:rPr sz="1900" spc="25" dirty="0">
                <a:latin typeface="Symbol"/>
                <a:cs typeface="Symbol"/>
              </a:rPr>
              <a:t></a:t>
            </a:r>
            <a:r>
              <a:rPr sz="1900" spc="-75" dirty="0">
                <a:latin typeface="Times New Roman"/>
                <a:cs typeface="Times New Roman"/>
              </a:rPr>
              <a:t> </a:t>
            </a:r>
            <a:r>
              <a:rPr sz="1900" spc="15" dirty="0">
                <a:latin typeface="Times New Roman"/>
                <a:cs typeface="Times New Roman"/>
              </a:rPr>
              <a:t>(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spc="15" dirty="0">
                <a:latin typeface="Times New Roman"/>
                <a:cs typeface="Times New Roman"/>
              </a:rPr>
              <a:t>)</a:t>
            </a:r>
            <a:endParaRPr sz="1900">
              <a:latin typeface="Times New Roman"/>
              <a:cs typeface="Times New Roman"/>
            </a:endParaRPr>
          </a:p>
          <a:p>
            <a:pPr marL="308610">
              <a:lnSpc>
                <a:spcPts val="1895"/>
              </a:lnSpc>
            </a:pPr>
            <a:r>
              <a:rPr sz="1900" i="1" spc="25" dirty="0">
                <a:latin typeface="Times New Roman"/>
                <a:cs typeface="Times New Roman"/>
              </a:rPr>
              <a:t>a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32178" y="5273110"/>
            <a:ext cx="161925" cy="320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00" spc="25" dirty="0">
                <a:latin typeface="Symbol"/>
                <a:cs typeface="Symbol"/>
              </a:rPr>
              <a:t>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277680" y="5273110"/>
            <a:ext cx="161925" cy="320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00" spc="25" dirty="0">
                <a:latin typeface="Symbol"/>
                <a:cs typeface="Symbol"/>
              </a:rPr>
              <a:t>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71709" y="5527222"/>
            <a:ext cx="248285" cy="31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20"/>
              </a:lnSpc>
            </a:pPr>
            <a:r>
              <a:rPr sz="1900" spc="50" dirty="0">
                <a:latin typeface="Lucida Sans Unicode"/>
                <a:cs typeface="Lucida Sans Unicode"/>
              </a:rPr>
              <a:t></a:t>
            </a:r>
            <a:endParaRPr sz="1900">
              <a:latin typeface="Lucida Sans Unicode"/>
              <a:cs typeface="Lucida Sans Unicode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426504" y="4353839"/>
            <a:ext cx="152400" cy="10795"/>
          </a:xfrm>
          <a:custGeom>
            <a:avLst/>
            <a:gdLst/>
            <a:ahLst/>
            <a:cxnLst/>
            <a:rect l="l" t="t" r="r" b="b"/>
            <a:pathLst>
              <a:path w="152400" h="10795">
                <a:moveTo>
                  <a:pt x="151997" y="0"/>
                </a:moveTo>
                <a:lnTo>
                  <a:pt x="0" y="0"/>
                </a:lnTo>
                <a:lnTo>
                  <a:pt x="0" y="10415"/>
                </a:lnTo>
                <a:lnTo>
                  <a:pt x="151997" y="10415"/>
                </a:lnTo>
                <a:lnTo>
                  <a:pt x="1519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08217" y="4353839"/>
            <a:ext cx="152400" cy="10795"/>
          </a:xfrm>
          <a:custGeom>
            <a:avLst/>
            <a:gdLst/>
            <a:ahLst/>
            <a:cxnLst/>
            <a:rect l="l" t="t" r="r" b="b"/>
            <a:pathLst>
              <a:path w="152400" h="10795">
                <a:moveTo>
                  <a:pt x="151997" y="0"/>
                </a:moveTo>
                <a:lnTo>
                  <a:pt x="0" y="0"/>
                </a:lnTo>
                <a:lnTo>
                  <a:pt x="0" y="10415"/>
                </a:lnTo>
                <a:lnTo>
                  <a:pt x="151997" y="10415"/>
                </a:lnTo>
                <a:lnTo>
                  <a:pt x="1519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284753" y="4290926"/>
            <a:ext cx="565785" cy="73215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5"/>
              </a:spcBef>
            </a:pPr>
            <a:r>
              <a:rPr sz="1900" spc="10" dirty="0">
                <a:latin typeface="Symbol"/>
                <a:cs typeface="Symbol"/>
              </a:rPr>
              <a:t></a:t>
            </a:r>
            <a:r>
              <a:rPr sz="1900" spc="-260" dirty="0">
                <a:latin typeface="Times New Roman"/>
                <a:cs typeface="Times New Roman"/>
              </a:rPr>
              <a:t> </a:t>
            </a:r>
            <a:r>
              <a:rPr sz="2850" spc="22" baseline="7309" dirty="0">
                <a:latin typeface="Times New Roman"/>
                <a:cs typeface="Times New Roman"/>
              </a:rPr>
              <a:t>2</a:t>
            </a:r>
            <a:r>
              <a:rPr sz="2850" spc="-412" baseline="7309" dirty="0">
                <a:latin typeface="Times New Roman"/>
                <a:cs typeface="Times New Roman"/>
              </a:rPr>
              <a:t> </a:t>
            </a:r>
            <a:r>
              <a:rPr sz="1900" spc="140" dirty="0">
                <a:latin typeface="Symbol"/>
                <a:cs typeface="Symbol"/>
              </a:rPr>
              <a:t></a:t>
            </a:r>
            <a:r>
              <a:rPr sz="2850" spc="15" baseline="27777" dirty="0">
                <a:latin typeface="Symbol"/>
                <a:cs typeface="Symbol"/>
              </a:rPr>
              <a:t></a:t>
            </a:r>
            <a:endParaRPr sz="2850" baseline="27777">
              <a:latin typeface="Symbol"/>
              <a:cs typeface="Symbol"/>
            </a:endParaRPr>
          </a:p>
          <a:p>
            <a:pPr marL="376555">
              <a:lnSpc>
                <a:spcPct val="100000"/>
              </a:lnSpc>
              <a:spcBef>
                <a:spcPts val="605"/>
              </a:spcBef>
            </a:pPr>
            <a:r>
              <a:rPr sz="1600" spc="-10" dirty="0">
                <a:solidFill>
                  <a:srgbClr val="3E3D00"/>
                </a:solidFill>
                <a:latin typeface="Times New Roman"/>
                <a:cs typeface="Times New Roman"/>
              </a:rPr>
              <a:t>...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666793" y="4162820"/>
            <a:ext cx="214629" cy="3194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00" i="1" spc="-114" dirty="0">
                <a:latin typeface="Times New Roman"/>
                <a:cs typeface="Times New Roman"/>
              </a:rPr>
              <a:t>n</a:t>
            </a:r>
            <a:r>
              <a:rPr sz="1900" spc="10" dirty="0">
                <a:latin typeface="Times New Roman"/>
                <a:cs typeface="Times New Roman"/>
              </a:rPr>
              <a:t>!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974777" y="4026460"/>
            <a:ext cx="1508760" cy="3194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47980" indent="-310515">
              <a:lnSpc>
                <a:spcPct val="100000"/>
              </a:lnSpc>
              <a:spcBef>
                <a:spcPts val="130"/>
              </a:spcBef>
              <a:buChar char=""/>
              <a:tabLst>
                <a:tab pos="347980" algn="l"/>
                <a:tab pos="348615" algn="l"/>
              </a:tabLst>
            </a:pPr>
            <a:r>
              <a:rPr sz="1900" spc="10" dirty="0">
                <a:latin typeface="Symbol"/>
                <a:cs typeface="Symbol"/>
              </a:rPr>
              <a:t></a:t>
            </a:r>
            <a:r>
              <a:rPr sz="1900" spc="-275" dirty="0">
                <a:latin typeface="Times New Roman"/>
                <a:cs typeface="Times New Roman"/>
              </a:rPr>
              <a:t> </a:t>
            </a:r>
            <a:r>
              <a:rPr sz="2850" i="1" spc="22" baseline="4385" dirty="0">
                <a:latin typeface="Times New Roman"/>
                <a:cs typeface="Times New Roman"/>
              </a:rPr>
              <a:t>n</a:t>
            </a:r>
            <a:r>
              <a:rPr sz="2850" i="1" spc="-390" baseline="4385" dirty="0">
                <a:latin typeface="Times New Roman"/>
                <a:cs typeface="Times New Roman"/>
              </a:rPr>
              <a:t> </a:t>
            </a:r>
            <a:r>
              <a:rPr sz="1900" spc="140" dirty="0">
                <a:latin typeface="Symbol"/>
                <a:cs typeface="Symbol"/>
              </a:rPr>
              <a:t></a:t>
            </a:r>
            <a:r>
              <a:rPr sz="1900" spc="10" dirty="0">
                <a:latin typeface="Symbol"/>
                <a:cs typeface="Symbol"/>
              </a:rPr>
              <a:t></a:t>
            </a:r>
            <a:r>
              <a:rPr sz="1900" spc="-275" dirty="0">
                <a:latin typeface="Times New Roman"/>
                <a:cs typeface="Times New Roman"/>
              </a:rPr>
              <a:t> </a:t>
            </a:r>
            <a:r>
              <a:rPr sz="2850" i="1" spc="22" baseline="4385" dirty="0">
                <a:latin typeface="Times New Roman"/>
                <a:cs typeface="Times New Roman"/>
              </a:rPr>
              <a:t>n</a:t>
            </a:r>
            <a:r>
              <a:rPr sz="2850" i="1" spc="-390" baseline="4385" dirty="0">
                <a:latin typeface="Times New Roman"/>
                <a:cs typeface="Times New Roman"/>
              </a:rPr>
              <a:t> </a:t>
            </a:r>
            <a:r>
              <a:rPr sz="1900" spc="10" dirty="0">
                <a:latin typeface="Symbol"/>
                <a:cs typeface="Symbol"/>
              </a:rPr>
              <a:t></a:t>
            </a:r>
            <a:r>
              <a:rPr sz="1900" spc="-215" dirty="0">
                <a:latin typeface="Times New Roman"/>
                <a:cs typeface="Times New Roman"/>
              </a:rPr>
              <a:t> </a:t>
            </a:r>
            <a:r>
              <a:rPr sz="2400" spc="-15" baseline="-17361" dirty="0">
                <a:solidFill>
                  <a:srgbClr val="3E3D00"/>
                </a:solidFill>
                <a:latin typeface="Times New Roman"/>
                <a:cs typeface="Times New Roman"/>
              </a:rPr>
              <a:t>..</a:t>
            </a:r>
            <a:r>
              <a:rPr sz="2400" spc="-7" baseline="-17361" dirty="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sz="2400" baseline="-17361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400" spc="-67" baseline="-17361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1900" spc="10" dirty="0">
                <a:latin typeface="Symbol"/>
                <a:cs typeface="Symbol"/>
              </a:rPr>
              <a:t>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285744" y="3715511"/>
            <a:ext cx="1501140" cy="285115"/>
          </a:xfrm>
          <a:custGeom>
            <a:avLst/>
            <a:gdLst/>
            <a:ahLst/>
            <a:cxnLst/>
            <a:rect l="l" t="t" r="r" b="b"/>
            <a:pathLst>
              <a:path w="1501139" h="285114">
                <a:moveTo>
                  <a:pt x="0" y="284988"/>
                </a:moveTo>
                <a:lnTo>
                  <a:pt x="1871" y="229504"/>
                </a:lnTo>
                <a:lnTo>
                  <a:pt x="6969" y="184213"/>
                </a:lnTo>
                <a:lnTo>
                  <a:pt x="14519" y="153685"/>
                </a:lnTo>
                <a:lnTo>
                  <a:pt x="23748" y="142494"/>
                </a:lnTo>
                <a:lnTo>
                  <a:pt x="640460" y="142494"/>
                </a:lnTo>
                <a:lnTo>
                  <a:pt x="649690" y="131302"/>
                </a:lnTo>
                <a:lnTo>
                  <a:pt x="657240" y="100774"/>
                </a:lnTo>
                <a:lnTo>
                  <a:pt x="662338" y="55483"/>
                </a:lnTo>
                <a:lnTo>
                  <a:pt x="664209" y="0"/>
                </a:lnTo>
                <a:lnTo>
                  <a:pt x="666081" y="55483"/>
                </a:lnTo>
                <a:lnTo>
                  <a:pt x="671179" y="100774"/>
                </a:lnTo>
                <a:lnTo>
                  <a:pt x="678729" y="131302"/>
                </a:lnTo>
                <a:lnTo>
                  <a:pt x="687958" y="142494"/>
                </a:lnTo>
                <a:lnTo>
                  <a:pt x="1477390" y="142494"/>
                </a:lnTo>
                <a:lnTo>
                  <a:pt x="1486620" y="153685"/>
                </a:lnTo>
                <a:lnTo>
                  <a:pt x="1494170" y="184213"/>
                </a:lnTo>
                <a:lnTo>
                  <a:pt x="1499268" y="229504"/>
                </a:lnTo>
                <a:lnTo>
                  <a:pt x="1501139" y="284988"/>
                </a:lnTo>
              </a:path>
            </a:pathLst>
          </a:custGeom>
          <a:ln w="9525">
            <a:solidFill>
              <a:srgbClr val="215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072838" y="2999292"/>
            <a:ext cx="1168400" cy="758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ts val="1900"/>
              </a:lnSpc>
              <a:spcBef>
                <a:spcPts val="125"/>
              </a:spcBef>
            </a:pPr>
            <a:r>
              <a:rPr sz="2700" spc="22" baseline="30864" dirty="0">
                <a:latin typeface="Symbol"/>
                <a:cs typeface="Symbol"/>
              </a:rPr>
              <a:t></a:t>
            </a:r>
            <a:r>
              <a:rPr sz="2700" spc="-397" baseline="30864" dirty="0">
                <a:latin typeface="Times New Roman"/>
                <a:cs typeface="Times New Roman"/>
              </a:rPr>
              <a:t> </a:t>
            </a:r>
            <a:r>
              <a:rPr sz="2700" i="1" spc="30" baseline="35493" dirty="0">
                <a:latin typeface="Times New Roman"/>
                <a:cs typeface="Times New Roman"/>
              </a:rPr>
              <a:t>n</a:t>
            </a:r>
            <a:r>
              <a:rPr sz="2700" i="1" spc="-375" baseline="35493" dirty="0">
                <a:latin typeface="Times New Roman"/>
                <a:cs typeface="Times New Roman"/>
              </a:rPr>
              <a:t> </a:t>
            </a:r>
            <a:r>
              <a:rPr sz="2700" spc="22" baseline="30864" dirty="0">
                <a:latin typeface="Symbol"/>
                <a:cs typeface="Symbol"/>
              </a:rPr>
              <a:t></a:t>
            </a:r>
            <a:r>
              <a:rPr sz="2700" spc="7" baseline="30864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Symbol"/>
                <a:cs typeface="Symbol"/>
              </a:rPr>
              <a:t>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i="1" spc="140" dirty="0">
                <a:latin typeface="Times New Roman"/>
                <a:cs typeface="Times New Roman"/>
              </a:rPr>
              <a:t>a</a:t>
            </a:r>
            <a:r>
              <a:rPr sz="1575" spc="15" baseline="42328" dirty="0">
                <a:latin typeface="Times New Roman"/>
                <a:cs typeface="Times New Roman"/>
              </a:rPr>
              <a:t>4</a:t>
            </a:r>
            <a:r>
              <a:rPr sz="1575" spc="-232" baseline="42328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.</a:t>
            </a:r>
            <a:endParaRPr sz="1800" dirty="0">
              <a:latin typeface="Times New Roman"/>
              <a:cs typeface="Times New Roman"/>
            </a:endParaRPr>
          </a:p>
          <a:p>
            <a:pPr marL="38100">
              <a:lnSpc>
                <a:spcPts val="1900"/>
              </a:lnSpc>
            </a:pPr>
            <a:r>
              <a:rPr sz="1800" spc="15" dirty="0">
                <a:latin typeface="Symbol"/>
                <a:cs typeface="Symbol"/>
              </a:rPr>
              <a:t></a:t>
            </a:r>
            <a:r>
              <a:rPr sz="1800" spc="-250" dirty="0">
                <a:latin typeface="Times New Roman"/>
                <a:cs typeface="Times New Roman"/>
              </a:rPr>
              <a:t> </a:t>
            </a:r>
            <a:r>
              <a:rPr sz="2700" spc="30" baseline="6172" dirty="0">
                <a:latin typeface="Times New Roman"/>
                <a:cs typeface="Times New Roman"/>
              </a:rPr>
              <a:t>2</a:t>
            </a:r>
            <a:r>
              <a:rPr sz="2700" spc="-397" baseline="6172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Symbol"/>
                <a:cs typeface="Symbol"/>
              </a:rPr>
              <a:t></a:t>
            </a:r>
            <a:endParaRPr sz="1800" dirty="0">
              <a:latin typeface="Symbol"/>
              <a:cs typeface="Symbol"/>
            </a:endParaRPr>
          </a:p>
          <a:p>
            <a:pPr marL="720725">
              <a:lnSpc>
                <a:spcPct val="100000"/>
              </a:lnSpc>
              <a:spcBef>
                <a:spcPts val="265"/>
              </a:spcBef>
            </a:pPr>
            <a:r>
              <a:rPr sz="14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1400" spc="5" dirty="0">
                <a:solidFill>
                  <a:srgbClr val="3E3D00"/>
                </a:solidFill>
                <a:latin typeface="Times New Roman"/>
                <a:cs typeface="Times New Roman"/>
              </a:rPr>
              <a:t>/2</a:t>
            </a:r>
            <a:r>
              <a:rPr sz="14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개</a:t>
            </a:r>
            <a:endParaRPr sz="1400" dirty="0">
              <a:latin typeface="에스코어 드림 3 Light" panose="020B0303030302020204" pitchFamily="34" charset="-127"/>
              <a:cs typeface="Malgun Gothic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646167" y="6289040"/>
            <a:ext cx="309245" cy="4122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2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116</a:t>
            </a:r>
            <a:endParaRPr sz="1300" dirty="0">
              <a:latin typeface="에스코어 드림 3 Light" panose="020B0303030302020204" pitchFamily="34" charset="-127"/>
              <a:cs typeface="Malgun Gothic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927604" y="5515355"/>
            <a:ext cx="288290" cy="372110"/>
          </a:xfrm>
          <a:custGeom>
            <a:avLst/>
            <a:gdLst/>
            <a:ahLst/>
            <a:cxnLst/>
            <a:rect l="l" t="t" r="r" b="b"/>
            <a:pathLst>
              <a:path w="288289" h="372110">
                <a:moveTo>
                  <a:pt x="288036" y="0"/>
                </a:moveTo>
                <a:lnTo>
                  <a:pt x="0" y="0"/>
                </a:lnTo>
                <a:lnTo>
                  <a:pt x="0" y="371856"/>
                </a:lnTo>
                <a:lnTo>
                  <a:pt x="288036" y="371856"/>
                </a:lnTo>
                <a:lnTo>
                  <a:pt x="2880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464106" y="5431801"/>
            <a:ext cx="653415" cy="320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850" i="1" spc="67" baseline="-7309" dirty="0">
                <a:latin typeface="Times New Roman"/>
                <a:cs typeface="Times New Roman"/>
              </a:rPr>
              <a:t>a</a:t>
            </a:r>
            <a:r>
              <a:rPr sz="1650" spc="67" baseline="30303" dirty="0">
                <a:latin typeface="Times New Roman"/>
                <a:cs typeface="Times New Roman"/>
              </a:rPr>
              <a:t>4</a:t>
            </a:r>
            <a:r>
              <a:rPr sz="2850" i="1" spc="67" baseline="-7309" dirty="0">
                <a:latin typeface="Times New Roman"/>
                <a:cs typeface="Times New Roman"/>
              </a:rPr>
              <a:t>a</a:t>
            </a:r>
            <a:r>
              <a:rPr sz="1650" spc="67" baseline="30303" dirty="0">
                <a:latin typeface="Times New Roman"/>
                <a:cs typeface="Times New Roman"/>
              </a:rPr>
              <a:t>4</a:t>
            </a:r>
            <a:r>
              <a:rPr sz="1600" spc="45" dirty="0">
                <a:solidFill>
                  <a:srgbClr val="3E3D00"/>
                </a:solidFill>
                <a:latin typeface="Times New Roman"/>
                <a:cs typeface="Times New Roman"/>
              </a:rPr>
              <a:t>...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507735" y="3429000"/>
            <a:ext cx="2710180" cy="1351915"/>
          </a:xfrm>
          <a:custGeom>
            <a:avLst/>
            <a:gdLst/>
            <a:ahLst/>
            <a:cxnLst/>
            <a:rect l="l" t="t" r="r" b="b"/>
            <a:pathLst>
              <a:path w="2710179" h="1351914">
                <a:moveTo>
                  <a:pt x="2484373" y="0"/>
                </a:moveTo>
                <a:lnTo>
                  <a:pt x="225298" y="0"/>
                </a:lnTo>
                <a:lnTo>
                  <a:pt x="179883" y="4575"/>
                </a:lnTo>
                <a:lnTo>
                  <a:pt x="137588" y="17700"/>
                </a:lnTo>
                <a:lnTo>
                  <a:pt x="99317" y="38469"/>
                </a:lnTo>
                <a:lnTo>
                  <a:pt x="65976" y="65976"/>
                </a:lnTo>
                <a:lnTo>
                  <a:pt x="38469" y="99317"/>
                </a:lnTo>
                <a:lnTo>
                  <a:pt x="17700" y="137588"/>
                </a:lnTo>
                <a:lnTo>
                  <a:pt x="4575" y="179883"/>
                </a:lnTo>
                <a:lnTo>
                  <a:pt x="0" y="225298"/>
                </a:lnTo>
                <a:lnTo>
                  <a:pt x="0" y="1126489"/>
                </a:lnTo>
                <a:lnTo>
                  <a:pt x="4575" y="1171904"/>
                </a:lnTo>
                <a:lnTo>
                  <a:pt x="17700" y="1214199"/>
                </a:lnTo>
                <a:lnTo>
                  <a:pt x="38469" y="1252470"/>
                </a:lnTo>
                <a:lnTo>
                  <a:pt x="65976" y="1285811"/>
                </a:lnTo>
                <a:lnTo>
                  <a:pt x="99317" y="1313318"/>
                </a:lnTo>
                <a:lnTo>
                  <a:pt x="137588" y="1334087"/>
                </a:lnTo>
                <a:lnTo>
                  <a:pt x="179883" y="1347212"/>
                </a:lnTo>
                <a:lnTo>
                  <a:pt x="225298" y="1351788"/>
                </a:lnTo>
                <a:lnTo>
                  <a:pt x="2484373" y="1351788"/>
                </a:lnTo>
                <a:lnTo>
                  <a:pt x="2529788" y="1347212"/>
                </a:lnTo>
                <a:lnTo>
                  <a:pt x="2572083" y="1334087"/>
                </a:lnTo>
                <a:lnTo>
                  <a:pt x="2610354" y="1313318"/>
                </a:lnTo>
                <a:lnTo>
                  <a:pt x="2643695" y="1285811"/>
                </a:lnTo>
                <a:lnTo>
                  <a:pt x="2671202" y="1252470"/>
                </a:lnTo>
                <a:lnTo>
                  <a:pt x="2691971" y="1214199"/>
                </a:lnTo>
                <a:lnTo>
                  <a:pt x="2705096" y="1171904"/>
                </a:lnTo>
                <a:lnTo>
                  <a:pt x="2709671" y="1126489"/>
                </a:lnTo>
                <a:lnTo>
                  <a:pt x="2709671" y="225298"/>
                </a:lnTo>
                <a:lnTo>
                  <a:pt x="2705096" y="179883"/>
                </a:lnTo>
                <a:lnTo>
                  <a:pt x="2691971" y="137588"/>
                </a:lnTo>
                <a:lnTo>
                  <a:pt x="2671202" y="99317"/>
                </a:lnTo>
                <a:lnTo>
                  <a:pt x="2643695" y="65976"/>
                </a:lnTo>
                <a:lnTo>
                  <a:pt x="2610354" y="38469"/>
                </a:lnTo>
                <a:lnTo>
                  <a:pt x="2572083" y="17700"/>
                </a:lnTo>
                <a:lnTo>
                  <a:pt x="2529788" y="4575"/>
                </a:lnTo>
                <a:lnTo>
                  <a:pt x="2484373" y="0"/>
                </a:lnTo>
                <a:close/>
              </a:path>
            </a:pathLst>
          </a:custGeom>
          <a:solidFill>
            <a:srgbClr val="FFF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662040" y="3672281"/>
            <a:ext cx="2315845" cy="454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3E3D00"/>
                </a:solidFill>
                <a:latin typeface="Times New Roman"/>
                <a:cs typeface="Times New Roman"/>
              </a:rPr>
              <a:t>!</a:t>
            </a:r>
            <a:r>
              <a:rPr sz="1400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sz="1400" spc="-1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1400" i="1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E3D00"/>
                </a:solidFill>
                <a:latin typeface="Times New Roman"/>
                <a:cs typeface="Times New Roman"/>
              </a:rPr>
              <a:t>x</a:t>
            </a:r>
            <a:r>
              <a:rPr sz="1400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14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3E3D00"/>
                </a:solidFill>
                <a:latin typeface="Times New Roman"/>
                <a:cs typeface="Times New Roman"/>
              </a:rPr>
              <a:t>-1)</a:t>
            </a:r>
            <a:r>
              <a:rPr sz="1400" spc="-4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E3D00"/>
                </a:solidFill>
                <a:latin typeface="Times New Roman"/>
                <a:cs typeface="Times New Roman"/>
              </a:rPr>
              <a:t>x</a:t>
            </a:r>
            <a:r>
              <a:rPr sz="1400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14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3E3D00"/>
                </a:solidFill>
                <a:latin typeface="Times New Roman"/>
                <a:cs typeface="Times New Roman"/>
              </a:rPr>
              <a:t>-2)</a:t>
            </a:r>
            <a:r>
              <a:rPr sz="1400" spc="-4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E3D00"/>
                </a:solidFill>
                <a:latin typeface="Times New Roman"/>
                <a:cs typeface="Times New Roman"/>
              </a:rPr>
              <a:t>x…x</a:t>
            </a:r>
            <a:r>
              <a:rPr sz="1400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sz="1400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E3D00"/>
                </a:solidFill>
                <a:latin typeface="Times New Roman"/>
                <a:cs typeface="Times New Roman"/>
              </a:rPr>
              <a:t>x</a:t>
            </a:r>
            <a:r>
              <a:rPr sz="1400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  <a:p>
            <a:pPr marL="1905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3E3D00"/>
                </a:solidFill>
                <a:latin typeface="Times New Roman"/>
                <a:cs typeface="Times New Roman"/>
              </a:rPr>
              <a:t>&gt;</a:t>
            </a:r>
            <a:r>
              <a:rPr sz="1400" spc="-2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3E3D00"/>
                </a:solidFill>
                <a:latin typeface="Times New Roman"/>
                <a:cs typeface="Times New Roman"/>
              </a:rPr>
              <a:t>/2</a:t>
            </a:r>
            <a:r>
              <a:rPr sz="1400" spc="-2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E3D00"/>
                </a:solidFill>
                <a:latin typeface="Times New Roman"/>
                <a:cs typeface="Times New Roman"/>
              </a:rPr>
              <a:t>x</a:t>
            </a:r>
            <a:r>
              <a:rPr sz="1400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3E3D00"/>
                </a:solidFill>
                <a:latin typeface="Times New Roman"/>
                <a:cs typeface="Times New Roman"/>
              </a:rPr>
              <a:t>/2</a:t>
            </a:r>
            <a:r>
              <a:rPr sz="1400" spc="-3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E3D00"/>
                </a:solidFill>
                <a:latin typeface="Times New Roman"/>
                <a:cs typeface="Times New Roman"/>
              </a:rPr>
              <a:t>x</a:t>
            </a:r>
            <a:r>
              <a:rPr sz="1400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E3D00"/>
                </a:solidFill>
                <a:latin typeface="Times New Roman"/>
                <a:cs typeface="Times New Roman"/>
              </a:rPr>
              <a:t>…x</a:t>
            </a:r>
            <a:r>
              <a:rPr sz="1400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14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1400" spc="5" dirty="0">
                <a:solidFill>
                  <a:srgbClr val="3E3D00"/>
                </a:solidFill>
                <a:latin typeface="Times New Roman"/>
                <a:cs typeface="Times New Roman"/>
              </a:rPr>
              <a:t>/2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013513" y="3383089"/>
            <a:ext cx="1855470" cy="986790"/>
            <a:chOff x="6013513" y="3383089"/>
            <a:chExt cx="1855470" cy="986790"/>
          </a:xfrm>
        </p:grpSpPr>
        <p:sp>
          <p:nvSpPr>
            <p:cNvPr id="40" name="object 40"/>
            <p:cNvSpPr/>
            <p:nvPr/>
          </p:nvSpPr>
          <p:spPr>
            <a:xfrm>
              <a:off x="6018276" y="4084320"/>
              <a:ext cx="1221105" cy="280670"/>
            </a:xfrm>
            <a:custGeom>
              <a:avLst/>
              <a:gdLst/>
              <a:ahLst/>
              <a:cxnLst/>
              <a:rect l="l" t="t" r="r" b="b"/>
              <a:pathLst>
                <a:path w="1221104" h="280670">
                  <a:moveTo>
                    <a:pt x="1220724" y="0"/>
                  </a:moveTo>
                  <a:lnTo>
                    <a:pt x="1218894" y="54590"/>
                  </a:lnTo>
                  <a:lnTo>
                    <a:pt x="1213897" y="99155"/>
                  </a:lnTo>
                  <a:lnTo>
                    <a:pt x="1206472" y="129194"/>
                  </a:lnTo>
                  <a:lnTo>
                    <a:pt x="1197355" y="140207"/>
                  </a:lnTo>
                  <a:lnTo>
                    <a:pt x="703960" y="140207"/>
                  </a:lnTo>
                  <a:lnTo>
                    <a:pt x="694898" y="151221"/>
                  </a:lnTo>
                  <a:lnTo>
                    <a:pt x="687466" y="181260"/>
                  </a:lnTo>
                  <a:lnTo>
                    <a:pt x="682440" y="225825"/>
                  </a:lnTo>
                  <a:lnTo>
                    <a:pt x="680593" y="280415"/>
                  </a:lnTo>
                  <a:lnTo>
                    <a:pt x="678763" y="225825"/>
                  </a:lnTo>
                  <a:lnTo>
                    <a:pt x="673766" y="181260"/>
                  </a:lnTo>
                  <a:lnTo>
                    <a:pt x="666341" y="151221"/>
                  </a:lnTo>
                  <a:lnTo>
                    <a:pt x="657225" y="140207"/>
                  </a:lnTo>
                  <a:lnTo>
                    <a:pt x="23368" y="140207"/>
                  </a:lnTo>
                  <a:lnTo>
                    <a:pt x="14251" y="129194"/>
                  </a:lnTo>
                  <a:lnTo>
                    <a:pt x="6826" y="99155"/>
                  </a:lnTo>
                  <a:lnTo>
                    <a:pt x="1829" y="54590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2157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036564" y="3387852"/>
              <a:ext cx="1827530" cy="285115"/>
            </a:xfrm>
            <a:custGeom>
              <a:avLst/>
              <a:gdLst/>
              <a:ahLst/>
              <a:cxnLst/>
              <a:rect l="l" t="t" r="r" b="b"/>
              <a:pathLst>
                <a:path w="1827529" h="285114">
                  <a:moveTo>
                    <a:pt x="0" y="284988"/>
                  </a:moveTo>
                  <a:lnTo>
                    <a:pt x="1871" y="229504"/>
                  </a:lnTo>
                  <a:lnTo>
                    <a:pt x="6969" y="184213"/>
                  </a:lnTo>
                  <a:lnTo>
                    <a:pt x="14519" y="153685"/>
                  </a:lnTo>
                  <a:lnTo>
                    <a:pt x="23749" y="142494"/>
                  </a:lnTo>
                  <a:lnTo>
                    <a:pt x="784733" y="142494"/>
                  </a:lnTo>
                  <a:lnTo>
                    <a:pt x="793962" y="131302"/>
                  </a:lnTo>
                  <a:lnTo>
                    <a:pt x="801512" y="100774"/>
                  </a:lnTo>
                  <a:lnTo>
                    <a:pt x="806610" y="55483"/>
                  </a:lnTo>
                  <a:lnTo>
                    <a:pt x="808482" y="0"/>
                  </a:lnTo>
                  <a:lnTo>
                    <a:pt x="810353" y="55483"/>
                  </a:lnTo>
                  <a:lnTo>
                    <a:pt x="815451" y="100774"/>
                  </a:lnTo>
                  <a:lnTo>
                    <a:pt x="823001" y="131302"/>
                  </a:lnTo>
                  <a:lnTo>
                    <a:pt x="832231" y="142494"/>
                  </a:lnTo>
                  <a:lnTo>
                    <a:pt x="1803527" y="142494"/>
                  </a:lnTo>
                  <a:lnTo>
                    <a:pt x="1812756" y="153685"/>
                  </a:lnTo>
                  <a:lnTo>
                    <a:pt x="1820306" y="184213"/>
                  </a:lnTo>
                  <a:lnTo>
                    <a:pt x="1825404" y="229504"/>
                  </a:lnTo>
                  <a:lnTo>
                    <a:pt x="1827276" y="284988"/>
                  </a:lnTo>
                </a:path>
              </a:pathLst>
            </a:custGeom>
            <a:ln w="9525">
              <a:solidFill>
                <a:srgbClr val="2157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509384" y="4408559"/>
            <a:ext cx="484505" cy="45525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50" spc="-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n</a:t>
            </a:r>
            <a:r>
              <a:rPr sz="1400" spc="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/</a:t>
            </a:r>
            <a:r>
              <a:rPr sz="1400" spc="3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2</a:t>
            </a:r>
            <a:r>
              <a:rPr sz="1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개</a:t>
            </a:r>
            <a:endParaRPr sz="1400" dirty="0">
              <a:latin typeface="에스코어 드림 3 Light" panose="020B0303030302020204" pitchFamily="34" charset="-127"/>
              <a:cs typeface="Malgun Gothic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692010" y="3153037"/>
            <a:ext cx="307340" cy="23980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50" spc="-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n</a:t>
            </a:r>
            <a:r>
              <a:rPr sz="1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개</a:t>
            </a:r>
            <a:endParaRPr sz="1400" dirty="0">
              <a:latin typeface="에스코어 드림 3 Light" panose="020B0303030302020204" pitchFamily="34" charset="-127"/>
              <a:cs typeface="Malgun Gothic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22995" y="6289040"/>
            <a:ext cx="309245" cy="4122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2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117</a:t>
            </a:r>
            <a:endParaRPr sz="1300" dirty="0">
              <a:latin typeface="에스코어 드림 3 Light" panose="020B0303030302020204" pitchFamily="34" charset="-127"/>
              <a:cs typeface="Malgun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96060" y="372871"/>
            <a:ext cx="1953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5" dirty="0">
                <a:solidFill>
                  <a:srgbClr val="3E3D00"/>
                </a:solidFill>
                <a:latin typeface="Times New Roman"/>
                <a:cs typeface="Times New Roman"/>
              </a:rPr>
              <a:t>L’Hopital’s</a:t>
            </a:r>
            <a:r>
              <a:rPr sz="2400" spc="-7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E3D00"/>
                </a:solidFill>
                <a:latin typeface="Times New Roman"/>
                <a:cs typeface="Times New Roman"/>
              </a:rPr>
              <a:t>rule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8567" y="1639298"/>
            <a:ext cx="4447032" cy="43843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89048" y="2356040"/>
            <a:ext cx="1286255" cy="78492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22576" y="3468623"/>
            <a:ext cx="1257300" cy="36423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78964" y="4607877"/>
            <a:ext cx="3099816" cy="82670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708785" y="1291590"/>
            <a:ext cx="229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E3D00"/>
                </a:solidFill>
                <a:latin typeface="Times New Roman"/>
                <a:cs typeface="Times New Roman"/>
              </a:rPr>
              <a:t>If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52696" y="2559507"/>
            <a:ext cx="3728085" cy="129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E3D00"/>
                </a:solidFill>
                <a:latin typeface="Times New Roman"/>
                <a:cs typeface="Times New Roman"/>
              </a:rPr>
              <a:t>exists,</a:t>
            </a:r>
            <a:r>
              <a:rPr sz="2400" spc="-6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E3D00"/>
                </a:solidFill>
                <a:latin typeface="Times New Roman"/>
                <a:cs typeface="Times New Roman"/>
              </a:rPr>
              <a:t>and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3E3D00"/>
                </a:solidFill>
                <a:latin typeface="Times New Roman"/>
                <a:cs typeface="Times New Roman"/>
              </a:rPr>
              <a:t>for</a:t>
            </a:r>
            <a:r>
              <a:rPr sz="2400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E3D00"/>
                </a:solidFill>
                <a:latin typeface="Times New Roman"/>
                <a:cs typeface="Times New Roman"/>
              </a:rPr>
              <a:t>all</a:t>
            </a:r>
            <a:r>
              <a:rPr sz="2400" spc="-3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E3D00"/>
                </a:solidFill>
                <a:latin typeface="Times New Roman"/>
                <a:cs typeface="Times New Roman"/>
              </a:rPr>
              <a:t>x</a:t>
            </a:r>
            <a:r>
              <a:rPr sz="2400" i="1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E3D00"/>
                </a:solidFill>
                <a:latin typeface="Times New Roman"/>
                <a:cs typeface="Times New Roman"/>
              </a:rPr>
              <a:t>in</a:t>
            </a:r>
            <a:r>
              <a:rPr sz="2400" spc="-2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3E3D00"/>
                </a:solidFill>
                <a:latin typeface="Times New Roman"/>
                <a:cs typeface="Times New Roman"/>
              </a:rPr>
              <a:t>(interval)</a:t>
            </a:r>
            <a:r>
              <a:rPr sz="2400" spc="-6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E3D00"/>
                </a:solidFill>
                <a:latin typeface="Times New Roman"/>
                <a:cs typeface="Times New Roman"/>
              </a:rPr>
              <a:t>with</a:t>
            </a:r>
            <a:r>
              <a:rPr sz="2400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E3D00"/>
                </a:solidFill>
                <a:latin typeface="Times New Roman"/>
                <a:cs typeface="Times New Roman"/>
              </a:rPr>
              <a:t>x</a:t>
            </a:r>
            <a:r>
              <a:rPr sz="2400" dirty="0">
                <a:solidFill>
                  <a:srgbClr val="3E3D00"/>
                </a:solidFill>
                <a:latin typeface="Times New Roman"/>
                <a:cs typeface="Times New Roman"/>
              </a:rPr>
              <a:t>≠c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23822" y="3952113"/>
            <a:ext cx="550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E3D00"/>
                </a:solidFill>
                <a:latin typeface="Times New Roman"/>
                <a:cs typeface="Times New Roman"/>
              </a:rPr>
              <a:t>then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48621" y="1706689"/>
            <a:ext cx="2192020" cy="1870710"/>
            <a:chOff x="3448621" y="1706689"/>
            <a:chExt cx="2192020" cy="1870710"/>
          </a:xfrm>
        </p:grpSpPr>
        <p:sp>
          <p:nvSpPr>
            <p:cNvPr id="3" name="object 3"/>
            <p:cNvSpPr/>
            <p:nvPr/>
          </p:nvSpPr>
          <p:spPr>
            <a:xfrm>
              <a:off x="3453384" y="1711451"/>
              <a:ext cx="2182495" cy="1861185"/>
            </a:xfrm>
            <a:custGeom>
              <a:avLst/>
              <a:gdLst/>
              <a:ahLst/>
              <a:cxnLst/>
              <a:rect l="l" t="t" r="r" b="b"/>
              <a:pathLst>
                <a:path w="2182495" h="1861185">
                  <a:moveTo>
                    <a:pt x="2182367" y="0"/>
                  </a:moveTo>
                  <a:lnTo>
                    <a:pt x="0" y="0"/>
                  </a:lnTo>
                  <a:lnTo>
                    <a:pt x="0" y="1860803"/>
                  </a:lnTo>
                  <a:lnTo>
                    <a:pt x="2182367" y="1860803"/>
                  </a:lnTo>
                  <a:lnTo>
                    <a:pt x="2182367" y="0"/>
                  </a:lnTo>
                  <a:close/>
                </a:path>
              </a:pathLst>
            </a:custGeom>
            <a:solidFill>
              <a:srgbClr val="FFFD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453384" y="1711451"/>
              <a:ext cx="2182495" cy="1861185"/>
            </a:xfrm>
            <a:custGeom>
              <a:avLst/>
              <a:gdLst/>
              <a:ahLst/>
              <a:cxnLst/>
              <a:rect l="l" t="t" r="r" b="b"/>
              <a:pathLst>
                <a:path w="2182495" h="1861185">
                  <a:moveTo>
                    <a:pt x="0" y="1860803"/>
                  </a:moveTo>
                  <a:lnTo>
                    <a:pt x="2182367" y="1860803"/>
                  </a:lnTo>
                  <a:lnTo>
                    <a:pt x="2182367" y="0"/>
                  </a:lnTo>
                  <a:lnTo>
                    <a:pt x="0" y="0"/>
                  </a:lnTo>
                  <a:lnTo>
                    <a:pt x="0" y="1860803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968496" y="2590800"/>
            <a:ext cx="1176655" cy="754380"/>
          </a:xfrm>
          <a:prstGeom prst="rect">
            <a:avLst/>
          </a:prstGeom>
          <a:solidFill>
            <a:srgbClr val="C8C8C8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0014">
              <a:lnSpc>
                <a:spcPct val="100000"/>
              </a:lnSpc>
            </a:pPr>
            <a:r>
              <a:rPr sz="1800" spc="-5" dirty="0">
                <a:solidFill>
                  <a:srgbClr val="3E3D00"/>
                </a:solidFill>
                <a:latin typeface="Arial MT"/>
                <a:cs typeface="Arial MT"/>
              </a:rPr>
              <a:t>algorithm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spc="25" dirty="0"/>
              <a:t>12</a:t>
            </a:fld>
            <a:endParaRPr spc="25"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047871" y="1338199"/>
            <a:ext cx="9747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E3D00"/>
                </a:solidFill>
                <a:latin typeface="Arial MT"/>
                <a:cs typeface="Arial MT"/>
              </a:rPr>
              <a:t>prog</a:t>
            </a:r>
            <a:r>
              <a:rPr sz="2000" spc="5" dirty="0">
                <a:solidFill>
                  <a:srgbClr val="3E3D00"/>
                </a:solidFill>
                <a:latin typeface="Arial MT"/>
                <a:cs typeface="Arial MT"/>
              </a:rPr>
              <a:t>r</a:t>
            </a:r>
            <a:r>
              <a:rPr sz="2000" dirty="0">
                <a:solidFill>
                  <a:srgbClr val="3E3D00"/>
                </a:solidFill>
                <a:latin typeface="Arial MT"/>
                <a:cs typeface="Arial MT"/>
              </a:rPr>
              <a:t>am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21688" y="4565345"/>
            <a:ext cx="61518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875" indent="-25781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69875" algn="l"/>
                <a:tab pos="270510" algn="l"/>
              </a:tabLst>
            </a:pPr>
            <a:r>
              <a:rPr sz="18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알고리즘은</a:t>
            </a:r>
            <a:r>
              <a:rPr sz="1800" spc="-13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프로그램의</a:t>
            </a:r>
            <a:r>
              <a:rPr sz="1800" spc="-14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엔진에</a:t>
            </a:r>
            <a:r>
              <a:rPr sz="1800" spc="-13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해당하는</a:t>
            </a:r>
            <a:r>
              <a:rPr sz="1800" spc="-13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중요한</a:t>
            </a:r>
            <a:r>
              <a:rPr sz="1800" spc="-15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절차이다</a:t>
            </a:r>
            <a:r>
              <a:rPr sz="1800" spc="-5" dirty="0">
                <a:solidFill>
                  <a:srgbClr val="3E3D00"/>
                </a:solidFill>
                <a:latin typeface="Arial MT"/>
                <a:cs typeface="Arial MT"/>
              </a:rPr>
              <a:t>.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420" y="817168"/>
            <a:ext cx="208686" cy="21000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64591" y="595630"/>
            <a:ext cx="56426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정</a:t>
            </a:r>
            <a:r>
              <a:rPr sz="3200" b="1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리</a:t>
            </a:r>
            <a:r>
              <a:rPr sz="3200" b="1" spc="-40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3200" b="1" dirty="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sz="3200" b="1" spc="-1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3200" b="1" spc="-5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로</a:t>
            </a:r>
            <a:r>
              <a:rPr sz="3200" b="1" spc="-6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피</a:t>
            </a:r>
            <a:r>
              <a:rPr sz="3200" b="1" spc="-6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탈</a:t>
            </a:r>
            <a:r>
              <a:rPr sz="3200" b="1" dirty="0">
                <a:solidFill>
                  <a:srgbClr val="3E3D00"/>
                </a:solidFill>
                <a:latin typeface="Times New Roman"/>
                <a:cs typeface="Times New Roman"/>
              </a:rPr>
              <a:t>(L</a:t>
            </a:r>
            <a:r>
              <a:rPr sz="3200" b="1" spc="-15" dirty="0">
                <a:solidFill>
                  <a:srgbClr val="3E3D00"/>
                </a:solidFill>
                <a:latin typeface="Times New Roman"/>
                <a:cs typeface="Times New Roman"/>
              </a:rPr>
              <a:t>’</a:t>
            </a:r>
            <a:r>
              <a:rPr sz="3200" b="1" dirty="0">
                <a:solidFill>
                  <a:srgbClr val="3E3D00"/>
                </a:solidFill>
                <a:latin typeface="Times New Roman"/>
                <a:cs typeface="Times New Roman"/>
              </a:rPr>
              <a:t>Hop</a:t>
            </a:r>
            <a:r>
              <a:rPr sz="3200" b="1" spc="-10" dirty="0">
                <a:solidFill>
                  <a:srgbClr val="3E3D00"/>
                </a:solidFill>
                <a:latin typeface="Times New Roman"/>
                <a:cs typeface="Times New Roman"/>
              </a:rPr>
              <a:t>it</a:t>
            </a:r>
            <a:r>
              <a:rPr sz="3200" b="1" dirty="0">
                <a:solidFill>
                  <a:srgbClr val="3E3D00"/>
                </a:solidFill>
                <a:latin typeface="Times New Roman"/>
                <a:cs typeface="Times New Roman"/>
              </a:rPr>
              <a:t>al</a:t>
            </a:r>
            <a:r>
              <a:rPr sz="3200" b="1" spc="-15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3200" b="1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의</a:t>
            </a:r>
            <a:r>
              <a:rPr sz="3200" b="1" spc="-43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3200" b="1" spc="-5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법칙</a:t>
            </a:r>
            <a:endParaRPr sz="3200" dirty="0">
              <a:latin typeface="에스코어 드림 3 Light" panose="020B0303030302020204" pitchFamily="34" charset="-127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26165" y="1541614"/>
            <a:ext cx="1731645" cy="2603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313815" algn="l"/>
              </a:tabLst>
            </a:pPr>
            <a:r>
              <a:rPr sz="1500" i="1" dirty="0">
                <a:latin typeface="Times New Roman"/>
                <a:cs typeface="Times New Roman"/>
              </a:rPr>
              <a:t>n</a:t>
            </a:r>
            <a:r>
              <a:rPr sz="1500" spc="-80" dirty="0">
                <a:latin typeface="Symbol"/>
                <a:cs typeface="Symbol"/>
              </a:rPr>
              <a:t></a:t>
            </a:r>
            <a:r>
              <a:rPr sz="1500" spc="-50" dirty="0">
                <a:latin typeface="Symbol"/>
                <a:cs typeface="Symbol"/>
              </a:rPr>
              <a:t>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i="1" spc="-5" dirty="0">
                <a:latin typeface="Times New Roman"/>
                <a:cs typeface="Times New Roman"/>
              </a:rPr>
              <a:t>n</a:t>
            </a:r>
            <a:r>
              <a:rPr sz="1500" spc="-75" dirty="0">
                <a:latin typeface="Symbol"/>
                <a:cs typeface="Symbol"/>
              </a:rPr>
              <a:t></a:t>
            </a:r>
            <a:r>
              <a:rPr sz="1500" spc="-50" dirty="0">
                <a:latin typeface="Symbol"/>
                <a:cs typeface="Symbol"/>
              </a:rPr>
              <a:t>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24316" y="1099526"/>
            <a:ext cx="3596004" cy="556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973070" algn="l"/>
              </a:tabLst>
            </a:pPr>
            <a:r>
              <a:rPr sz="2600" spc="-114" dirty="0">
                <a:solidFill>
                  <a:srgbClr val="000000"/>
                </a:solidFill>
                <a:latin typeface="Times New Roman"/>
                <a:cs typeface="Times New Roman"/>
              </a:rPr>
              <a:t>li</a:t>
            </a:r>
            <a:r>
              <a:rPr sz="2600" spc="-110" dirty="0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sz="2600" spc="1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i="1" spc="-40" dirty="0">
                <a:solidFill>
                  <a:srgbClr val="000000"/>
                </a:solidFill>
                <a:latin typeface="Times New Roman"/>
                <a:cs typeface="Times New Roman"/>
              </a:rPr>
              <a:t>f</a:t>
            </a:r>
            <a:r>
              <a:rPr sz="2600" i="1" spc="-1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450" spc="-415" dirty="0">
                <a:solidFill>
                  <a:srgbClr val="000000"/>
                </a:solidFill>
                <a:latin typeface="Symbol"/>
                <a:cs typeface="Symbol"/>
              </a:rPr>
              <a:t></a:t>
            </a:r>
            <a:r>
              <a:rPr sz="260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3450" spc="-345" dirty="0">
                <a:solidFill>
                  <a:srgbClr val="000000"/>
                </a:solidFill>
                <a:latin typeface="Symbol"/>
                <a:cs typeface="Symbol"/>
              </a:rPr>
              <a:t></a:t>
            </a:r>
            <a:r>
              <a:rPr sz="3450" spc="-5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75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2600" spc="-1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114" dirty="0">
                <a:solidFill>
                  <a:srgbClr val="000000"/>
                </a:solidFill>
                <a:latin typeface="Times New Roman"/>
                <a:cs typeface="Times New Roman"/>
              </a:rPr>
              <a:t>li</a:t>
            </a:r>
            <a:r>
              <a:rPr sz="2600" spc="-110" dirty="0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sz="2600" spc="-1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i="1" spc="65" dirty="0">
                <a:solidFill>
                  <a:srgbClr val="000000"/>
                </a:solidFill>
                <a:latin typeface="Times New Roman"/>
                <a:cs typeface="Times New Roman"/>
              </a:rPr>
              <a:t>g</a:t>
            </a:r>
            <a:r>
              <a:rPr sz="3450" spc="-415" dirty="0">
                <a:solidFill>
                  <a:srgbClr val="000000"/>
                </a:solidFill>
                <a:latin typeface="Symbol"/>
                <a:cs typeface="Symbol"/>
              </a:rPr>
              <a:t></a:t>
            </a:r>
            <a:r>
              <a:rPr sz="260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3450" spc="-345" dirty="0">
                <a:solidFill>
                  <a:srgbClr val="000000"/>
                </a:solidFill>
                <a:latin typeface="Symbol"/>
                <a:cs typeface="Symbol"/>
              </a:rPr>
              <a:t></a:t>
            </a:r>
            <a:r>
              <a:rPr sz="3450" spc="-5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75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2600" spc="-1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100" dirty="0">
                <a:solidFill>
                  <a:srgbClr val="000000"/>
                </a:solidFill>
                <a:latin typeface="Symbol"/>
                <a:cs typeface="Symbol"/>
              </a:rPr>
              <a:t></a:t>
            </a:r>
            <a:r>
              <a:rPr sz="2600" dirty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sz="3600" spc="-7" baseline="3472" dirty="0">
                <a:solidFill>
                  <a:srgbClr val="3E3D00"/>
                </a:solidFill>
              </a:rPr>
              <a:t>이면</a:t>
            </a:r>
            <a:endParaRPr sz="3600" baseline="347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01811" y="2166009"/>
            <a:ext cx="883285" cy="536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82295" algn="l"/>
              </a:tabLst>
            </a:pPr>
            <a:r>
              <a:rPr sz="1450" i="1" spc="15" dirty="0">
                <a:latin typeface="Times New Roman"/>
                <a:cs typeface="Times New Roman"/>
              </a:rPr>
              <a:t>n</a:t>
            </a:r>
            <a:r>
              <a:rPr sz="1450" spc="15" dirty="0">
                <a:latin typeface="Symbol"/>
                <a:cs typeface="Symbol"/>
              </a:rPr>
              <a:t></a:t>
            </a:r>
            <a:r>
              <a:rPr sz="1450" spc="15" dirty="0">
                <a:latin typeface="Times New Roman"/>
                <a:cs typeface="Times New Roman"/>
              </a:rPr>
              <a:t>	</a:t>
            </a:r>
            <a:r>
              <a:rPr sz="3825" i="1" spc="-37" baseline="-10893" dirty="0">
                <a:latin typeface="Times New Roman"/>
                <a:cs typeface="Times New Roman"/>
              </a:rPr>
              <a:t>f</a:t>
            </a:r>
            <a:r>
              <a:rPr sz="3825" i="1" spc="-202" baseline="-10893" dirty="0">
                <a:latin typeface="Times New Roman"/>
                <a:cs typeface="Times New Roman"/>
              </a:rPr>
              <a:t> </a:t>
            </a:r>
            <a:r>
              <a:rPr sz="5025" spc="-465" baseline="-8291" dirty="0">
                <a:latin typeface="Symbol"/>
                <a:cs typeface="Symbol"/>
              </a:rPr>
              <a:t></a:t>
            </a:r>
            <a:endParaRPr sz="5025" baseline="-8291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00551" y="1977775"/>
            <a:ext cx="1634489" cy="536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550" spc="-80" dirty="0">
                <a:latin typeface="Times New Roman"/>
                <a:cs typeface="Times New Roman"/>
              </a:rPr>
              <a:t>l</a:t>
            </a:r>
            <a:r>
              <a:rPr sz="2550" spc="-85" dirty="0">
                <a:latin typeface="Times New Roman"/>
                <a:cs typeface="Times New Roman"/>
              </a:rPr>
              <a:t>i</a:t>
            </a:r>
            <a:r>
              <a:rPr sz="2550" spc="-70" dirty="0">
                <a:latin typeface="Times New Roman"/>
                <a:cs typeface="Times New Roman"/>
              </a:rPr>
              <a:t>m</a:t>
            </a:r>
            <a:r>
              <a:rPr sz="2550" spc="-140" dirty="0">
                <a:latin typeface="Times New Roman"/>
                <a:cs typeface="Times New Roman"/>
              </a:rPr>
              <a:t> </a:t>
            </a:r>
            <a:r>
              <a:rPr sz="3825" i="1" u="heavy" spc="-397" baseline="3485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825" i="1" u="heavy" spc="195" baseline="3485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</a:t>
            </a:r>
            <a:r>
              <a:rPr sz="5025" u="heavy" spc="-540" baseline="26533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</a:t>
            </a:r>
            <a:r>
              <a:rPr sz="3825" i="1" u="heavy" spc="89" baseline="3485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5025" u="heavy" spc="-465" baseline="26533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</a:t>
            </a:r>
            <a:r>
              <a:rPr sz="5025" spc="-262" baseline="26533" dirty="0">
                <a:latin typeface="Times New Roman"/>
                <a:cs typeface="Times New Roman"/>
              </a:rPr>
              <a:t> </a:t>
            </a:r>
            <a:r>
              <a:rPr sz="2550" spc="-50" dirty="0">
                <a:latin typeface="Symbol"/>
                <a:cs typeface="Symbol"/>
              </a:rPr>
              <a:t></a:t>
            </a:r>
            <a:r>
              <a:rPr sz="2550" spc="-75" dirty="0">
                <a:latin typeface="Times New Roman"/>
                <a:cs typeface="Times New Roman"/>
              </a:rPr>
              <a:t> </a:t>
            </a:r>
            <a:r>
              <a:rPr sz="2550" spc="-80" dirty="0">
                <a:latin typeface="Times New Roman"/>
                <a:cs typeface="Times New Roman"/>
              </a:rPr>
              <a:t>l</a:t>
            </a:r>
            <a:r>
              <a:rPr sz="2550" spc="-25" dirty="0">
                <a:latin typeface="Times New Roman"/>
                <a:cs typeface="Times New Roman"/>
              </a:rPr>
              <a:t>i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34851" y="1877862"/>
            <a:ext cx="390525" cy="412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825" spc="-52" baseline="2178" dirty="0">
                <a:latin typeface="Symbol"/>
                <a:cs typeface="Symbol"/>
              </a:rPr>
              <a:t></a:t>
            </a:r>
            <a:r>
              <a:rPr sz="3825" spc="-44" baseline="2178" dirty="0">
                <a:latin typeface="Times New Roman"/>
                <a:cs typeface="Times New Roman"/>
              </a:rPr>
              <a:t> </a:t>
            </a:r>
            <a:r>
              <a:rPr sz="2550" i="1" spc="-45" dirty="0">
                <a:latin typeface="Times New Roman"/>
                <a:cs typeface="Times New Roman"/>
              </a:rPr>
              <a:t>g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66028" y="2074875"/>
            <a:ext cx="7118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이</a:t>
            </a:r>
            <a:r>
              <a:rPr sz="2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다</a:t>
            </a:r>
            <a:r>
              <a:rPr sz="2400" dirty="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5965" y="2954479"/>
            <a:ext cx="1584960" cy="956310"/>
          </a:xfrm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예제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sz="2000" spc="10" dirty="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7</a:t>
            </a:r>
            <a:endParaRPr sz="2000" dirty="0">
              <a:latin typeface="Times New Roman"/>
              <a:cs typeface="Times New Roman"/>
            </a:endParaRPr>
          </a:p>
          <a:p>
            <a:pPr marL="913765">
              <a:lnSpc>
                <a:spcPct val="100000"/>
              </a:lnSpc>
              <a:spcBef>
                <a:spcPts val="1250"/>
              </a:spcBef>
            </a:pPr>
            <a:r>
              <a:rPr sz="2100" spc="-5" dirty="0">
                <a:latin typeface="Times New Roman"/>
                <a:cs typeface="Times New Roman"/>
              </a:rPr>
              <a:t>l</a:t>
            </a:r>
            <a:r>
              <a:rPr sz="2100" spc="110" dirty="0">
                <a:latin typeface="Times New Roman"/>
                <a:cs typeface="Times New Roman"/>
              </a:rPr>
              <a:t>g</a:t>
            </a:r>
            <a:r>
              <a:rPr sz="2100" spc="-170" dirty="0">
                <a:latin typeface="Times New Roman"/>
                <a:cs typeface="Times New Roman"/>
              </a:rPr>
              <a:t> </a:t>
            </a:r>
            <a:r>
              <a:rPr sz="2100" i="1" spc="110" dirty="0">
                <a:latin typeface="Times New Roman"/>
                <a:cs typeface="Times New Roman"/>
              </a:rPr>
              <a:t>n</a:t>
            </a:r>
            <a:r>
              <a:rPr sz="2100" i="1" spc="-265" dirty="0">
                <a:latin typeface="Times New Roman"/>
                <a:cs typeface="Times New Roman"/>
              </a:rPr>
              <a:t> </a:t>
            </a:r>
            <a:r>
              <a:rPr sz="2100" spc="155" dirty="0">
                <a:latin typeface="Symbol"/>
                <a:cs typeface="Symbol"/>
              </a:rPr>
              <a:t></a:t>
            </a:r>
            <a:endParaRPr sz="2100" dirty="0">
              <a:latin typeface="Symbol"/>
              <a:cs typeface="Symbo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942039" y="3820196"/>
            <a:ext cx="473075" cy="0"/>
          </a:xfrm>
          <a:custGeom>
            <a:avLst/>
            <a:gdLst/>
            <a:ahLst/>
            <a:cxnLst/>
            <a:rect l="l" t="t" r="r" b="b"/>
            <a:pathLst>
              <a:path w="473075">
                <a:moveTo>
                  <a:pt x="0" y="0"/>
                </a:moveTo>
                <a:lnTo>
                  <a:pt x="472579" y="0"/>
                </a:lnTo>
              </a:path>
            </a:pathLst>
          </a:custGeom>
          <a:ln w="124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118911" y="3272585"/>
            <a:ext cx="850265" cy="3956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626745" algn="l"/>
              </a:tabLst>
            </a:pPr>
            <a:r>
              <a:rPr sz="3600" spc="37" baseline="-21990" dirty="0">
                <a:latin typeface="Symbol"/>
                <a:cs typeface="Symbol"/>
              </a:rPr>
              <a:t></a:t>
            </a:r>
            <a:r>
              <a:rPr sz="2400" u="sng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sng" spc="50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u="sng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	</a:t>
            </a:r>
            <a:r>
              <a:rPr sz="3600" spc="37" baseline="-21990" dirty="0">
                <a:latin typeface="Symbol"/>
                <a:cs typeface="Symbol"/>
              </a:rPr>
              <a:t></a:t>
            </a:r>
            <a:endParaRPr sz="3600" baseline="-2199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38286" y="3575994"/>
            <a:ext cx="3006090" cy="3956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1057910" algn="l"/>
              </a:tabLst>
            </a:pPr>
            <a:r>
              <a:rPr sz="2400" spc="-45" dirty="0">
                <a:latin typeface="Times New Roman"/>
                <a:cs typeface="Times New Roman"/>
              </a:rPr>
              <a:t>li</a:t>
            </a:r>
            <a:r>
              <a:rPr sz="2400" spc="5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35" dirty="0">
                <a:latin typeface="Symbol"/>
                <a:cs typeface="Symbol"/>
              </a:rPr>
              <a:t></a:t>
            </a:r>
            <a:r>
              <a:rPr sz="2400" spc="-45" dirty="0">
                <a:latin typeface="Times New Roman"/>
                <a:cs typeface="Times New Roman"/>
              </a:rPr>
              <a:t> li</a:t>
            </a:r>
            <a:r>
              <a:rPr sz="2400" spc="160" dirty="0">
                <a:latin typeface="Times New Roman"/>
                <a:cs typeface="Times New Roman"/>
              </a:rPr>
              <a:t>m</a:t>
            </a:r>
            <a:r>
              <a:rPr sz="3600" spc="37" baseline="-2314" dirty="0">
                <a:latin typeface="Symbol"/>
                <a:cs typeface="Symbol"/>
              </a:rPr>
              <a:t></a:t>
            </a:r>
            <a:r>
              <a:rPr sz="3600" spc="-442" baseline="-2314" dirty="0">
                <a:latin typeface="Times New Roman"/>
                <a:cs typeface="Times New Roman"/>
              </a:rPr>
              <a:t> </a:t>
            </a:r>
            <a:r>
              <a:rPr sz="2100" i="1" u="sng" spc="52" baseline="3769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00" i="1" u="sng" spc="30" baseline="3769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100" i="1" u="sng" spc="-337" baseline="3769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00" u="sng" spc="-120" baseline="3769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sz="2100" u="sng" spc="30" baseline="3769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100" u="sng" spc="-142" baseline="3769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00" u="sng" spc="30" baseline="3769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2100" baseline="37698" dirty="0">
                <a:latin typeface="Times New Roman"/>
                <a:cs typeface="Times New Roman"/>
              </a:rPr>
              <a:t> </a:t>
            </a:r>
            <a:r>
              <a:rPr sz="2100" spc="-104" baseline="37698" dirty="0">
                <a:latin typeface="Times New Roman"/>
                <a:cs typeface="Times New Roman"/>
              </a:rPr>
              <a:t> </a:t>
            </a:r>
            <a:r>
              <a:rPr sz="3600" spc="37" baseline="-2314" dirty="0">
                <a:latin typeface="Symbol"/>
                <a:cs typeface="Symbol"/>
              </a:rPr>
              <a:t></a:t>
            </a:r>
            <a:r>
              <a:rPr sz="3600" spc="-97" baseline="-2314" dirty="0">
                <a:latin typeface="Times New Roman"/>
                <a:cs typeface="Times New Roman"/>
              </a:rPr>
              <a:t> </a:t>
            </a:r>
            <a:r>
              <a:rPr sz="2400" spc="35" dirty="0">
                <a:latin typeface="Symbol"/>
                <a:cs typeface="Symbol"/>
              </a:rPr>
              <a:t>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35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03167" y="3755940"/>
            <a:ext cx="1266190" cy="3956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763270" algn="l"/>
                <a:tab pos="1106805" algn="l"/>
              </a:tabLst>
            </a:pPr>
            <a:r>
              <a:rPr sz="1400" i="1" spc="50" dirty="0">
                <a:latin typeface="Times New Roman"/>
                <a:cs typeface="Times New Roman"/>
              </a:rPr>
              <a:t>n</a:t>
            </a:r>
            <a:r>
              <a:rPr sz="1400" spc="50" dirty="0">
                <a:latin typeface="Symbol"/>
                <a:cs typeface="Symbol"/>
              </a:rPr>
              <a:t></a:t>
            </a:r>
            <a:r>
              <a:rPr sz="3600" spc="75" baseline="-19675" dirty="0">
                <a:latin typeface="Symbol"/>
                <a:cs typeface="Symbol"/>
              </a:rPr>
              <a:t></a:t>
            </a:r>
            <a:r>
              <a:rPr sz="3600" spc="75" baseline="-19675" dirty="0">
                <a:latin typeface="Times New Roman"/>
                <a:cs typeface="Times New Roman"/>
              </a:rPr>
              <a:t>	</a:t>
            </a:r>
            <a:r>
              <a:rPr sz="3600" spc="52" baseline="-11574" dirty="0">
                <a:latin typeface="Times New Roman"/>
                <a:cs typeface="Times New Roman"/>
              </a:rPr>
              <a:t>1	</a:t>
            </a:r>
            <a:r>
              <a:rPr sz="3600" spc="37" baseline="-19675" dirty="0">
                <a:latin typeface="Symbol"/>
                <a:cs typeface="Symbol"/>
              </a:rPr>
              <a:t></a:t>
            </a:r>
            <a:endParaRPr sz="3600" baseline="-19675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65582" y="3884400"/>
            <a:ext cx="438150" cy="241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i="1" spc="70" dirty="0">
                <a:latin typeface="Times New Roman"/>
                <a:cs typeface="Times New Roman"/>
              </a:rPr>
              <a:t>n</a:t>
            </a:r>
            <a:r>
              <a:rPr sz="1400" spc="55" dirty="0">
                <a:latin typeface="Symbol"/>
                <a:cs typeface="Symbol"/>
              </a:rPr>
              <a:t></a:t>
            </a:r>
            <a:r>
              <a:rPr sz="1400" spc="30" dirty="0">
                <a:latin typeface="Symbol"/>
                <a:cs typeface="Symbol"/>
              </a:rPr>
              <a:t>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90433" y="3816746"/>
            <a:ext cx="182880" cy="3956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i="1" spc="35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45766" y="3381801"/>
            <a:ext cx="467995" cy="3956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spc="-45" dirty="0">
                <a:latin typeface="Times New Roman"/>
                <a:cs typeface="Times New Roman"/>
              </a:rPr>
              <a:t>l</a:t>
            </a:r>
            <a:r>
              <a:rPr sz="2400" spc="35" dirty="0">
                <a:latin typeface="Times New Roman"/>
                <a:cs typeface="Times New Roman"/>
              </a:rPr>
              <a:t>g</a:t>
            </a:r>
            <a:r>
              <a:rPr sz="2400" spc="-215" dirty="0">
                <a:latin typeface="Times New Roman"/>
                <a:cs typeface="Times New Roman"/>
              </a:rPr>
              <a:t> </a:t>
            </a:r>
            <a:r>
              <a:rPr sz="2400" i="1" spc="35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0565" y="4136422"/>
            <a:ext cx="2409190" cy="848994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75"/>
              </a:spcBef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예제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sz="2000" spc="10" dirty="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8</a:t>
            </a:r>
            <a:endParaRPr sz="2000" dirty="0">
              <a:latin typeface="Times New Roman"/>
              <a:cs typeface="Times New Roman"/>
            </a:endParaRPr>
          </a:p>
          <a:p>
            <a:pPr marL="558165">
              <a:lnSpc>
                <a:spcPct val="100000"/>
              </a:lnSpc>
              <a:spcBef>
                <a:spcPts val="385"/>
              </a:spcBef>
            </a:pPr>
            <a:r>
              <a:rPr sz="2150" spc="-85" dirty="0">
                <a:latin typeface="Times New Roman"/>
                <a:cs typeface="Times New Roman"/>
              </a:rPr>
              <a:t>l</a:t>
            </a:r>
            <a:r>
              <a:rPr sz="2150" spc="-50" dirty="0">
                <a:latin typeface="Times New Roman"/>
                <a:cs typeface="Times New Roman"/>
              </a:rPr>
              <a:t>o</a:t>
            </a:r>
            <a:r>
              <a:rPr sz="2150" spc="60" dirty="0">
                <a:latin typeface="Times New Roman"/>
                <a:cs typeface="Times New Roman"/>
              </a:rPr>
              <a:t>g</a:t>
            </a:r>
            <a:r>
              <a:rPr sz="1875" i="1" spc="-44" baseline="-24444" dirty="0">
                <a:latin typeface="Times New Roman"/>
                <a:cs typeface="Times New Roman"/>
              </a:rPr>
              <a:t>a</a:t>
            </a:r>
            <a:r>
              <a:rPr sz="1875" i="1" baseline="-24444" dirty="0">
                <a:latin typeface="Times New Roman"/>
                <a:cs typeface="Times New Roman"/>
              </a:rPr>
              <a:t> </a:t>
            </a:r>
            <a:r>
              <a:rPr sz="1875" i="1" spc="-195" baseline="-24444" dirty="0">
                <a:latin typeface="Times New Roman"/>
                <a:cs typeface="Times New Roman"/>
              </a:rPr>
              <a:t> </a:t>
            </a:r>
            <a:r>
              <a:rPr sz="2150" i="1" spc="-50" dirty="0">
                <a:latin typeface="Times New Roman"/>
                <a:cs typeface="Times New Roman"/>
              </a:rPr>
              <a:t>n</a:t>
            </a:r>
            <a:r>
              <a:rPr sz="2150" i="1" spc="-310" dirty="0">
                <a:latin typeface="Times New Roman"/>
                <a:cs typeface="Times New Roman"/>
              </a:rPr>
              <a:t> </a:t>
            </a:r>
            <a:r>
              <a:rPr sz="2150" spc="120" dirty="0">
                <a:latin typeface="Symbol"/>
                <a:cs typeface="Symbol"/>
              </a:rPr>
              <a:t></a:t>
            </a:r>
            <a:r>
              <a:rPr sz="2150" spc="-100" dirty="0">
                <a:latin typeface="Symbol"/>
                <a:cs typeface="Symbol"/>
              </a:rPr>
              <a:t></a:t>
            </a:r>
            <a:r>
              <a:rPr sz="2850" spc="-360" dirty="0">
                <a:latin typeface="Symbol"/>
                <a:cs typeface="Symbol"/>
              </a:rPr>
              <a:t></a:t>
            </a:r>
            <a:r>
              <a:rPr sz="2150" spc="-85" dirty="0">
                <a:latin typeface="Times New Roman"/>
                <a:cs typeface="Times New Roman"/>
              </a:rPr>
              <a:t>l</a:t>
            </a:r>
            <a:r>
              <a:rPr sz="2150" spc="-50" dirty="0">
                <a:latin typeface="Times New Roman"/>
                <a:cs typeface="Times New Roman"/>
              </a:rPr>
              <a:t>o</a:t>
            </a:r>
            <a:r>
              <a:rPr sz="2150" spc="20" dirty="0">
                <a:latin typeface="Times New Roman"/>
                <a:cs typeface="Times New Roman"/>
              </a:rPr>
              <a:t>g</a:t>
            </a:r>
            <a:r>
              <a:rPr sz="1875" i="1" spc="-44" baseline="-24444" dirty="0">
                <a:latin typeface="Times New Roman"/>
                <a:cs typeface="Times New Roman"/>
              </a:rPr>
              <a:t>b</a:t>
            </a:r>
            <a:r>
              <a:rPr sz="1875" i="1" baseline="-24444" dirty="0">
                <a:latin typeface="Times New Roman"/>
                <a:cs typeface="Times New Roman"/>
              </a:rPr>
              <a:t> </a:t>
            </a:r>
            <a:r>
              <a:rPr sz="1875" i="1" spc="-217" baseline="-24444" dirty="0">
                <a:latin typeface="Times New Roman"/>
                <a:cs typeface="Times New Roman"/>
              </a:rPr>
              <a:t> </a:t>
            </a:r>
            <a:r>
              <a:rPr sz="2150" i="1" spc="15" dirty="0">
                <a:latin typeface="Times New Roman"/>
                <a:cs typeface="Times New Roman"/>
              </a:rPr>
              <a:t>n</a:t>
            </a:r>
            <a:r>
              <a:rPr sz="2850" spc="-280" dirty="0">
                <a:latin typeface="Symbol"/>
                <a:cs typeface="Symbol"/>
              </a:rPr>
              <a:t></a:t>
            </a:r>
            <a:endParaRPr sz="2850" dirty="0">
              <a:latin typeface="Symbol"/>
              <a:cs typeface="Symbo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309889" y="5659548"/>
            <a:ext cx="772795" cy="0"/>
          </a:xfrm>
          <a:custGeom>
            <a:avLst/>
            <a:gdLst/>
            <a:ahLst/>
            <a:cxnLst/>
            <a:rect l="l" t="t" r="r" b="b"/>
            <a:pathLst>
              <a:path w="772795">
                <a:moveTo>
                  <a:pt x="0" y="0"/>
                </a:moveTo>
                <a:lnTo>
                  <a:pt x="772297" y="0"/>
                </a:lnTo>
              </a:path>
            </a:pathLst>
          </a:custGeom>
          <a:ln w="129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24482" y="5659548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>
                <a:moveTo>
                  <a:pt x="0" y="0"/>
                </a:moveTo>
                <a:lnTo>
                  <a:pt x="634803" y="0"/>
                </a:lnTo>
              </a:path>
            </a:pathLst>
          </a:custGeom>
          <a:ln w="129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628737" y="5416574"/>
            <a:ext cx="420370" cy="394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0190" indent="-238125">
              <a:lnSpc>
                <a:spcPct val="100000"/>
              </a:lnSpc>
              <a:spcBef>
                <a:spcPts val="120"/>
              </a:spcBef>
              <a:buFont typeface="Symbol"/>
              <a:buChar char=""/>
              <a:tabLst>
                <a:tab pos="250825" algn="l"/>
              </a:tabLst>
            </a:pPr>
            <a:r>
              <a:rPr sz="2400" spc="35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928264" y="5656696"/>
            <a:ext cx="624205" cy="394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spc="-40" dirty="0">
                <a:latin typeface="Times New Roman"/>
                <a:cs typeface="Times New Roman"/>
              </a:rPr>
              <a:t>l</a:t>
            </a:r>
            <a:r>
              <a:rPr sz="2400" spc="50" dirty="0">
                <a:latin typeface="Times New Roman"/>
                <a:cs typeface="Times New Roman"/>
              </a:rPr>
              <a:t>o</a:t>
            </a:r>
            <a:r>
              <a:rPr sz="2400" spc="35" dirty="0">
                <a:latin typeface="Times New Roman"/>
                <a:cs typeface="Times New Roman"/>
              </a:rPr>
              <a:t>g</a:t>
            </a:r>
            <a:r>
              <a:rPr sz="2400" spc="-245" dirty="0">
                <a:latin typeface="Times New Roman"/>
                <a:cs typeface="Times New Roman"/>
              </a:rPr>
              <a:t> </a:t>
            </a:r>
            <a:r>
              <a:rPr sz="2400" i="1" spc="35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35217" y="5222713"/>
            <a:ext cx="614680" cy="394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spc="-40" dirty="0">
                <a:latin typeface="Times New Roman"/>
                <a:cs typeface="Times New Roman"/>
              </a:rPr>
              <a:t>l</a:t>
            </a:r>
            <a:r>
              <a:rPr sz="2400" spc="50" dirty="0">
                <a:latin typeface="Times New Roman"/>
                <a:cs typeface="Times New Roman"/>
              </a:rPr>
              <a:t>o</a:t>
            </a:r>
            <a:r>
              <a:rPr sz="2400" spc="35" dirty="0">
                <a:latin typeface="Times New Roman"/>
                <a:cs typeface="Times New Roman"/>
              </a:rPr>
              <a:t>g</a:t>
            </a:r>
            <a:r>
              <a:rPr sz="2400" spc="-320" dirty="0">
                <a:latin typeface="Times New Roman"/>
                <a:cs typeface="Times New Roman"/>
              </a:rPr>
              <a:t> </a:t>
            </a:r>
            <a:r>
              <a:rPr sz="2400" i="1" spc="35" dirty="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87550" y="5221478"/>
            <a:ext cx="818515" cy="394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400" spc="50" dirty="0">
                <a:latin typeface="Times New Roman"/>
                <a:cs typeface="Times New Roman"/>
              </a:rPr>
              <a:t>log</a:t>
            </a:r>
            <a:r>
              <a:rPr sz="2100" i="1" spc="75" baseline="-23809" dirty="0">
                <a:latin typeface="Times New Roman"/>
                <a:cs typeface="Times New Roman"/>
              </a:rPr>
              <a:t>a</a:t>
            </a:r>
            <a:r>
              <a:rPr sz="2100" i="1" spc="307" baseline="-23809" dirty="0">
                <a:latin typeface="Times New Roman"/>
                <a:cs typeface="Times New Roman"/>
              </a:rPr>
              <a:t> </a:t>
            </a:r>
            <a:r>
              <a:rPr sz="2400" i="1" spc="35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30269" y="5416574"/>
            <a:ext cx="429895" cy="394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spc="-40" dirty="0">
                <a:latin typeface="Times New Roman"/>
                <a:cs typeface="Times New Roman"/>
              </a:rPr>
              <a:t>l</a:t>
            </a:r>
            <a:r>
              <a:rPr sz="2400" spc="-45" dirty="0">
                <a:latin typeface="Times New Roman"/>
                <a:cs typeface="Times New Roman"/>
              </a:rPr>
              <a:t>i</a:t>
            </a:r>
            <a:r>
              <a:rPr sz="2400" spc="55" dirty="0"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06131" y="5656696"/>
            <a:ext cx="1296035" cy="394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100" i="1" spc="82" baseline="19841" dirty="0">
                <a:latin typeface="Times New Roman"/>
                <a:cs typeface="Times New Roman"/>
              </a:rPr>
              <a:t>n</a:t>
            </a:r>
            <a:r>
              <a:rPr sz="2100" spc="82" baseline="19841" dirty="0">
                <a:latin typeface="Symbol"/>
                <a:cs typeface="Symbol"/>
              </a:rPr>
              <a:t></a:t>
            </a:r>
            <a:r>
              <a:rPr sz="2100" spc="270" baseline="19841" dirty="0">
                <a:latin typeface="Times New Roman"/>
                <a:cs typeface="Times New Roman"/>
              </a:rPr>
              <a:t> </a:t>
            </a:r>
            <a:r>
              <a:rPr sz="2400" spc="40" dirty="0">
                <a:latin typeface="Times New Roman"/>
                <a:cs typeface="Times New Roman"/>
              </a:rPr>
              <a:t>log</a:t>
            </a:r>
            <a:r>
              <a:rPr sz="2100" i="1" spc="60" baseline="-23809" dirty="0">
                <a:latin typeface="Times New Roman"/>
                <a:cs typeface="Times New Roman"/>
              </a:rPr>
              <a:t>b</a:t>
            </a:r>
            <a:r>
              <a:rPr sz="2100" i="1" spc="315" baseline="-23809" dirty="0">
                <a:latin typeface="Times New Roman"/>
                <a:cs typeface="Times New Roman"/>
              </a:rPr>
              <a:t> </a:t>
            </a:r>
            <a:r>
              <a:rPr sz="2400" i="1" spc="35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003922" y="5683874"/>
            <a:ext cx="427990" cy="2413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414655" algn="l"/>
              </a:tabLst>
            </a:pPr>
            <a:r>
              <a:rPr sz="1400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400" u="sng" spc="1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u="sng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788622" y="5113473"/>
            <a:ext cx="858519" cy="394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634365" algn="l"/>
              </a:tabLst>
            </a:pPr>
            <a:r>
              <a:rPr sz="3600" spc="37" baseline="-15046" dirty="0">
                <a:latin typeface="Symbol"/>
                <a:cs typeface="Symbol"/>
              </a:rPr>
              <a:t></a:t>
            </a:r>
            <a:r>
              <a:rPr sz="2400" u="sng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sng" spc="5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u="sng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	</a:t>
            </a:r>
            <a:r>
              <a:rPr sz="3600" spc="37" baseline="-15046" dirty="0">
                <a:latin typeface="Symbol"/>
                <a:cs typeface="Symbol"/>
              </a:rPr>
              <a:t></a:t>
            </a:r>
            <a:endParaRPr sz="3600" baseline="-15046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814022" y="5744973"/>
            <a:ext cx="807720" cy="394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spc="25" dirty="0">
                <a:latin typeface="Symbol"/>
                <a:cs typeface="Symbol"/>
              </a:rPr>
              <a:t>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100" i="1" spc="30" baseline="1984" dirty="0">
                <a:latin typeface="Times New Roman"/>
                <a:cs typeface="Times New Roman"/>
              </a:rPr>
              <a:t>n</a:t>
            </a:r>
            <a:r>
              <a:rPr sz="2100" i="1" spc="-337" baseline="1984" dirty="0">
                <a:latin typeface="Times New Roman"/>
                <a:cs typeface="Times New Roman"/>
              </a:rPr>
              <a:t> </a:t>
            </a:r>
            <a:r>
              <a:rPr sz="2100" spc="-120" baseline="1984" dirty="0">
                <a:latin typeface="Times New Roman"/>
                <a:cs typeface="Times New Roman"/>
              </a:rPr>
              <a:t>l</a:t>
            </a:r>
            <a:r>
              <a:rPr sz="2100" spc="30" baseline="1984" dirty="0">
                <a:latin typeface="Times New Roman"/>
                <a:cs typeface="Times New Roman"/>
              </a:rPr>
              <a:t>n</a:t>
            </a:r>
            <a:r>
              <a:rPr sz="2100" spc="-195" baseline="1984" dirty="0">
                <a:latin typeface="Times New Roman"/>
                <a:cs typeface="Times New Roman"/>
              </a:rPr>
              <a:t> </a:t>
            </a:r>
            <a:r>
              <a:rPr sz="2100" i="1" spc="30" baseline="1984" dirty="0">
                <a:latin typeface="Times New Roman"/>
                <a:cs typeface="Times New Roman"/>
              </a:rPr>
              <a:t>b</a:t>
            </a:r>
            <a:r>
              <a:rPr sz="2100" i="1" baseline="1984" dirty="0">
                <a:latin typeface="Times New Roman"/>
                <a:cs typeface="Times New Roman"/>
              </a:rPr>
              <a:t> </a:t>
            </a:r>
            <a:r>
              <a:rPr sz="2100" i="1" spc="-15" baseline="1984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Symbol"/>
                <a:cs typeface="Symbol"/>
              </a:rPr>
              <a:t>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126726" y="5298665"/>
            <a:ext cx="1761489" cy="394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600" spc="60" baseline="-21990" dirty="0">
                <a:latin typeface="Symbol"/>
                <a:cs typeface="Symbol"/>
              </a:rPr>
              <a:t></a:t>
            </a:r>
            <a:r>
              <a:rPr sz="3600" spc="-60" baseline="-21990" dirty="0">
                <a:latin typeface="Times New Roman"/>
                <a:cs typeface="Times New Roman"/>
              </a:rPr>
              <a:t> l</a:t>
            </a:r>
            <a:r>
              <a:rPr sz="3600" spc="-67" baseline="-21990" dirty="0">
                <a:latin typeface="Times New Roman"/>
                <a:cs typeface="Times New Roman"/>
              </a:rPr>
              <a:t>i</a:t>
            </a:r>
            <a:r>
              <a:rPr sz="3600" spc="247" baseline="-21990" dirty="0">
                <a:latin typeface="Times New Roman"/>
                <a:cs typeface="Times New Roman"/>
              </a:rPr>
              <a:t>m</a:t>
            </a:r>
            <a:r>
              <a:rPr sz="3600" spc="37" baseline="-16203" dirty="0">
                <a:latin typeface="Symbol"/>
                <a:cs typeface="Symbol"/>
              </a:rPr>
              <a:t></a:t>
            </a:r>
            <a:r>
              <a:rPr sz="3600" spc="-434" baseline="-16203" dirty="0">
                <a:latin typeface="Times New Roman"/>
                <a:cs typeface="Times New Roman"/>
              </a:rPr>
              <a:t> </a:t>
            </a:r>
            <a:r>
              <a:rPr sz="1400" i="1" u="heavy" spc="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i="1" u="heavy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1400" i="1" u="heavy" spc="-2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u="heavy" spc="-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sz="1400" u="heavy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1400" u="heavy" spc="-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i="1" u="heavy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 </a:t>
            </a:r>
            <a:r>
              <a:rPr sz="1400" i="1" spc="-45" dirty="0">
                <a:latin typeface="Times New Roman"/>
                <a:cs typeface="Times New Roman"/>
              </a:rPr>
              <a:t> </a:t>
            </a:r>
            <a:r>
              <a:rPr sz="3600" spc="37" baseline="-16203" dirty="0">
                <a:latin typeface="Symbol"/>
                <a:cs typeface="Symbol"/>
              </a:rPr>
              <a:t></a:t>
            </a:r>
            <a:r>
              <a:rPr sz="3600" spc="-89" baseline="-16203" dirty="0">
                <a:latin typeface="Times New Roman"/>
                <a:cs typeface="Times New Roman"/>
              </a:rPr>
              <a:t> </a:t>
            </a:r>
            <a:r>
              <a:rPr sz="3600" spc="60" baseline="-21990" dirty="0">
                <a:latin typeface="Symbol"/>
                <a:cs typeface="Symbol"/>
              </a:rPr>
              <a:t></a:t>
            </a:r>
            <a:endParaRPr sz="3600" baseline="-2199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397575" y="5723995"/>
            <a:ext cx="438784" cy="2413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00" i="1" spc="70" dirty="0">
                <a:latin typeface="Times New Roman"/>
                <a:cs typeface="Times New Roman"/>
              </a:rPr>
              <a:t>n</a:t>
            </a:r>
            <a:r>
              <a:rPr sz="1400" spc="60" dirty="0">
                <a:latin typeface="Symbol"/>
                <a:cs typeface="Symbol"/>
              </a:rPr>
              <a:t></a:t>
            </a:r>
            <a:r>
              <a:rPr sz="1400" spc="30" dirty="0">
                <a:latin typeface="Symbol"/>
                <a:cs typeface="Symbol"/>
              </a:rPr>
              <a:t>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646167" y="6289040"/>
            <a:ext cx="309245" cy="4122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2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118</a:t>
            </a:r>
            <a:endParaRPr sz="1300" dirty="0">
              <a:latin typeface="에스코어 드림 3 Light" panose="020B0303030302020204" pitchFamily="34" charset="-127"/>
              <a:cs typeface="Malgun Gothic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995041" y="4644644"/>
            <a:ext cx="15963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b</a:t>
            </a:r>
            <a:r>
              <a:rPr sz="2000" i="1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&gt;</a:t>
            </a:r>
            <a:r>
              <a:rPr sz="2000" spc="-3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and</a:t>
            </a:r>
            <a:r>
              <a:rPr sz="2000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sz="2000" i="1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&gt;</a:t>
            </a:r>
            <a:r>
              <a:rPr sz="2000" i="1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EF7F64F3-15BF-FA8D-62D1-53FE42407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304800"/>
            <a:ext cx="8961326" cy="6396532"/>
          </a:xfrm>
          <a:prstGeom prst="rect">
            <a:avLst/>
          </a:prstGeom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22995" y="6289040"/>
            <a:ext cx="309245" cy="4122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2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119</a:t>
            </a:r>
            <a:endParaRPr sz="1300" dirty="0">
              <a:latin typeface="에스코어 드림 3 Light" panose="020B0303030302020204" pitchFamily="34" charset="-127"/>
              <a:cs typeface="Malgun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2081" y="340563"/>
            <a:ext cx="57162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6F93DC"/>
                </a:solidFill>
              </a:rPr>
              <a:t>알고리즘</a:t>
            </a:r>
            <a:r>
              <a:rPr sz="3200" spc="-110" dirty="0">
                <a:solidFill>
                  <a:srgbClr val="6F93DC"/>
                </a:solidFill>
              </a:rPr>
              <a:t> </a:t>
            </a:r>
            <a:r>
              <a:rPr sz="3200" dirty="0">
                <a:solidFill>
                  <a:srgbClr val="6F93DC"/>
                </a:solidFill>
              </a:rPr>
              <a:t>복잡도와</a:t>
            </a:r>
            <a:r>
              <a:rPr sz="3200" spc="-105" dirty="0">
                <a:solidFill>
                  <a:srgbClr val="6F93DC"/>
                </a:solidFill>
              </a:rPr>
              <a:t> </a:t>
            </a:r>
            <a:r>
              <a:rPr sz="3200" dirty="0">
                <a:solidFill>
                  <a:srgbClr val="6F93DC"/>
                </a:solidFill>
              </a:rPr>
              <a:t>컴퓨터</a:t>
            </a:r>
            <a:r>
              <a:rPr sz="3200" spc="-95" dirty="0">
                <a:solidFill>
                  <a:srgbClr val="6F93DC"/>
                </a:solidFill>
              </a:rPr>
              <a:t> </a:t>
            </a:r>
            <a:r>
              <a:rPr sz="3200" spc="5" dirty="0">
                <a:solidFill>
                  <a:srgbClr val="6F93DC"/>
                </a:solidFill>
              </a:rPr>
              <a:t>능력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510743" y="1029306"/>
            <a:ext cx="7958455" cy="424667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277495" indent="-154305">
              <a:lnSpc>
                <a:spcPct val="100000"/>
              </a:lnSpc>
              <a:spcBef>
                <a:spcPts val="875"/>
              </a:spcBef>
              <a:buSzPct val="93750"/>
              <a:buFont typeface="Times New Roman"/>
              <a:buAutoNum type="arabicPeriod"/>
              <a:tabLst>
                <a:tab pos="278130" algn="l"/>
              </a:tabLst>
            </a:pP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알고리즘의</a:t>
            </a:r>
            <a:r>
              <a:rPr sz="1600" spc="-14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복잡도가</a:t>
            </a:r>
            <a:r>
              <a:rPr sz="1600" spc="-15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i="1" spc="-10" dirty="0">
                <a:solidFill>
                  <a:srgbClr val="3E3D00"/>
                </a:solidFill>
                <a:latin typeface="Times New Roman"/>
                <a:cs typeface="Times New Roman"/>
              </a:rPr>
              <a:t>c</a:t>
            </a:r>
            <a:r>
              <a:rPr sz="16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일</a:t>
            </a:r>
            <a:r>
              <a:rPr sz="1600" spc="-17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때</a:t>
            </a:r>
            <a:r>
              <a:rPr sz="1600" spc="-15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시간</a:t>
            </a:r>
            <a:r>
              <a:rPr sz="1600" spc="-14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동안</a:t>
            </a:r>
            <a:endParaRPr sz="1600" dirty="0">
              <a:latin typeface="에스코어 드림 3 Light" panose="020B0303030302020204" pitchFamily="34" charset="-127"/>
              <a:cs typeface="Malgun Gothic"/>
            </a:endParaRPr>
          </a:p>
          <a:p>
            <a:pPr marL="677545" lvl="1" indent="-210820">
              <a:lnSpc>
                <a:spcPct val="100000"/>
              </a:lnSpc>
              <a:spcBef>
                <a:spcPts val="780"/>
              </a:spcBef>
              <a:buFont typeface="Wingdings"/>
              <a:buChar char=""/>
              <a:tabLst>
                <a:tab pos="678180" algn="l"/>
              </a:tabLst>
            </a:pPr>
            <a:r>
              <a:rPr sz="1600" spc="-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현재</a:t>
            </a: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의</a:t>
            </a:r>
            <a:r>
              <a:rPr sz="1600" spc="-14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기계가</a:t>
            </a:r>
            <a:r>
              <a:rPr sz="1600" spc="-16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spc="-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문제크</a:t>
            </a: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기</a:t>
            </a:r>
            <a:r>
              <a:rPr sz="1600" spc="-14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i="1" spc="-10" dirty="0">
                <a:solidFill>
                  <a:srgbClr val="3E3D00"/>
                </a:solidFill>
                <a:latin typeface="Times New Roman"/>
                <a:cs typeface="Times New Roman"/>
              </a:rPr>
              <a:t>m</a:t>
            </a: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개의</a:t>
            </a:r>
            <a:r>
              <a:rPr sz="1600" spc="-16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spc="-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문</a:t>
            </a: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제</a:t>
            </a:r>
            <a:r>
              <a:rPr sz="1600" spc="-16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spc="-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해결</a:t>
            </a:r>
            <a:endParaRPr sz="1600" dirty="0">
              <a:latin typeface="에스코어 드림 3 Light" panose="020B0303030302020204" pitchFamily="34" charset="-127"/>
              <a:cs typeface="Malgun Gothic"/>
            </a:endParaRPr>
          </a:p>
          <a:p>
            <a:pPr marL="677545" lvl="1" indent="-210820">
              <a:lnSpc>
                <a:spcPct val="100000"/>
              </a:lnSpc>
              <a:spcBef>
                <a:spcPts val="785"/>
              </a:spcBef>
              <a:buFont typeface="Wingdings"/>
              <a:buChar char=""/>
              <a:tabLst>
                <a:tab pos="678180" algn="l"/>
              </a:tabLst>
            </a:pP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기계의</a:t>
            </a:r>
            <a:r>
              <a:rPr sz="1600" spc="-14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처리</a:t>
            </a:r>
            <a:r>
              <a:rPr sz="1600" spc="-15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속도가</a:t>
            </a:r>
            <a:r>
              <a:rPr sz="1600" spc="-15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dirty="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배</a:t>
            </a:r>
            <a:r>
              <a:rPr sz="1600" spc="-17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된다면</a:t>
            </a:r>
            <a:r>
              <a:rPr sz="1600" spc="-14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문제크기</a:t>
            </a:r>
            <a:r>
              <a:rPr sz="1600" spc="-15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dirty="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sz="1600" i="1" spc="-10" dirty="0">
                <a:solidFill>
                  <a:srgbClr val="3E3D00"/>
                </a:solidFill>
                <a:latin typeface="Times New Roman"/>
                <a:cs typeface="Times New Roman"/>
              </a:rPr>
              <a:t>m</a:t>
            </a: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개의</a:t>
            </a:r>
            <a:r>
              <a:rPr sz="1600" spc="-15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문제를</a:t>
            </a:r>
            <a:r>
              <a:rPr sz="1600" spc="-15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시간에</a:t>
            </a:r>
            <a:r>
              <a:rPr sz="1600" spc="-14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해결할</a:t>
            </a:r>
            <a:r>
              <a:rPr sz="1600" spc="-15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수</a:t>
            </a:r>
            <a:r>
              <a:rPr sz="1600" spc="-15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있다</a:t>
            </a:r>
            <a:r>
              <a:rPr sz="1600" spc="-5" dirty="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16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Clr>
                <a:srgbClr val="3E3D00"/>
              </a:buClr>
              <a:buFont typeface="Wingdings"/>
              <a:buChar char=""/>
            </a:pPr>
            <a:endParaRPr sz="18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3E3D00"/>
              </a:buClr>
              <a:buFont typeface="Wingdings"/>
              <a:buChar char=""/>
            </a:pPr>
            <a:endParaRPr sz="1750" dirty="0">
              <a:latin typeface="Times New Roman"/>
              <a:cs typeface="Times New Roman"/>
            </a:endParaRPr>
          </a:p>
          <a:p>
            <a:pPr marL="266065" indent="-203200">
              <a:lnSpc>
                <a:spcPct val="100000"/>
              </a:lnSpc>
              <a:buSzPct val="93750"/>
              <a:buFont typeface="Times New Roman"/>
              <a:buAutoNum type="arabicPeriod"/>
              <a:tabLst>
                <a:tab pos="266700" algn="l"/>
              </a:tabLst>
            </a:pP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알고리즘의</a:t>
            </a:r>
            <a:r>
              <a:rPr sz="1600" spc="-14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복잡도가</a:t>
            </a:r>
            <a:r>
              <a:rPr sz="1600" spc="-14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i="1" spc="-10" dirty="0">
                <a:solidFill>
                  <a:srgbClr val="3E3D00"/>
                </a:solidFill>
                <a:latin typeface="Times New Roman"/>
                <a:cs typeface="Times New Roman"/>
              </a:rPr>
              <a:t>c</a:t>
            </a:r>
            <a:r>
              <a:rPr sz="16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1575" spc="15" baseline="26455" dirty="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일</a:t>
            </a:r>
            <a:r>
              <a:rPr sz="1600" spc="-15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때</a:t>
            </a:r>
            <a:r>
              <a:rPr sz="1600" spc="-17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시간</a:t>
            </a:r>
            <a:r>
              <a:rPr sz="1600" spc="-14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동안</a:t>
            </a:r>
            <a:endParaRPr sz="1600" dirty="0">
              <a:latin typeface="에스코어 드림 3 Light" panose="020B0303030302020204" pitchFamily="34" charset="-127"/>
              <a:cs typeface="Malgun Gothic"/>
            </a:endParaRPr>
          </a:p>
          <a:p>
            <a:pPr marL="616585" lvl="1" indent="-211454">
              <a:lnSpc>
                <a:spcPct val="100000"/>
              </a:lnSpc>
              <a:spcBef>
                <a:spcPts val="780"/>
              </a:spcBef>
              <a:buFont typeface="Wingdings"/>
              <a:buChar char=""/>
              <a:tabLst>
                <a:tab pos="617220" algn="l"/>
              </a:tabLst>
            </a:pP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현재의</a:t>
            </a:r>
            <a:r>
              <a:rPr sz="1600" spc="-14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기계가</a:t>
            </a:r>
            <a:r>
              <a:rPr sz="1600" spc="-15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문제크기</a:t>
            </a:r>
            <a:r>
              <a:rPr sz="1600" spc="-14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i="1" spc="-10" dirty="0">
                <a:solidFill>
                  <a:srgbClr val="3E3D00"/>
                </a:solidFill>
                <a:latin typeface="Times New Roman"/>
                <a:cs typeface="Times New Roman"/>
              </a:rPr>
              <a:t>m</a:t>
            </a: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개의</a:t>
            </a:r>
            <a:r>
              <a:rPr sz="1600" spc="-15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문제</a:t>
            </a:r>
            <a:r>
              <a:rPr sz="1600" spc="-15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해결</a:t>
            </a:r>
            <a:endParaRPr sz="1600" dirty="0">
              <a:latin typeface="에스코어 드림 3 Light" panose="020B0303030302020204" pitchFamily="34" charset="-127"/>
              <a:cs typeface="Malgun Gothic"/>
            </a:endParaRPr>
          </a:p>
          <a:p>
            <a:pPr marL="616585" lvl="1" indent="-211454">
              <a:lnSpc>
                <a:spcPct val="100000"/>
              </a:lnSpc>
              <a:spcBef>
                <a:spcPts val="780"/>
              </a:spcBef>
              <a:buFont typeface="Wingdings"/>
              <a:buChar char=""/>
              <a:tabLst>
                <a:tab pos="617220" algn="l"/>
              </a:tabLst>
            </a:pP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기계의</a:t>
            </a:r>
            <a:r>
              <a:rPr sz="1600" spc="-14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처리</a:t>
            </a:r>
            <a:r>
              <a:rPr sz="1600" spc="-15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속도가</a:t>
            </a:r>
            <a:r>
              <a:rPr sz="1600" spc="-15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u="sng" dirty="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4</a:t>
            </a:r>
            <a:r>
              <a:rPr sz="1600" u="sng" spc="-5" dirty="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에스코어 드림 3 Light" panose="020B0303030302020204" pitchFamily="34" charset="-127"/>
                <a:cs typeface="Malgun Gothic"/>
              </a:rPr>
              <a:t>배</a:t>
            </a:r>
            <a:r>
              <a:rPr sz="1600" u="sng" spc="-175" dirty="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된다면</a:t>
            </a:r>
            <a:r>
              <a:rPr sz="1600" spc="-14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문제크기</a:t>
            </a:r>
            <a:r>
              <a:rPr sz="1600" spc="-15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u="sng" dirty="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1600" i="1" u="sng" spc="-10" dirty="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m</a:t>
            </a: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개의</a:t>
            </a:r>
            <a:r>
              <a:rPr sz="1600" spc="-15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문제를</a:t>
            </a:r>
            <a:r>
              <a:rPr sz="1600" spc="-15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시간에</a:t>
            </a:r>
            <a:r>
              <a:rPr sz="1600" spc="-15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해결할</a:t>
            </a:r>
            <a:r>
              <a:rPr sz="1600" spc="-15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수</a:t>
            </a:r>
            <a:r>
              <a:rPr sz="1600" spc="-15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있다</a:t>
            </a:r>
            <a:r>
              <a:rPr sz="1600" spc="-5" dirty="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16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3E3D00"/>
              </a:buClr>
              <a:buFont typeface="Wingdings"/>
              <a:buChar char=""/>
            </a:pPr>
            <a:endParaRPr sz="2650" dirty="0">
              <a:latin typeface="Times New Roman"/>
              <a:cs typeface="Times New Roman"/>
            </a:endParaRPr>
          </a:p>
          <a:p>
            <a:pPr marL="285750" indent="-203200">
              <a:lnSpc>
                <a:spcPct val="100000"/>
              </a:lnSpc>
              <a:buSzPct val="93750"/>
              <a:buFont typeface="Times New Roman"/>
              <a:buAutoNum type="arabicPeriod"/>
              <a:tabLst>
                <a:tab pos="286385" algn="l"/>
              </a:tabLst>
            </a:pP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알고리즘의</a:t>
            </a:r>
            <a:r>
              <a:rPr sz="1600" spc="-14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복잡도가</a:t>
            </a:r>
            <a:r>
              <a:rPr sz="1600" spc="-14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i="1" spc="-10" dirty="0">
                <a:solidFill>
                  <a:srgbClr val="3E3D00"/>
                </a:solidFill>
                <a:latin typeface="Times New Roman"/>
                <a:cs typeface="Times New Roman"/>
              </a:rPr>
              <a:t>c</a:t>
            </a:r>
            <a:r>
              <a:rPr sz="1600" dirty="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sz="1575" i="1" spc="15" baseline="2645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일</a:t>
            </a:r>
            <a:r>
              <a:rPr sz="1600" spc="-15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때</a:t>
            </a:r>
            <a:r>
              <a:rPr sz="1600" spc="-17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시간</a:t>
            </a:r>
            <a:r>
              <a:rPr sz="1600" spc="-14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동안</a:t>
            </a:r>
            <a:endParaRPr sz="1600" dirty="0">
              <a:latin typeface="에스코어 드림 3 Light" panose="020B0303030302020204" pitchFamily="34" charset="-127"/>
              <a:cs typeface="Malgun Gothic"/>
            </a:endParaRPr>
          </a:p>
          <a:p>
            <a:pPr marL="636270" lvl="1" indent="-210820">
              <a:lnSpc>
                <a:spcPct val="100000"/>
              </a:lnSpc>
              <a:spcBef>
                <a:spcPts val="785"/>
              </a:spcBef>
              <a:buFont typeface="Wingdings"/>
              <a:buChar char=""/>
              <a:tabLst>
                <a:tab pos="636905" algn="l"/>
              </a:tabLst>
            </a:pP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현재의</a:t>
            </a:r>
            <a:r>
              <a:rPr sz="1600" spc="-14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기계가</a:t>
            </a:r>
            <a:r>
              <a:rPr sz="1600" spc="-15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문제크기</a:t>
            </a:r>
            <a:r>
              <a:rPr sz="1600" spc="-14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i="1" spc="-10" dirty="0">
                <a:solidFill>
                  <a:srgbClr val="3E3D00"/>
                </a:solidFill>
                <a:latin typeface="Times New Roman"/>
                <a:cs typeface="Times New Roman"/>
              </a:rPr>
              <a:t>m</a:t>
            </a: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개의</a:t>
            </a:r>
            <a:r>
              <a:rPr sz="1600" spc="-15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문제</a:t>
            </a:r>
            <a:r>
              <a:rPr sz="1600" spc="-15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해결</a:t>
            </a:r>
            <a:endParaRPr sz="1600" dirty="0">
              <a:latin typeface="에스코어 드림 3 Light" panose="020B0303030302020204" pitchFamily="34" charset="-127"/>
              <a:cs typeface="Malgun Gothic"/>
            </a:endParaRPr>
          </a:p>
          <a:p>
            <a:pPr marL="636270" lvl="1" indent="-210820">
              <a:lnSpc>
                <a:spcPct val="100000"/>
              </a:lnSpc>
              <a:spcBef>
                <a:spcPts val="780"/>
              </a:spcBef>
              <a:buFont typeface="Wingdings"/>
              <a:buChar char=""/>
              <a:tabLst>
                <a:tab pos="636905" algn="l"/>
              </a:tabLst>
            </a:pP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기계의</a:t>
            </a:r>
            <a:r>
              <a:rPr sz="1600" spc="-14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처리</a:t>
            </a:r>
            <a:r>
              <a:rPr sz="1600" spc="-15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속도가</a:t>
            </a:r>
            <a:r>
              <a:rPr sz="1600" spc="-15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u="sng" dirty="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1600" u="sng" spc="-5" dirty="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에스코어 드림 3 Light" panose="020B0303030302020204" pitchFamily="34" charset="-127"/>
                <a:cs typeface="Malgun Gothic"/>
              </a:rPr>
              <a:t>배</a:t>
            </a:r>
            <a:r>
              <a:rPr sz="1600" u="sng" spc="-175" dirty="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된다면</a:t>
            </a:r>
            <a:r>
              <a:rPr sz="1600" spc="-14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문제크기</a:t>
            </a:r>
            <a:r>
              <a:rPr sz="1600" spc="-15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i="1" u="sng" spc="-10" dirty="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m</a:t>
            </a:r>
            <a:r>
              <a:rPr sz="1600" u="sng" spc="-10" dirty="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+</a:t>
            </a:r>
            <a:r>
              <a:rPr sz="1600" u="sng" dirty="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개의</a:t>
            </a:r>
            <a:r>
              <a:rPr sz="1600" spc="-15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문제를</a:t>
            </a:r>
            <a:r>
              <a:rPr sz="1600" spc="-16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시간에</a:t>
            </a:r>
            <a:r>
              <a:rPr sz="1600" spc="-14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해결할</a:t>
            </a:r>
            <a:r>
              <a:rPr sz="1600" spc="-15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수</a:t>
            </a:r>
            <a:r>
              <a:rPr sz="1600" spc="-15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있다</a:t>
            </a:r>
            <a:r>
              <a:rPr sz="1600" spc="-5" dirty="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1600" dirty="0">
              <a:latin typeface="Times New Roman"/>
              <a:cs typeface="Times New Roman"/>
            </a:endParaRPr>
          </a:p>
          <a:p>
            <a:pPr marL="636270" lvl="1" indent="-210820">
              <a:lnSpc>
                <a:spcPct val="100000"/>
              </a:lnSpc>
              <a:spcBef>
                <a:spcPts val="780"/>
              </a:spcBef>
              <a:buFont typeface="Wingdings"/>
              <a:buChar char=""/>
              <a:tabLst>
                <a:tab pos="636905" algn="l"/>
              </a:tabLst>
            </a:pP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기계의</a:t>
            </a:r>
            <a:r>
              <a:rPr sz="1600" spc="-14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처리</a:t>
            </a:r>
            <a:r>
              <a:rPr sz="1600" spc="-15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속도가</a:t>
            </a:r>
            <a:r>
              <a:rPr sz="1600" spc="-15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u="sng" dirty="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100</a:t>
            </a:r>
            <a:r>
              <a:rPr sz="1600" u="sng" spc="-5" dirty="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에스코어 드림 3 Light" panose="020B0303030302020204" pitchFamily="34" charset="-127"/>
                <a:cs typeface="Malgun Gothic"/>
              </a:rPr>
              <a:t>배</a:t>
            </a:r>
            <a:r>
              <a:rPr sz="1600" u="sng" spc="-175" dirty="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된다면</a:t>
            </a:r>
            <a:r>
              <a:rPr sz="1600" spc="-15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문제크기</a:t>
            </a:r>
            <a:r>
              <a:rPr sz="1600" spc="-14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b="1" u="sng" dirty="0">
                <a:solidFill>
                  <a:srgbClr val="6F93DC"/>
                </a:solidFill>
                <a:uFill>
                  <a:solidFill>
                    <a:srgbClr val="6F93DC"/>
                  </a:solidFill>
                </a:uFill>
                <a:latin typeface="Times New Roman"/>
                <a:cs typeface="Times New Roman"/>
              </a:rPr>
              <a:t>??</a:t>
            </a: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개의</a:t>
            </a:r>
            <a:r>
              <a:rPr sz="1600" spc="-16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문제를</a:t>
            </a:r>
            <a:r>
              <a:rPr sz="1600" spc="-15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시간에</a:t>
            </a:r>
            <a:r>
              <a:rPr sz="1600" spc="-14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해결할</a:t>
            </a:r>
            <a:r>
              <a:rPr sz="1600" spc="-14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수</a:t>
            </a:r>
            <a:r>
              <a:rPr sz="1600" spc="-17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있다</a:t>
            </a:r>
            <a:r>
              <a:rPr sz="1600" spc="-5" dirty="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1477" y="5225605"/>
            <a:ext cx="7908925" cy="1520190"/>
            <a:chOff x="391477" y="5225605"/>
            <a:chExt cx="7908925" cy="1520190"/>
          </a:xfrm>
        </p:grpSpPr>
        <p:sp>
          <p:nvSpPr>
            <p:cNvPr id="3" name="object 3"/>
            <p:cNvSpPr/>
            <p:nvPr/>
          </p:nvSpPr>
          <p:spPr>
            <a:xfrm>
              <a:off x="396240" y="5230367"/>
              <a:ext cx="7899400" cy="1510665"/>
            </a:xfrm>
            <a:custGeom>
              <a:avLst/>
              <a:gdLst/>
              <a:ahLst/>
              <a:cxnLst/>
              <a:rect l="l" t="t" r="r" b="b"/>
              <a:pathLst>
                <a:path w="7899400" h="1510665">
                  <a:moveTo>
                    <a:pt x="7647178" y="0"/>
                  </a:moveTo>
                  <a:lnTo>
                    <a:pt x="251726" y="0"/>
                  </a:lnTo>
                  <a:lnTo>
                    <a:pt x="206477" y="4053"/>
                  </a:lnTo>
                  <a:lnTo>
                    <a:pt x="163890" y="15742"/>
                  </a:lnTo>
                  <a:lnTo>
                    <a:pt x="124674" y="34355"/>
                  </a:lnTo>
                  <a:lnTo>
                    <a:pt x="89541" y="59184"/>
                  </a:lnTo>
                  <a:lnTo>
                    <a:pt x="59202" y="89518"/>
                  </a:lnTo>
                  <a:lnTo>
                    <a:pt x="34367" y="124648"/>
                  </a:lnTo>
                  <a:lnTo>
                    <a:pt x="15748" y="163863"/>
                  </a:lnTo>
                  <a:lnTo>
                    <a:pt x="4055" y="206455"/>
                  </a:lnTo>
                  <a:lnTo>
                    <a:pt x="0" y="251713"/>
                  </a:lnTo>
                  <a:lnTo>
                    <a:pt x="0" y="1258557"/>
                  </a:lnTo>
                  <a:lnTo>
                    <a:pt x="4055" y="1303805"/>
                  </a:lnTo>
                  <a:lnTo>
                    <a:pt x="15748" y="1346393"/>
                  </a:lnTo>
                  <a:lnTo>
                    <a:pt x="34367" y="1385609"/>
                  </a:lnTo>
                  <a:lnTo>
                    <a:pt x="59202" y="1420741"/>
                  </a:lnTo>
                  <a:lnTo>
                    <a:pt x="89541" y="1451080"/>
                  </a:lnTo>
                  <a:lnTo>
                    <a:pt x="124674" y="1475915"/>
                  </a:lnTo>
                  <a:lnTo>
                    <a:pt x="163890" y="1494534"/>
                  </a:lnTo>
                  <a:lnTo>
                    <a:pt x="206477" y="1506227"/>
                  </a:lnTo>
                  <a:lnTo>
                    <a:pt x="251726" y="1510282"/>
                  </a:lnTo>
                  <a:lnTo>
                    <a:pt x="7647178" y="1510282"/>
                  </a:lnTo>
                  <a:lnTo>
                    <a:pt x="7692436" y="1506227"/>
                  </a:lnTo>
                  <a:lnTo>
                    <a:pt x="7735028" y="1494534"/>
                  </a:lnTo>
                  <a:lnTo>
                    <a:pt x="7774243" y="1475915"/>
                  </a:lnTo>
                  <a:lnTo>
                    <a:pt x="7809373" y="1451080"/>
                  </a:lnTo>
                  <a:lnTo>
                    <a:pt x="7839707" y="1420741"/>
                  </a:lnTo>
                  <a:lnTo>
                    <a:pt x="7864536" y="1385609"/>
                  </a:lnTo>
                  <a:lnTo>
                    <a:pt x="7883149" y="1346393"/>
                  </a:lnTo>
                  <a:lnTo>
                    <a:pt x="7894838" y="1303805"/>
                  </a:lnTo>
                  <a:lnTo>
                    <a:pt x="7898891" y="1258557"/>
                  </a:lnTo>
                  <a:lnTo>
                    <a:pt x="7898891" y="251713"/>
                  </a:lnTo>
                  <a:lnTo>
                    <a:pt x="7894838" y="206455"/>
                  </a:lnTo>
                  <a:lnTo>
                    <a:pt x="7883149" y="163863"/>
                  </a:lnTo>
                  <a:lnTo>
                    <a:pt x="7864536" y="124648"/>
                  </a:lnTo>
                  <a:lnTo>
                    <a:pt x="7839707" y="89518"/>
                  </a:lnTo>
                  <a:lnTo>
                    <a:pt x="7809373" y="59184"/>
                  </a:lnTo>
                  <a:lnTo>
                    <a:pt x="7774243" y="34355"/>
                  </a:lnTo>
                  <a:lnTo>
                    <a:pt x="7735028" y="15742"/>
                  </a:lnTo>
                  <a:lnTo>
                    <a:pt x="7692436" y="4053"/>
                  </a:lnTo>
                  <a:lnTo>
                    <a:pt x="7647178" y="0"/>
                  </a:lnTo>
                  <a:close/>
                </a:path>
              </a:pathLst>
            </a:custGeom>
            <a:solidFill>
              <a:srgbClr val="DEF6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6240" y="5230367"/>
              <a:ext cx="7899400" cy="1510665"/>
            </a:xfrm>
            <a:custGeom>
              <a:avLst/>
              <a:gdLst/>
              <a:ahLst/>
              <a:cxnLst/>
              <a:rect l="l" t="t" r="r" b="b"/>
              <a:pathLst>
                <a:path w="7899400" h="1510665">
                  <a:moveTo>
                    <a:pt x="0" y="251713"/>
                  </a:moveTo>
                  <a:lnTo>
                    <a:pt x="4055" y="206455"/>
                  </a:lnTo>
                  <a:lnTo>
                    <a:pt x="15748" y="163863"/>
                  </a:lnTo>
                  <a:lnTo>
                    <a:pt x="34367" y="124648"/>
                  </a:lnTo>
                  <a:lnTo>
                    <a:pt x="59202" y="89518"/>
                  </a:lnTo>
                  <a:lnTo>
                    <a:pt x="89541" y="59184"/>
                  </a:lnTo>
                  <a:lnTo>
                    <a:pt x="124674" y="34355"/>
                  </a:lnTo>
                  <a:lnTo>
                    <a:pt x="163890" y="15742"/>
                  </a:lnTo>
                  <a:lnTo>
                    <a:pt x="206477" y="4053"/>
                  </a:lnTo>
                  <a:lnTo>
                    <a:pt x="251726" y="0"/>
                  </a:lnTo>
                  <a:lnTo>
                    <a:pt x="7647178" y="0"/>
                  </a:lnTo>
                  <a:lnTo>
                    <a:pt x="7692436" y="4053"/>
                  </a:lnTo>
                  <a:lnTo>
                    <a:pt x="7735028" y="15742"/>
                  </a:lnTo>
                  <a:lnTo>
                    <a:pt x="7774243" y="34355"/>
                  </a:lnTo>
                  <a:lnTo>
                    <a:pt x="7809373" y="59184"/>
                  </a:lnTo>
                  <a:lnTo>
                    <a:pt x="7839707" y="89518"/>
                  </a:lnTo>
                  <a:lnTo>
                    <a:pt x="7864536" y="124648"/>
                  </a:lnTo>
                  <a:lnTo>
                    <a:pt x="7883149" y="163863"/>
                  </a:lnTo>
                  <a:lnTo>
                    <a:pt x="7894838" y="206455"/>
                  </a:lnTo>
                  <a:lnTo>
                    <a:pt x="7898891" y="251713"/>
                  </a:lnTo>
                  <a:lnTo>
                    <a:pt x="7898891" y="1258557"/>
                  </a:lnTo>
                  <a:lnTo>
                    <a:pt x="7894838" y="1303805"/>
                  </a:lnTo>
                  <a:lnTo>
                    <a:pt x="7883149" y="1346393"/>
                  </a:lnTo>
                  <a:lnTo>
                    <a:pt x="7864536" y="1385609"/>
                  </a:lnTo>
                  <a:lnTo>
                    <a:pt x="7839707" y="1420741"/>
                  </a:lnTo>
                  <a:lnTo>
                    <a:pt x="7809373" y="1451080"/>
                  </a:lnTo>
                  <a:lnTo>
                    <a:pt x="7774243" y="1475915"/>
                  </a:lnTo>
                  <a:lnTo>
                    <a:pt x="7735028" y="1494534"/>
                  </a:lnTo>
                  <a:lnTo>
                    <a:pt x="7692436" y="1506227"/>
                  </a:lnTo>
                  <a:lnTo>
                    <a:pt x="7647178" y="1510282"/>
                  </a:lnTo>
                  <a:lnTo>
                    <a:pt x="251726" y="1510282"/>
                  </a:lnTo>
                  <a:lnTo>
                    <a:pt x="206477" y="1506227"/>
                  </a:lnTo>
                  <a:lnTo>
                    <a:pt x="163890" y="1494534"/>
                  </a:lnTo>
                  <a:lnTo>
                    <a:pt x="124674" y="1475915"/>
                  </a:lnTo>
                  <a:lnTo>
                    <a:pt x="89541" y="1451080"/>
                  </a:lnTo>
                  <a:lnTo>
                    <a:pt x="59202" y="1420741"/>
                  </a:lnTo>
                  <a:lnTo>
                    <a:pt x="34367" y="1385609"/>
                  </a:lnTo>
                  <a:lnTo>
                    <a:pt x="15748" y="1346393"/>
                  </a:lnTo>
                  <a:lnTo>
                    <a:pt x="4055" y="1303805"/>
                  </a:lnTo>
                  <a:lnTo>
                    <a:pt x="0" y="1258557"/>
                  </a:lnTo>
                  <a:lnTo>
                    <a:pt x="0" y="251713"/>
                  </a:lnTo>
                  <a:close/>
                </a:path>
              </a:pathLst>
            </a:custGeom>
            <a:ln w="9524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321420" y="6270752"/>
            <a:ext cx="309880" cy="4122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120</a:t>
            </a:r>
            <a:endParaRPr sz="1300" dirty="0">
              <a:latin typeface="에스코어 드림 3 Light" panose="020B0303030302020204" pitchFamily="34" charset="-127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2081" y="340563"/>
            <a:ext cx="57162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6F93DC"/>
                </a:solidFill>
              </a:rPr>
              <a:t>알고리즘</a:t>
            </a:r>
            <a:r>
              <a:rPr sz="3200" spc="-110" dirty="0">
                <a:solidFill>
                  <a:srgbClr val="6F93DC"/>
                </a:solidFill>
              </a:rPr>
              <a:t> </a:t>
            </a:r>
            <a:r>
              <a:rPr sz="3200" dirty="0">
                <a:solidFill>
                  <a:srgbClr val="6F93DC"/>
                </a:solidFill>
              </a:rPr>
              <a:t>복잡도와</a:t>
            </a:r>
            <a:r>
              <a:rPr sz="3200" spc="-105" dirty="0">
                <a:solidFill>
                  <a:srgbClr val="6F93DC"/>
                </a:solidFill>
              </a:rPr>
              <a:t> </a:t>
            </a:r>
            <a:r>
              <a:rPr sz="3200" dirty="0">
                <a:solidFill>
                  <a:srgbClr val="6F93DC"/>
                </a:solidFill>
              </a:rPr>
              <a:t>컴퓨터</a:t>
            </a:r>
            <a:r>
              <a:rPr sz="3200" spc="-95" dirty="0">
                <a:solidFill>
                  <a:srgbClr val="6F93DC"/>
                </a:solidFill>
              </a:rPr>
              <a:t> </a:t>
            </a:r>
            <a:r>
              <a:rPr sz="3200" spc="5" dirty="0">
                <a:solidFill>
                  <a:srgbClr val="6F93DC"/>
                </a:solidFill>
              </a:rPr>
              <a:t>능력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342391" y="1332382"/>
            <a:ext cx="7885430" cy="105410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880"/>
              </a:spcBef>
              <a:buFont typeface="Wingdings"/>
              <a:buChar char="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알고리즘의</a:t>
            </a:r>
            <a:r>
              <a:rPr sz="1600" spc="-14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복잡도가</a:t>
            </a:r>
            <a:r>
              <a:rPr sz="1600" spc="-14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Times New Roman"/>
                <a:cs typeface="Times New Roman"/>
              </a:rPr>
              <a:t>(A</a:t>
            </a:r>
            <a:r>
              <a:rPr sz="1600" spc="-1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일</a:t>
            </a:r>
            <a:r>
              <a:rPr sz="1600" spc="-14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때</a:t>
            </a:r>
            <a:r>
              <a:rPr sz="1600" spc="-17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시간</a:t>
            </a:r>
            <a:r>
              <a:rPr sz="1600" spc="-14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동안</a:t>
            </a:r>
            <a:endParaRPr sz="1600" dirty="0">
              <a:latin typeface="에스코어 드림 3 Light" panose="020B0303030302020204" pitchFamily="34" charset="-127"/>
              <a:cs typeface="Malgun Gothic"/>
            </a:endParaRPr>
          </a:p>
          <a:p>
            <a:pPr marL="565785" lvl="1" indent="-210820">
              <a:lnSpc>
                <a:spcPct val="100000"/>
              </a:lnSpc>
              <a:spcBef>
                <a:spcPts val="780"/>
              </a:spcBef>
              <a:buFont typeface="Wingdings"/>
              <a:buChar char=""/>
              <a:tabLst>
                <a:tab pos="566420" algn="l"/>
              </a:tabLst>
            </a:pP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현재의</a:t>
            </a:r>
            <a:r>
              <a:rPr sz="1600" spc="-15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기계가</a:t>
            </a:r>
            <a:r>
              <a:rPr sz="1600" spc="-15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문제크기</a:t>
            </a:r>
            <a:r>
              <a:rPr sz="1600" spc="-14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i="1" spc="-10" dirty="0">
                <a:solidFill>
                  <a:srgbClr val="3E3D00"/>
                </a:solidFill>
                <a:latin typeface="Times New Roman"/>
                <a:cs typeface="Times New Roman"/>
              </a:rPr>
              <a:t>m</a:t>
            </a: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개의</a:t>
            </a:r>
            <a:r>
              <a:rPr sz="1600" spc="-15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문제</a:t>
            </a:r>
            <a:r>
              <a:rPr sz="1600" spc="-15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해결</a:t>
            </a:r>
            <a:endParaRPr sz="1600" dirty="0">
              <a:latin typeface="에스코어 드림 3 Light" panose="020B0303030302020204" pitchFamily="34" charset="-127"/>
              <a:cs typeface="Malgun Gothic"/>
            </a:endParaRPr>
          </a:p>
          <a:p>
            <a:pPr marL="565785" lvl="1" indent="-210820">
              <a:lnSpc>
                <a:spcPct val="100000"/>
              </a:lnSpc>
              <a:spcBef>
                <a:spcPts val="780"/>
              </a:spcBef>
              <a:buFont typeface="Wingdings"/>
              <a:buChar char=""/>
              <a:tabLst>
                <a:tab pos="566420" algn="l"/>
              </a:tabLst>
            </a:pP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기계의</a:t>
            </a:r>
            <a:r>
              <a:rPr sz="1600" spc="-15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처리</a:t>
            </a:r>
            <a:r>
              <a:rPr sz="1600" spc="-15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속도가</a:t>
            </a:r>
            <a:r>
              <a:rPr sz="1600" spc="-15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u="sng" spc="-5" dirty="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(B</a:t>
            </a:r>
            <a:r>
              <a:rPr sz="1600" u="sng" spc="-10" dirty="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)</a:t>
            </a:r>
            <a:r>
              <a:rPr sz="1600" u="sng" spc="-5" dirty="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에스코어 드림 3 Light" panose="020B0303030302020204" pitchFamily="34" charset="-127"/>
                <a:cs typeface="Malgun Gothic"/>
              </a:rPr>
              <a:t>배</a:t>
            </a:r>
            <a:r>
              <a:rPr sz="1600" u="sng" spc="-150" dirty="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된다면</a:t>
            </a:r>
            <a:r>
              <a:rPr sz="1600" spc="-15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문제크기</a:t>
            </a:r>
            <a:r>
              <a:rPr sz="1600" spc="-14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u="sng" spc="-5" dirty="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(C</a:t>
            </a:r>
            <a:r>
              <a:rPr sz="1600" u="sng" spc="-10" dirty="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)</a:t>
            </a: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개의</a:t>
            </a:r>
            <a:r>
              <a:rPr sz="1600" spc="-14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문제를</a:t>
            </a:r>
            <a:r>
              <a:rPr sz="1600" spc="-15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시간에</a:t>
            </a:r>
            <a:r>
              <a:rPr sz="1600" spc="-14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해결할</a:t>
            </a:r>
            <a:r>
              <a:rPr sz="1600" spc="-15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수</a:t>
            </a:r>
            <a:r>
              <a:rPr sz="1600" spc="-15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있</a:t>
            </a:r>
            <a:r>
              <a:rPr sz="1600" spc="-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다</a:t>
            </a:r>
            <a:r>
              <a:rPr sz="1600" spc="-5" dirty="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1600" dirty="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037868"/>
              </p:ext>
            </p:extLst>
          </p:nvPr>
        </p:nvGraphicFramePr>
        <p:xfrm>
          <a:off x="1231963" y="2709164"/>
          <a:ext cx="6096000" cy="22250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800" i="1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800" i="1" spc="-5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800" i="1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800" baseline="25462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 baseline="25462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800" i="1" spc="-5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800" i="1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800" baseline="25462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800" baseline="25462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800" i="1" spc="-5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c2</a:t>
                      </a:r>
                      <a:r>
                        <a:rPr sz="1800" i="1" baseline="25462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endParaRPr sz="1800" baseline="25462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i="1" spc="-5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spc="-5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+1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c2</a:t>
                      </a:r>
                      <a:r>
                        <a:rPr sz="1800" i="1" baseline="25462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endParaRPr sz="1800" baseline="25462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M+6</a:t>
                      </a:r>
                      <a:endParaRPr sz="1800" dirty="0">
                        <a:solidFill>
                          <a:srgbClr val="FF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637730" y="4005071"/>
            <a:ext cx="765810" cy="1228725"/>
          </a:xfrm>
          <a:custGeom>
            <a:avLst/>
            <a:gdLst/>
            <a:ahLst/>
            <a:cxnLst/>
            <a:rect l="l" t="t" r="r" b="b"/>
            <a:pathLst>
              <a:path w="765810" h="1228725">
                <a:moveTo>
                  <a:pt x="719834" y="61424"/>
                </a:moveTo>
                <a:lnTo>
                  <a:pt x="0" y="1221866"/>
                </a:lnTo>
                <a:lnTo>
                  <a:pt x="10794" y="1228470"/>
                </a:lnTo>
                <a:lnTo>
                  <a:pt x="730591" y="68089"/>
                </a:lnTo>
                <a:lnTo>
                  <a:pt x="719834" y="61424"/>
                </a:lnTo>
                <a:close/>
              </a:path>
              <a:path w="765810" h="1228725">
                <a:moveTo>
                  <a:pt x="760738" y="50672"/>
                </a:moveTo>
                <a:lnTo>
                  <a:pt x="726503" y="50672"/>
                </a:lnTo>
                <a:lnTo>
                  <a:pt x="737298" y="57276"/>
                </a:lnTo>
                <a:lnTo>
                  <a:pt x="730591" y="68089"/>
                </a:lnTo>
                <a:lnTo>
                  <a:pt x="757618" y="84835"/>
                </a:lnTo>
                <a:lnTo>
                  <a:pt x="760738" y="50672"/>
                </a:lnTo>
                <a:close/>
              </a:path>
              <a:path w="765810" h="1228725">
                <a:moveTo>
                  <a:pt x="726503" y="50672"/>
                </a:moveTo>
                <a:lnTo>
                  <a:pt x="719834" y="61424"/>
                </a:lnTo>
                <a:lnTo>
                  <a:pt x="730591" y="68089"/>
                </a:lnTo>
                <a:lnTo>
                  <a:pt x="737298" y="57276"/>
                </a:lnTo>
                <a:lnTo>
                  <a:pt x="726503" y="50672"/>
                </a:lnTo>
                <a:close/>
              </a:path>
              <a:path w="765810" h="1228725">
                <a:moveTo>
                  <a:pt x="765365" y="0"/>
                </a:moveTo>
                <a:lnTo>
                  <a:pt x="692848" y="44703"/>
                </a:lnTo>
                <a:lnTo>
                  <a:pt x="719834" y="61424"/>
                </a:lnTo>
                <a:lnTo>
                  <a:pt x="726503" y="50672"/>
                </a:lnTo>
                <a:lnTo>
                  <a:pt x="760738" y="50672"/>
                </a:lnTo>
                <a:lnTo>
                  <a:pt x="765365" y="0"/>
                </a:lnTo>
                <a:close/>
              </a:path>
            </a:pathLst>
          </a:custGeom>
          <a:solidFill>
            <a:srgbClr val="3E3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17778" y="5186569"/>
            <a:ext cx="7406640" cy="133604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15"/>
              </a:spcBef>
            </a:pPr>
            <a:r>
              <a:rPr sz="1400" i="1" dirty="0">
                <a:solidFill>
                  <a:srgbClr val="3D010C"/>
                </a:solidFill>
                <a:latin typeface="Times New Roman"/>
                <a:cs typeface="Times New Roman"/>
              </a:rPr>
              <a:t>t</a:t>
            </a:r>
            <a:r>
              <a:rPr sz="1400" i="1" spc="12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시간에</a:t>
            </a:r>
            <a:r>
              <a:rPr sz="1400" spc="-2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450" spc="-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c</a:t>
            </a:r>
            <a:r>
              <a:rPr sz="1400" i="1" spc="-5" dirty="0">
                <a:solidFill>
                  <a:srgbClr val="3D010C"/>
                </a:solidFill>
                <a:latin typeface="Times New Roman"/>
                <a:cs typeface="Times New Roman"/>
              </a:rPr>
              <a:t>m</a:t>
            </a:r>
            <a:r>
              <a:rPr sz="1350" spc="-7" baseline="24691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3</a:t>
            </a:r>
            <a:r>
              <a:rPr sz="1350" spc="240" baseline="24691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4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만큼의</a:t>
            </a:r>
            <a:r>
              <a:rPr sz="1400" spc="-2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4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연산</a:t>
            </a:r>
            <a:r>
              <a:rPr sz="1400" spc="-2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4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가능하므로</a:t>
            </a:r>
            <a:endParaRPr sz="1400" dirty="0">
              <a:latin typeface="에스코어 드림 3 Light" panose="020B0303030302020204" pitchFamily="34" charset="-127"/>
              <a:cs typeface="Malgun Gothic"/>
            </a:endParaRPr>
          </a:p>
          <a:p>
            <a:pPr marL="38100">
              <a:lnSpc>
                <a:spcPct val="100000"/>
              </a:lnSpc>
              <a:spcBef>
                <a:spcPts val="520"/>
              </a:spcBef>
            </a:pPr>
            <a:r>
              <a:rPr sz="14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기계의</a:t>
            </a:r>
            <a:r>
              <a:rPr sz="1400" spc="-1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4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성능이</a:t>
            </a:r>
            <a:r>
              <a:rPr sz="1400" spc="-2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400" spc="-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8배</a:t>
            </a:r>
            <a:r>
              <a:rPr sz="14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되♘으므로</a:t>
            </a:r>
            <a:r>
              <a:rPr sz="1400" spc="-2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450" spc="-2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t </a:t>
            </a:r>
            <a:r>
              <a:rPr sz="14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시간에</a:t>
            </a:r>
            <a:r>
              <a:rPr sz="1400" spc="-1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8</a:t>
            </a:r>
            <a:r>
              <a:rPr sz="1450" spc="-1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c</a:t>
            </a:r>
            <a:r>
              <a:rPr sz="1400" i="1" spc="-10" dirty="0">
                <a:solidFill>
                  <a:srgbClr val="3D010C"/>
                </a:solidFill>
                <a:latin typeface="Times New Roman"/>
                <a:cs typeface="Times New Roman"/>
              </a:rPr>
              <a:t>m</a:t>
            </a:r>
            <a:r>
              <a:rPr sz="1350" spc="-15" baseline="24691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3</a:t>
            </a:r>
            <a:r>
              <a:rPr sz="1350" spc="262" baseline="24691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4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만큼의</a:t>
            </a:r>
            <a:r>
              <a:rPr sz="1400" spc="-1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4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연산</a:t>
            </a:r>
            <a:r>
              <a:rPr sz="1400" spc="-1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4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가능.</a:t>
            </a:r>
            <a:r>
              <a:rPr sz="1400" spc="-1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4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증가된</a:t>
            </a:r>
            <a:r>
              <a:rPr sz="1400" spc="-1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4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문제크기를</a:t>
            </a:r>
            <a:r>
              <a:rPr sz="1400" spc="-2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400" i="1" dirty="0">
                <a:solidFill>
                  <a:srgbClr val="3D010C"/>
                </a:solidFill>
                <a:latin typeface="Times New Roman"/>
                <a:cs typeface="Times New Roman"/>
              </a:rPr>
              <a:t>x</a:t>
            </a:r>
            <a:r>
              <a:rPr sz="14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라</a:t>
            </a:r>
            <a:r>
              <a:rPr sz="1400" spc="-1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4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하면</a:t>
            </a:r>
            <a:endParaRPr sz="1400" dirty="0">
              <a:latin typeface="에스코어 드림 3 Light" panose="020B0303030302020204" pitchFamily="34" charset="-127"/>
              <a:cs typeface="Malgun Gothic"/>
            </a:endParaRPr>
          </a:p>
          <a:p>
            <a:pPr marL="948690">
              <a:lnSpc>
                <a:spcPct val="100000"/>
              </a:lnSpc>
              <a:spcBef>
                <a:spcPts val="1415"/>
              </a:spcBef>
            </a:pPr>
            <a:r>
              <a:rPr sz="1400" i="1" dirty="0">
                <a:solidFill>
                  <a:srgbClr val="3D010C"/>
                </a:solidFill>
                <a:latin typeface="Times New Roman"/>
                <a:cs typeface="Times New Roman"/>
              </a:rPr>
              <a:t>c</a:t>
            </a:r>
            <a:r>
              <a:rPr sz="1400" dirty="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sz="1400" i="1" dirty="0">
                <a:solidFill>
                  <a:srgbClr val="3D010C"/>
                </a:solidFill>
                <a:latin typeface="Times New Roman"/>
                <a:cs typeface="Times New Roman"/>
              </a:rPr>
              <a:t>m</a:t>
            </a:r>
            <a:r>
              <a:rPr sz="1400" dirty="0">
                <a:solidFill>
                  <a:srgbClr val="3D010C"/>
                </a:solidFill>
                <a:latin typeface="Times New Roman"/>
                <a:cs typeface="Times New Roman"/>
              </a:rPr>
              <a:t>+</a:t>
            </a:r>
            <a:r>
              <a:rPr sz="1400" i="1" dirty="0">
                <a:solidFill>
                  <a:srgbClr val="3D010C"/>
                </a:solidFill>
                <a:latin typeface="Times New Roman"/>
                <a:cs typeface="Times New Roman"/>
              </a:rPr>
              <a:t>x</a:t>
            </a:r>
            <a:r>
              <a:rPr sz="1400" dirty="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r>
              <a:rPr sz="1350" baseline="24691" dirty="0">
                <a:solidFill>
                  <a:srgbClr val="3D010C"/>
                </a:solidFill>
                <a:latin typeface="Times New Roman"/>
                <a:cs typeface="Times New Roman"/>
              </a:rPr>
              <a:t>3</a:t>
            </a:r>
            <a:r>
              <a:rPr sz="1350" spc="112" baseline="24691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D010C"/>
                </a:solidFill>
                <a:latin typeface="Times New Roman"/>
                <a:cs typeface="Times New Roman"/>
              </a:rPr>
              <a:t>=</a:t>
            </a:r>
            <a:r>
              <a:rPr sz="1400" spc="-3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D010C"/>
                </a:solidFill>
                <a:latin typeface="Times New Roman"/>
                <a:cs typeface="Times New Roman"/>
              </a:rPr>
              <a:t>8</a:t>
            </a:r>
            <a:r>
              <a:rPr sz="1400" i="1" dirty="0">
                <a:solidFill>
                  <a:srgbClr val="3D010C"/>
                </a:solidFill>
                <a:latin typeface="Times New Roman"/>
                <a:cs typeface="Times New Roman"/>
              </a:rPr>
              <a:t>cm</a:t>
            </a:r>
            <a:r>
              <a:rPr sz="1350" baseline="24691" dirty="0">
                <a:solidFill>
                  <a:srgbClr val="3D010C"/>
                </a:solidFill>
                <a:latin typeface="Times New Roman"/>
                <a:cs typeface="Times New Roman"/>
              </a:rPr>
              <a:t>3</a:t>
            </a:r>
            <a:endParaRPr sz="1350" baseline="24691" dirty="0">
              <a:latin typeface="Times New Roman"/>
              <a:cs typeface="Times New Roman"/>
            </a:endParaRPr>
          </a:p>
          <a:p>
            <a:pPr marL="140335">
              <a:lnSpc>
                <a:spcPct val="100000"/>
              </a:lnSpc>
              <a:spcBef>
                <a:spcPts val="1025"/>
              </a:spcBef>
            </a:pPr>
            <a:r>
              <a:rPr sz="1400" i="1" dirty="0">
                <a:solidFill>
                  <a:srgbClr val="3D010C"/>
                </a:solidFill>
                <a:latin typeface="Times New Roman"/>
                <a:cs typeface="Times New Roman"/>
              </a:rPr>
              <a:t>x</a:t>
            </a:r>
            <a:r>
              <a:rPr sz="1400" i="1" spc="-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3D010C"/>
                </a:solidFill>
                <a:latin typeface="Times New Roman"/>
                <a:cs typeface="Times New Roman"/>
              </a:rPr>
              <a:t>=</a:t>
            </a:r>
            <a:r>
              <a:rPr sz="1400" i="1" spc="-5" dirty="0">
                <a:solidFill>
                  <a:srgbClr val="3D010C"/>
                </a:solidFill>
                <a:latin typeface="Times New Roman"/>
                <a:cs typeface="Times New Roman"/>
              </a:rPr>
              <a:t> m</a:t>
            </a:r>
            <a:r>
              <a:rPr sz="1400" spc="-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,</a:t>
            </a:r>
            <a:r>
              <a:rPr sz="1400" spc="-1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4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총</a:t>
            </a:r>
            <a:r>
              <a:rPr sz="1400" spc="-3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4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문제크기는</a:t>
            </a:r>
            <a:r>
              <a:rPr sz="1400" spc="-3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400" i="1" spc="5" dirty="0">
                <a:solidFill>
                  <a:srgbClr val="3D010C"/>
                </a:solidFill>
                <a:latin typeface="Times New Roman"/>
                <a:cs typeface="Times New Roman"/>
              </a:rPr>
              <a:t>2m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185441-462D-A6AC-E7F0-BACBD6121D44}"/>
              </a:ext>
            </a:extLst>
          </p:cNvPr>
          <p:cNvSpPr txBox="1"/>
          <p:nvPr/>
        </p:nvSpPr>
        <p:spPr>
          <a:xfrm>
            <a:off x="6705600" y="4553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이해안됨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35695" y="6325046"/>
            <a:ext cx="283845" cy="3357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95"/>
              </a:lnSpc>
            </a:pPr>
            <a:r>
              <a:rPr sz="1300" spc="2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121</a:t>
            </a:r>
            <a:endParaRPr sz="1300" dirty="0">
              <a:latin typeface="에스코어 드림 3 Light" panose="020B0303030302020204" pitchFamily="34" charset="-127"/>
              <a:cs typeface="Malgun Gothic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5" y="7618"/>
            <a:ext cx="9122664" cy="685037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955796" y="2669539"/>
            <a:ext cx="146431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solidFill>
                  <a:srgbClr val="001F5F"/>
                </a:solidFill>
                <a:latin typeface="나눔스퀘어_ac" panose="020B0600000101010101" pitchFamily="50" charset="-127"/>
                <a:cs typeface="Arial"/>
              </a:rPr>
              <a:t>1</a:t>
            </a:r>
            <a:r>
              <a:rPr sz="4000" b="1" spc="-5" dirty="0">
                <a:solidFill>
                  <a:srgbClr val="001F5F"/>
                </a:solidFill>
                <a:latin typeface="에스코어 드림 3 Light" panose="020B0303030302020204" pitchFamily="34" charset="-127"/>
                <a:cs typeface="Malgun Gothic"/>
              </a:rPr>
              <a:t>장</a:t>
            </a:r>
            <a:r>
              <a:rPr sz="4000" b="1" spc="-295" dirty="0">
                <a:solidFill>
                  <a:srgbClr val="001F5F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4000" b="1" spc="-5" dirty="0">
                <a:solidFill>
                  <a:srgbClr val="001F5F"/>
                </a:solidFill>
                <a:latin typeface="에스코어 드림 3 Light" panose="020B0303030302020204" pitchFamily="34" charset="-127"/>
                <a:cs typeface="Malgun Gothic"/>
              </a:rPr>
              <a:t>끝</a:t>
            </a:r>
            <a:endParaRPr sz="4000" dirty="0">
              <a:latin typeface="에스코어 드림 3 Light" panose="020B0303030302020204" pitchFamily="34" charset="-127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23158" y="4145407"/>
            <a:ext cx="37198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FFFF00"/>
                </a:solidFill>
                <a:latin typeface="에스코어 드림 3 Light" panose="020B0303030302020204" pitchFamily="34" charset="-127"/>
                <a:cs typeface="Malgun Gothic"/>
              </a:rPr>
              <a:t>수고하셨습니</a:t>
            </a:r>
            <a:r>
              <a:rPr sz="4000" b="1" dirty="0">
                <a:solidFill>
                  <a:srgbClr val="FFFF00"/>
                </a:solidFill>
                <a:latin typeface="에스코어 드림 3 Light" panose="020B0303030302020204" pitchFamily="34" charset="-127"/>
                <a:cs typeface="Malgun Gothic"/>
              </a:rPr>
              <a:t>다</a:t>
            </a:r>
            <a:r>
              <a:rPr sz="4000" b="1" spc="-5" dirty="0">
                <a:solidFill>
                  <a:srgbClr val="FFFF00"/>
                </a:solidFill>
                <a:latin typeface="나눔스퀘어_ac" panose="020B0600000101010101" pitchFamily="50" charset="-127"/>
                <a:cs typeface="Arial"/>
              </a:rPr>
              <a:t>.</a:t>
            </a:r>
            <a:endParaRPr sz="4000" dirty="0">
              <a:latin typeface="나눔스퀘어_ac" panose="020B0600000101010101" pitchFamily="50" charset="-127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4288" y="5157215"/>
            <a:ext cx="4535805" cy="282129"/>
          </a:xfrm>
          <a:prstGeom prst="rect">
            <a:avLst/>
          </a:prstGeom>
          <a:solidFill>
            <a:srgbClr val="DEF6B6"/>
          </a:solidFill>
          <a:ln w="9525">
            <a:solidFill>
              <a:srgbClr val="3E3D00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520"/>
              </a:spcBef>
            </a:pPr>
            <a:r>
              <a:rPr sz="1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자료구조</a:t>
            </a:r>
            <a:endParaRPr sz="1400" dirty="0">
              <a:latin typeface="에스코어 드림 3 Light" panose="020B0303030302020204" pitchFamily="34" charset="-127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4288" y="4422647"/>
            <a:ext cx="4535805" cy="291747"/>
          </a:xfrm>
          <a:prstGeom prst="rect">
            <a:avLst/>
          </a:prstGeom>
          <a:solidFill>
            <a:srgbClr val="FFFF99"/>
          </a:solidFill>
          <a:ln w="9525">
            <a:solidFill>
              <a:srgbClr val="3E3D00"/>
            </a:solidFill>
          </a:ln>
        </p:spPr>
        <p:txBody>
          <a:bodyPr vert="horz" wrap="square" lIns="0" tIns="7556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595"/>
              </a:spcBef>
            </a:pPr>
            <a:r>
              <a:rPr sz="1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알고리즘</a:t>
            </a:r>
            <a:endParaRPr sz="1400" dirty="0">
              <a:latin typeface="에스코어 드림 3 Light" panose="020B0303030302020204" pitchFamily="34" charset="-127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75916" y="3604259"/>
            <a:ext cx="1080770" cy="210892"/>
          </a:xfrm>
          <a:prstGeom prst="rect">
            <a:avLst/>
          </a:prstGeom>
          <a:ln w="9525">
            <a:solidFill>
              <a:srgbClr val="3E3D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70"/>
              </a:lnSpc>
            </a:pPr>
            <a:r>
              <a:rPr sz="1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보안</a:t>
            </a:r>
            <a:endParaRPr sz="1400" dirty="0">
              <a:latin typeface="에스코어 드림 3 Light" panose="020B0303030302020204" pitchFamily="34" charset="-127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79520" y="3604259"/>
            <a:ext cx="1080770" cy="210892"/>
          </a:xfrm>
          <a:prstGeom prst="rect">
            <a:avLst/>
          </a:prstGeom>
          <a:ln w="9525">
            <a:solidFill>
              <a:srgbClr val="3E3D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4150">
              <a:lnSpc>
                <a:spcPts val="1670"/>
              </a:lnSpc>
            </a:pPr>
            <a:r>
              <a:rPr sz="1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영상처리</a:t>
            </a:r>
            <a:endParaRPr sz="1400" dirty="0">
              <a:latin typeface="에스코어 드림 3 Light" panose="020B0303030302020204" pitchFamily="34" charset="-127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84647" y="3604259"/>
            <a:ext cx="1728470" cy="210892"/>
          </a:xfrm>
          <a:prstGeom prst="rect">
            <a:avLst/>
          </a:prstGeom>
          <a:ln w="9525">
            <a:solidFill>
              <a:srgbClr val="3E3D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08000">
              <a:lnSpc>
                <a:spcPts val="1670"/>
              </a:lnSpc>
            </a:pPr>
            <a:r>
              <a:rPr sz="1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기계학습</a:t>
            </a:r>
            <a:endParaRPr sz="1400" dirty="0">
              <a:latin typeface="에스코어 드림 3 Light" panose="020B0303030302020204" pitchFamily="34" charset="-127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75916" y="2955035"/>
            <a:ext cx="1080770" cy="216535"/>
          </a:xfrm>
          <a:prstGeom prst="rect">
            <a:avLst/>
          </a:prstGeom>
          <a:ln w="9525">
            <a:solidFill>
              <a:srgbClr val="3E3D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2880">
              <a:lnSpc>
                <a:spcPct val="100000"/>
              </a:lnSpc>
            </a:pPr>
            <a:r>
              <a:rPr sz="1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운영체제</a:t>
            </a:r>
            <a:endParaRPr sz="1400" dirty="0">
              <a:latin typeface="에스코어 드림 3 Light" panose="020B0303030302020204" pitchFamily="34" charset="-127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79520" y="2933700"/>
            <a:ext cx="1080770" cy="210892"/>
          </a:xfrm>
          <a:prstGeom prst="rect">
            <a:avLst/>
          </a:prstGeom>
          <a:ln w="9525">
            <a:solidFill>
              <a:srgbClr val="3E3D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4150">
              <a:lnSpc>
                <a:spcPts val="1670"/>
              </a:lnSpc>
            </a:pPr>
            <a:r>
              <a:rPr sz="1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네트워크</a:t>
            </a:r>
            <a:endParaRPr sz="1400" dirty="0">
              <a:latin typeface="에스코어 드림 3 Light" panose="020B0303030302020204" pitchFamily="34" charset="-127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73623" y="2933700"/>
            <a:ext cx="1539240" cy="210892"/>
          </a:xfrm>
          <a:prstGeom prst="rect">
            <a:avLst/>
          </a:prstGeom>
          <a:ln w="9525">
            <a:solidFill>
              <a:srgbClr val="3E3D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35585">
              <a:lnSpc>
                <a:spcPts val="1670"/>
              </a:lnSpc>
            </a:pPr>
            <a:r>
              <a:rPr sz="1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데이터베이스</a:t>
            </a:r>
            <a:endParaRPr sz="1400" dirty="0">
              <a:latin typeface="에스코어 드림 3 Light" panose="020B0303030302020204" pitchFamily="34" charset="-127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75916" y="2415539"/>
            <a:ext cx="1080770" cy="210892"/>
          </a:xfrm>
          <a:prstGeom prst="rect">
            <a:avLst/>
          </a:prstGeom>
          <a:ln w="9525">
            <a:solidFill>
              <a:srgbClr val="3E3D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2880">
              <a:lnSpc>
                <a:spcPts val="1675"/>
              </a:lnSpc>
            </a:pPr>
            <a:r>
              <a:rPr sz="1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빅데이터</a:t>
            </a:r>
            <a:endParaRPr sz="1400" dirty="0">
              <a:latin typeface="에스코어 드림 3 Light" panose="020B0303030302020204" pitchFamily="34" charset="-127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44467" y="2420111"/>
            <a:ext cx="1079500" cy="210892"/>
          </a:xfrm>
          <a:prstGeom prst="rect">
            <a:avLst/>
          </a:prstGeom>
          <a:ln w="9525">
            <a:solidFill>
              <a:srgbClr val="3E3D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2880">
              <a:lnSpc>
                <a:spcPts val="1675"/>
              </a:lnSpc>
            </a:pPr>
            <a:r>
              <a:rPr sz="1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그래픽스</a:t>
            </a:r>
            <a:endParaRPr sz="1400" dirty="0">
              <a:latin typeface="에스코어 드림 3 Light" panose="020B0303030302020204" pitchFamily="34" charset="-127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73623" y="2394204"/>
            <a:ext cx="1080770" cy="210892"/>
          </a:xfrm>
          <a:prstGeom prst="rect">
            <a:avLst/>
          </a:prstGeom>
          <a:ln w="9525">
            <a:solidFill>
              <a:srgbClr val="3E3D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75"/>
              </a:lnSpc>
            </a:pPr>
            <a:r>
              <a:rPr sz="1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게임</a:t>
            </a:r>
            <a:endParaRPr sz="1400" dirty="0">
              <a:latin typeface="에스코어 드림 3 Light" panose="020B0303030302020204" pitchFamily="34" charset="-127"/>
              <a:cs typeface="Malgun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087879" y="2090927"/>
            <a:ext cx="4968240" cy="1873250"/>
          </a:xfrm>
          <a:custGeom>
            <a:avLst/>
            <a:gdLst/>
            <a:ahLst/>
            <a:cxnLst/>
            <a:rect l="l" t="t" r="r" b="b"/>
            <a:pathLst>
              <a:path w="4968240" h="1873250">
                <a:moveTo>
                  <a:pt x="0" y="1872996"/>
                </a:moveTo>
                <a:lnTo>
                  <a:pt x="4968240" y="1872996"/>
                </a:lnTo>
                <a:lnTo>
                  <a:pt x="4968240" y="0"/>
                </a:lnTo>
                <a:lnTo>
                  <a:pt x="0" y="0"/>
                </a:lnTo>
                <a:lnTo>
                  <a:pt x="0" y="1872996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92167" y="4146803"/>
            <a:ext cx="360045" cy="212090"/>
          </a:xfrm>
          <a:custGeom>
            <a:avLst/>
            <a:gdLst/>
            <a:ahLst/>
            <a:cxnLst/>
            <a:rect l="l" t="t" r="r" b="b"/>
            <a:pathLst>
              <a:path w="360045" h="212089">
                <a:moveTo>
                  <a:pt x="179832" y="0"/>
                </a:moveTo>
                <a:lnTo>
                  <a:pt x="0" y="105918"/>
                </a:lnTo>
                <a:lnTo>
                  <a:pt x="89916" y="105918"/>
                </a:lnTo>
                <a:lnTo>
                  <a:pt x="89916" y="211836"/>
                </a:lnTo>
                <a:lnTo>
                  <a:pt x="269748" y="211836"/>
                </a:lnTo>
                <a:lnTo>
                  <a:pt x="269748" y="105918"/>
                </a:lnTo>
                <a:lnTo>
                  <a:pt x="359664" y="105918"/>
                </a:lnTo>
                <a:lnTo>
                  <a:pt x="179832" y="0"/>
                </a:lnTo>
                <a:close/>
              </a:path>
            </a:pathLst>
          </a:custGeom>
          <a:solidFill>
            <a:srgbClr val="9FB8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89120" y="4893564"/>
            <a:ext cx="361315" cy="212090"/>
          </a:xfrm>
          <a:custGeom>
            <a:avLst/>
            <a:gdLst/>
            <a:ahLst/>
            <a:cxnLst/>
            <a:rect l="l" t="t" r="r" b="b"/>
            <a:pathLst>
              <a:path w="361314" h="212089">
                <a:moveTo>
                  <a:pt x="180593" y="0"/>
                </a:moveTo>
                <a:lnTo>
                  <a:pt x="0" y="105918"/>
                </a:lnTo>
                <a:lnTo>
                  <a:pt x="90296" y="105918"/>
                </a:lnTo>
                <a:lnTo>
                  <a:pt x="90296" y="211836"/>
                </a:lnTo>
                <a:lnTo>
                  <a:pt x="270890" y="211836"/>
                </a:lnTo>
                <a:lnTo>
                  <a:pt x="270890" y="105918"/>
                </a:lnTo>
                <a:lnTo>
                  <a:pt x="361188" y="105918"/>
                </a:lnTo>
                <a:lnTo>
                  <a:pt x="180593" y="0"/>
                </a:lnTo>
                <a:close/>
              </a:path>
            </a:pathLst>
          </a:custGeom>
          <a:solidFill>
            <a:srgbClr val="9FB8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72311" y="1629155"/>
            <a:ext cx="647700" cy="4104640"/>
          </a:xfrm>
          <a:custGeom>
            <a:avLst/>
            <a:gdLst/>
            <a:ahLst/>
            <a:cxnLst/>
            <a:rect l="l" t="t" r="r" b="b"/>
            <a:pathLst>
              <a:path w="647700" h="4104640">
                <a:moveTo>
                  <a:pt x="323850" y="0"/>
                </a:moveTo>
                <a:lnTo>
                  <a:pt x="287773" y="12589"/>
                </a:lnTo>
                <a:lnTo>
                  <a:pt x="252853" y="49465"/>
                </a:lnTo>
                <a:lnTo>
                  <a:pt x="230319" y="86880"/>
                </a:lnTo>
                <a:lnTo>
                  <a:pt x="208455" y="134097"/>
                </a:lnTo>
                <a:lnTo>
                  <a:pt x="187324" y="190720"/>
                </a:lnTo>
                <a:lnTo>
                  <a:pt x="166989" y="256351"/>
                </a:lnTo>
                <a:lnTo>
                  <a:pt x="147511" y="330594"/>
                </a:lnTo>
                <a:lnTo>
                  <a:pt x="138114" y="370821"/>
                </a:lnTo>
                <a:lnTo>
                  <a:pt x="128955" y="413052"/>
                </a:lnTo>
                <a:lnTo>
                  <a:pt x="120041" y="457238"/>
                </a:lnTo>
                <a:lnTo>
                  <a:pt x="111381" y="503329"/>
                </a:lnTo>
                <a:lnTo>
                  <a:pt x="102983" y="551275"/>
                </a:lnTo>
                <a:lnTo>
                  <a:pt x="94854" y="601027"/>
                </a:lnTo>
                <a:lnTo>
                  <a:pt x="87002" y="652535"/>
                </a:lnTo>
                <a:lnTo>
                  <a:pt x="79436" y="705750"/>
                </a:lnTo>
                <a:lnTo>
                  <a:pt x="72162" y="760622"/>
                </a:lnTo>
                <a:lnTo>
                  <a:pt x="65188" y="817101"/>
                </a:lnTo>
                <a:lnTo>
                  <a:pt x="58523" y="875138"/>
                </a:lnTo>
                <a:lnTo>
                  <a:pt x="52175" y="934684"/>
                </a:lnTo>
                <a:lnTo>
                  <a:pt x="46150" y="995688"/>
                </a:lnTo>
                <a:lnTo>
                  <a:pt x="40457" y="1058101"/>
                </a:lnTo>
                <a:lnTo>
                  <a:pt x="35105" y="1121874"/>
                </a:lnTo>
                <a:lnTo>
                  <a:pt x="30099" y="1186956"/>
                </a:lnTo>
                <a:lnTo>
                  <a:pt x="25450" y="1253299"/>
                </a:lnTo>
                <a:lnTo>
                  <a:pt x="21163" y="1320853"/>
                </a:lnTo>
                <a:lnTo>
                  <a:pt x="17248" y="1389567"/>
                </a:lnTo>
                <a:lnTo>
                  <a:pt x="13711" y="1459393"/>
                </a:lnTo>
                <a:lnTo>
                  <a:pt x="10561" y="1530281"/>
                </a:lnTo>
                <a:lnTo>
                  <a:pt x="7806" y="1602182"/>
                </a:lnTo>
                <a:lnTo>
                  <a:pt x="5454" y="1675045"/>
                </a:lnTo>
                <a:lnTo>
                  <a:pt x="3511" y="1748821"/>
                </a:lnTo>
                <a:lnTo>
                  <a:pt x="1986" y="1823461"/>
                </a:lnTo>
                <a:lnTo>
                  <a:pt x="888" y="1898915"/>
                </a:lnTo>
                <a:lnTo>
                  <a:pt x="223" y="1975133"/>
                </a:lnTo>
                <a:lnTo>
                  <a:pt x="0" y="2052066"/>
                </a:lnTo>
                <a:lnTo>
                  <a:pt x="223" y="2128998"/>
                </a:lnTo>
                <a:lnTo>
                  <a:pt x="888" y="2205216"/>
                </a:lnTo>
                <a:lnTo>
                  <a:pt x="1986" y="2280670"/>
                </a:lnTo>
                <a:lnTo>
                  <a:pt x="3511" y="2355310"/>
                </a:lnTo>
                <a:lnTo>
                  <a:pt x="5454" y="2429086"/>
                </a:lnTo>
                <a:lnTo>
                  <a:pt x="7806" y="2501949"/>
                </a:lnTo>
                <a:lnTo>
                  <a:pt x="10561" y="2573850"/>
                </a:lnTo>
                <a:lnTo>
                  <a:pt x="13711" y="2644738"/>
                </a:lnTo>
                <a:lnTo>
                  <a:pt x="17248" y="2714564"/>
                </a:lnTo>
                <a:lnTo>
                  <a:pt x="21163" y="2783278"/>
                </a:lnTo>
                <a:lnTo>
                  <a:pt x="25450" y="2850832"/>
                </a:lnTo>
                <a:lnTo>
                  <a:pt x="30099" y="2917175"/>
                </a:lnTo>
                <a:lnTo>
                  <a:pt x="35105" y="2982257"/>
                </a:lnTo>
                <a:lnTo>
                  <a:pt x="40457" y="3046030"/>
                </a:lnTo>
                <a:lnTo>
                  <a:pt x="46150" y="3108443"/>
                </a:lnTo>
                <a:lnTo>
                  <a:pt x="52175" y="3169447"/>
                </a:lnTo>
                <a:lnTo>
                  <a:pt x="58523" y="3228993"/>
                </a:lnTo>
                <a:lnTo>
                  <a:pt x="65188" y="3287030"/>
                </a:lnTo>
                <a:lnTo>
                  <a:pt x="72162" y="3343509"/>
                </a:lnTo>
                <a:lnTo>
                  <a:pt x="79436" y="3398381"/>
                </a:lnTo>
                <a:lnTo>
                  <a:pt x="87002" y="3451596"/>
                </a:lnTo>
                <a:lnTo>
                  <a:pt x="94854" y="3503104"/>
                </a:lnTo>
                <a:lnTo>
                  <a:pt x="102983" y="3552856"/>
                </a:lnTo>
                <a:lnTo>
                  <a:pt x="111381" y="3600802"/>
                </a:lnTo>
                <a:lnTo>
                  <a:pt x="120041" y="3646893"/>
                </a:lnTo>
                <a:lnTo>
                  <a:pt x="128955" y="3691079"/>
                </a:lnTo>
                <a:lnTo>
                  <a:pt x="138114" y="3733310"/>
                </a:lnTo>
                <a:lnTo>
                  <a:pt x="147511" y="3773537"/>
                </a:lnTo>
                <a:lnTo>
                  <a:pt x="157139" y="3811710"/>
                </a:lnTo>
                <a:lnTo>
                  <a:pt x="177053" y="3881697"/>
                </a:lnTo>
                <a:lnTo>
                  <a:pt x="197794" y="3942873"/>
                </a:lnTo>
                <a:lnTo>
                  <a:pt x="219299" y="3994843"/>
                </a:lnTo>
                <a:lnTo>
                  <a:pt x="241506" y="4037209"/>
                </a:lnTo>
                <a:lnTo>
                  <a:pt x="264351" y="4069574"/>
                </a:lnTo>
                <a:lnTo>
                  <a:pt x="299681" y="4098503"/>
                </a:lnTo>
                <a:lnTo>
                  <a:pt x="323850" y="4104132"/>
                </a:lnTo>
                <a:lnTo>
                  <a:pt x="335988" y="4102716"/>
                </a:lnTo>
                <a:lnTo>
                  <a:pt x="371696" y="4081882"/>
                </a:lnTo>
                <a:lnTo>
                  <a:pt x="406180" y="4037209"/>
                </a:lnTo>
                <a:lnTo>
                  <a:pt x="428385" y="3994843"/>
                </a:lnTo>
                <a:lnTo>
                  <a:pt x="449889" y="3942873"/>
                </a:lnTo>
                <a:lnTo>
                  <a:pt x="470629" y="3881697"/>
                </a:lnTo>
                <a:lnTo>
                  <a:pt x="490543" y="3811710"/>
                </a:lnTo>
                <a:lnTo>
                  <a:pt x="500171" y="3773537"/>
                </a:lnTo>
                <a:lnTo>
                  <a:pt x="509568" y="3733310"/>
                </a:lnTo>
                <a:lnTo>
                  <a:pt x="518728" y="3691079"/>
                </a:lnTo>
                <a:lnTo>
                  <a:pt x="527642" y="3646893"/>
                </a:lnTo>
                <a:lnTo>
                  <a:pt x="536302" y="3600802"/>
                </a:lnTo>
                <a:lnTo>
                  <a:pt x="544701" y="3552856"/>
                </a:lnTo>
                <a:lnTo>
                  <a:pt x="552830" y="3503104"/>
                </a:lnTo>
                <a:lnTo>
                  <a:pt x="560683" y="3451596"/>
                </a:lnTo>
                <a:lnTo>
                  <a:pt x="568251" y="3398381"/>
                </a:lnTo>
                <a:lnTo>
                  <a:pt x="575525" y="3343509"/>
                </a:lnTo>
                <a:lnTo>
                  <a:pt x="582500" y="3287030"/>
                </a:lnTo>
                <a:lnTo>
                  <a:pt x="589165" y="3228993"/>
                </a:lnTo>
                <a:lnTo>
                  <a:pt x="595515" y="3169447"/>
                </a:lnTo>
                <a:lnTo>
                  <a:pt x="601540" y="3108443"/>
                </a:lnTo>
                <a:lnTo>
                  <a:pt x="607234" y="3046030"/>
                </a:lnTo>
                <a:lnTo>
                  <a:pt x="612587" y="2982257"/>
                </a:lnTo>
                <a:lnTo>
                  <a:pt x="617593" y="2917175"/>
                </a:lnTo>
                <a:lnTo>
                  <a:pt x="622244" y="2850832"/>
                </a:lnTo>
                <a:lnTo>
                  <a:pt x="626531" y="2783278"/>
                </a:lnTo>
                <a:lnTo>
                  <a:pt x="630447" y="2714564"/>
                </a:lnTo>
                <a:lnTo>
                  <a:pt x="633985" y="2644738"/>
                </a:lnTo>
                <a:lnTo>
                  <a:pt x="637135" y="2573850"/>
                </a:lnTo>
                <a:lnTo>
                  <a:pt x="639891" y="2501949"/>
                </a:lnTo>
                <a:lnTo>
                  <a:pt x="642244" y="2429086"/>
                </a:lnTo>
                <a:lnTo>
                  <a:pt x="644187" y="2355310"/>
                </a:lnTo>
                <a:lnTo>
                  <a:pt x="645712" y="2280670"/>
                </a:lnTo>
                <a:lnTo>
                  <a:pt x="646811" y="2205216"/>
                </a:lnTo>
                <a:lnTo>
                  <a:pt x="647476" y="2128998"/>
                </a:lnTo>
                <a:lnTo>
                  <a:pt x="647700" y="2052066"/>
                </a:lnTo>
                <a:lnTo>
                  <a:pt x="647476" y="1975133"/>
                </a:lnTo>
                <a:lnTo>
                  <a:pt x="646811" y="1898915"/>
                </a:lnTo>
                <a:lnTo>
                  <a:pt x="645712" y="1823461"/>
                </a:lnTo>
                <a:lnTo>
                  <a:pt x="644187" y="1748821"/>
                </a:lnTo>
                <a:lnTo>
                  <a:pt x="642244" y="1675045"/>
                </a:lnTo>
                <a:lnTo>
                  <a:pt x="639891" y="1602182"/>
                </a:lnTo>
                <a:lnTo>
                  <a:pt x="637135" y="1530281"/>
                </a:lnTo>
                <a:lnTo>
                  <a:pt x="633985" y="1459393"/>
                </a:lnTo>
                <a:lnTo>
                  <a:pt x="630447" y="1389567"/>
                </a:lnTo>
                <a:lnTo>
                  <a:pt x="626531" y="1320853"/>
                </a:lnTo>
                <a:lnTo>
                  <a:pt x="622244" y="1253299"/>
                </a:lnTo>
                <a:lnTo>
                  <a:pt x="617593" y="1186956"/>
                </a:lnTo>
                <a:lnTo>
                  <a:pt x="612587" y="1121874"/>
                </a:lnTo>
                <a:lnTo>
                  <a:pt x="607234" y="1058101"/>
                </a:lnTo>
                <a:lnTo>
                  <a:pt x="601540" y="995688"/>
                </a:lnTo>
                <a:lnTo>
                  <a:pt x="595515" y="934684"/>
                </a:lnTo>
                <a:lnTo>
                  <a:pt x="589165" y="875138"/>
                </a:lnTo>
                <a:lnTo>
                  <a:pt x="582500" y="817101"/>
                </a:lnTo>
                <a:lnTo>
                  <a:pt x="575525" y="760622"/>
                </a:lnTo>
                <a:lnTo>
                  <a:pt x="568251" y="705750"/>
                </a:lnTo>
                <a:lnTo>
                  <a:pt x="560683" y="652535"/>
                </a:lnTo>
                <a:lnTo>
                  <a:pt x="552830" y="601027"/>
                </a:lnTo>
                <a:lnTo>
                  <a:pt x="544701" y="551275"/>
                </a:lnTo>
                <a:lnTo>
                  <a:pt x="536302" y="503329"/>
                </a:lnTo>
                <a:lnTo>
                  <a:pt x="527642" y="457238"/>
                </a:lnTo>
                <a:lnTo>
                  <a:pt x="518728" y="413052"/>
                </a:lnTo>
                <a:lnTo>
                  <a:pt x="509568" y="370821"/>
                </a:lnTo>
                <a:lnTo>
                  <a:pt x="500171" y="330594"/>
                </a:lnTo>
                <a:lnTo>
                  <a:pt x="490543" y="292421"/>
                </a:lnTo>
                <a:lnTo>
                  <a:pt x="470629" y="222434"/>
                </a:lnTo>
                <a:lnTo>
                  <a:pt x="449889" y="161258"/>
                </a:lnTo>
                <a:lnTo>
                  <a:pt x="428385" y="109288"/>
                </a:lnTo>
                <a:lnTo>
                  <a:pt x="406180" y="66922"/>
                </a:lnTo>
                <a:lnTo>
                  <a:pt x="383338" y="34557"/>
                </a:lnTo>
                <a:lnTo>
                  <a:pt x="348014" y="5628"/>
                </a:lnTo>
                <a:lnTo>
                  <a:pt x="323850" y="0"/>
                </a:lnTo>
                <a:close/>
              </a:path>
            </a:pathLst>
          </a:custGeom>
          <a:solidFill>
            <a:srgbClr val="6ED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145539" y="2748534"/>
            <a:ext cx="33020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프  로  그  래  밍</a:t>
            </a:r>
            <a:endParaRPr sz="2400" dirty="0">
              <a:latin typeface="에스코어 드림 3 Light" panose="020B0303030302020204" pitchFamily="34" charset="-127"/>
              <a:cs typeface="Malgun Gothic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748027" y="2394204"/>
            <a:ext cx="212090" cy="360045"/>
          </a:xfrm>
          <a:custGeom>
            <a:avLst/>
            <a:gdLst/>
            <a:ahLst/>
            <a:cxnLst/>
            <a:rect l="l" t="t" r="r" b="b"/>
            <a:pathLst>
              <a:path w="212089" h="360044">
                <a:moveTo>
                  <a:pt x="105918" y="0"/>
                </a:moveTo>
                <a:lnTo>
                  <a:pt x="105918" y="89916"/>
                </a:lnTo>
                <a:lnTo>
                  <a:pt x="0" y="89916"/>
                </a:lnTo>
                <a:lnTo>
                  <a:pt x="0" y="269748"/>
                </a:lnTo>
                <a:lnTo>
                  <a:pt x="105918" y="269748"/>
                </a:lnTo>
                <a:lnTo>
                  <a:pt x="105918" y="359663"/>
                </a:lnTo>
                <a:lnTo>
                  <a:pt x="211836" y="179832"/>
                </a:lnTo>
                <a:lnTo>
                  <a:pt x="105918" y="0"/>
                </a:lnTo>
                <a:close/>
              </a:path>
            </a:pathLst>
          </a:custGeom>
          <a:solidFill>
            <a:srgbClr val="9FB8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38883" y="2955035"/>
            <a:ext cx="212090" cy="361315"/>
          </a:xfrm>
          <a:custGeom>
            <a:avLst/>
            <a:gdLst/>
            <a:ahLst/>
            <a:cxnLst/>
            <a:rect l="l" t="t" r="r" b="b"/>
            <a:pathLst>
              <a:path w="212089" h="361314">
                <a:moveTo>
                  <a:pt x="105918" y="0"/>
                </a:moveTo>
                <a:lnTo>
                  <a:pt x="105918" y="90297"/>
                </a:lnTo>
                <a:lnTo>
                  <a:pt x="0" y="90297"/>
                </a:lnTo>
                <a:lnTo>
                  <a:pt x="0" y="270890"/>
                </a:lnTo>
                <a:lnTo>
                  <a:pt x="105918" y="270890"/>
                </a:lnTo>
                <a:lnTo>
                  <a:pt x="105918" y="361188"/>
                </a:lnTo>
                <a:lnTo>
                  <a:pt x="211836" y="180593"/>
                </a:lnTo>
                <a:lnTo>
                  <a:pt x="105918" y="0"/>
                </a:lnTo>
                <a:close/>
              </a:path>
            </a:pathLst>
          </a:custGeom>
          <a:solidFill>
            <a:srgbClr val="9FB8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48027" y="3531108"/>
            <a:ext cx="212090" cy="361315"/>
          </a:xfrm>
          <a:custGeom>
            <a:avLst/>
            <a:gdLst/>
            <a:ahLst/>
            <a:cxnLst/>
            <a:rect l="l" t="t" r="r" b="b"/>
            <a:pathLst>
              <a:path w="212089" h="361314">
                <a:moveTo>
                  <a:pt x="105918" y="0"/>
                </a:moveTo>
                <a:lnTo>
                  <a:pt x="105918" y="90296"/>
                </a:lnTo>
                <a:lnTo>
                  <a:pt x="0" y="90296"/>
                </a:lnTo>
                <a:lnTo>
                  <a:pt x="0" y="270890"/>
                </a:lnTo>
                <a:lnTo>
                  <a:pt x="105918" y="270890"/>
                </a:lnTo>
                <a:lnTo>
                  <a:pt x="105918" y="361187"/>
                </a:lnTo>
                <a:lnTo>
                  <a:pt x="211836" y="180593"/>
                </a:lnTo>
                <a:lnTo>
                  <a:pt x="105918" y="0"/>
                </a:lnTo>
                <a:close/>
              </a:path>
            </a:pathLst>
          </a:custGeom>
          <a:solidFill>
            <a:srgbClr val="9FB8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38883" y="5157215"/>
            <a:ext cx="212090" cy="360045"/>
          </a:xfrm>
          <a:custGeom>
            <a:avLst/>
            <a:gdLst/>
            <a:ahLst/>
            <a:cxnLst/>
            <a:rect l="l" t="t" r="r" b="b"/>
            <a:pathLst>
              <a:path w="212089" h="360045">
                <a:moveTo>
                  <a:pt x="105918" y="0"/>
                </a:moveTo>
                <a:lnTo>
                  <a:pt x="105918" y="89915"/>
                </a:lnTo>
                <a:lnTo>
                  <a:pt x="0" y="89915"/>
                </a:lnTo>
                <a:lnTo>
                  <a:pt x="0" y="269747"/>
                </a:lnTo>
                <a:lnTo>
                  <a:pt x="105918" y="269747"/>
                </a:lnTo>
                <a:lnTo>
                  <a:pt x="105918" y="359663"/>
                </a:lnTo>
                <a:lnTo>
                  <a:pt x="211836" y="179831"/>
                </a:lnTo>
                <a:lnTo>
                  <a:pt x="105918" y="0"/>
                </a:lnTo>
                <a:close/>
              </a:path>
            </a:pathLst>
          </a:custGeom>
          <a:solidFill>
            <a:srgbClr val="9FB8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48027" y="4433315"/>
            <a:ext cx="212090" cy="360045"/>
          </a:xfrm>
          <a:custGeom>
            <a:avLst/>
            <a:gdLst/>
            <a:ahLst/>
            <a:cxnLst/>
            <a:rect l="l" t="t" r="r" b="b"/>
            <a:pathLst>
              <a:path w="212089" h="360045">
                <a:moveTo>
                  <a:pt x="105918" y="0"/>
                </a:moveTo>
                <a:lnTo>
                  <a:pt x="105918" y="89915"/>
                </a:lnTo>
                <a:lnTo>
                  <a:pt x="0" y="89915"/>
                </a:lnTo>
                <a:lnTo>
                  <a:pt x="0" y="269747"/>
                </a:lnTo>
                <a:lnTo>
                  <a:pt x="105918" y="269747"/>
                </a:lnTo>
                <a:lnTo>
                  <a:pt x="105918" y="359663"/>
                </a:lnTo>
                <a:lnTo>
                  <a:pt x="211836" y="179831"/>
                </a:lnTo>
                <a:lnTo>
                  <a:pt x="105918" y="0"/>
                </a:lnTo>
                <a:close/>
              </a:path>
            </a:pathLst>
          </a:custGeom>
          <a:solidFill>
            <a:srgbClr val="9FB8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1698751" y="647827"/>
            <a:ext cx="4899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E3D00"/>
                </a:solidFill>
              </a:rPr>
              <a:t>왜</a:t>
            </a:r>
            <a:r>
              <a:rPr sz="2400" spc="-15" dirty="0">
                <a:solidFill>
                  <a:srgbClr val="3E3D00"/>
                </a:solidFill>
              </a:rPr>
              <a:t> </a:t>
            </a:r>
            <a:r>
              <a:rPr sz="2400" dirty="0">
                <a:solidFill>
                  <a:srgbClr val="3E3D00"/>
                </a:solidFill>
              </a:rPr>
              <a:t>알고리즘</a:t>
            </a:r>
            <a:r>
              <a:rPr sz="2400" spc="-10" dirty="0">
                <a:solidFill>
                  <a:srgbClr val="3E3D00"/>
                </a:solidFill>
              </a:rPr>
              <a:t> </a:t>
            </a:r>
            <a:r>
              <a:rPr sz="2400" dirty="0">
                <a:solidFill>
                  <a:srgbClr val="3E3D00"/>
                </a:solidFill>
              </a:rPr>
              <a:t>과목이</a:t>
            </a:r>
            <a:r>
              <a:rPr sz="2400" spc="-15" dirty="0">
                <a:solidFill>
                  <a:srgbClr val="3E3D00"/>
                </a:solidFill>
              </a:rPr>
              <a:t> </a:t>
            </a:r>
            <a:r>
              <a:rPr sz="2400" spc="-5" dirty="0">
                <a:solidFill>
                  <a:srgbClr val="3E3D00"/>
                </a:solidFill>
              </a:rPr>
              <a:t>‘전공필수’인가?</a:t>
            </a:r>
            <a:endParaRPr sz="2400"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spc="25" dirty="0"/>
              <a:t>13</a:t>
            </a:fld>
            <a:endParaRPr spc="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spc="25" dirty="0"/>
              <a:t>14</a:t>
            </a:fld>
            <a:endParaRPr spc="25" dirty="0"/>
          </a:p>
        </p:txBody>
      </p:sp>
      <p:sp>
        <p:nvSpPr>
          <p:cNvPr id="2" name="object 2"/>
          <p:cNvSpPr txBox="1"/>
          <p:nvPr/>
        </p:nvSpPr>
        <p:spPr>
          <a:xfrm>
            <a:off x="1500886" y="1774444"/>
            <a:ext cx="5401310" cy="222059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40"/>
              </a:spcBef>
              <a:buClr>
                <a:srgbClr val="3E3D00"/>
              </a:buClr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앞으로</a:t>
            </a:r>
            <a:r>
              <a:rPr sz="2400" spc="-24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기술의</a:t>
            </a:r>
            <a:r>
              <a:rPr sz="2400" spc="-24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발전은</a:t>
            </a:r>
            <a:r>
              <a:rPr sz="2400" dirty="0">
                <a:solidFill>
                  <a:srgbClr val="3E3D00"/>
                </a:solidFill>
                <a:latin typeface="Times New Roman"/>
                <a:cs typeface="Times New Roman"/>
              </a:rPr>
              <a:t>?</a:t>
            </a:r>
            <a:endParaRPr sz="2400" dirty="0">
              <a:latin typeface="Times New Roman"/>
              <a:cs typeface="Times New Roman"/>
            </a:endParaRPr>
          </a:p>
          <a:p>
            <a:pPr marL="812800" lvl="1" indent="-342900">
              <a:lnSpc>
                <a:spcPct val="100000"/>
              </a:lnSpc>
              <a:spcBef>
                <a:spcPts val="1440"/>
              </a:spcBef>
              <a:buFont typeface="Wingdings"/>
              <a:buChar char=""/>
              <a:tabLst>
                <a:tab pos="812800" algn="l"/>
              </a:tabLst>
            </a:pPr>
            <a:r>
              <a:rPr sz="2400" dirty="0">
                <a:solidFill>
                  <a:srgbClr val="3E3D00"/>
                </a:solidFill>
                <a:latin typeface="Times New Roman"/>
                <a:cs typeface="Times New Roman"/>
              </a:rPr>
              <a:t>4</a:t>
            </a:r>
            <a:r>
              <a:rPr sz="2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차산업혁명</a:t>
            </a:r>
            <a:r>
              <a:rPr sz="2400" spc="-24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400" dirty="0">
                <a:solidFill>
                  <a:srgbClr val="3E3D00"/>
                </a:solidFill>
                <a:latin typeface="Times New Roman"/>
                <a:cs typeface="Times New Roman"/>
              </a:rPr>
              <a:t>- </a:t>
            </a:r>
            <a:r>
              <a:rPr sz="2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새로운</a:t>
            </a:r>
            <a:r>
              <a:rPr sz="2400" spc="-24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400" dirty="0">
                <a:solidFill>
                  <a:srgbClr val="3E3D00"/>
                </a:solidFill>
                <a:latin typeface="Times New Roman"/>
                <a:cs typeface="Times New Roman"/>
              </a:rPr>
              <a:t>IT</a:t>
            </a:r>
            <a:r>
              <a:rPr sz="2400" spc="-5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기술</a:t>
            </a:r>
            <a:r>
              <a:rPr sz="2400" spc="-24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출현</a:t>
            </a:r>
            <a:endParaRPr sz="2400" dirty="0">
              <a:latin typeface="에스코어 드림 3 Light" panose="020B0303030302020204" pitchFamily="34" charset="-127"/>
              <a:cs typeface="Malgun Gothic"/>
            </a:endParaRPr>
          </a:p>
          <a:p>
            <a:pPr marL="511809" algn="ctr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solidFill>
                  <a:srgbClr val="3E3D00"/>
                </a:solidFill>
                <a:latin typeface="Times New Roman"/>
                <a:cs typeface="Times New Roman"/>
              </a:rPr>
              <a:t>AI,</a:t>
            </a:r>
            <a:r>
              <a:rPr sz="2400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빅데이터</a:t>
            </a:r>
            <a:r>
              <a:rPr sz="2400" spc="-5" dirty="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sz="2400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3E3D00"/>
                </a:solidFill>
                <a:latin typeface="Times New Roman"/>
                <a:cs typeface="Times New Roman"/>
              </a:rPr>
              <a:t>IoT,</a:t>
            </a:r>
            <a:r>
              <a:rPr sz="2400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클라우드</a:t>
            </a:r>
            <a:endParaRPr sz="2400" dirty="0">
              <a:latin typeface="에스코어 드림 3 Light" panose="020B0303030302020204" pitchFamily="34" charset="-127"/>
              <a:cs typeface="Malgun Gothic"/>
            </a:endParaRPr>
          </a:p>
          <a:p>
            <a:pPr marL="812800" lvl="1" indent="-342900">
              <a:lnSpc>
                <a:spcPct val="100000"/>
              </a:lnSpc>
              <a:spcBef>
                <a:spcPts val="1440"/>
              </a:spcBef>
              <a:buFont typeface="Wingdings"/>
              <a:buChar char=""/>
              <a:tabLst>
                <a:tab pos="812800" algn="l"/>
              </a:tabLst>
            </a:pPr>
            <a:r>
              <a:rPr sz="24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새로</a:t>
            </a:r>
            <a:r>
              <a:rPr sz="2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운</a:t>
            </a:r>
            <a:r>
              <a:rPr sz="2400" spc="-24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4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문제</a:t>
            </a:r>
            <a:r>
              <a:rPr sz="2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의</a:t>
            </a:r>
            <a:r>
              <a:rPr sz="2400" spc="-25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4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출현</a:t>
            </a:r>
            <a:endParaRPr sz="2400" dirty="0">
              <a:latin typeface="에스코어 드림 3 Light" panose="020B0303030302020204" pitchFamily="34" charset="-127"/>
              <a:cs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868" y="2636520"/>
            <a:ext cx="3840479" cy="216103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246501" y="5096636"/>
            <a:ext cx="4872990" cy="9251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E3D00"/>
                </a:solidFill>
                <a:latin typeface="Times New Roman"/>
                <a:cs typeface="Times New Roman"/>
              </a:rPr>
              <a:t>waymo.com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google</a:t>
            </a:r>
            <a:r>
              <a:rPr sz="2000" spc="-4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-1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self-driving</a:t>
            </a:r>
            <a:r>
              <a:rPr sz="2000" spc="-2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car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76444" y="1880616"/>
            <a:ext cx="3534155" cy="309676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spc="25" dirty="0"/>
              <a:t>15</a:t>
            </a:fld>
            <a:endParaRPr spc="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4296" y="1885188"/>
            <a:ext cx="7455408" cy="30876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spc="25" dirty="0"/>
              <a:t>16</a:t>
            </a:fld>
            <a:endParaRPr spc="2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43376" y="5594096"/>
            <a:ext cx="396430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3E3D00"/>
                </a:solidFill>
                <a:latin typeface="Times New Roman"/>
                <a:cs typeface="Times New Roman"/>
              </a:rPr>
              <a:t>from</a:t>
            </a:r>
            <a:r>
              <a:rPr sz="1200" spc="13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E3D00"/>
                </a:solidFill>
                <a:latin typeface="Times New Roman"/>
                <a:cs typeface="Times New Roman"/>
              </a:rPr>
              <a:t>https:/</a:t>
            </a:r>
            <a:r>
              <a:rPr sz="1200" spc="-5" dirty="0">
                <a:solidFill>
                  <a:srgbClr val="3E3D00"/>
                </a:solidFill>
                <a:latin typeface="Times New Roman"/>
                <a:cs typeface="Times New Roman"/>
                <a:hlinkClick r:id="rId2"/>
              </a:rPr>
              <a:t>/www.g2crowd.com/</a:t>
            </a:r>
            <a:r>
              <a:rPr sz="1200" spc="-5" dirty="0">
                <a:solidFill>
                  <a:srgbClr val="3E3D00"/>
                </a:solidFill>
                <a:latin typeface="Times New Roman"/>
                <a:cs typeface="Times New Roman"/>
              </a:rPr>
              <a:t>c</a:t>
            </a:r>
            <a:r>
              <a:rPr sz="1200" spc="-5" dirty="0">
                <a:solidFill>
                  <a:srgbClr val="3E3D00"/>
                </a:solidFill>
                <a:latin typeface="Times New Roman"/>
                <a:cs typeface="Times New Roman"/>
                <a:hlinkClick r:id="rId2"/>
              </a:rPr>
              <a:t>ategories/artificial-intelligence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8107" y="981455"/>
            <a:ext cx="7821804" cy="417576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spc="25" dirty="0"/>
              <a:t>17</a:t>
            </a:fld>
            <a:endParaRPr spc="2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6816" y="1260094"/>
            <a:ext cx="2045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E3D00"/>
                </a:solidFill>
              </a:rPr>
              <a:t>메타버스</a:t>
            </a:r>
            <a:r>
              <a:rPr sz="1800" dirty="0">
                <a:solidFill>
                  <a:srgbClr val="3E3D00"/>
                </a:solidFill>
                <a:latin typeface="Times New Roman"/>
                <a:cs typeface="Times New Roman"/>
              </a:rPr>
              <a:t>(Met</a:t>
            </a:r>
            <a:r>
              <a:rPr sz="1800" spc="5" dirty="0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sz="1800" dirty="0">
                <a:solidFill>
                  <a:srgbClr val="3E3D00"/>
                </a:solidFill>
                <a:latin typeface="Times New Roman"/>
                <a:cs typeface="Times New Roman"/>
              </a:rPr>
              <a:t>ver</a:t>
            </a:r>
            <a:r>
              <a:rPr sz="1800" spc="-5" dirty="0">
                <a:solidFill>
                  <a:srgbClr val="3E3D00"/>
                </a:solidFill>
                <a:latin typeface="Times New Roman"/>
                <a:cs typeface="Times New Roman"/>
              </a:rPr>
              <a:t>se)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2462127"/>
            <a:ext cx="3904800" cy="197271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56971" y="4582414"/>
            <a:ext cx="3303904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spc="-5" dirty="0">
                <a:solidFill>
                  <a:srgbClr val="3E3D00"/>
                </a:solidFill>
                <a:latin typeface="Times New Roman"/>
                <a:cs typeface="Times New Roman"/>
              </a:rPr>
              <a:t>https://newsis.com/view/?id=NISX20220103_0001711562&amp;cID=13001&amp;pID=13000</a:t>
            </a:r>
            <a:endParaRPr sz="75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24400" y="2476500"/>
            <a:ext cx="3404615" cy="195833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911344" y="4546853"/>
            <a:ext cx="1577975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spc="-5" dirty="0">
                <a:solidFill>
                  <a:srgbClr val="3E3D00"/>
                </a:solidFill>
                <a:latin typeface="Times New Roman"/>
                <a:cs typeface="Times New Roman"/>
              </a:rPr>
              <a:t>https://</a:t>
            </a:r>
            <a:r>
              <a:rPr sz="750" spc="-5" dirty="0">
                <a:solidFill>
                  <a:srgbClr val="3E3D00"/>
                </a:solidFill>
                <a:latin typeface="Times New Roman"/>
                <a:cs typeface="Times New Roman"/>
                <a:hlinkClick r:id="rId4"/>
              </a:rPr>
              <a:t>www.news1.kr/articles/?4542201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spc="25" dirty="0"/>
              <a:t>18</a:t>
            </a:fld>
            <a:endParaRPr spc="2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150" y="1802638"/>
            <a:ext cx="2512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암호화폐</a:t>
            </a:r>
            <a:r>
              <a:rPr sz="1800" spc="-5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1800" spc="-5" dirty="0">
                <a:latin typeface="Calibri"/>
                <a:cs typeface="Calibri"/>
              </a:rPr>
              <a:t>Cryptocurrency)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7947" y="2567939"/>
            <a:ext cx="1307592" cy="130759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54176" y="4384928"/>
            <a:ext cx="1762125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dirty="0">
                <a:solidFill>
                  <a:srgbClr val="3E3D00"/>
                </a:solidFill>
                <a:latin typeface="Times New Roman"/>
                <a:cs typeface="Times New Roman"/>
              </a:rPr>
              <a:t>https://en.wikipedia.org/wiki/Cryptocurrency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99382" y="1769490"/>
            <a:ext cx="4520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E3D00"/>
                </a:solidFill>
                <a:latin typeface="Times New Roman"/>
                <a:cs typeface="Times New Roman"/>
              </a:rPr>
              <a:t>NFT(No</a:t>
            </a:r>
            <a:r>
              <a:rPr sz="1800" spc="-1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1800" dirty="0">
                <a:solidFill>
                  <a:srgbClr val="3E3D00"/>
                </a:solidFill>
                <a:latin typeface="Times New Roman"/>
                <a:cs typeface="Times New Roman"/>
              </a:rPr>
              <a:t>-Fungible</a:t>
            </a:r>
            <a:r>
              <a:rPr sz="1800" spc="-3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1800" spc="-120" dirty="0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sz="1800" dirty="0">
                <a:solidFill>
                  <a:srgbClr val="3E3D00"/>
                </a:solidFill>
                <a:latin typeface="Times New Roman"/>
                <a:cs typeface="Times New Roman"/>
              </a:rPr>
              <a:t>oken):</a:t>
            </a:r>
            <a:r>
              <a:rPr sz="1800" spc="-1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D00"/>
                </a:solidFill>
              </a:rPr>
              <a:t>대체불가능한</a:t>
            </a:r>
            <a:r>
              <a:rPr sz="1800" spc="-190" dirty="0">
                <a:solidFill>
                  <a:srgbClr val="3E3D00"/>
                </a:solidFill>
              </a:rPr>
              <a:t> </a:t>
            </a:r>
            <a:r>
              <a:rPr sz="1800" dirty="0">
                <a:solidFill>
                  <a:srgbClr val="3E3D00"/>
                </a:solidFill>
              </a:rPr>
              <a:t>토큰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95088" y="2484120"/>
            <a:ext cx="3104388" cy="310286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259451" y="5706567"/>
            <a:ext cx="2150745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spc="-5" dirty="0">
                <a:solidFill>
                  <a:srgbClr val="3E3D00"/>
                </a:solidFill>
                <a:latin typeface="Times New Roman"/>
                <a:cs typeface="Times New Roman"/>
              </a:rPr>
              <a:t>https://commons.wikimedia.org/wiki/File:VeKings.png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spc="25" dirty="0"/>
              <a:t>19</a:t>
            </a:fld>
            <a:endParaRPr spc="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97395" y="1074419"/>
            <a:ext cx="2406396" cy="332232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804161" y="1708480"/>
            <a:ext cx="4540885" cy="667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3D010C"/>
                </a:solidFill>
                <a:latin typeface="Times New Roman"/>
                <a:cs typeface="Times New Roman"/>
              </a:rPr>
              <a:t>Stamp</a:t>
            </a:r>
            <a:r>
              <a:rPr sz="1400" dirty="0">
                <a:solidFill>
                  <a:srgbClr val="3D010C"/>
                </a:solidFill>
                <a:latin typeface="Times New Roman"/>
                <a:cs typeface="Times New Roman"/>
              </a:rPr>
              <a:t> issued</a:t>
            </a:r>
            <a:r>
              <a:rPr sz="1400" spc="-2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D010C"/>
                </a:solidFill>
                <a:latin typeface="Times New Roman"/>
                <a:cs typeface="Times New Roman"/>
              </a:rPr>
              <a:t>by</a:t>
            </a:r>
            <a:r>
              <a:rPr sz="1400" spc="-1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D010C"/>
                </a:solidFill>
                <a:latin typeface="Times New Roman"/>
                <a:cs typeface="Times New Roman"/>
              </a:rPr>
              <a:t>the</a:t>
            </a:r>
            <a:r>
              <a:rPr sz="1400" spc="-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D010C"/>
                </a:solidFill>
                <a:latin typeface="Times New Roman"/>
                <a:cs typeface="Times New Roman"/>
              </a:rPr>
              <a:t>Soviet</a:t>
            </a:r>
            <a:r>
              <a:rPr sz="1400" spc="-3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D010C"/>
                </a:solidFill>
                <a:latin typeface="Times New Roman"/>
                <a:cs typeface="Times New Roman"/>
              </a:rPr>
              <a:t>Union</a:t>
            </a:r>
            <a:r>
              <a:rPr sz="1400" spc="-2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D010C"/>
                </a:solidFill>
                <a:latin typeface="Times New Roman"/>
                <a:cs typeface="Times New Roman"/>
              </a:rPr>
              <a:t>on</a:t>
            </a:r>
            <a:r>
              <a:rPr sz="1400" spc="-2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D010C"/>
                </a:solidFill>
                <a:latin typeface="Times New Roman"/>
                <a:cs typeface="Times New Roman"/>
              </a:rPr>
              <a:t>Sept.</a:t>
            </a:r>
            <a:r>
              <a:rPr sz="1400" spc="-2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D010C"/>
                </a:solidFill>
                <a:latin typeface="Times New Roman"/>
                <a:cs typeface="Times New Roman"/>
              </a:rPr>
              <a:t>6,</a:t>
            </a:r>
            <a:r>
              <a:rPr sz="1400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D010C"/>
                </a:solidFill>
                <a:latin typeface="Times New Roman"/>
                <a:cs typeface="Times New Roman"/>
              </a:rPr>
              <a:t>1983,</a:t>
            </a:r>
            <a:r>
              <a:rPr sz="1400" spc="-4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D010C"/>
                </a:solidFill>
                <a:latin typeface="Times New Roman"/>
                <a:cs typeface="Times New Roman"/>
              </a:rPr>
              <a:t>to</a:t>
            </a:r>
            <a:r>
              <a:rPr sz="1400" spc="-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D010C"/>
                </a:solidFill>
                <a:latin typeface="Times New Roman"/>
                <a:cs typeface="Times New Roman"/>
              </a:rPr>
              <a:t>mark</a:t>
            </a:r>
            <a:r>
              <a:rPr sz="1400" spc="1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D010C"/>
                </a:solidFill>
                <a:latin typeface="Times New Roman"/>
                <a:cs typeface="Times New Roman"/>
              </a:rPr>
              <a:t>the </a:t>
            </a:r>
            <a:r>
              <a:rPr sz="1400" spc="-34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D010C"/>
                </a:solidFill>
                <a:latin typeface="Times New Roman"/>
                <a:cs typeface="Times New Roman"/>
              </a:rPr>
              <a:t>1200th birth anniversary of </a:t>
            </a:r>
            <a:r>
              <a:rPr sz="1400" spc="-5" dirty="0">
                <a:solidFill>
                  <a:srgbClr val="3D010C"/>
                </a:solidFill>
                <a:latin typeface="Times New Roman"/>
                <a:cs typeface="Times New Roman"/>
              </a:rPr>
              <a:t>Al'Khowârizmî. (Image </a:t>
            </a:r>
            <a:r>
              <a:rPr sz="1400" dirty="0">
                <a:solidFill>
                  <a:srgbClr val="3D010C"/>
                </a:solidFill>
                <a:latin typeface="Times New Roman"/>
                <a:cs typeface="Times New Roman"/>
              </a:rPr>
              <a:t>courtesy of </a:t>
            </a:r>
            <a:r>
              <a:rPr sz="1400" spc="-33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D010C"/>
                </a:solidFill>
                <a:latin typeface="Times New Roman"/>
                <a:cs typeface="Times New Roman"/>
              </a:rPr>
              <a:t>Jeff</a:t>
            </a:r>
            <a:r>
              <a:rPr sz="1400" spc="-2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D010C"/>
                </a:solidFill>
                <a:latin typeface="Times New Roman"/>
                <a:cs typeface="Times New Roman"/>
              </a:rPr>
              <a:t>Miller)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spc="25" dirty="0"/>
              <a:t>2</a:t>
            </a:fld>
            <a:endParaRPr spc="25" dirty="0"/>
          </a:p>
        </p:txBody>
      </p:sp>
      <p:sp>
        <p:nvSpPr>
          <p:cNvPr id="4" name="object 4"/>
          <p:cNvSpPr txBox="1"/>
          <p:nvPr/>
        </p:nvSpPr>
        <p:spPr>
          <a:xfrm>
            <a:off x="1010208" y="4089146"/>
            <a:ext cx="4989830" cy="304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266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10"/>
              </a:spcBef>
            </a:pPr>
            <a:r>
              <a:rPr sz="1800" spc="-5" dirty="0">
                <a:latin typeface="에스코어 드림 3 Light" panose="020B0303030302020204" pitchFamily="34" charset="-127"/>
                <a:cs typeface="Malgun Gothic"/>
              </a:rPr>
              <a:t>Abu</a:t>
            </a:r>
            <a:r>
              <a:rPr sz="1800" spc="-20" dirty="0"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spc="-5" dirty="0">
                <a:latin typeface="에스코어 드림 3 Light" panose="020B0303030302020204" pitchFamily="34" charset="-127"/>
                <a:cs typeface="Malgun Gothic"/>
              </a:rPr>
              <a:t>Ja'far </a:t>
            </a:r>
            <a:r>
              <a:rPr sz="1800" dirty="0">
                <a:latin typeface="에스코어 드림 3 Light" panose="020B0303030302020204" pitchFamily="34" charset="-127"/>
                <a:cs typeface="Malgun Gothic"/>
              </a:rPr>
              <a:t>Mohammed</a:t>
            </a:r>
            <a:r>
              <a:rPr sz="1800" spc="-10" dirty="0"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spc="-5" dirty="0">
                <a:latin typeface="에스코어 드림 3 Light" panose="020B0303030302020204" pitchFamily="34" charset="-127"/>
                <a:cs typeface="Malgun Gothic"/>
              </a:rPr>
              <a:t>ibn</a:t>
            </a:r>
            <a:r>
              <a:rPr sz="1800" spc="-30" dirty="0"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dirty="0">
                <a:latin typeface="에스코어 드림 3 Light" panose="020B0303030302020204" pitchFamily="34" charset="-127"/>
                <a:cs typeface="Malgun Gothic"/>
              </a:rPr>
              <a:t>Mûsâ</a:t>
            </a:r>
            <a:r>
              <a:rPr sz="1800" spc="-20" dirty="0"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dirty="0">
                <a:latin typeface="에스코어 드림 3 Light" panose="020B0303030302020204" pitchFamily="34" charset="-127"/>
                <a:cs typeface="Malgun Gothic"/>
              </a:rPr>
              <a:t>al'Khowârizmî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88177" y="4103370"/>
            <a:ext cx="106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에스코어 드림 3 Light" panose="020B0303030302020204" pitchFamily="34" charset="-127"/>
                <a:cs typeface="Malgun Gothic"/>
              </a:rPr>
              <a:t>(</a:t>
            </a:r>
            <a:r>
              <a:rPr sz="1800" spc="5" dirty="0">
                <a:latin typeface="에스코어 드림 3 Light" panose="020B0303030302020204" pitchFamily="34" charset="-127"/>
                <a:cs typeface="Malgun Gothic"/>
              </a:rPr>
              <a:t>7</a:t>
            </a:r>
            <a:r>
              <a:rPr sz="1800" dirty="0">
                <a:latin typeface="에스코어 드림 3 Light" panose="020B0303030302020204" pitchFamily="34" charset="-127"/>
                <a:cs typeface="Malgun Gothic"/>
              </a:rPr>
              <a:t>8</a:t>
            </a:r>
            <a:r>
              <a:rPr sz="1800" spc="10" dirty="0">
                <a:latin typeface="에스코어 드림 3 Light" panose="020B0303030302020204" pitchFamily="34" charset="-127"/>
                <a:cs typeface="Malgun Gothic"/>
              </a:rPr>
              <a:t>0</a:t>
            </a:r>
            <a:r>
              <a:rPr sz="1800" spc="5" dirty="0">
                <a:latin typeface="에스코어 드림 3 Light" panose="020B0303030302020204" pitchFamily="34" charset="-127"/>
                <a:cs typeface="Malgun Gothic"/>
              </a:rPr>
              <a:t>-</a:t>
            </a:r>
            <a:r>
              <a:rPr sz="1800" spc="-10" dirty="0">
                <a:latin typeface="에스코어 드림 3 Light" panose="020B0303030302020204" pitchFamily="34" charset="-127"/>
                <a:cs typeface="Malgun Gothic"/>
              </a:rPr>
              <a:t>8</a:t>
            </a:r>
            <a:r>
              <a:rPr sz="1800" dirty="0">
                <a:latin typeface="에스코어 드림 3 Light" panose="020B0303030302020204" pitchFamily="34" charset="-127"/>
                <a:cs typeface="Malgun Gothic"/>
              </a:rPr>
              <a:t>50),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40155" y="3966210"/>
            <a:ext cx="7759065" cy="1817421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dirty="0">
                <a:latin typeface="Arial MT"/>
                <a:cs typeface="Arial MT"/>
              </a:rPr>
              <a:t>•</a:t>
            </a:r>
          </a:p>
          <a:p>
            <a:pPr marL="269875" indent="-25781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69875" algn="l"/>
                <a:tab pos="270510" algn="l"/>
              </a:tabLst>
            </a:pPr>
            <a:r>
              <a:rPr sz="1800" spc="-15" dirty="0">
                <a:latin typeface="에스코어 드림 3 Light" panose="020B0303030302020204" pitchFamily="34" charset="-127"/>
                <a:cs typeface="Malgun Gothic"/>
              </a:rPr>
              <a:t>"Father</a:t>
            </a:r>
            <a:r>
              <a:rPr sz="1800" dirty="0"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spc="-20" dirty="0">
                <a:latin typeface="에스코어 드림 3 Light" panose="020B0303030302020204" pitchFamily="34" charset="-127"/>
                <a:cs typeface="Malgun Gothic"/>
              </a:rPr>
              <a:t>of</a:t>
            </a:r>
            <a:r>
              <a:rPr sz="1800" spc="15" dirty="0"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spc="-30" dirty="0">
                <a:latin typeface="에스코어 드림 3 Light" panose="020B0303030302020204" pitchFamily="34" charset="-127"/>
                <a:cs typeface="Malgun Gothic"/>
              </a:rPr>
              <a:t>Ja'far,</a:t>
            </a:r>
            <a:r>
              <a:rPr sz="1800" spc="25" dirty="0"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dirty="0">
                <a:latin typeface="에스코어 드림 3 Light" panose="020B0303030302020204" pitchFamily="34" charset="-127"/>
                <a:cs typeface="Malgun Gothic"/>
              </a:rPr>
              <a:t>Mohhamed,</a:t>
            </a:r>
            <a:r>
              <a:rPr sz="1800" spc="5" dirty="0"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dirty="0">
                <a:latin typeface="에스코어 드림 3 Light" panose="020B0303030302020204" pitchFamily="34" charset="-127"/>
                <a:cs typeface="Malgun Gothic"/>
              </a:rPr>
              <a:t>son</a:t>
            </a:r>
            <a:r>
              <a:rPr sz="1800" spc="-20" dirty="0">
                <a:latin typeface="에스코어 드림 3 Light" panose="020B0303030302020204" pitchFamily="34" charset="-127"/>
                <a:cs typeface="Malgun Gothic"/>
              </a:rPr>
              <a:t> of</a:t>
            </a:r>
            <a:r>
              <a:rPr sz="1800" spc="10" dirty="0"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spc="-5" dirty="0">
                <a:latin typeface="에스코어 드림 3 Light" panose="020B0303030302020204" pitchFamily="34" charset="-127"/>
                <a:cs typeface="Malgun Gothic"/>
              </a:rPr>
              <a:t>Moses,</a:t>
            </a:r>
            <a:r>
              <a:rPr sz="1800" spc="-10" dirty="0"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spc="-5" dirty="0">
                <a:latin typeface="에스코어 드림 3 Light" panose="020B0303030302020204" pitchFamily="34" charset="-127"/>
                <a:cs typeface="Malgun Gothic"/>
              </a:rPr>
              <a:t>native</a:t>
            </a:r>
            <a:r>
              <a:rPr sz="1800" spc="-10" dirty="0"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spc="-20" dirty="0">
                <a:latin typeface="에스코어 드림 3 Light" panose="020B0303030302020204" pitchFamily="34" charset="-127"/>
                <a:cs typeface="Malgun Gothic"/>
              </a:rPr>
              <a:t>of</a:t>
            </a:r>
            <a:r>
              <a:rPr sz="1800" spc="15" dirty="0"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spc="-5" dirty="0">
                <a:latin typeface="에스코어 드림 3 Light" panose="020B0303030302020204" pitchFamily="34" charset="-127"/>
                <a:cs typeface="Malgun Gothic"/>
              </a:rPr>
              <a:t>Khowârizm."</a:t>
            </a:r>
            <a:endParaRPr sz="1800" dirty="0">
              <a:latin typeface="에스코어 드림 3 Light" panose="020B0303030302020204" pitchFamily="34" charset="-127"/>
              <a:cs typeface="Malgun Gothic"/>
            </a:endParaRPr>
          </a:p>
          <a:p>
            <a:pPr marL="269875" indent="-257810">
              <a:lnSpc>
                <a:spcPts val="2150"/>
              </a:lnSpc>
              <a:spcBef>
                <a:spcPts val="1010"/>
              </a:spcBef>
              <a:buFont typeface="Arial MT"/>
              <a:buChar char="•"/>
              <a:tabLst>
                <a:tab pos="269875" algn="l"/>
                <a:tab pos="270510" algn="l"/>
              </a:tabLst>
            </a:pPr>
            <a:r>
              <a:rPr sz="18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페르시아의</a:t>
            </a:r>
            <a:r>
              <a:rPr sz="1800" spc="-19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수학자</a:t>
            </a:r>
            <a:r>
              <a:rPr sz="1800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sz="1800" spc="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천문학자</a:t>
            </a:r>
            <a:r>
              <a:rPr sz="1800" dirty="0">
                <a:solidFill>
                  <a:srgbClr val="3D010C"/>
                </a:solidFill>
                <a:latin typeface="Times New Roman"/>
                <a:cs typeface="Times New Roman"/>
              </a:rPr>
              <a:t>, </a:t>
            </a:r>
            <a:r>
              <a:rPr sz="18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지리학자</a:t>
            </a:r>
            <a:endParaRPr sz="1800" dirty="0">
              <a:latin typeface="에스코어 드림 3 Light" panose="020B0303030302020204" pitchFamily="34" charset="-127"/>
              <a:cs typeface="Malgun Gothic"/>
            </a:endParaRPr>
          </a:p>
          <a:p>
            <a:pPr marL="269875" marR="5080" indent="-257810">
              <a:lnSpc>
                <a:spcPts val="2160"/>
              </a:lnSpc>
              <a:spcBef>
                <a:spcPts val="60"/>
              </a:spcBef>
              <a:buFont typeface="Arial MT"/>
              <a:buChar char="•"/>
              <a:tabLst>
                <a:tab pos="269875" algn="l"/>
                <a:tab pos="270510" algn="l"/>
              </a:tabLst>
            </a:pPr>
            <a:r>
              <a:rPr sz="1800" spc="-5" dirty="0">
                <a:solidFill>
                  <a:srgbClr val="3D010C"/>
                </a:solidFill>
                <a:latin typeface="Times New Roman"/>
                <a:cs typeface="Times New Roman"/>
              </a:rPr>
              <a:t>Persian</a:t>
            </a:r>
            <a:r>
              <a:rPr sz="1800" spc="1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D010C"/>
                </a:solidFill>
                <a:latin typeface="Times New Roman"/>
                <a:cs typeface="Times New Roman"/>
              </a:rPr>
              <a:t>mathematician,</a:t>
            </a:r>
            <a:r>
              <a:rPr sz="1800" spc="1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D010C"/>
                </a:solidFill>
                <a:latin typeface="Times New Roman"/>
                <a:cs typeface="Times New Roman"/>
              </a:rPr>
              <a:t>astronomer</a:t>
            </a:r>
            <a:r>
              <a:rPr sz="1800" spc="1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D010C"/>
                </a:solidFill>
                <a:latin typeface="Times New Roman"/>
                <a:cs typeface="Times New Roman"/>
              </a:rPr>
              <a:t>and</a:t>
            </a:r>
            <a:r>
              <a:rPr sz="1800" spc="1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D010C"/>
                </a:solidFill>
                <a:latin typeface="Times New Roman"/>
                <a:cs typeface="Times New Roman"/>
              </a:rPr>
              <a:t>geographer</a:t>
            </a:r>
            <a:r>
              <a:rPr sz="1800" spc="1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D010C"/>
                </a:solidFill>
                <a:latin typeface="Times New Roman"/>
                <a:cs typeface="Times New Roman"/>
              </a:rPr>
              <a:t>during</a:t>
            </a:r>
            <a:r>
              <a:rPr sz="1800" spc="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D010C"/>
                </a:solidFill>
                <a:latin typeface="Times New Roman"/>
                <a:cs typeface="Times New Roman"/>
              </a:rPr>
              <a:t>the</a:t>
            </a:r>
            <a:r>
              <a:rPr sz="1800" spc="-8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D010C"/>
                </a:solidFill>
                <a:latin typeface="Times New Roman"/>
                <a:cs typeface="Times New Roman"/>
              </a:rPr>
              <a:t>Abbasid</a:t>
            </a:r>
            <a:r>
              <a:rPr sz="1800" spc="1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D010C"/>
                </a:solidFill>
                <a:latin typeface="Times New Roman"/>
                <a:cs typeface="Times New Roman"/>
              </a:rPr>
              <a:t>Caliphate, </a:t>
            </a:r>
            <a:r>
              <a:rPr sz="1800" spc="-434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D010C"/>
                </a:solidFill>
                <a:latin typeface="Times New Roman"/>
                <a:cs typeface="Times New Roman"/>
              </a:rPr>
              <a:t>a</a:t>
            </a:r>
            <a:r>
              <a:rPr sz="1800" spc="-5" dirty="0">
                <a:solidFill>
                  <a:srgbClr val="3D010C"/>
                </a:solidFill>
                <a:latin typeface="Times New Roman"/>
                <a:cs typeface="Times New Roman"/>
              </a:rPr>
              <a:t> scholar</a:t>
            </a:r>
            <a:r>
              <a:rPr sz="1800" dirty="0">
                <a:solidFill>
                  <a:srgbClr val="3D010C"/>
                </a:solidFill>
                <a:latin typeface="Times New Roman"/>
                <a:cs typeface="Times New Roman"/>
              </a:rPr>
              <a:t> in the</a:t>
            </a:r>
            <a:r>
              <a:rPr sz="1800" spc="-5" dirty="0">
                <a:solidFill>
                  <a:srgbClr val="3D010C"/>
                </a:solidFill>
                <a:latin typeface="Times New Roman"/>
                <a:cs typeface="Times New Roman"/>
              </a:rPr>
              <a:t> House</a:t>
            </a:r>
            <a:r>
              <a:rPr sz="1800" spc="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D010C"/>
                </a:solidFill>
                <a:latin typeface="Times New Roman"/>
                <a:cs typeface="Times New Roman"/>
              </a:rPr>
              <a:t>of</a:t>
            </a:r>
            <a:r>
              <a:rPr sz="1800" spc="-3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3D010C"/>
                </a:solidFill>
                <a:latin typeface="Times New Roman"/>
                <a:cs typeface="Times New Roman"/>
              </a:rPr>
              <a:t>Wisdom</a:t>
            </a:r>
            <a:r>
              <a:rPr sz="1800" spc="-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D010C"/>
                </a:solidFill>
                <a:latin typeface="Times New Roman"/>
                <a:cs typeface="Times New Roman"/>
              </a:rPr>
              <a:t>in Baghdad.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31542" y="507619"/>
            <a:ext cx="39109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3E3D00"/>
                </a:solidFill>
              </a:rPr>
              <a:t>알고리즘</a:t>
            </a:r>
            <a:r>
              <a:rPr sz="3200" spc="-285" dirty="0">
                <a:solidFill>
                  <a:srgbClr val="3E3D00"/>
                </a:solidFill>
              </a:rPr>
              <a:t> </a:t>
            </a:r>
            <a:r>
              <a:rPr sz="3200" dirty="0">
                <a:solidFill>
                  <a:srgbClr val="3E3D00"/>
                </a:solidFill>
              </a:rPr>
              <a:t>단어의</a:t>
            </a:r>
            <a:r>
              <a:rPr sz="3200" spc="-280" dirty="0">
                <a:solidFill>
                  <a:srgbClr val="3E3D00"/>
                </a:solidFill>
              </a:rPr>
              <a:t> </a:t>
            </a:r>
            <a:r>
              <a:rPr sz="3200" dirty="0">
                <a:solidFill>
                  <a:srgbClr val="3E3D00"/>
                </a:solidFill>
              </a:rPr>
              <a:t>기원</a:t>
            </a:r>
            <a:endParaRPr sz="3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8446" y="908050"/>
            <a:ext cx="2007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학습</a:t>
            </a:r>
            <a:r>
              <a:rPr spc="-165" dirty="0"/>
              <a:t> </a:t>
            </a:r>
            <a:r>
              <a:rPr dirty="0"/>
              <a:t>목표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1321" y="1769287"/>
            <a:ext cx="121513" cy="130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33068" y="1596069"/>
            <a:ext cx="7547609" cy="4044056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000" u="sng" dirty="0">
                <a:solidFill>
                  <a:srgbClr val="D10729"/>
                </a:solidFill>
                <a:uFill>
                  <a:solidFill>
                    <a:srgbClr val="D10729"/>
                  </a:solidFill>
                </a:uFill>
                <a:latin typeface="Times New Roman"/>
                <a:cs typeface="Times New Roman"/>
              </a:rPr>
              <a:t>Design(</a:t>
            </a:r>
            <a:r>
              <a:rPr sz="2000" u="sng" dirty="0">
                <a:solidFill>
                  <a:srgbClr val="D10729"/>
                </a:solidFill>
                <a:uFill>
                  <a:solidFill>
                    <a:srgbClr val="D10729"/>
                  </a:solidFill>
                </a:uFill>
                <a:latin typeface="에스코어 드림 3 Light" panose="020B0303030302020204" pitchFamily="34" charset="-127"/>
                <a:cs typeface="Malgun Gothic"/>
              </a:rPr>
              <a:t>설계</a:t>
            </a:r>
            <a:r>
              <a:rPr sz="2000" u="sng" dirty="0">
                <a:solidFill>
                  <a:srgbClr val="D10729"/>
                </a:solidFill>
                <a:uFill>
                  <a:solidFill>
                    <a:srgbClr val="D10729"/>
                  </a:solidFill>
                </a:uFill>
                <a:latin typeface="Times New Roman"/>
                <a:cs typeface="Times New Roman"/>
              </a:rPr>
              <a:t>)</a:t>
            </a:r>
            <a:endParaRPr sz="2000" dirty="0">
              <a:latin typeface="Times New Roman"/>
              <a:cs typeface="Times New Roman"/>
            </a:endParaRPr>
          </a:p>
          <a:p>
            <a:pPr marL="413384" indent="-287020">
              <a:lnSpc>
                <a:spcPct val="100000"/>
              </a:lnSpc>
              <a:spcBef>
                <a:spcPts val="24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  <a:tab pos="414020" algn="l"/>
              </a:tabLst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알고리즘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을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설계하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는</a:t>
            </a:r>
            <a:r>
              <a:rPr sz="2000" spc="-229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기법을</a:t>
            </a:r>
            <a:r>
              <a:rPr sz="2000" spc="-22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배운다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9933"/>
              </a:buClr>
              <a:buFont typeface="Wingdings"/>
              <a:buChar char=""/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u="sng" dirty="0">
                <a:solidFill>
                  <a:srgbClr val="D10729"/>
                </a:solidFill>
                <a:uFill>
                  <a:solidFill>
                    <a:srgbClr val="D10729"/>
                  </a:solidFill>
                </a:uFill>
                <a:latin typeface="Times New Roman"/>
                <a:cs typeface="Times New Roman"/>
              </a:rPr>
              <a:t>Analysis(</a:t>
            </a:r>
            <a:r>
              <a:rPr sz="2000" u="sng" dirty="0">
                <a:solidFill>
                  <a:srgbClr val="D10729"/>
                </a:solidFill>
                <a:uFill>
                  <a:solidFill>
                    <a:srgbClr val="D10729"/>
                  </a:solidFill>
                </a:uFill>
                <a:latin typeface="에스코어 드림 3 Light" panose="020B0303030302020204" pitchFamily="34" charset="-127"/>
                <a:cs typeface="Malgun Gothic"/>
              </a:rPr>
              <a:t>분석</a:t>
            </a:r>
            <a:r>
              <a:rPr sz="2000" u="sng" dirty="0">
                <a:solidFill>
                  <a:srgbClr val="D10729"/>
                </a:solidFill>
                <a:uFill>
                  <a:solidFill>
                    <a:srgbClr val="D10729"/>
                  </a:solidFill>
                </a:uFill>
                <a:latin typeface="Times New Roman"/>
                <a:cs typeface="Times New Roman"/>
              </a:rPr>
              <a:t>)</a:t>
            </a:r>
            <a:endParaRPr sz="2000" dirty="0">
              <a:latin typeface="Times New Roman"/>
              <a:cs typeface="Times New Roman"/>
            </a:endParaRPr>
          </a:p>
          <a:p>
            <a:pPr marL="413384" indent="-287020">
              <a:lnSpc>
                <a:spcPct val="100000"/>
              </a:lnSpc>
              <a:spcBef>
                <a:spcPts val="24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  <a:tab pos="414020" algn="l"/>
              </a:tabLst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알고리</a:t>
            </a:r>
            <a:r>
              <a:rPr sz="2000" spc="-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즘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을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분석하여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-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시</a:t>
            </a:r>
            <a:r>
              <a:rPr sz="20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간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/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공간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복</a:t>
            </a:r>
            <a:r>
              <a:rPr sz="2000" spc="-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잡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도를</a:t>
            </a:r>
            <a:r>
              <a:rPr sz="2000" spc="-2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-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구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하는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방법을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배</a:t>
            </a:r>
            <a:r>
              <a:rPr sz="2000" spc="-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운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다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9933"/>
              </a:buClr>
              <a:buFont typeface="Wingdings"/>
              <a:buChar char=""/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u="sng" spc="-5" dirty="0">
                <a:solidFill>
                  <a:srgbClr val="D10729"/>
                </a:solidFill>
                <a:uFill>
                  <a:solidFill>
                    <a:srgbClr val="D10729"/>
                  </a:solidFill>
                </a:uFill>
                <a:latin typeface="Times New Roman"/>
                <a:cs typeface="Times New Roman"/>
              </a:rPr>
              <a:t>Computational</a:t>
            </a:r>
            <a:r>
              <a:rPr sz="2000" u="sng" spc="-55" dirty="0">
                <a:solidFill>
                  <a:srgbClr val="D10729"/>
                </a:solidFill>
                <a:uFill>
                  <a:solidFill>
                    <a:srgbClr val="D10729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D10729"/>
                </a:solidFill>
                <a:uFill>
                  <a:solidFill>
                    <a:srgbClr val="D10729"/>
                  </a:solidFill>
                </a:uFill>
                <a:latin typeface="Times New Roman"/>
                <a:cs typeface="Times New Roman"/>
              </a:rPr>
              <a:t>Complexity(</a:t>
            </a:r>
            <a:r>
              <a:rPr sz="2000" u="sng" dirty="0">
                <a:solidFill>
                  <a:srgbClr val="D10729"/>
                </a:solidFill>
                <a:uFill>
                  <a:solidFill>
                    <a:srgbClr val="D10729"/>
                  </a:solidFill>
                </a:uFill>
                <a:latin typeface="에스코어 드림 3 Light" panose="020B0303030302020204" pitchFamily="34" charset="-127"/>
                <a:cs typeface="Malgun Gothic"/>
              </a:rPr>
              <a:t>계산복잡도</a:t>
            </a:r>
            <a:r>
              <a:rPr sz="2000" u="sng" dirty="0">
                <a:solidFill>
                  <a:srgbClr val="D10729"/>
                </a:solidFill>
                <a:uFill>
                  <a:solidFill>
                    <a:srgbClr val="D10729"/>
                  </a:solidFill>
                </a:uFill>
                <a:latin typeface="Times New Roman"/>
                <a:cs typeface="Times New Roman"/>
              </a:rPr>
              <a:t>)</a:t>
            </a:r>
            <a:endParaRPr sz="2000" dirty="0">
              <a:latin typeface="Times New Roman"/>
              <a:cs typeface="Times New Roman"/>
            </a:endParaRPr>
          </a:p>
          <a:p>
            <a:pPr marL="413384" indent="-287020">
              <a:lnSpc>
                <a:spcPct val="100000"/>
              </a:lnSpc>
              <a:spcBef>
                <a:spcPts val="24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  <a:tab pos="414020" algn="l"/>
              </a:tabLst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문제를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분석하여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계산적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복잡도를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구하는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방법을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배운다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9933"/>
              </a:buClr>
              <a:buFont typeface="Wingdings"/>
              <a:buChar char=""/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u="sng" dirty="0">
                <a:solidFill>
                  <a:srgbClr val="D10729"/>
                </a:solidFill>
                <a:uFill>
                  <a:solidFill>
                    <a:srgbClr val="D10729"/>
                  </a:solidFill>
                </a:uFill>
                <a:latin typeface="Times New Roman"/>
                <a:cs typeface="Times New Roman"/>
              </a:rPr>
              <a:t>Application</a:t>
            </a:r>
            <a:r>
              <a:rPr sz="2000" u="sng" spc="-70" dirty="0">
                <a:solidFill>
                  <a:srgbClr val="D10729"/>
                </a:solidFill>
                <a:uFill>
                  <a:solidFill>
                    <a:srgbClr val="D10729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D10729"/>
                </a:solidFill>
                <a:uFill>
                  <a:solidFill>
                    <a:srgbClr val="D10729"/>
                  </a:solidFill>
                </a:uFill>
                <a:latin typeface="Times New Roman"/>
                <a:cs typeface="Times New Roman"/>
              </a:rPr>
              <a:t>Capability(</a:t>
            </a:r>
            <a:r>
              <a:rPr sz="2000" u="sng" dirty="0">
                <a:solidFill>
                  <a:srgbClr val="D10729"/>
                </a:solidFill>
                <a:uFill>
                  <a:solidFill>
                    <a:srgbClr val="D10729"/>
                  </a:solidFill>
                </a:uFill>
                <a:latin typeface="에스코어 드림 3 Light" panose="020B0303030302020204" pitchFamily="34" charset="-127"/>
                <a:cs typeface="Malgun Gothic"/>
              </a:rPr>
              <a:t>응용력</a:t>
            </a:r>
            <a:r>
              <a:rPr sz="2000" u="sng" dirty="0">
                <a:solidFill>
                  <a:srgbClr val="D10729"/>
                </a:solidFill>
                <a:uFill>
                  <a:solidFill>
                    <a:srgbClr val="D10729"/>
                  </a:solidFill>
                </a:uFill>
                <a:latin typeface="Times New Roman"/>
                <a:cs typeface="Times New Roman"/>
              </a:rPr>
              <a:t>)</a:t>
            </a:r>
            <a:endParaRPr sz="2000" dirty="0">
              <a:latin typeface="Times New Roman"/>
              <a:cs typeface="Times New Roman"/>
            </a:endParaRPr>
          </a:p>
          <a:p>
            <a:pPr marL="413384" indent="-287020">
              <a:lnSpc>
                <a:spcPts val="2280"/>
              </a:lnSpc>
              <a:spcBef>
                <a:spcPts val="24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4020" algn="l"/>
              </a:tabLst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새로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운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문제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를</a:t>
            </a:r>
            <a:r>
              <a:rPr sz="2000" spc="-229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분석하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여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효과적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인</a:t>
            </a:r>
            <a:r>
              <a:rPr sz="2000" spc="-229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알고리즘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을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개발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할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수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있는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 marL="413384">
              <a:lnSpc>
                <a:spcPts val="2280"/>
              </a:lnSpc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능력을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배양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1321" y="2775127"/>
            <a:ext cx="121513" cy="13075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1321" y="3780967"/>
            <a:ext cx="121513" cy="13075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1321" y="4786807"/>
            <a:ext cx="121513" cy="13075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spc="25" dirty="0"/>
              <a:t>20</a:t>
            </a:fld>
            <a:endParaRPr spc="2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2267" y="1629155"/>
            <a:ext cx="6642100" cy="3831590"/>
          </a:xfrm>
          <a:custGeom>
            <a:avLst/>
            <a:gdLst/>
            <a:ahLst/>
            <a:cxnLst/>
            <a:rect l="l" t="t" r="r" b="b"/>
            <a:pathLst>
              <a:path w="6642100" h="3831590">
                <a:moveTo>
                  <a:pt x="6641592" y="0"/>
                </a:moveTo>
                <a:lnTo>
                  <a:pt x="0" y="0"/>
                </a:lnTo>
                <a:lnTo>
                  <a:pt x="0" y="3831336"/>
                </a:lnTo>
                <a:lnTo>
                  <a:pt x="6641592" y="3831336"/>
                </a:lnTo>
                <a:lnTo>
                  <a:pt x="6641592" y="0"/>
                </a:lnTo>
                <a:close/>
              </a:path>
            </a:pathLst>
          </a:custGeom>
          <a:solidFill>
            <a:srgbClr val="F9E8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73961" y="1008126"/>
            <a:ext cx="6409055" cy="43275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392430" algn="ctr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6FC0"/>
                </a:solidFill>
                <a:latin typeface="에스코어 드림 3 Light" panose="020B0303030302020204" pitchFamily="34" charset="-127"/>
                <a:cs typeface="Malgun Gothic"/>
              </a:rPr>
              <a:t>목</a:t>
            </a:r>
            <a:r>
              <a:rPr sz="2000" spc="195" dirty="0">
                <a:solidFill>
                  <a:srgbClr val="006FC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006FC0"/>
                </a:solidFill>
                <a:latin typeface="에스코어 드림 3 Light" panose="020B0303030302020204" pitchFamily="34" charset="-127"/>
                <a:cs typeface="Malgun Gothic"/>
              </a:rPr>
              <a:t>차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50" dirty="0">
              <a:latin typeface="에스코어 드림 3 Light" panose="020B0303030302020204" pitchFamily="34" charset="-127"/>
              <a:cs typeface="Malgun Gothic"/>
            </a:endParaRPr>
          </a:p>
          <a:p>
            <a:pPr marL="457200" indent="-457834">
              <a:lnSpc>
                <a:spcPct val="100000"/>
              </a:lnSpc>
              <a:buAutoNum type="arabicPeriod"/>
              <a:tabLst>
                <a:tab pos="457200" algn="l"/>
                <a:tab pos="457834" algn="l"/>
              </a:tabLst>
            </a:pPr>
            <a:r>
              <a:rPr sz="1800" dirty="0">
                <a:solidFill>
                  <a:srgbClr val="3E3D00"/>
                </a:solidFill>
                <a:latin typeface="Times New Roman"/>
                <a:cs typeface="Times New Roman"/>
              </a:rPr>
              <a:t>algorithm:</a:t>
            </a:r>
            <a:r>
              <a:rPr sz="1800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3E3D00"/>
                </a:solidFill>
                <a:latin typeface="Times New Roman"/>
                <a:cs typeface="Times New Roman"/>
              </a:rPr>
              <a:t>efficiency,</a:t>
            </a:r>
            <a:r>
              <a:rPr sz="1800" spc="-4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D00"/>
                </a:solidFill>
                <a:latin typeface="Times New Roman"/>
                <a:cs typeface="Times New Roman"/>
              </a:rPr>
              <a:t>analysis,</a:t>
            </a:r>
            <a:r>
              <a:rPr sz="1800" spc="-4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D00"/>
                </a:solidFill>
                <a:latin typeface="Times New Roman"/>
                <a:cs typeface="Times New Roman"/>
              </a:rPr>
              <a:t>order(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차수</a:t>
            </a:r>
            <a:r>
              <a:rPr sz="18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endParaRPr sz="1800" dirty="0">
              <a:latin typeface="Times New Roman"/>
              <a:cs typeface="Times New Roman"/>
            </a:endParaRPr>
          </a:p>
          <a:p>
            <a:pPr marL="457200" indent="-457834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457200" algn="l"/>
                <a:tab pos="457834" algn="l"/>
              </a:tabLst>
            </a:pPr>
            <a:r>
              <a:rPr sz="1800" dirty="0">
                <a:solidFill>
                  <a:srgbClr val="3E3D00"/>
                </a:solidFill>
                <a:latin typeface="Times New Roman"/>
                <a:cs typeface="Times New Roman"/>
              </a:rPr>
              <a:t>div</a:t>
            </a:r>
            <a:r>
              <a:rPr sz="1800" spc="5" dirty="0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sz="1800" dirty="0">
                <a:solidFill>
                  <a:srgbClr val="3E3D00"/>
                </a:solidFill>
                <a:latin typeface="Times New Roman"/>
                <a:cs typeface="Times New Roman"/>
              </a:rPr>
              <a:t>de</a:t>
            </a:r>
            <a:r>
              <a:rPr sz="1800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D00"/>
                </a:solidFill>
                <a:latin typeface="Times New Roman"/>
                <a:cs typeface="Times New Roman"/>
              </a:rPr>
              <a:t>and</a:t>
            </a:r>
            <a:r>
              <a:rPr sz="1800" spc="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D00"/>
                </a:solidFill>
                <a:latin typeface="Times New Roman"/>
                <a:cs typeface="Times New Roman"/>
              </a:rPr>
              <a:t>conqu</a:t>
            </a:r>
            <a:r>
              <a:rPr sz="1800" spc="5" dirty="0">
                <a:solidFill>
                  <a:srgbClr val="3E3D00"/>
                </a:solidFill>
                <a:latin typeface="Times New Roman"/>
                <a:cs typeface="Times New Roman"/>
              </a:rPr>
              <a:t>e</a:t>
            </a:r>
            <a:r>
              <a:rPr sz="1800" dirty="0">
                <a:solidFill>
                  <a:srgbClr val="3E3D00"/>
                </a:solidFill>
                <a:latin typeface="Times New Roman"/>
                <a:cs typeface="Times New Roman"/>
              </a:rPr>
              <a:t>r</a:t>
            </a:r>
            <a:r>
              <a:rPr sz="1800" spc="5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분할</a:t>
            </a:r>
            <a:r>
              <a:rPr sz="1800" spc="-19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정복</a:t>
            </a:r>
            <a:r>
              <a:rPr sz="18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endParaRPr sz="1800" dirty="0">
              <a:latin typeface="Times New Roman"/>
              <a:cs typeface="Times New Roman"/>
            </a:endParaRPr>
          </a:p>
          <a:p>
            <a:pPr marL="457200" indent="-457834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457200" algn="l"/>
                <a:tab pos="457834" algn="l"/>
              </a:tabLst>
            </a:pPr>
            <a:r>
              <a:rPr sz="1800" dirty="0">
                <a:solidFill>
                  <a:srgbClr val="3E3D00"/>
                </a:solidFill>
                <a:latin typeface="Times New Roman"/>
                <a:cs typeface="Times New Roman"/>
              </a:rPr>
              <a:t>dynamic</a:t>
            </a:r>
            <a:r>
              <a:rPr sz="1800" spc="-3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D00"/>
                </a:solidFill>
                <a:latin typeface="Times New Roman"/>
                <a:cs typeface="Times New Roman"/>
              </a:rPr>
              <a:t>programming(</a:t>
            </a:r>
            <a:r>
              <a:rPr sz="18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동적계획법</a:t>
            </a:r>
            <a:r>
              <a:rPr sz="1800" spc="-5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endParaRPr sz="1800" dirty="0">
              <a:latin typeface="Times New Roman"/>
              <a:cs typeface="Times New Roman"/>
            </a:endParaRPr>
          </a:p>
          <a:p>
            <a:pPr marL="457200" indent="-457834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457200" algn="l"/>
                <a:tab pos="457834" algn="l"/>
              </a:tabLst>
            </a:pPr>
            <a:r>
              <a:rPr sz="1800" dirty="0">
                <a:solidFill>
                  <a:srgbClr val="3E3D00"/>
                </a:solidFill>
                <a:latin typeface="Times New Roman"/>
                <a:cs typeface="Times New Roman"/>
              </a:rPr>
              <a:t>greedy</a:t>
            </a:r>
            <a:r>
              <a:rPr sz="1800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sz="1800" spc="5" dirty="0">
                <a:solidFill>
                  <a:srgbClr val="3E3D00"/>
                </a:solidFill>
                <a:latin typeface="Times New Roman"/>
                <a:cs typeface="Times New Roman"/>
              </a:rPr>
              <a:t>l</a:t>
            </a:r>
            <a:r>
              <a:rPr sz="1800" dirty="0">
                <a:solidFill>
                  <a:srgbClr val="3E3D00"/>
                </a:solidFill>
                <a:latin typeface="Times New Roman"/>
                <a:cs typeface="Times New Roman"/>
              </a:rPr>
              <a:t>gori</a:t>
            </a:r>
            <a:r>
              <a:rPr sz="1800" spc="5" dirty="0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sz="1800" dirty="0">
                <a:solidFill>
                  <a:srgbClr val="3E3D00"/>
                </a:solidFill>
                <a:latin typeface="Times New Roman"/>
                <a:cs typeface="Times New Roman"/>
              </a:rPr>
              <a:t>h</a:t>
            </a:r>
            <a:r>
              <a:rPr sz="1800" spc="-10" dirty="0">
                <a:solidFill>
                  <a:srgbClr val="3E3D00"/>
                </a:solidFill>
                <a:latin typeface="Times New Roman"/>
                <a:cs typeface="Times New Roman"/>
              </a:rPr>
              <a:t>m</a:t>
            </a:r>
            <a:r>
              <a:rPr sz="1800" spc="1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탐욕적인</a:t>
            </a:r>
            <a:r>
              <a:rPr sz="1800" spc="-19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방법</a:t>
            </a:r>
            <a:r>
              <a:rPr sz="18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endParaRPr sz="1800" dirty="0">
              <a:latin typeface="Times New Roman"/>
              <a:cs typeface="Times New Roman"/>
            </a:endParaRPr>
          </a:p>
          <a:p>
            <a:pPr marL="457200" indent="-457834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457200" algn="l"/>
                <a:tab pos="457834" algn="l"/>
              </a:tabLst>
            </a:pPr>
            <a:r>
              <a:rPr sz="1800" dirty="0">
                <a:solidFill>
                  <a:srgbClr val="3E3D00"/>
                </a:solidFill>
                <a:latin typeface="Times New Roman"/>
                <a:cs typeface="Times New Roman"/>
              </a:rPr>
              <a:t>backtracking(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되추적</a:t>
            </a:r>
            <a:r>
              <a:rPr sz="18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endParaRPr sz="1800" dirty="0">
              <a:latin typeface="Times New Roman"/>
              <a:cs typeface="Times New Roman"/>
            </a:endParaRPr>
          </a:p>
          <a:p>
            <a:pPr marL="457200" indent="-457834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457200" algn="l"/>
                <a:tab pos="457834" algn="l"/>
              </a:tabLst>
            </a:pPr>
            <a:r>
              <a:rPr sz="1800" dirty="0">
                <a:solidFill>
                  <a:srgbClr val="3E3D00"/>
                </a:solidFill>
                <a:latin typeface="Times New Roman"/>
                <a:cs typeface="Times New Roman"/>
              </a:rPr>
              <a:t>branch</a:t>
            </a:r>
            <a:r>
              <a:rPr sz="1800" spc="-3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D00"/>
                </a:solidFill>
                <a:latin typeface="Times New Roman"/>
                <a:cs typeface="Times New Roman"/>
              </a:rPr>
              <a:t>and</a:t>
            </a:r>
            <a:r>
              <a:rPr sz="1800" spc="-3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D00"/>
                </a:solidFill>
                <a:latin typeface="Times New Roman"/>
                <a:cs typeface="Times New Roman"/>
              </a:rPr>
              <a:t>bound(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분기한정법</a:t>
            </a:r>
            <a:r>
              <a:rPr sz="18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endParaRPr sz="1800" dirty="0">
              <a:latin typeface="Times New Roman"/>
              <a:cs typeface="Times New Roman"/>
            </a:endParaRPr>
          </a:p>
          <a:p>
            <a:pPr marL="457200" indent="-457834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457200" algn="l"/>
                <a:tab pos="457834" algn="l"/>
              </a:tabLst>
            </a:pPr>
            <a:r>
              <a:rPr sz="1800" dirty="0">
                <a:solidFill>
                  <a:srgbClr val="3E3D00"/>
                </a:solidFill>
                <a:latin typeface="Times New Roman"/>
                <a:cs typeface="Times New Roman"/>
              </a:rPr>
              <a:t>sorting(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정렬</a:t>
            </a:r>
            <a:r>
              <a:rPr sz="18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endParaRPr sz="1800" dirty="0">
              <a:latin typeface="Times New Roman"/>
              <a:cs typeface="Times New Roman"/>
            </a:endParaRPr>
          </a:p>
          <a:p>
            <a:pPr marL="457200" indent="-457834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457200" algn="l"/>
                <a:tab pos="457834" algn="l"/>
              </a:tabLst>
            </a:pPr>
            <a:r>
              <a:rPr sz="1800" dirty="0">
                <a:solidFill>
                  <a:srgbClr val="3E3D00"/>
                </a:solidFill>
                <a:latin typeface="Times New Roman"/>
                <a:cs typeface="Times New Roman"/>
              </a:rPr>
              <a:t>searching(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검색</a:t>
            </a:r>
            <a:r>
              <a:rPr sz="18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endParaRPr sz="1800" dirty="0">
              <a:latin typeface="Times New Roman"/>
              <a:cs typeface="Times New Roman"/>
            </a:endParaRPr>
          </a:p>
          <a:p>
            <a:pPr marL="457200" indent="-457834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457200" algn="l"/>
                <a:tab pos="457834" algn="l"/>
              </a:tabLst>
            </a:pPr>
            <a:r>
              <a:rPr sz="1800" dirty="0">
                <a:solidFill>
                  <a:srgbClr val="3E3D00"/>
                </a:solidFill>
                <a:latin typeface="Times New Roman"/>
                <a:cs typeface="Times New Roman"/>
              </a:rPr>
              <a:t>complex</a:t>
            </a:r>
            <a:r>
              <a:rPr sz="1800" spc="5" dirty="0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sz="1800" dirty="0">
                <a:solidFill>
                  <a:srgbClr val="3E3D00"/>
                </a:solidFill>
                <a:latin typeface="Times New Roman"/>
                <a:cs typeface="Times New Roman"/>
              </a:rPr>
              <a:t>ty</a:t>
            </a:r>
            <a:r>
              <a:rPr sz="1800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D00"/>
                </a:solidFill>
                <a:latin typeface="Times New Roman"/>
                <a:cs typeface="Times New Roman"/>
              </a:rPr>
              <a:t>and</a:t>
            </a:r>
            <a:r>
              <a:rPr sz="1800" spc="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D00"/>
                </a:solidFill>
                <a:latin typeface="Times New Roman"/>
                <a:cs typeface="Times New Roman"/>
              </a:rPr>
              <a:t>in</a:t>
            </a:r>
            <a:r>
              <a:rPr sz="1800" spc="5" dirty="0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sz="1800" dirty="0">
                <a:solidFill>
                  <a:srgbClr val="3E3D00"/>
                </a:solidFill>
                <a:latin typeface="Times New Roman"/>
                <a:cs typeface="Times New Roman"/>
              </a:rPr>
              <a:t>ra</a:t>
            </a:r>
            <a:r>
              <a:rPr sz="1800" spc="5" dirty="0">
                <a:solidFill>
                  <a:srgbClr val="3E3D00"/>
                </a:solidFill>
                <a:latin typeface="Times New Roman"/>
                <a:cs typeface="Times New Roman"/>
              </a:rPr>
              <a:t>c</a:t>
            </a:r>
            <a:r>
              <a:rPr sz="1800" dirty="0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sz="1800" spc="5" dirty="0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sz="1800" dirty="0">
                <a:solidFill>
                  <a:srgbClr val="3E3D00"/>
                </a:solidFill>
                <a:latin typeface="Times New Roman"/>
                <a:cs typeface="Times New Roman"/>
              </a:rPr>
              <a:t>bi</a:t>
            </a:r>
            <a:r>
              <a:rPr sz="1800" spc="5" dirty="0">
                <a:solidFill>
                  <a:srgbClr val="3E3D00"/>
                </a:solidFill>
                <a:latin typeface="Times New Roman"/>
                <a:cs typeface="Times New Roman"/>
              </a:rPr>
              <a:t>l</a:t>
            </a:r>
            <a:r>
              <a:rPr sz="1800" dirty="0">
                <a:solidFill>
                  <a:srgbClr val="3E3D00"/>
                </a:solidFill>
                <a:latin typeface="Times New Roman"/>
                <a:cs typeface="Times New Roman"/>
              </a:rPr>
              <a:t>ity</a:t>
            </a:r>
            <a:r>
              <a:rPr sz="1800" spc="1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계산복잡도와</a:t>
            </a:r>
            <a:r>
              <a:rPr sz="18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다루기</a:t>
            </a:r>
            <a:r>
              <a:rPr sz="1800" spc="-19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힘든</a:t>
            </a:r>
            <a:r>
              <a:rPr sz="1800" spc="-18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정도</a:t>
            </a:r>
            <a:r>
              <a:rPr sz="18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spc="25" dirty="0"/>
              <a:t>21</a:t>
            </a:fld>
            <a:endParaRPr spc="2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09425" y="223837"/>
            <a:ext cx="1018540" cy="873760"/>
            <a:chOff x="5309425" y="223837"/>
            <a:chExt cx="1018540" cy="873760"/>
          </a:xfrm>
        </p:grpSpPr>
        <p:sp>
          <p:nvSpPr>
            <p:cNvPr id="3" name="object 3"/>
            <p:cNvSpPr/>
            <p:nvPr/>
          </p:nvSpPr>
          <p:spPr>
            <a:xfrm>
              <a:off x="5314188" y="228600"/>
              <a:ext cx="1009015" cy="864235"/>
            </a:xfrm>
            <a:custGeom>
              <a:avLst/>
              <a:gdLst/>
              <a:ahLst/>
              <a:cxnLst/>
              <a:rect l="l" t="t" r="r" b="b"/>
              <a:pathLst>
                <a:path w="1009014" h="864235">
                  <a:moveTo>
                    <a:pt x="1008888" y="0"/>
                  </a:moveTo>
                  <a:lnTo>
                    <a:pt x="0" y="0"/>
                  </a:lnTo>
                  <a:lnTo>
                    <a:pt x="0" y="864108"/>
                  </a:lnTo>
                  <a:lnTo>
                    <a:pt x="1008888" y="864108"/>
                  </a:lnTo>
                  <a:lnTo>
                    <a:pt x="1008888" y="0"/>
                  </a:lnTo>
                  <a:close/>
                </a:path>
              </a:pathLst>
            </a:custGeom>
            <a:solidFill>
              <a:srgbClr val="FFD5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14188" y="228600"/>
              <a:ext cx="1009015" cy="864235"/>
            </a:xfrm>
            <a:custGeom>
              <a:avLst/>
              <a:gdLst/>
              <a:ahLst/>
              <a:cxnLst/>
              <a:rect l="l" t="t" r="r" b="b"/>
              <a:pathLst>
                <a:path w="1009014" h="864235">
                  <a:moveTo>
                    <a:pt x="0" y="864108"/>
                  </a:moveTo>
                  <a:lnTo>
                    <a:pt x="1008888" y="864108"/>
                  </a:lnTo>
                  <a:lnTo>
                    <a:pt x="1008888" y="0"/>
                  </a:lnTo>
                  <a:lnTo>
                    <a:pt x="0" y="0"/>
                  </a:lnTo>
                  <a:lnTo>
                    <a:pt x="0" y="864108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5309425" y="1417129"/>
            <a:ext cx="1018540" cy="873760"/>
            <a:chOff x="5309425" y="1417129"/>
            <a:chExt cx="1018540" cy="873760"/>
          </a:xfrm>
        </p:grpSpPr>
        <p:sp>
          <p:nvSpPr>
            <p:cNvPr id="6" name="object 6"/>
            <p:cNvSpPr/>
            <p:nvPr/>
          </p:nvSpPr>
          <p:spPr>
            <a:xfrm>
              <a:off x="5314188" y="1421891"/>
              <a:ext cx="1009015" cy="864235"/>
            </a:xfrm>
            <a:custGeom>
              <a:avLst/>
              <a:gdLst/>
              <a:ahLst/>
              <a:cxnLst/>
              <a:rect l="l" t="t" r="r" b="b"/>
              <a:pathLst>
                <a:path w="1009014" h="864235">
                  <a:moveTo>
                    <a:pt x="1008888" y="0"/>
                  </a:moveTo>
                  <a:lnTo>
                    <a:pt x="0" y="0"/>
                  </a:lnTo>
                  <a:lnTo>
                    <a:pt x="0" y="864108"/>
                  </a:lnTo>
                  <a:lnTo>
                    <a:pt x="1008888" y="864108"/>
                  </a:lnTo>
                  <a:lnTo>
                    <a:pt x="1008888" y="0"/>
                  </a:lnTo>
                  <a:close/>
                </a:path>
              </a:pathLst>
            </a:custGeom>
            <a:solidFill>
              <a:srgbClr val="FFD5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14188" y="1421891"/>
              <a:ext cx="1009015" cy="864235"/>
            </a:xfrm>
            <a:custGeom>
              <a:avLst/>
              <a:gdLst/>
              <a:ahLst/>
              <a:cxnLst/>
              <a:rect l="l" t="t" r="r" b="b"/>
              <a:pathLst>
                <a:path w="1009014" h="864235">
                  <a:moveTo>
                    <a:pt x="0" y="864108"/>
                  </a:moveTo>
                  <a:lnTo>
                    <a:pt x="1008888" y="864108"/>
                  </a:lnTo>
                  <a:lnTo>
                    <a:pt x="1008888" y="0"/>
                  </a:lnTo>
                  <a:lnTo>
                    <a:pt x="0" y="0"/>
                  </a:lnTo>
                  <a:lnTo>
                    <a:pt x="0" y="864108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5989129" y="2381821"/>
            <a:ext cx="672465" cy="405765"/>
            <a:chOff x="5989129" y="2381821"/>
            <a:chExt cx="672465" cy="405765"/>
          </a:xfrm>
        </p:grpSpPr>
        <p:sp>
          <p:nvSpPr>
            <p:cNvPr id="9" name="object 9"/>
            <p:cNvSpPr/>
            <p:nvPr/>
          </p:nvSpPr>
          <p:spPr>
            <a:xfrm>
              <a:off x="5993891" y="2386583"/>
              <a:ext cx="662940" cy="396240"/>
            </a:xfrm>
            <a:custGeom>
              <a:avLst/>
              <a:gdLst/>
              <a:ahLst/>
              <a:cxnLst/>
              <a:rect l="l" t="t" r="r" b="b"/>
              <a:pathLst>
                <a:path w="662940" h="396239">
                  <a:moveTo>
                    <a:pt x="662939" y="0"/>
                  </a:moveTo>
                  <a:lnTo>
                    <a:pt x="0" y="0"/>
                  </a:lnTo>
                  <a:lnTo>
                    <a:pt x="0" y="396239"/>
                  </a:lnTo>
                  <a:lnTo>
                    <a:pt x="662939" y="396239"/>
                  </a:lnTo>
                  <a:lnTo>
                    <a:pt x="662939" y="0"/>
                  </a:lnTo>
                  <a:close/>
                </a:path>
              </a:pathLst>
            </a:custGeom>
            <a:solidFill>
              <a:srgbClr val="FFD5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93891" y="2386583"/>
              <a:ext cx="662940" cy="396240"/>
            </a:xfrm>
            <a:custGeom>
              <a:avLst/>
              <a:gdLst/>
              <a:ahLst/>
              <a:cxnLst/>
              <a:rect l="l" t="t" r="r" b="b"/>
              <a:pathLst>
                <a:path w="662940" h="396239">
                  <a:moveTo>
                    <a:pt x="0" y="396239"/>
                  </a:moveTo>
                  <a:lnTo>
                    <a:pt x="662939" y="396239"/>
                  </a:lnTo>
                  <a:lnTo>
                    <a:pt x="662939" y="0"/>
                  </a:lnTo>
                  <a:lnTo>
                    <a:pt x="0" y="0"/>
                  </a:lnTo>
                  <a:lnTo>
                    <a:pt x="0" y="396239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248465" y="2849689"/>
            <a:ext cx="672465" cy="404495"/>
            <a:chOff x="5248465" y="2849689"/>
            <a:chExt cx="672465" cy="404495"/>
          </a:xfrm>
        </p:grpSpPr>
        <p:sp>
          <p:nvSpPr>
            <p:cNvPr id="12" name="object 12"/>
            <p:cNvSpPr/>
            <p:nvPr/>
          </p:nvSpPr>
          <p:spPr>
            <a:xfrm>
              <a:off x="5253228" y="2854451"/>
              <a:ext cx="662940" cy="394970"/>
            </a:xfrm>
            <a:custGeom>
              <a:avLst/>
              <a:gdLst/>
              <a:ahLst/>
              <a:cxnLst/>
              <a:rect l="l" t="t" r="r" b="b"/>
              <a:pathLst>
                <a:path w="662939" h="394969">
                  <a:moveTo>
                    <a:pt x="662939" y="0"/>
                  </a:moveTo>
                  <a:lnTo>
                    <a:pt x="0" y="0"/>
                  </a:lnTo>
                  <a:lnTo>
                    <a:pt x="0" y="394715"/>
                  </a:lnTo>
                  <a:lnTo>
                    <a:pt x="662939" y="394715"/>
                  </a:lnTo>
                  <a:lnTo>
                    <a:pt x="662939" y="0"/>
                  </a:lnTo>
                  <a:close/>
                </a:path>
              </a:pathLst>
            </a:custGeom>
            <a:solidFill>
              <a:srgbClr val="FFD5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53228" y="2854451"/>
              <a:ext cx="662940" cy="394970"/>
            </a:xfrm>
            <a:custGeom>
              <a:avLst/>
              <a:gdLst/>
              <a:ahLst/>
              <a:cxnLst/>
              <a:rect l="l" t="t" r="r" b="b"/>
              <a:pathLst>
                <a:path w="662939" h="394969">
                  <a:moveTo>
                    <a:pt x="0" y="394715"/>
                  </a:moveTo>
                  <a:lnTo>
                    <a:pt x="662939" y="394715"/>
                  </a:lnTo>
                  <a:lnTo>
                    <a:pt x="662939" y="0"/>
                  </a:lnTo>
                  <a:lnTo>
                    <a:pt x="0" y="0"/>
                  </a:lnTo>
                  <a:lnTo>
                    <a:pt x="0" y="394715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831657" y="400621"/>
            <a:ext cx="800735" cy="800735"/>
            <a:chOff x="1831657" y="400621"/>
            <a:chExt cx="800735" cy="800735"/>
          </a:xfrm>
        </p:grpSpPr>
        <p:sp>
          <p:nvSpPr>
            <p:cNvPr id="15" name="object 15"/>
            <p:cNvSpPr/>
            <p:nvPr/>
          </p:nvSpPr>
          <p:spPr>
            <a:xfrm>
              <a:off x="1836420" y="405384"/>
              <a:ext cx="791210" cy="791210"/>
            </a:xfrm>
            <a:custGeom>
              <a:avLst/>
              <a:gdLst/>
              <a:ahLst/>
              <a:cxnLst/>
              <a:rect l="l" t="t" r="r" b="b"/>
              <a:pathLst>
                <a:path w="791210" h="791210">
                  <a:moveTo>
                    <a:pt x="790956" y="0"/>
                  </a:moveTo>
                  <a:lnTo>
                    <a:pt x="0" y="0"/>
                  </a:lnTo>
                  <a:lnTo>
                    <a:pt x="0" y="790956"/>
                  </a:lnTo>
                  <a:lnTo>
                    <a:pt x="790956" y="790956"/>
                  </a:lnTo>
                  <a:lnTo>
                    <a:pt x="790956" y="0"/>
                  </a:lnTo>
                  <a:close/>
                </a:path>
              </a:pathLst>
            </a:custGeom>
            <a:solidFill>
              <a:srgbClr val="BBEB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36420" y="405384"/>
              <a:ext cx="791210" cy="791210"/>
            </a:xfrm>
            <a:custGeom>
              <a:avLst/>
              <a:gdLst/>
              <a:ahLst/>
              <a:cxnLst/>
              <a:rect l="l" t="t" r="r" b="b"/>
              <a:pathLst>
                <a:path w="791210" h="791210">
                  <a:moveTo>
                    <a:pt x="0" y="790956"/>
                  </a:moveTo>
                  <a:lnTo>
                    <a:pt x="790956" y="790956"/>
                  </a:lnTo>
                  <a:lnTo>
                    <a:pt x="790956" y="0"/>
                  </a:lnTo>
                  <a:lnTo>
                    <a:pt x="0" y="0"/>
                  </a:lnTo>
                  <a:lnTo>
                    <a:pt x="0" y="790956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1959673" y="1343977"/>
            <a:ext cx="800735" cy="802005"/>
            <a:chOff x="1959673" y="1343977"/>
            <a:chExt cx="800735" cy="802005"/>
          </a:xfrm>
        </p:grpSpPr>
        <p:sp>
          <p:nvSpPr>
            <p:cNvPr id="18" name="object 18"/>
            <p:cNvSpPr/>
            <p:nvPr/>
          </p:nvSpPr>
          <p:spPr>
            <a:xfrm>
              <a:off x="1964435" y="1348739"/>
              <a:ext cx="791210" cy="792480"/>
            </a:xfrm>
            <a:custGeom>
              <a:avLst/>
              <a:gdLst/>
              <a:ahLst/>
              <a:cxnLst/>
              <a:rect l="l" t="t" r="r" b="b"/>
              <a:pathLst>
                <a:path w="791210" h="792480">
                  <a:moveTo>
                    <a:pt x="790956" y="0"/>
                  </a:moveTo>
                  <a:lnTo>
                    <a:pt x="0" y="0"/>
                  </a:lnTo>
                  <a:lnTo>
                    <a:pt x="0" y="792479"/>
                  </a:lnTo>
                  <a:lnTo>
                    <a:pt x="790956" y="792479"/>
                  </a:lnTo>
                  <a:lnTo>
                    <a:pt x="790956" y="0"/>
                  </a:lnTo>
                  <a:close/>
                </a:path>
              </a:pathLst>
            </a:custGeom>
            <a:solidFill>
              <a:srgbClr val="BBEB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64435" y="1348739"/>
              <a:ext cx="791210" cy="792480"/>
            </a:xfrm>
            <a:custGeom>
              <a:avLst/>
              <a:gdLst/>
              <a:ahLst/>
              <a:cxnLst/>
              <a:rect l="l" t="t" r="r" b="b"/>
              <a:pathLst>
                <a:path w="791210" h="792480">
                  <a:moveTo>
                    <a:pt x="0" y="792479"/>
                  </a:moveTo>
                  <a:lnTo>
                    <a:pt x="790956" y="792479"/>
                  </a:lnTo>
                  <a:lnTo>
                    <a:pt x="790956" y="0"/>
                  </a:lnTo>
                  <a:lnTo>
                    <a:pt x="0" y="0"/>
                  </a:lnTo>
                  <a:lnTo>
                    <a:pt x="0" y="792479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2011489" y="489013"/>
            <a:ext cx="1144905" cy="2600325"/>
            <a:chOff x="2011489" y="489013"/>
            <a:chExt cx="1144905" cy="2600325"/>
          </a:xfrm>
        </p:grpSpPr>
        <p:sp>
          <p:nvSpPr>
            <p:cNvPr id="21" name="object 21"/>
            <p:cNvSpPr/>
            <p:nvPr/>
          </p:nvSpPr>
          <p:spPr>
            <a:xfrm>
              <a:off x="2494787" y="2692908"/>
              <a:ext cx="661670" cy="396240"/>
            </a:xfrm>
            <a:custGeom>
              <a:avLst/>
              <a:gdLst/>
              <a:ahLst/>
              <a:cxnLst/>
              <a:rect l="l" t="t" r="r" b="b"/>
              <a:pathLst>
                <a:path w="661669" h="396239">
                  <a:moveTo>
                    <a:pt x="661415" y="0"/>
                  </a:moveTo>
                  <a:lnTo>
                    <a:pt x="0" y="0"/>
                  </a:lnTo>
                  <a:lnTo>
                    <a:pt x="0" y="396239"/>
                  </a:lnTo>
                  <a:lnTo>
                    <a:pt x="661415" y="396239"/>
                  </a:lnTo>
                  <a:lnTo>
                    <a:pt x="661415" y="0"/>
                  </a:lnTo>
                  <a:close/>
                </a:path>
              </a:pathLst>
            </a:custGeom>
            <a:solidFill>
              <a:srgbClr val="BBEB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93657" y="2909125"/>
              <a:ext cx="166497" cy="14820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016251" y="493776"/>
              <a:ext cx="265430" cy="288290"/>
            </a:xfrm>
            <a:custGeom>
              <a:avLst/>
              <a:gdLst/>
              <a:ahLst/>
              <a:cxnLst/>
              <a:rect l="l" t="t" r="r" b="b"/>
              <a:pathLst>
                <a:path w="265430" h="288290">
                  <a:moveTo>
                    <a:pt x="132587" y="0"/>
                  </a:moveTo>
                  <a:lnTo>
                    <a:pt x="90659" y="7345"/>
                  </a:lnTo>
                  <a:lnTo>
                    <a:pt x="54260" y="27797"/>
                  </a:lnTo>
                  <a:lnTo>
                    <a:pt x="25566" y="58978"/>
                  </a:lnTo>
                  <a:lnTo>
                    <a:pt x="6754" y="98511"/>
                  </a:lnTo>
                  <a:lnTo>
                    <a:pt x="0" y="144018"/>
                  </a:lnTo>
                  <a:lnTo>
                    <a:pt x="6754" y="189524"/>
                  </a:lnTo>
                  <a:lnTo>
                    <a:pt x="25566" y="229057"/>
                  </a:lnTo>
                  <a:lnTo>
                    <a:pt x="54260" y="260238"/>
                  </a:lnTo>
                  <a:lnTo>
                    <a:pt x="90659" y="280690"/>
                  </a:lnTo>
                  <a:lnTo>
                    <a:pt x="132587" y="288036"/>
                  </a:lnTo>
                  <a:lnTo>
                    <a:pt x="174516" y="280690"/>
                  </a:lnTo>
                  <a:lnTo>
                    <a:pt x="210915" y="260238"/>
                  </a:lnTo>
                  <a:lnTo>
                    <a:pt x="239609" y="229057"/>
                  </a:lnTo>
                  <a:lnTo>
                    <a:pt x="258421" y="189524"/>
                  </a:lnTo>
                  <a:lnTo>
                    <a:pt x="265175" y="144018"/>
                  </a:lnTo>
                  <a:lnTo>
                    <a:pt x="258421" y="98511"/>
                  </a:lnTo>
                  <a:lnTo>
                    <a:pt x="239609" y="58978"/>
                  </a:lnTo>
                  <a:lnTo>
                    <a:pt x="210915" y="27797"/>
                  </a:lnTo>
                  <a:lnTo>
                    <a:pt x="174516" y="7345"/>
                  </a:lnTo>
                  <a:lnTo>
                    <a:pt x="132587" y="0"/>
                  </a:lnTo>
                  <a:close/>
                </a:path>
              </a:pathLst>
            </a:custGeom>
            <a:solidFill>
              <a:srgbClr val="FFFA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016251" y="493776"/>
              <a:ext cx="265430" cy="288290"/>
            </a:xfrm>
            <a:custGeom>
              <a:avLst/>
              <a:gdLst/>
              <a:ahLst/>
              <a:cxnLst/>
              <a:rect l="l" t="t" r="r" b="b"/>
              <a:pathLst>
                <a:path w="265430" h="288290">
                  <a:moveTo>
                    <a:pt x="0" y="144018"/>
                  </a:moveTo>
                  <a:lnTo>
                    <a:pt x="6754" y="98511"/>
                  </a:lnTo>
                  <a:lnTo>
                    <a:pt x="25566" y="58978"/>
                  </a:lnTo>
                  <a:lnTo>
                    <a:pt x="54260" y="27797"/>
                  </a:lnTo>
                  <a:lnTo>
                    <a:pt x="90659" y="7345"/>
                  </a:lnTo>
                  <a:lnTo>
                    <a:pt x="132587" y="0"/>
                  </a:lnTo>
                  <a:lnTo>
                    <a:pt x="174516" y="7345"/>
                  </a:lnTo>
                  <a:lnTo>
                    <a:pt x="210915" y="27797"/>
                  </a:lnTo>
                  <a:lnTo>
                    <a:pt x="239609" y="58978"/>
                  </a:lnTo>
                  <a:lnTo>
                    <a:pt x="258421" y="98511"/>
                  </a:lnTo>
                  <a:lnTo>
                    <a:pt x="265175" y="144018"/>
                  </a:lnTo>
                  <a:lnTo>
                    <a:pt x="258421" y="189524"/>
                  </a:lnTo>
                  <a:lnTo>
                    <a:pt x="239609" y="229057"/>
                  </a:lnTo>
                  <a:lnTo>
                    <a:pt x="210915" y="260238"/>
                  </a:lnTo>
                  <a:lnTo>
                    <a:pt x="174516" y="280690"/>
                  </a:lnTo>
                  <a:lnTo>
                    <a:pt x="132587" y="288036"/>
                  </a:lnTo>
                  <a:lnTo>
                    <a:pt x="90659" y="280690"/>
                  </a:lnTo>
                  <a:lnTo>
                    <a:pt x="54260" y="260238"/>
                  </a:lnTo>
                  <a:lnTo>
                    <a:pt x="25566" y="229057"/>
                  </a:lnTo>
                  <a:lnTo>
                    <a:pt x="6754" y="189524"/>
                  </a:lnTo>
                  <a:lnTo>
                    <a:pt x="0" y="144018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52043" y="3961002"/>
            <a:ext cx="7385684" cy="2500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ts val="2390"/>
              </a:lnSpc>
              <a:spcBef>
                <a:spcPts val="100"/>
              </a:spcBef>
              <a:buClr>
                <a:srgbClr val="3E3D00"/>
              </a:buClr>
              <a:buFont typeface="Wingdings"/>
              <a:buChar char=""/>
              <a:tabLst>
                <a:tab pos="355600" algn="l"/>
                <a:tab pos="356235" algn="l"/>
              </a:tabLst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문제해결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방법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유형에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따라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 marL="812800" marR="258445" lvl="1" indent="-342900">
              <a:lnSpc>
                <a:spcPts val="2400"/>
              </a:lnSpc>
              <a:spcBef>
                <a:spcPts val="70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divide</a:t>
            </a:r>
            <a:r>
              <a:rPr sz="2000" spc="-3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and</a:t>
            </a:r>
            <a:r>
              <a:rPr sz="2000" spc="1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conquer,</a:t>
            </a:r>
            <a:r>
              <a:rPr sz="2000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dynamic programming,</a:t>
            </a:r>
            <a:r>
              <a:rPr sz="2000" spc="-2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greedy</a:t>
            </a:r>
            <a:r>
              <a:rPr sz="2000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algorithm, </a:t>
            </a:r>
            <a:r>
              <a:rPr sz="2000" spc="-484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backtracking,</a:t>
            </a:r>
            <a:r>
              <a:rPr sz="2000" spc="-4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branch</a:t>
            </a:r>
            <a:r>
              <a:rPr sz="2000" spc="-2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and</a:t>
            </a:r>
            <a:r>
              <a:rPr sz="2000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bound,</a:t>
            </a:r>
            <a:r>
              <a:rPr sz="2000" spc="-4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…..</a:t>
            </a:r>
            <a:endParaRPr sz="20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3E3D00"/>
              </a:buClr>
              <a:buFont typeface="Wingdings"/>
              <a:buChar char=""/>
            </a:pPr>
            <a:endParaRPr sz="2000" dirty="0">
              <a:latin typeface="Times New Roman"/>
              <a:cs typeface="Times New Roman"/>
            </a:endParaRPr>
          </a:p>
          <a:p>
            <a:pPr marL="355600" indent="-343535">
              <a:lnSpc>
                <a:spcPts val="2390"/>
              </a:lnSpc>
              <a:buFont typeface="Wingdings"/>
              <a:buChar char=""/>
              <a:tabLst>
                <a:tab pos="355600" algn="l"/>
                <a:tab pos="356235" algn="l"/>
              </a:tabLst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문제의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분야에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따라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 marL="812800" marR="5080" lvl="1" indent="-342900">
              <a:lnSpc>
                <a:spcPts val="2400"/>
              </a:lnSpc>
              <a:spcBef>
                <a:spcPts val="70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sorting, searching, graph 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problems,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string 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algorithms,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cryptography,</a:t>
            </a:r>
            <a:r>
              <a:rPr sz="2000" spc="-4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data</a:t>
            </a:r>
            <a:r>
              <a:rPr sz="2000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compression,</a:t>
            </a:r>
            <a:r>
              <a:rPr sz="2000" spc="-4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game,</a:t>
            </a:r>
            <a:r>
              <a:rPr sz="2000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computational</a:t>
            </a:r>
            <a:r>
              <a:rPr sz="2000" spc="-4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geometric </a:t>
            </a:r>
            <a:r>
              <a:rPr sz="2000" spc="-484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algorithms,</a:t>
            </a:r>
            <a:r>
              <a:rPr sz="2000" spc="-3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optimization,</a:t>
            </a:r>
            <a:r>
              <a:rPr sz="2000" spc="-3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…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42286" y="529844"/>
            <a:ext cx="178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E3D00"/>
                </a:solidFill>
                <a:latin typeface="Times New Roman"/>
                <a:cs typeface="Times New Roman"/>
              </a:rPr>
              <a:t>p1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163889" y="796861"/>
            <a:ext cx="274955" cy="297815"/>
            <a:chOff x="2163889" y="796861"/>
            <a:chExt cx="274955" cy="297815"/>
          </a:xfrm>
        </p:grpSpPr>
        <p:sp>
          <p:nvSpPr>
            <p:cNvPr id="28" name="object 28"/>
            <p:cNvSpPr/>
            <p:nvPr/>
          </p:nvSpPr>
          <p:spPr>
            <a:xfrm>
              <a:off x="2168651" y="801623"/>
              <a:ext cx="265430" cy="288290"/>
            </a:xfrm>
            <a:custGeom>
              <a:avLst/>
              <a:gdLst/>
              <a:ahLst/>
              <a:cxnLst/>
              <a:rect l="l" t="t" r="r" b="b"/>
              <a:pathLst>
                <a:path w="265430" h="288290">
                  <a:moveTo>
                    <a:pt x="132587" y="0"/>
                  </a:moveTo>
                  <a:lnTo>
                    <a:pt x="90659" y="7345"/>
                  </a:lnTo>
                  <a:lnTo>
                    <a:pt x="54260" y="27797"/>
                  </a:lnTo>
                  <a:lnTo>
                    <a:pt x="25566" y="58978"/>
                  </a:lnTo>
                  <a:lnTo>
                    <a:pt x="6754" y="98511"/>
                  </a:lnTo>
                  <a:lnTo>
                    <a:pt x="0" y="144017"/>
                  </a:lnTo>
                  <a:lnTo>
                    <a:pt x="6754" y="189524"/>
                  </a:lnTo>
                  <a:lnTo>
                    <a:pt x="25566" y="229057"/>
                  </a:lnTo>
                  <a:lnTo>
                    <a:pt x="54260" y="260238"/>
                  </a:lnTo>
                  <a:lnTo>
                    <a:pt x="90659" y="280690"/>
                  </a:lnTo>
                  <a:lnTo>
                    <a:pt x="132587" y="288036"/>
                  </a:lnTo>
                  <a:lnTo>
                    <a:pt x="174516" y="280690"/>
                  </a:lnTo>
                  <a:lnTo>
                    <a:pt x="210915" y="260238"/>
                  </a:lnTo>
                  <a:lnTo>
                    <a:pt x="239609" y="229057"/>
                  </a:lnTo>
                  <a:lnTo>
                    <a:pt x="258421" y="189524"/>
                  </a:lnTo>
                  <a:lnTo>
                    <a:pt x="265175" y="144017"/>
                  </a:lnTo>
                  <a:lnTo>
                    <a:pt x="258421" y="98511"/>
                  </a:lnTo>
                  <a:lnTo>
                    <a:pt x="239609" y="58978"/>
                  </a:lnTo>
                  <a:lnTo>
                    <a:pt x="210915" y="27797"/>
                  </a:lnTo>
                  <a:lnTo>
                    <a:pt x="174516" y="7345"/>
                  </a:lnTo>
                  <a:lnTo>
                    <a:pt x="132587" y="0"/>
                  </a:lnTo>
                  <a:close/>
                </a:path>
              </a:pathLst>
            </a:custGeom>
            <a:solidFill>
              <a:srgbClr val="FFFA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168651" y="801623"/>
              <a:ext cx="265430" cy="288290"/>
            </a:xfrm>
            <a:custGeom>
              <a:avLst/>
              <a:gdLst/>
              <a:ahLst/>
              <a:cxnLst/>
              <a:rect l="l" t="t" r="r" b="b"/>
              <a:pathLst>
                <a:path w="265430" h="288290">
                  <a:moveTo>
                    <a:pt x="0" y="144017"/>
                  </a:moveTo>
                  <a:lnTo>
                    <a:pt x="6754" y="98511"/>
                  </a:lnTo>
                  <a:lnTo>
                    <a:pt x="25566" y="58978"/>
                  </a:lnTo>
                  <a:lnTo>
                    <a:pt x="54260" y="27797"/>
                  </a:lnTo>
                  <a:lnTo>
                    <a:pt x="90659" y="7345"/>
                  </a:lnTo>
                  <a:lnTo>
                    <a:pt x="132587" y="0"/>
                  </a:lnTo>
                  <a:lnTo>
                    <a:pt x="174516" y="7345"/>
                  </a:lnTo>
                  <a:lnTo>
                    <a:pt x="210915" y="27797"/>
                  </a:lnTo>
                  <a:lnTo>
                    <a:pt x="239609" y="58978"/>
                  </a:lnTo>
                  <a:lnTo>
                    <a:pt x="258421" y="98511"/>
                  </a:lnTo>
                  <a:lnTo>
                    <a:pt x="265175" y="144017"/>
                  </a:lnTo>
                  <a:lnTo>
                    <a:pt x="258421" y="189524"/>
                  </a:lnTo>
                  <a:lnTo>
                    <a:pt x="239609" y="229057"/>
                  </a:lnTo>
                  <a:lnTo>
                    <a:pt x="210915" y="260238"/>
                  </a:lnTo>
                  <a:lnTo>
                    <a:pt x="174516" y="280690"/>
                  </a:lnTo>
                  <a:lnTo>
                    <a:pt x="132587" y="288036"/>
                  </a:lnTo>
                  <a:lnTo>
                    <a:pt x="90659" y="280690"/>
                  </a:lnTo>
                  <a:lnTo>
                    <a:pt x="54260" y="260238"/>
                  </a:lnTo>
                  <a:lnTo>
                    <a:pt x="25566" y="229057"/>
                  </a:lnTo>
                  <a:lnTo>
                    <a:pt x="6754" y="189524"/>
                  </a:lnTo>
                  <a:lnTo>
                    <a:pt x="0" y="144017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194941" y="836803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E3D00"/>
                </a:solidFill>
                <a:latin typeface="Times New Roman"/>
                <a:cs typeface="Times New Roman"/>
              </a:rPr>
              <a:t>p2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313813" y="552958"/>
            <a:ext cx="448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E3D00"/>
                </a:solidFill>
                <a:latin typeface="Times New Roman"/>
                <a:cs typeface="Times New Roman"/>
              </a:rPr>
              <a:t>sorting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139505" y="1433893"/>
            <a:ext cx="428625" cy="605790"/>
            <a:chOff x="2139505" y="1433893"/>
            <a:chExt cx="428625" cy="605790"/>
          </a:xfrm>
        </p:grpSpPr>
        <p:sp>
          <p:nvSpPr>
            <p:cNvPr id="33" name="object 33"/>
            <p:cNvSpPr/>
            <p:nvPr/>
          </p:nvSpPr>
          <p:spPr>
            <a:xfrm>
              <a:off x="2144267" y="1438655"/>
              <a:ext cx="266700" cy="288290"/>
            </a:xfrm>
            <a:custGeom>
              <a:avLst/>
              <a:gdLst/>
              <a:ahLst/>
              <a:cxnLst/>
              <a:rect l="l" t="t" r="r" b="b"/>
              <a:pathLst>
                <a:path w="266700" h="288289">
                  <a:moveTo>
                    <a:pt x="133350" y="0"/>
                  </a:moveTo>
                  <a:lnTo>
                    <a:pt x="91196" y="7345"/>
                  </a:lnTo>
                  <a:lnTo>
                    <a:pt x="54589" y="27797"/>
                  </a:lnTo>
                  <a:lnTo>
                    <a:pt x="25725" y="58978"/>
                  </a:lnTo>
                  <a:lnTo>
                    <a:pt x="6797" y="98511"/>
                  </a:lnTo>
                  <a:lnTo>
                    <a:pt x="0" y="144018"/>
                  </a:lnTo>
                  <a:lnTo>
                    <a:pt x="6797" y="189524"/>
                  </a:lnTo>
                  <a:lnTo>
                    <a:pt x="25725" y="229057"/>
                  </a:lnTo>
                  <a:lnTo>
                    <a:pt x="54589" y="260238"/>
                  </a:lnTo>
                  <a:lnTo>
                    <a:pt x="91196" y="280690"/>
                  </a:lnTo>
                  <a:lnTo>
                    <a:pt x="133350" y="288036"/>
                  </a:lnTo>
                  <a:lnTo>
                    <a:pt x="175503" y="280690"/>
                  </a:lnTo>
                  <a:lnTo>
                    <a:pt x="212110" y="260238"/>
                  </a:lnTo>
                  <a:lnTo>
                    <a:pt x="240974" y="229057"/>
                  </a:lnTo>
                  <a:lnTo>
                    <a:pt x="259902" y="189524"/>
                  </a:lnTo>
                  <a:lnTo>
                    <a:pt x="266700" y="144018"/>
                  </a:lnTo>
                  <a:lnTo>
                    <a:pt x="259902" y="98511"/>
                  </a:lnTo>
                  <a:lnTo>
                    <a:pt x="240974" y="58978"/>
                  </a:lnTo>
                  <a:lnTo>
                    <a:pt x="212110" y="27797"/>
                  </a:lnTo>
                  <a:lnTo>
                    <a:pt x="175503" y="7345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FFFA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144267" y="1438655"/>
              <a:ext cx="266700" cy="288290"/>
            </a:xfrm>
            <a:custGeom>
              <a:avLst/>
              <a:gdLst/>
              <a:ahLst/>
              <a:cxnLst/>
              <a:rect l="l" t="t" r="r" b="b"/>
              <a:pathLst>
                <a:path w="266700" h="288289">
                  <a:moveTo>
                    <a:pt x="0" y="144018"/>
                  </a:moveTo>
                  <a:lnTo>
                    <a:pt x="6797" y="98511"/>
                  </a:lnTo>
                  <a:lnTo>
                    <a:pt x="25725" y="58978"/>
                  </a:lnTo>
                  <a:lnTo>
                    <a:pt x="54589" y="27797"/>
                  </a:lnTo>
                  <a:lnTo>
                    <a:pt x="91196" y="7345"/>
                  </a:lnTo>
                  <a:lnTo>
                    <a:pt x="133350" y="0"/>
                  </a:lnTo>
                  <a:lnTo>
                    <a:pt x="175503" y="7345"/>
                  </a:lnTo>
                  <a:lnTo>
                    <a:pt x="212110" y="27797"/>
                  </a:lnTo>
                  <a:lnTo>
                    <a:pt x="240974" y="58978"/>
                  </a:lnTo>
                  <a:lnTo>
                    <a:pt x="259902" y="98511"/>
                  </a:lnTo>
                  <a:lnTo>
                    <a:pt x="266700" y="144018"/>
                  </a:lnTo>
                  <a:lnTo>
                    <a:pt x="259902" y="189524"/>
                  </a:lnTo>
                  <a:lnTo>
                    <a:pt x="240974" y="229057"/>
                  </a:lnTo>
                  <a:lnTo>
                    <a:pt x="212110" y="260238"/>
                  </a:lnTo>
                  <a:lnTo>
                    <a:pt x="175503" y="280690"/>
                  </a:lnTo>
                  <a:lnTo>
                    <a:pt x="133350" y="288036"/>
                  </a:lnTo>
                  <a:lnTo>
                    <a:pt x="91196" y="280690"/>
                  </a:lnTo>
                  <a:lnTo>
                    <a:pt x="54589" y="260238"/>
                  </a:lnTo>
                  <a:lnTo>
                    <a:pt x="25725" y="229057"/>
                  </a:lnTo>
                  <a:lnTo>
                    <a:pt x="6797" y="189524"/>
                  </a:lnTo>
                  <a:lnTo>
                    <a:pt x="0" y="144018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296667" y="1746503"/>
              <a:ext cx="266700" cy="288290"/>
            </a:xfrm>
            <a:custGeom>
              <a:avLst/>
              <a:gdLst/>
              <a:ahLst/>
              <a:cxnLst/>
              <a:rect l="l" t="t" r="r" b="b"/>
              <a:pathLst>
                <a:path w="266700" h="288289">
                  <a:moveTo>
                    <a:pt x="133350" y="0"/>
                  </a:moveTo>
                  <a:lnTo>
                    <a:pt x="91196" y="7345"/>
                  </a:lnTo>
                  <a:lnTo>
                    <a:pt x="54589" y="27797"/>
                  </a:lnTo>
                  <a:lnTo>
                    <a:pt x="25725" y="58978"/>
                  </a:lnTo>
                  <a:lnTo>
                    <a:pt x="6797" y="98511"/>
                  </a:lnTo>
                  <a:lnTo>
                    <a:pt x="0" y="144018"/>
                  </a:lnTo>
                  <a:lnTo>
                    <a:pt x="6797" y="189524"/>
                  </a:lnTo>
                  <a:lnTo>
                    <a:pt x="25725" y="229057"/>
                  </a:lnTo>
                  <a:lnTo>
                    <a:pt x="54589" y="260238"/>
                  </a:lnTo>
                  <a:lnTo>
                    <a:pt x="91196" y="280690"/>
                  </a:lnTo>
                  <a:lnTo>
                    <a:pt x="133350" y="288036"/>
                  </a:lnTo>
                  <a:lnTo>
                    <a:pt x="175503" y="280690"/>
                  </a:lnTo>
                  <a:lnTo>
                    <a:pt x="212110" y="260238"/>
                  </a:lnTo>
                  <a:lnTo>
                    <a:pt x="240974" y="229057"/>
                  </a:lnTo>
                  <a:lnTo>
                    <a:pt x="259902" y="189524"/>
                  </a:lnTo>
                  <a:lnTo>
                    <a:pt x="266700" y="144018"/>
                  </a:lnTo>
                  <a:lnTo>
                    <a:pt x="259902" y="98511"/>
                  </a:lnTo>
                  <a:lnTo>
                    <a:pt x="240974" y="58978"/>
                  </a:lnTo>
                  <a:lnTo>
                    <a:pt x="212110" y="27797"/>
                  </a:lnTo>
                  <a:lnTo>
                    <a:pt x="175503" y="7345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FFFA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296667" y="1746503"/>
              <a:ext cx="266700" cy="288290"/>
            </a:xfrm>
            <a:custGeom>
              <a:avLst/>
              <a:gdLst/>
              <a:ahLst/>
              <a:cxnLst/>
              <a:rect l="l" t="t" r="r" b="b"/>
              <a:pathLst>
                <a:path w="266700" h="288289">
                  <a:moveTo>
                    <a:pt x="0" y="144018"/>
                  </a:moveTo>
                  <a:lnTo>
                    <a:pt x="6797" y="98511"/>
                  </a:lnTo>
                  <a:lnTo>
                    <a:pt x="25725" y="58978"/>
                  </a:lnTo>
                  <a:lnTo>
                    <a:pt x="54589" y="27797"/>
                  </a:lnTo>
                  <a:lnTo>
                    <a:pt x="91196" y="7345"/>
                  </a:lnTo>
                  <a:lnTo>
                    <a:pt x="133350" y="0"/>
                  </a:lnTo>
                  <a:lnTo>
                    <a:pt x="175503" y="7345"/>
                  </a:lnTo>
                  <a:lnTo>
                    <a:pt x="212110" y="27797"/>
                  </a:lnTo>
                  <a:lnTo>
                    <a:pt x="240974" y="58978"/>
                  </a:lnTo>
                  <a:lnTo>
                    <a:pt x="259902" y="98511"/>
                  </a:lnTo>
                  <a:lnTo>
                    <a:pt x="266700" y="144018"/>
                  </a:lnTo>
                  <a:lnTo>
                    <a:pt x="259902" y="189524"/>
                  </a:lnTo>
                  <a:lnTo>
                    <a:pt x="240974" y="229057"/>
                  </a:lnTo>
                  <a:lnTo>
                    <a:pt x="212110" y="260238"/>
                  </a:lnTo>
                  <a:lnTo>
                    <a:pt x="175503" y="280690"/>
                  </a:lnTo>
                  <a:lnTo>
                    <a:pt x="133350" y="288036"/>
                  </a:lnTo>
                  <a:lnTo>
                    <a:pt x="91196" y="280690"/>
                  </a:lnTo>
                  <a:lnTo>
                    <a:pt x="54589" y="260238"/>
                  </a:lnTo>
                  <a:lnTo>
                    <a:pt x="25725" y="229057"/>
                  </a:lnTo>
                  <a:lnTo>
                    <a:pt x="6797" y="189524"/>
                  </a:lnTo>
                  <a:lnTo>
                    <a:pt x="0" y="144018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2170557" y="1474723"/>
            <a:ext cx="330835" cy="515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E3D00"/>
                </a:solidFill>
                <a:latin typeface="Times New Roman"/>
                <a:cs typeface="Times New Roman"/>
              </a:rPr>
              <a:t>p5</a:t>
            </a:r>
            <a:endParaRPr sz="12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975"/>
              </a:spcBef>
            </a:pPr>
            <a:r>
              <a:rPr sz="1200" dirty="0">
                <a:solidFill>
                  <a:srgbClr val="3E3D00"/>
                </a:solidFill>
                <a:latin typeface="Times New Roman"/>
                <a:cs typeface="Times New Roman"/>
              </a:rPr>
              <a:t>p6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479294" y="1497584"/>
            <a:ext cx="6076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3E3D00"/>
                </a:solidFill>
                <a:latin typeface="Times New Roman"/>
                <a:cs typeface="Times New Roman"/>
              </a:rPr>
              <a:t>s</a:t>
            </a:r>
            <a:r>
              <a:rPr sz="1200" spc="-10" dirty="0">
                <a:solidFill>
                  <a:srgbClr val="3E3D00"/>
                </a:solidFill>
                <a:latin typeface="Times New Roman"/>
                <a:cs typeface="Times New Roman"/>
              </a:rPr>
              <a:t>e</a:t>
            </a:r>
            <a:r>
              <a:rPr sz="1200" spc="-5" dirty="0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3E3D00"/>
                </a:solidFill>
                <a:latin typeface="Times New Roman"/>
                <a:cs typeface="Times New Roman"/>
              </a:rPr>
              <a:t>r</a:t>
            </a:r>
            <a:r>
              <a:rPr sz="1200" spc="-10" dirty="0">
                <a:solidFill>
                  <a:srgbClr val="3E3D00"/>
                </a:solidFill>
                <a:latin typeface="Times New Roman"/>
                <a:cs typeface="Times New Roman"/>
              </a:rPr>
              <a:t>c</a:t>
            </a:r>
            <a:r>
              <a:rPr sz="1200" dirty="0">
                <a:solidFill>
                  <a:srgbClr val="3E3D00"/>
                </a:solidFill>
                <a:latin typeface="Times New Roman"/>
                <a:cs typeface="Times New Roman"/>
              </a:rPr>
              <a:t>hing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110805" y="184213"/>
            <a:ext cx="2530475" cy="2961640"/>
            <a:chOff x="1110805" y="184213"/>
            <a:chExt cx="2530475" cy="2961640"/>
          </a:xfrm>
        </p:grpSpPr>
        <p:sp>
          <p:nvSpPr>
            <p:cNvPr id="40" name="object 40"/>
            <p:cNvSpPr/>
            <p:nvPr/>
          </p:nvSpPr>
          <p:spPr>
            <a:xfrm>
              <a:off x="1115567" y="188976"/>
              <a:ext cx="2520950" cy="2952115"/>
            </a:xfrm>
            <a:custGeom>
              <a:avLst/>
              <a:gdLst/>
              <a:ahLst/>
              <a:cxnLst/>
              <a:rect l="l" t="t" r="r" b="b"/>
              <a:pathLst>
                <a:path w="2520950" h="2952115">
                  <a:moveTo>
                    <a:pt x="0" y="420115"/>
                  </a:moveTo>
                  <a:lnTo>
                    <a:pt x="2826" y="371120"/>
                  </a:lnTo>
                  <a:lnTo>
                    <a:pt x="11095" y="323785"/>
                  </a:lnTo>
                  <a:lnTo>
                    <a:pt x="24491" y="278426"/>
                  </a:lnTo>
                  <a:lnTo>
                    <a:pt x="42700" y="235357"/>
                  </a:lnTo>
                  <a:lnTo>
                    <a:pt x="65405" y="194894"/>
                  </a:lnTo>
                  <a:lnTo>
                    <a:pt x="92293" y="157352"/>
                  </a:lnTo>
                  <a:lnTo>
                    <a:pt x="123047" y="123047"/>
                  </a:lnTo>
                  <a:lnTo>
                    <a:pt x="157352" y="92293"/>
                  </a:lnTo>
                  <a:lnTo>
                    <a:pt x="194894" y="65405"/>
                  </a:lnTo>
                  <a:lnTo>
                    <a:pt x="235357" y="42700"/>
                  </a:lnTo>
                  <a:lnTo>
                    <a:pt x="278426" y="24491"/>
                  </a:lnTo>
                  <a:lnTo>
                    <a:pt x="323785" y="11095"/>
                  </a:lnTo>
                  <a:lnTo>
                    <a:pt x="371120" y="2826"/>
                  </a:lnTo>
                  <a:lnTo>
                    <a:pt x="420116" y="0"/>
                  </a:lnTo>
                  <a:lnTo>
                    <a:pt x="2100580" y="0"/>
                  </a:lnTo>
                  <a:lnTo>
                    <a:pt x="2149575" y="2826"/>
                  </a:lnTo>
                  <a:lnTo>
                    <a:pt x="2196910" y="11095"/>
                  </a:lnTo>
                  <a:lnTo>
                    <a:pt x="2242269" y="24491"/>
                  </a:lnTo>
                  <a:lnTo>
                    <a:pt x="2285338" y="42700"/>
                  </a:lnTo>
                  <a:lnTo>
                    <a:pt x="2325801" y="65405"/>
                  </a:lnTo>
                  <a:lnTo>
                    <a:pt x="2363343" y="92293"/>
                  </a:lnTo>
                  <a:lnTo>
                    <a:pt x="2397648" y="123047"/>
                  </a:lnTo>
                  <a:lnTo>
                    <a:pt x="2428402" y="157352"/>
                  </a:lnTo>
                  <a:lnTo>
                    <a:pt x="2455290" y="194894"/>
                  </a:lnTo>
                  <a:lnTo>
                    <a:pt x="2477995" y="235357"/>
                  </a:lnTo>
                  <a:lnTo>
                    <a:pt x="2496204" y="278426"/>
                  </a:lnTo>
                  <a:lnTo>
                    <a:pt x="2509600" y="323785"/>
                  </a:lnTo>
                  <a:lnTo>
                    <a:pt x="2517869" y="371120"/>
                  </a:lnTo>
                  <a:lnTo>
                    <a:pt x="2520696" y="420115"/>
                  </a:lnTo>
                  <a:lnTo>
                    <a:pt x="2520696" y="2531872"/>
                  </a:lnTo>
                  <a:lnTo>
                    <a:pt x="2517869" y="2580867"/>
                  </a:lnTo>
                  <a:lnTo>
                    <a:pt x="2509600" y="2628202"/>
                  </a:lnTo>
                  <a:lnTo>
                    <a:pt x="2496204" y="2673561"/>
                  </a:lnTo>
                  <a:lnTo>
                    <a:pt x="2477995" y="2716630"/>
                  </a:lnTo>
                  <a:lnTo>
                    <a:pt x="2455290" y="2757093"/>
                  </a:lnTo>
                  <a:lnTo>
                    <a:pt x="2428402" y="2794635"/>
                  </a:lnTo>
                  <a:lnTo>
                    <a:pt x="2397648" y="2828940"/>
                  </a:lnTo>
                  <a:lnTo>
                    <a:pt x="2363343" y="2859694"/>
                  </a:lnTo>
                  <a:lnTo>
                    <a:pt x="2325801" y="2886582"/>
                  </a:lnTo>
                  <a:lnTo>
                    <a:pt x="2285338" y="2909287"/>
                  </a:lnTo>
                  <a:lnTo>
                    <a:pt x="2242269" y="2927496"/>
                  </a:lnTo>
                  <a:lnTo>
                    <a:pt x="2196910" y="2940892"/>
                  </a:lnTo>
                  <a:lnTo>
                    <a:pt x="2149575" y="2949161"/>
                  </a:lnTo>
                  <a:lnTo>
                    <a:pt x="2100580" y="2951988"/>
                  </a:lnTo>
                  <a:lnTo>
                    <a:pt x="420116" y="2951988"/>
                  </a:lnTo>
                  <a:lnTo>
                    <a:pt x="371120" y="2949161"/>
                  </a:lnTo>
                  <a:lnTo>
                    <a:pt x="323785" y="2940892"/>
                  </a:lnTo>
                  <a:lnTo>
                    <a:pt x="278426" y="2927496"/>
                  </a:lnTo>
                  <a:lnTo>
                    <a:pt x="235357" y="2909287"/>
                  </a:lnTo>
                  <a:lnTo>
                    <a:pt x="194894" y="2886582"/>
                  </a:lnTo>
                  <a:lnTo>
                    <a:pt x="157352" y="2859694"/>
                  </a:lnTo>
                  <a:lnTo>
                    <a:pt x="123047" y="2828940"/>
                  </a:lnTo>
                  <a:lnTo>
                    <a:pt x="92293" y="2794635"/>
                  </a:lnTo>
                  <a:lnTo>
                    <a:pt x="65405" y="2757093"/>
                  </a:lnTo>
                  <a:lnTo>
                    <a:pt x="42700" y="2716630"/>
                  </a:lnTo>
                  <a:lnTo>
                    <a:pt x="24491" y="2673561"/>
                  </a:lnTo>
                  <a:lnTo>
                    <a:pt x="11095" y="2628202"/>
                  </a:lnTo>
                  <a:lnTo>
                    <a:pt x="2826" y="2580867"/>
                  </a:lnTo>
                  <a:lnTo>
                    <a:pt x="0" y="2531872"/>
                  </a:lnTo>
                  <a:lnTo>
                    <a:pt x="0" y="420115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900427" y="2270759"/>
              <a:ext cx="662940" cy="396240"/>
            </a:xfrm>
            <a:custGeom>
              <a:avLst/>
              <a:gdLst/>
              <a:ahLst/>
              <a:cxnLst/>
              <a:rect l="l" t="t" r="r" b="b"/>
              <a:pathLst>
                <a:path w="662939" h="396239">
                  <a:moveTo>
                    <a:pt x="662939" y="0"/>
                  </a:moveTo>
                  <a:lnTo>
                    <a:pt x="0" y="0"/>
                  </a:lnTo>
                  <a:lnTo>
                    <a:pt x="0" y="396239"/>
                  </a:lnTo>
                  <a:lnTo>
                    <a:pt x="662939" y="396239"/>
                  </a:lnTo>
                  <a:lnTo>
                    <a:pt x="662939" y="0"/>
                  </a:lnTo>
                  <a:close/>
                </a:path>
              </a:pathLst>
            </a:custGeom>
            <a:solidFill>
              <a:srgbClr val="BBEB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900427" y="2270759"/>
              <a:ext cx="662940" cy="396240"/>
            </a:xfrm>
            <a:custGeom>
              <a:avLst/>
              <a:gdLst/>
              <a:ahLst/>
              <a:cxnLst/>
              <a:rect l="l" t="t" r="r" b="b"/>
              <a:pathLst>
                <a:path w="662939" h="396239">
                  <a:moveTo>
                    <a:pt x="0" y="396239"/>
                  </a:moveTo>
                  <a:lnTo>
                    <a:pt x="662939" y="396239"/>
                  </a:lnTo>
                  <a:lnTo>
                    <a:pt x="662939" y="0"/>
                  </a:lnTo>
                  <a:lnTo>
                    <a:pt x="0" y="0"/>
                  </a:lnTo>
                  <a:lnTo>
                    <a:pt x="0" y="396239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668526" y="2397379"/>
            <a:ext cx="890269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계산기하</a:t>
            </a:r>
            <a:endParaRPr sz="1100" dirty="0">
              <a:latin typeface="에스코어 드림 3 Light" panose="020B0303030302020204" pitchFamily="34" charset="-127"/>
              <a:cs typeface="Malgun Gothic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494788" y="2679954"/>
            <a:ext cx="775970" cy="258404"/>
          </a:xfrm>
          <a:prstGeom prst="rect">
            <a:avLst/>
          </a:prstGeom>
          <a:ln w="9525">
            <a:solidFill>
              <a:srgbClr val="3E3D00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algn="r">
              <a:lnSpc>
                <a:spcPct val="100000"/>
              </a:lnSpc>
              <a:spcBef>
                <a:spcPts val="575"/>
              </a:spcBef>
            </a:pPr>
            <a:r>
              <a:rPr sz="12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암호</a:t>
            </a:r>
            <a:endParaRPr sz="1200" dirty="0">
              <a:latin typeface="에스코어 드림 3 Light" panose="020B0303030302020204" pitchFamily="34" charset="-127"/>
              <a:cs typeface="Malgun Gothic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244088" y="2740533"/>
            <a:ext cx="1778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화</a:t>
            </a:r>
            <a:endParaRPr sz="1200" dirty="0">
              <a:latin typeface="에스코어 드림 3 Light" panose="020B0303030302020204" pitchFamily="34" charset="-127"/>
              <a:cs typeface="Malgun Gothic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5525833" y="322897"/>
            <a:ext cx="276225" cy="297815"/>
            <a:chOff x="5525833" y="322897"/>
            <a:chExt cx="276225" cy="297815"/>
          </a:xfrm>
        </p:grpSpPr>
        <p:sp>
          <p:nvSpPr>
            <p:cNvPr id="47" name="object 47"/>
            <p:cNvSpPr/>
            <p:nvPr/>
          </p:nvSpPr>
          <p:spPr>
            <a:xfrm>
              <a:off x="5530596" y="327659"/>
              <a:ext cx="266700" cy="288290"/>
            </a:xfrm>
            <a:custGeom>
              <a:avLst/>
              <a:gdLst/>
              <a:ahLst/>
              <a:cxnLst/>
              <a:rect l="l" t="t" r="r" b="b"/>
              <a:pathLst>
                <a:path w="266700" h="288290">
                  <a:moveTo>
                    <a:pt x="133350" y="0"/>
                  </a:moveTo>
                  <a:lnTo>
                    <a:pt x="91196" y="7345"/>
                  </a:lnTo>
                  <a:lnTo>
                    <a:pt x="54589" y="27797"/>
                  </a:lnTo>
                  <a:lnTo>
                    <a:pt x="25725" y="58978"/>
                  </a:lnTo>
                  <a:lnTo>
                    <a:pt x="6797" y="98511"/>
                  </a:lnTo>
                  <a:lnTo>
                    <a:pt x="0" y="144018"/>
                  </a:lnTo>
                  <a:lnTo>
                    <a:pt x="6797" y="189524"/>
                  </a:lnTo>
                  <a:lnTo>
                    <a:pt x="25725" y="229057"/>
                  </a:lnTo>
                  <a:lnTo>
                    <a:pt x="54589" y="260238"/>
                  </a:lnTo>
                  <a:lnTo>
                    <a:pt x="91196" y="280690"/>
                  </a:lnTo>
                  <a:lnTo>
                    <a:pt x="133350" y="288036"/>
                  </a:lnTo>
                  <a:lnTo>
                    <a:pt x="175503" y="280690"/>
                  </a:lnTo>
                  <a:lnTo>
                    <a:pt x="212110" y="260238"/>
                  </a:lnTo>
                  <a:lnTo>
                    <a:pt x="240974" y="229057"/>
                  </a:lnTo>
                  <a:lnTo>
                    <a:pt x="259902" y="189524"/>
                  </a:lnTo>
                  <a:lnTo>
                    <a:pt x="266700" y="144018"/>
                  </a:lnTo>
                  <a:lnTo>
                    <a:pt x="259902" y="98511"/>
                  </a:lnTo>
                  <a:lnTo>
                    <a:pt x="240974" y="58978"/>
                  </a:lnTo>
                  <a:lnTo>
                    <a:pt x="212110" y="27797"/>
                  </a:lnTo>
                  <a:lnTo>
                    <a:pt x="175503" y="7345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FFC2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530596" y="327659"/>
              <a:ext cx="266700" cy="288290"/>
            </a:xfrm>
            <a:custGeom>
              <a:avLst/>
              <a:gdLst/>
              <a:ahLst/>
              <a:cxnLst/>
              <a:rect l="l" t="t" r="r" b="b"/>
              <a:pathLst>
                <a:path w="266700" h="288290">
                  <a:moveTo>
                    <a:pt x="0" y="144018"/>
                  </a:moveTo>
                  <a:lnTo>
                    <a:pt x="6797" y="98511"/>
                  </a:lnTo>
                  <a:lnTo>
                    <a:pt x="25725" y="58978"/>
                  </a:lnTo>
                  <a:lnTo>
                    <a:pt x="54589" y="27797"/>
                  </a:lnTo>
                  <a:lnTo>
                    <a:pt x="91196" y="7345"/>
                  </a:lnTo>
                  <a:lnTo>
                    <a:pt x="133350" y="0"/>
                  </a:lnTo>
                  <a:lnTo>
                    <a:pt x="175503" y="7345"/>
                  </a:lnTo>
                  <a:lnTo>
                    <a:pt x="212110" y="27797"/>
                  </a:lnTo>
                  <a:lnTo>
                    <a:pt x="240974" y="58978"/>
                  </a:lnTo>
                  <a:lnTo>
                    <a:pt x="259902" y="98511"/>
                  </a:lnTo>
                  <a:lnTo>
                    <a:pt x="266700" y="144018"/>
                  </a:lnTo>
                  <a:lnTo>
                    <a:pt x="259902" y="189524"/>
                  </a:lnTo>
                  <a:lnTo>
                    <a:pt x="240974" y="229057"/>
                  </a:lnTo>
                  <a:lnTo>
                    <a:pt x="212110" y="260238"/>
                  </a:lnTo>
                  <a:lnTo>
                    <a:pt x="175503" y="280690"/>
                  </a:lnTo>
                  <a:lnTo>
                    <a:pt x="133350" y="288036"/>
                  </a:lnTo>
                  <a:lnTo>
                    <a:pt x="91196" y="280690"/>
                  </a:lnTo>
                  <a:lnTo>
                    <a:pt x="54589" y="260238"/>
                  </a:lnTo>
                  <a:lnTo>
                    <a:pt x="25725" y="229057"/>
                  </a:lnTo>
                  <a:lnTo>
                    <a:pt x="6797" y="189524"/>
                  </a:lnTo>
                  <a:lnTo>
                    <a:pt x="0" y="144018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5557773" y="362458"/>
            <a:ext cx="21145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3E3D00"/>
                </a:solidFill>
                <a:latin typeface="Times New Roman"/>
                <a:cs typeface="Times New Roman"/>
              </a:rPr>
              <a:t>A9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5751385" y="624649"/>
            <a:ext cx="276225" cy="297815"/>
            <a:chOff x="5751385" y="624649"/>
            <a:chExt cx="276225" cy="297815"/>
          </a:xfrm>
        </p:grpSpPr>
        <p:sp>
          <p:nvSpPr>
            <p:cNvPr id="51" name="object 51"/>
            <p:cNvSpPr/>
            <p:nvPr/>
          </p:nvSpPr>
          <p:spPr>
            <a:xfrm>
              <a:off x="5756147" y="629412"/>
              <a:ext cx="266700" cy="288290"/>
            </a:xfrm>
            <a:custGeom>
              <a:avLst/>
              <a:gdLst/>
              <a:ahLst/>
              <a:cxnLst/>
              <a:rect l="l" t="t" r="r" b="b"/>
              <a:pathLst>
                <a:path w="266700" h="288290">
                  <a:moveTo>
                    <a:pt x="133350" y="0"/>
                  </a:moveTo>
                  <a:lnTo>
                    <a:pt x="91196" y="7345"/>
                  </a:lnTo>
                  <a:lnTo>
                    <a:pt x="54589" y="27797"/>
                  </a:lnTo>
                  <a:lnTo>
                    <a:pt x="25725" y="58978"/>
                  </a:lnTo>
                  <a:lnTo>
                    <a:pt x="6797" y="98511"/>
                  </a:lnTo>
                  <a:lnTo>
                    <a:pt x="0" y="144017"/>
                  </a:lnTo>
                  <a:lnTo>
                    <a:pt x="6797" y="189524"/>
                  </a:lnTo>
                  <a:lnTo>
                    <a:pt x="25725" y="229057"/>
                  </a:lnTo>
                  <a:lnTo>
                    <a:pt x="54589" y="260238"/>
                  </a:lnTo>
                  <a:lnTo>
                    <a:pt x="91196" y="280690"/>
                  </a:lnTo>
                  <a:lnTo>
                    <a:pt x="133350" y="288036"/>
                  </a:lnTo>
                  <a:lnTo>
                    <a:pt x="175503" y="280690"/>
                  </a:lnTo>
                  <a:lnTo>
                    <a:pt x="212110" y="260238"/>
                  </a:lnTo>
                  <a:lnTo>
                    <a:pt x="240974" y="229057"/>
                  </a:lnTo>
                  <a:lnTo>
                    <a:pt x="259902" y="189524"/>
                  </a:lnTo>
                  <a:lnTo>
                    <a:pt x="266700" y="144017"/>
                  </a:lnTo>
                  <a:lnTo>
                    <a:pt x="259902" y="98511"/>
                  </a:lnTo>
                  <a:lnTo>
                    <a:pt x="240974" y="58978"/>
                  </a:lnTo>
                  <a:lnTo>
                    <a:pt x="212110" y="27797"/>
                  </a:lnTo>
                  <a:lnTo>
                    <a:pt x="175503" y="7345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FFC2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756147" y="629412"/>
              <a:ext cx="266700" cy="288290"/>
            </a:xfrm>
            <a:custGeom>
              <a:avLst/>
              <a:gdLst/>
              <a:ahLst/>
              <a:cxnLst/>
              <a:rect l="l" t="t" r="r" b="b"/>
              <a:pathLst>
                <a:path w="266700" h="288290">
                  <a:moveTo>
                    <a:pt x="0" y="144017"/>
                  </a:moveTo>
                  <a:lnTo>
                    <a:pt x="6797" y="98511"/>
                  </a:lnTo>
                  <a:lnTo>
                    <a:pt x="25725" y="58978"/>
                  </a:lnTo>
                  <a:lnTo>
                    <a:pt x="54589" y="27797"/>
                  </a:lnTo>
                  <a:lnTo>
                    <a:pt x="91196" y="7345"/>
                  </a:lnTo>
                  <a:lnTo>
                    <a:pt x="133350" y="0"/>
                  </a:lnTo>
                  <a:lnTo>
                    <a:pt x="175503" y="7345"/>
                  </a:lnTo>
                  <a:lnTo>
                    <a:pt x="212110" y="27797"/>
                  </a:lnTo>
                  <a:lnTo>
                    <a:pt x="240974" y="58978"/>
                  </a:lnTo>
                  <a:lnTo>
                    <a:pt x="259902" y="98511"/>
                  </a:lnTo>
                  <a:lnTo>
                    <a:pt x="266700" y="144017"/>
                  </a:lnTo>
                  <a:lnTo>
                    <a:pt x="259902" y="189524"/>
                  </a:lnTo>
                  <a:lnTo>
                    <a:pt x="240974" y="229057"/>
                  </a:lnTo>
                  <a:lnTo>
                    <a:pt x="212110" y="260238"/>
                  </a:lnTo>
                  <a:lnTo>
                    <a:pt x="175503" y="280690"/>
                  </a:lnTo>
                  <a:lnTo>
                    <a:pt x="133350" y="288036"/>
                  </a:lnTo>
                  <a:lnTo>
                    <a:pt x="91196" y="280690"/>
                  </a:lnTo>
                  <a:lnTo>
                    <a:pt x="54589" y="260238"/>
                  </a:lnTo>
                  <a:lnTo>
                    <a:pt x="25725" y="229057"/>
                  </a:lnTo>
                  <a:lnTo>
                    <a:pt x="6797" y="189524"/>
                  </a:lnTo>
                  <a:lnTo>
                    <a:pt x="0" y="144017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5783960" y="664921"/>
            <a:ext cx="28892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E3D00"/>
                </a:solidFill>
                <a:latin typeface="Times New Roman"/>
                <a:cs typeface="Times New Roman"/>
              </a:rPr>
              <a:t>A33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096127" y="359790"/>
            <a:ext cx="6350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분할정복</a:t>
            </a:r>
            <a:endParaRPr sz="1200" dirty="0">
              <a:latin typeface="에스코어 드림 3 Light" panose="020B0303030302020204" pitchFamily="34" charset="-127"/>
              <a:cs typeface="Malgun Gothic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5525833" y="1514665"/>
            <a:ext cx="276225" cy="297815"/>
            <a:chOff x="5525833" y="1514665"/>
            <a:chExt cx="276225" cy="297815"/>
          </a:xfrm>
        </p:grpSpPr>
        <p:sp>
          <p:nvSpPr>
            <p:cNvPr id="56" name="object 56"/>
            <p:cNvSpPr/>
            <p:nvPr/>
          </p:nvSpPr>
          <p:spPr>
            <a:xfrm>
              <a:off x="5530596" y="1519427"/>
              <a:ext cx="266700" cy="288290"/>
            </a:xfrm>
            <a:custGeom>
              <a:avLst/>
              <a:gdLst/>
              <a:ahLst/>
              <a:cxnLst/>
              <a:rect l="l" t="t" r="r" b="b"/>
              <a:pathLst>
                <a:path w="266700" h="288289">
                  <a:moveTo>
                    <a:pt x="133350" y="0"/>
                  </a:moveTo>
                  <a:lnTo>
                    <a:pt x="91196" y="7345"/>
                  </a:lnTo>
                  <a:lnTo>
                    <a:pt x="54589" y="27797"/>
                  </a:lnTo>
                  <a:lnTo>
                    <a:pt x="25725" y="58978"/>
                  </a:lnTo>
                  <a:lnTo>
                    <a:pt x="6797" y="98511"/>
                  </a:lnTo>
                  <a:lnTo>
                    <a:pt x="0" y="144018"/>
                  </a:lnTo>
                  <a:lnTo>
                    <a:pt x="6797" y="189524"/>
                  </a:lnTo>
                  <a:lnTo>
                    <a:pt x="25725" y="229057"/>
                  </a:lnTo>
                  <a:lnTo>
                    <a:pt x="54589" y="260238"/>
                  </a:lnTo>
                  <a:lnTo>
                    <a:pt x="91196" y="280690"/>
                  </a:lnTo>
                  <a:lnTo>
                    <a:pt x="133350" y="288036"/>
                  </a:lnTo>
                  <a:lnTo>
                    <a:pt x="175503" y="280690"/>
                  </a:lnTo>
                  <a:lnTo>
                    <a:pt x="212110" y="260238"/>
                  </a:lnTo>
                  <a:lnTo>
                    <a:pt x="240974" y="229057"/>
                  </a:lnTo>
                  <a:lnTo>
                    <a:pt x="259902" y="189524"/>
                  </a:lnTo>
                  <a:lnTo>
                    <a:pt x="266700" y="144018"/>
                  </a:lnTo>
                  <a:lnTo>
                    <a:pt x="259902" y="98511"/>
                  </a:lnTo>
                  <a:lnTo>
                    <a:pt x="240974" y="58978"/>
                  </a:lnTo>
                  <a:lnTo>
                    <a:pt x="212110" y="27797"/>
                  </a:lnTo>
                  <a:lnTo>
                    <a:pt x="175503" y="7345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FFC2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530596" y="1519427"/>
              <a:ext cx="266700" cy="288290"/>
            </a:xfrm>
            <a:custGeom>
              <a:avLst/>
              <a:gdLst/>
              <a:ahLst/>
              <a:cxnLst/>
              <a:rect l="l" t="t" r="r" b="b"/>
              <a:pathLst>
                <a:path w="266700" h="288289">
                  <a:moveTo>
                    <a:pt x="0" y="144018"/>
                  </a:moveTo>
                  <a:lnTo>
                    <a:pt x="6797" y="98511"/>
                  </a:lnTo>
                  <a:lnTo>
                    <a:pt x="25725" y="58978"/>
                  </a:lnTo>
                  <a:lnTo>
                    <a:pt x="54589" y="27797"/>
                  </a:lnTo>
                  <a:lnTo>
                    <a:pt x="91196" y="7345"/>
                  </a:lnTo>
                  <a:lnTo>
                    <a:pt x="133350" y="0"/>
                  </a:lnTo>
                  <a:lnTo>
                    <a:pt x="175503" y="7345"/>
                  </a:lnTo>
                  <a:lnTo>
                    <a:pt x="212110" y="27797"/>
                  </a:lnTo>
                  <a:lnTo>
                    <a:pt x="240974" y="58978"/>
                  </a:lnTo>
                  <a:lnTo>
                    <a:pt x="259902" y="98511"/>
                  </a:lnTo>
                  <a:lnTo>
                    <a:pt x="266700" y="144018"/>
                  </a:lnTo>
                  <a:lnTo>
                    <a:pt x="259902" y="189524"/>
                  </a:lnTo>
                  <a:lnTo>
                    <a:pt x="240974" y="229057"/>
                  </a:lnTo>
                  <a:lnTo>
                    <a:pt x="212110" y="260238"/>
                  </a:lnTo>
                  <a:lnTo>
                    <a:pt x="175503" y="280690"/>
                  </a:lnTo>
                  <a:lnTo>
                    <a:pt x="133350" y="288036"/>
                  </a:lnTo>
                  <a:lnTo>
                    <a:pt x="91196" y="280690"/>
                  </a:lnTo>
                  <a:lnTo>
                    <a:pt x="54589" y="260238"/>
                  </a:lnTo>
                  <a:lnTo>
                    <a:pt x="25725" y="229057"/>
                  </a:lnTo>
                  <a:lnTo>
                    <a:pt x="6797" y="189524"/>
                  </a:lnTo>
                  <a:lnTo>
                    <a:pt x="0" y="144018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5557773" y="1554556"/>
            <a:ext cx="211454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3E3D00"/>
                </a:solidFill>
                <a:latin typeface="Times New Roman"/>
                <a:cs typeface="Times New Roman"/>
              </a:rPr>
              <a:t>A9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5751385" y="1817941"/>
            <a:ext cx="276225" cy="297815"/>
            <a:chOff x="5751385" y="1817941"/>
            <a:chExt cx="276225" cy="297815"/>
          </a:xfrm>
        </p:grpSpPr>
        <p:sp>
          <p:nvSpPr>
            <p:cNvPr id="60" name="object 60"/>
            <p:cNvSpPr/>
            <p:nvPr/>
          </p:nvSpPr>
          <p:spPr>
            <a:xfrm>
              <a:off x="5756147" y="1822704"/>
              <a:ext cx="266700" cy="288290"/>
            </a:xfrm>
            <a:custGeom>
              <a:avLst/>
              <a:gdLst/>
              <a:ahLst/>
              <a:cxnLst/>
              <a:rect l="l" t="t" r="r" b="b"/>
              <a:pathLst>
                <a:path w="266700" h="288289">
                  <a:moveTo>
                    <a:pt x="133350" y="0"/>
                  </a:moveTo>
                  <a:lnTo>
                    <a:pt x="91196" y="7345"/>
                  </a:lnTo>
                  <a:lnTo>
                    <a:pt x="54589" y="27797"/>
                  </a:lnTo>
                  <a:lnTo>
                    <a:pt x="25725" y="58978"/>
                  </a:lnTo>
                  <a:lnTo>
                    <a:pt x="6797" y="98511"/>
                  </a:lnTo>
                  <a:lnTo>
                    <a:pt x="0" y="144018"/>
                  </a:lnTo>
                  <a:lnTo>
                    <a:pt x="6797" y="189524"/>
                  </a:lnTo>
                  <a:lnTo>
                    <a:pt x="25725" y="229057"/>
                  </a:lnTo>
                  <a:lnTo>
                    <a:pt x="54589" y="260238"/>
                  </a:lnTo>
                  <a:lnTo>
                    <a:pt x="91196" y="280690"/>
                  </a:lnTo>
                  <a:lnTo>
                    <a:pt x="133350" y="288036"/>
                  </a:lnTo>
                  <a:lnTo>
                    <a:pt x="175503" y="280690"/>
                  </a:lnTo>
                  <a:lnTo>
                    <a:pt x="212110" y="260238"/>
                  </a:lnTo>
                  <a:lnTo>
                    <a:pt x="240974" y="229057"/>
                  </a:lnTo>
                  <a:lnTo>
                    <a:pt x="259902" y="189524"/>
                  </a:lnTo>
                  <a:lnTo>
                    <a:pt x="266700" y="144018"/>
                  </a:lnTo>
                  <a:lnTo>
                    <a:pt x="259902" y="98511"/>
                  </a:lnTo>
                  <a:lnTo>
                    <a:pt x="240974" y="58978"/>
                  </a:lnTo>
                  <a:lnTo>
                    <a:pt x="212110" y="27797"/>
                  </a:lnTo>
                  <a:lnTo>
                    <a:pt x="175503" y="7345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FFC2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756147" y="1822704"/>
              <a:ext cx="266700" cy="288290"/>
            </a:xfrm>
            <a:custGeom>
              <a:avLst/>
              <a:gdLst/>
              <a:ahLst/>
              <a:cxnLst/>
              <a:rect l="l" t="t" r="r" b="b"/>
              <a:pathLst>
                <a:path w="266700" h="288289">
                  <a:moveTo>
                    <a:pt x="0" y="144018"/>
                  </a:moveTo>
                  <a:lnTo>
                    <a:pt x="6797" y="98511"/>
                  </a:lnTo>
                  <a:lnTo>
                    <a:pt x="25725" y="58978"/>
                  </a:lnTo>
                  <a:lnTo>
                    <a:pt x="54589" y="27797"/>
                  </a:lnTo>
                  <a:lnTo>
                    <a:pt x="91196" y="7345"/>
                  </a:lnTo>
                  <a:lnTo>
                    <a:pt x="133350" y="0"/>
                  </a:lnTo>
                  <a:lnTo>
                    <a:pt x="175503" y="7345"/>
                  </a:lnTo>
                  <a:lnTo>
                    <a:pt x="212110" y="27797"/>
                  </a:lnTo>
                  <a:lnTo>
                    <a:pt x="240974" y="58978"/>
                  </a:lnTo>
                  <a:lnTo>
                    <a:pt x="259902" y="98511"/>
                  </a:lnTo>
                  <a:lnTo>
                    <a:pt x="266700" y="144018"/>
                  </a:lnTo>
                  <a:lnTo>
                    <a:pt x="259902" y="189524"/>
                  </a:lnTo>
                  <a:lnTo>
                    <a:pt x="240974" y="229057"/>
                  </a:lnTo>
                  <a:lnTo>
                    <a:pt x="212110" y="260238"/>
                  </a:lnTo>
                  <a:lnTo>
                    <a:pt x="175503" y="280690"/>
                  </a:lnTo>
                  <a:lnTo>
                    <a:pt x="133350" y="288036"/>
                  </a:lnTo>
                  <a:lnTo>
                    <a:pt x="91196" y="280690"/>
                  </a:lnTo>
                  <a:lnTo>
                    <a:pt x="54589" y="260238"/>
                  </a:lnTo>
                  <a:lnTo>
                    <a:pt x="25725" y="229057"/>
                  </a:lnTo>
                  <a:lnTo>
                    <a:pt x="6797" y="189524"/>
                  </a:lnTo>
                  <a:lnTo>
                    <a:pt x="0" y="144018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5783960" y="1857883"/>
            <a:ext cx="2882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3E3D00"/>
                </a:solidFill>
                <a:latin typeface="Times New Roman"/>
                <a:cs typeface="Times New Roman"/>
              </a:rPr>
              <a:t>A33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096127" y="1552447"/>
            <a:ext cx="7874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탐욕적방법</a:t>
            </a:r>
            <a:endParaRPr sz="1200" dirty="0">
              <a:latin typeface="에스코어 드림 3 Light" panose="020B0303030302020204" pitchFamily="34" charset="-127"/>
              <a:cs typeface="Malgun Gothic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235065" y="2758567"/>
            <a:ext cx="20383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solidFill>
                  <a:srgbClr val="3E3D00"/>
                </a:solidFill>
                <a:latin typeface="Times New Roman"/>
                <a:cs typeface="Times New Roman"/>
              </a:rPr>
              <a:t>DP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174360" y="2892297"/>
            <a:ext cx="3454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3E3D00"/>
                </a:solidFill>
                <a:latin typeface="Times New Roman"/>
                <a:cs typeface="Times New Roman"/>
              </a:rPr>
              <a:t>B&amp;</a:t>
            </a:r>
            <a:r>
              <a:rPr sz="1200" dirty="0">
                <a:solidFill>
                  <a:srgbClr val="3E3D00"/>
                </a:solidFill>
                <a:latin typeface="Times New Roman"/>
                <a:cs typeface="Times New Roman"/>
              </a:rPr>
              <a:t>B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66" name="object 6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00465" y="2273617"/>
            <a:ext cx="164973" cy="140589"/>
          </a:xfrm>
          <a:prstGeom prst="rect">
            <a:avLst/>
          </a:prstGeom>
        </p:spPr>
      </p:pic>
      <p:grpSp>
        <p:nvGrpSpPr>
          <p:cNvPr id="67" name="object 67"/>
          <p:cNvGrpSpPr/>
          <p:nvPr/>
        </p:nvGrpSpPr>
        <p:grpSpPr>
          <a:xfrm>
            <a:off x="2395727" y="184213"/>
            <a:ext cx="4702175" cy="3249930"/>
            <a:chOff x="2395727" y="184213"/>
            <a:chExt cx="4702175" cy="3249930"/>
          </a:xfrm>
        </p:grpSpPr>
        <p:pic>
          <p:nvPicPr>
            <p:cNvPr id="68" name="object 6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33553" y="2471737"/>
              <a:ext cx="317373" cy="292988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08713" y="2916745"/>
              <a:ext cx="163449" cy="140588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22785" y="3114865"/>
              <a:ext cx="164973" cy="139064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4788407" y="188976"/>
              <a:ext cx="2304415" cy="3240405"/>
            </a:xfrm>
            <a:custGeom>
              <a:avLst/>
              <a:gdLst/>
              <a:ahLst/>
              <a:cxnLst/>
              <a:rect l="l" t="t" r="r" b="b"/>
              <a:pathLst>
                <a:path w="2304415" h="3240404">
                  <a:moveTo>
                    <a:pt x="0" y="384048"/>
                  </a:moveTo>
                  <a:lnTo>
                    <a:pt x="2992" y="335876"/>
                  </a:lnTo>
                  <a:lnTo>
                    <a:pt x="11730" y="289489"/>
                  </a:lnTo>
                  <a:lnTo>
                    <a:pt x="25852" y="245248"/>
                  </a:lnTo>
                  <a:lnTo>
                    <a:pt x="44999" y="203511"/>
                  </a:lnTo>
                  <a:lnTo>
                    <a:pt x="68812" y="164639"/>
                  </a:lnTo>
                  <a:lnTo>
                    <a:pt x="96929" y="128991"/>
                  </a:lnTo>
                  <a:lnTo>
                    <a:pt x="128991" y="96929"/>
                  </a:lnTo>
                  <a:lnTo>
                    <a:pt x="164639" y="68812"/>
                  </a:lnTo>
                  <a:lnTo>
                    <a:pt x="203511" y="44999"/>
                  </a:lnTo>
                  <a:lnTo>
                    <a:pt x="245248" y="25852"/>
                  </a:lnTo>
                  <a:lnTo>
                    <a:pt x="289489" y="11730"/>
                  </a:lnTo>
                  <a:lnTo>
                    <a:pt x="335876" y="2992"/>
                  </a:lnTo>
                  <a:lnTo>
                    <a:pt x="384047" y="0"/>
                  </a:lnTo>
                  <a:lnTo>
                    <a:pt x="1920239" y="0"/>
                  </a:lnTo>
                  <a:lnTo>
                    <a:pt x="1968411" y="2992"/>
                  </a:lnTo>
                  <a:lnTo>
                    <a:pt x="2014798" y="11730"/>
                  </a:lnTo>
                  <a:lnTo>
                    <a:pt x="2059039" y="25852"/>
                  </a:lnTo>
                  <a:lnTo>
                    <a:pt x="2100776" y="44999"/>
                  </a:lnTo>
                  <a:lnTo>
                    <a:pt x="2139648" y="68812"/>
                  </a:lnTo>
                  <a:lnTo>
                    <a:pt x="2175296" y="96929"/>
                  </a:lnTo>
                  <a:lnTo>
                    <a:pt x="2207358" y="128991"/>
                  </a:lnTo>
                  <a:lnTo>
                    <a:pt x="2235475" y="164639"/>
                  </a:lnTo>
                  <a:lnTo>
                    <a:pt x="2259288" y="203511"/>
                  </a:lnTo>
                  <a:lnTo>
                    <a:pt x="2278435" y="245248"/>
                  </a:lnTo>
                  <a:lnTo>
                    <a:pt x="2292557" y="289489"/>
                  </a:lnTo>
                  <a:lnTo>
                    <a:pt x="2301295" y="335876"/>
                  </a:lnTo>
                  <a:lnTo>
                    <a:pt x="2304288" y="384048"/>
                  </a:lnTo>
                  <a:lnTo>
                    <a:pt x="2304288" y="2855976"/>
                  </a:lnTo>
                  <a:lnTo>
                    <a:pt x="2301295" y="2904147"/>
                  </a:lnTo>
                  <a:lnTo>
                    <a:pt x="2292557" y="2950534"/>
                  </a:lnTo>
                  <a:lnTo>
                    <a:pt x="2278435" y="2994775"/>
                  </a:lnTo>
                  <a:lnTo>
                    <a:pt x="2259288" y="3036512"/>
                  </a:lnTo>
                  <a:lnTo>
                    <a:pt x="2235475" y="3075384"/>
                  </a:lnTo>
                  <a:lnTo>
                    <a:pt x="2207358" y="3111032"/>
                  </a:lnTo>
                  <a:lnTo>
                    <a:pt x="2175296" y="3143094"/>
                  </a:lnTo>
                  <a:lnTo>
                    <a:pt x="2139648" y="3171211"/>
                  </a:lnTo>
                  <a:lnTo>
                    <a:pt x="2100776" y="3195024"/>
                  </a:lnTo>
                  <a:lnTo>
                    <a:pt x="2059039" y="3214171"/>
                  </a:lnTo>
                  <a:lnTo>
                    <a:pt x="2014798" y="3228293"/>
                  </a:lnTo>
                  <a:lnTo>
                    <a:pt x="1968411" y="3237031"/>
                  </a:lnTo>
                  <a:lnTo>
                    <a:pt x="1920239" y="3240024"/>
                  </a:lnTo>
                  <a:lnTo>
                    <a:pt x="384047" y="3240024"/>
                  </a:lnTo>
                  <a:lnTo>
                    <a:pt x="335876" y="3237031"/>
                  </a:lnTo>
                  <a:lnTo>
                    <a:pt x="289489" y="3228293"/>
                  </a:lnTo>
                  <a:lnTo>
                    <a:pt x="245248" y="3214171"/>
                  </a:lnTo>
                  <a:lnTo>
                    <a:pt x="203511" y="3195024"/>
                  </a:lnTo>
                  <a:lnTo>
                    <a:pt x="164639" y="3171211"/>
                  </a:lnTo>
                  <a:lnTo>
                    <a:pt x="128991" y="3143094"/>
                  </a:lnTo>
                  <a:lnTo>
                    <a:pt x="96929" y="3111032"/>
                  </a:lnTo>
                  <a:lnTo>
                    <a:pt x="68812" y="3075384"/>
                  </a:lnTo>
                  <a:lnTo>
                    <a:pt x="44999" y="3036512"/>
                  </a:lnTo>
                  <a:lnTo>
                    <a:pt x="25852" y="2994775"/>
                  </a:lnTo>
                  <a:lnTo>
                    <a:pt x="11730" y="2950534"/>
                  </a:lnTo>
                  <a:lnTo>
                    <a:pt x="2992" y="2904147"/>
                  </a:lnTo>
                  <a:lnTo>
                    <a:pt x="0" y="2855976"/>
                  </a:lnTo>
                  <a:lnTo>
                    <a:pt x="0" y="384048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395728" y="464565"/>
              <a:ext cx="3966845" cy="2037080"/>
            </a:xfrm>
            <a:custGeom>
              <a:avLst/>
              <a:gdLst/>
              <a:ahLst/>
              <a:cxnLst/>
              <a:rect l="l" t="t" r="r" b="b"/>
              <a:pathLst>
                <a:path w="3966845" h="2037080">
                  <a:moveTo>
                    <a:pt x="3135757" y="12700"/>
                  </a:moveTo>
                  <a:lnTo>
                    <a:pt x="3134233" y="0"/>
                  </a:lnTo>
                  <a:lnTo>
                    <a:pt x="34899" y="368350"/>
                  </a:lnTo>
                  <a:lnTo>
                    <a:pt x="86741" y="329311"/>
                  </a:lnTo>
                  <a:lnTo>
                    <a:pt x="89535" y="327152"/>
                  </a:lnTo>
                  <a:lnTo>
                    <a:pt x="90043" y="323215"/>
                  </a:lnTo>
                  <a:lnTo>
                    <a:pt x="88011" y="320421"/>
                  </a:lnTo>
                  <a:lnTo>
                    <a:pt x="85852" y="317627"/>
                  </a:lnTo>
                  <a:lnTo>
                    <a:pt x="81915" y="316992"/>
                  </a:lnTo>
                  <a:lnTo>
                    <a:pt x="79121" y="319151"/>
                  </a:lnTo>
                  <a:lnTo>
                    <a:pt x="0" y="378841"/>
                  </a:lnTo>
                  <a:lnTo>
                    <a:pt x="90805" y="418338"/>
                  </a:lnTo>
                  <a:lnTo>
                    <a:pt x="94107" y="419735"/>
                  </a:lnTo>
                  <a:lnTo>
                    <a:pt x="97790" y="418211"/>
                  </a:lnTo>
                  <a:lnTo>
                    <a:pt x="100584" y="411861"/>
                  </a:lnTo>
                  <a:lnTo>
                    <a:pt x="99187" y="408051"/>
                  </a:lnTo>
                  <a:lnTo>
                    <a:pt x="95885" y="406654"/>
                  </a:lnTo>
                  <a:lnTo>
                    <a:pt x="43014" y="383667"/>
                  </a:lnTo>
                  <a:lnTo>
                    <a:pt x="36614" y="380885"/>
                  </a:lnTo>
                  <a:lnTo>
                    <a:pt x="3135757" y="12700"/>
                  </a:lnTo>
                  <a:close/>
                </a:path>
                <a:path w="3966845" h="2037080">
                  <a:moveTo>
                    <a:pt x="3966718" y="2024380"/>
                  </a:moveTo>
                  <a:lnTo>
                    <a:pt x="204241" y="1424597"/>
                  </a:lnTo>
                  <a:lnTo>
                    <a:pt x="213804" y="1420876"/>
                  </a:lnTo>
                  <a:lnTo>
                    <a:pt x="260946" y="1402600"/>
                  </a:lnTo>
                  <a:lnTo>
                    <a:pt x="320294" y="1432179"/>
                  </a:lnTo>
                  <a:lnTo>
                    <a:pt x="323469" y="1433830"/>
                  </a:lnTo>
                  <a:lnTo>
                    <a:pt x="327279" y="1432560"/>
                  </a:lnTo>
                  <a:lnTo>
                    <a:pt x="330327" y="1426210"/>
                  </a:lnTo>
                  <a:lnTo>
                    <a:pt x="329057" y="1422400"/>
                  </a:lnTo>
                  <a:lnTo>
                    <a:pt x="270954" y="1393444"/>
                  </a:lnTo>
                  <a:lnTo>
                    <a:pt x="267906" y="1391932"/>
                  </a:lnTo>
                  <a:lnTo>
                    <a:pt x="3134614" y="1204468"/>
                  </a:lnTo>
                  <a:lnTo>
                    <a:pt x="3133852" y="1191768"/>
                  </a:lnTo>
                  <a:lnTo>
                    <a:pt x="267157" y="1379347"/>
                  </a:lnTo>
                  <a:lnTo>
                    <a:pt x="256755" y="1386370"/>
                  </a:lnTo>
                  <a:lnTo>
                    <a:pt x="263944" y="1381506"/>
                  </a:lnTo>
                  <a:lnTo>
                    <a:pt x="267157" y="1379347"/>
                  </a:lnTo>
                  <a:lnTo>
                    <a:pt x="320929" y="1343025"/>
                  </a:lnTo>
                  <a:lnTo>
                    <a:pt x="323850" y="1341120"/>
                  </a:lnTo>
                  <a:lnTo>
                    <a:pt x="324612" y="1337183"/>
                  </a:lnTo>
                  <a:lnTo>
                    <a:pt x="322580" y="1334262"/>
                  </a:lnTo>
                  <a:lnTo>
                    <a:pt x="320675" y="1331341"/>
                  </a:lnTo>
                  <a:lnTo>
                    <a:pt x="316738" y="1330579"/>
                  </a:lnTo>
                  <a:lnTo>
                    <a:pt x="313817" y="1332611"/>
                  </a:lnTo>
                  <a:lnTo>
                    <a:pt x="231648" y="1387983"/>
                  </a:lnTo>
                  <a:lnTo>
                    <a:pt x="245618" y="1394955"/>
                  </a:lnTo>
                  <a:lnTo>
                    <a:pt x="167640" y="1425194"/>
                  </a:lnTo>
                  <a:lnTo>
                    <a:pt x="247015" y="1490218"/>
                  </a:lnTo>
                  <a:lnTo>
                    <a:pt x="250952" y="1489837"/>
                  </a:lnTo>
                  <a:lnTo>
                    <a:pt x="255397" y="1484376"/>
                  </a:lnTo>
                  <a:lnTo>
                    <a:pt x="255016" y="1480312"/>
                  </a:lnTo>
                  <a:lnTo>
                    <a:pt x="202222" y="1437170"/>
                  </a:lnTo>
                  <a:lnTo>
                    <a:pt x="3964813" y="2036953"/>
                  </a:lnTo>
                  <a:lnTo>
                    <a:pt x="3966718" y="2024380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1694688" y="3244595"/>
            <a:ext cx="1165860" cy="318677"/>
          </a:xfrm>
          <a:prstGeom prst="rect">
            <a:avLst/>
          </a:prstGeom>
          <a:solidFill>
            <a:srgbClr val="6F93DC"/>
          </a:solidFill>
        </p:spPr>
        <p:txBody>
          <a:bodyPr vert="horz" wrap="square" lIns="0" tIns="4127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문제</a:t>
            </a:r>
            <a:r>
              <a:rPr sz="1800" spc="-19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분야</a:t>
            </a:r>
            <a:endParaRPr sz="1800" dirty="0">
              <a:latin typeface="에스코어 드림 3 Light" panose="020B0303030302020204" pitchFamily="34" charset="-127"/>
              <a:cs typeface="Malgun Gothic"/>
            </a:endParaRPr>
          </a:p>
        </p:txBody>
      </p:sp>
      <p:sp>
        <p:nvSpPr>
          <p:cNvPr id="75" name="object 7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spc="25" dirty="0"/>
              <a:t>22</a:t>
            </a:fld>
            <a:endParaRPr spc="25" dirty="0"/>
          </a:p>
        </p:txBody>
      </p:sp>
      <p:sp>
        <p:nvSpPr>
          <p:cNvPr id="74" name="object 74"/>
          <p:cNvSpPr txBox="1"/>
          <p:nvPr/>
        </p:nvSpPr>
        <p:spPr>
          <a:xfrm>
            <a:off x="4837176" y="3563111"/>
            <a:ext cx="2205355" cy="319959"/>
          </a:xfrm>
          <a:prstGeom prst="rect">
            <a:avLst/>
          </a:prstGeom>
          <a:solidFill>
            <a:srgbClr val="6F93DC"/>
          </a:solidFill>
        </p:spPr>
        <p:txBody>
          <a:bodyPr vert="horz" wrap="square" lIns="0" tIns="4254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35"/>
              </a:spcBef>
            </a:pP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문제</a:t>
            </a:r>
            <a:r>
              <a:rPr sz="1800" spc="-19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해결</a:t>
            </a:r>
            <a:r>
              <a:rPr sz="1800" spc="-18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방법</a:t>
            </a:r>
            <a:r>
              <a:rPr sz="1800" spc="-19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유형</a:t>
            </a:r>
            <a:endParaRPr sz="1800" dirty="0">
              <a:latin typeface="에스코어 드림 3 Light" panose="020B0303030302020204" pitchFamily="34" charset="-127"/>
              <a:cs typeface="Malgun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spc="25" dirty="0"/>
              <a:t>23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380" y="883665"/>
            <a:ext cx="5334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알고리즘과</a:t>
            </a:r>
            <a:r>
              <a:rPr spc="-365" dirty="0"/>
              <a:t> </a:t>
            </a:r>
            <a:r>
              <a:rPr dirty="0">
                <a:latin typeface="Times New Roman"/>
                <a:cs typeface="Times New Roman"/>
              </a:rPr>
              <a:t>Metho</a:t>
            </a:r>
            <a:r>
              <a:rPr spc="-5" dirty="0">
                <a:latin typeface="Times New Roman"/>
                <a:cs typeface="Times New Roman"/>
              </a:rPr>
              <a:t>d</a:t>
            </a:r>
            <a:r>
              <a:rPr dirty="0"/>
              <a:t>의</a:t>
            </a:r>
            <a:r>
              <a:rPr spc="-365" dirty="0"/>
              <a:t> </a:t>
            </a:r>
            <a:r>
              <a:rPr dirty="0"/>
              <a:t>차이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71512" y="1966912"/>
          <a:ext cx="7772400" cy="2023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25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Algorithm</a:t>
                      </a:r>
                      <a:endParaRPr sz="20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635" marB="0">
                    <a:lnL w="28575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28575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35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Method</a:t>
                      </a:r>
                      <a:endParaRPr sz="20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635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28575">
                      <a:solidFill>
                        <a:srgbClr val="3E3D00"/>
                      </a:solidFill>
                      <a:prstDash val="solid"/>
                    </a:lnR>
                    <a:lnT w="28575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38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2000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유한시간</a:t>
                      </a:r>
                      <a:r>
                        <a:rPr sz="2000" spc="-90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 </a:t>
                      </a:r>
                      <a:r>
                        <a:rPr sz="2000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내에</a:t>
                      </a:r>
                      <a:r>
                        <a:rPr sz="2000" spc="-80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 </a:t>
                      </a:r>
                      <a:r>
                        <a:rPr sz="2000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종료</a:t>
                      </a:r>
                      <a:endParaRPr sz="20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0" marB="0">
                    <a:lnL w="28575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2857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  <a:p>
                      <a:pPr marR="54610" algn="ctr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2000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유한시간</a:t>
                      </a:r>
                      <a:r>
                        <a:rPr sz="2000" spc="-70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 </a:t>
                      </a:r>
                      <a:r>
                        <a:rPr sz="2000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내에</a:t>
                      </a:r>
                      <a:r>
                        <a:rPr sz="2000" spc="-65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 </a:t>
                      </a:r>
                      <a:r>
                        <a:rPr sz="2000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종료하는</a:t>
                      </a:r>
                      <a:r>
                        <a:rPr sz="2000" spc="-70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 </a:t>
                      </a:r>
                      <a:r>
                        <a:rPr sz="2000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지</a:t>
                      </a:r>
                      <a:r>
                        <a:rPr sz="2000" spc="-55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 </a:t>
                      </a:r>
                      <a:r>
                        <a:rPr sz="2000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모름</a:t>
                      </a:r>
                      <a:endParaRPr sz="20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28575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28575">
                      <a:solidFill>
                        <a:srgbClr val="3E3D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245" y="908050"/>
            <a:ext cx="2921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알고리즘의</a:t>
            </a:r>
            <a:r>
              <a:rPr spc="-165" dirty="0"/>
              <a:t> </a:t>
            </a:r>
            <a:r>
              <a:rPr dirty="0"/>
              <a:t>예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934" y="2165908"/>
            <a:ext cx="121513" cy="130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07744" y="1962124"/>
            <a:ext cx="7198359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453765">
              <a:lnSpc>
                <a:spcPct val="120000"/>
              </a:lnSpc>
              <a:spcBef>
                <a:spcPts val="100"/>
              </a:spcBef>
            </a:pPr>
            <a:r>
              <a:rPr sz="2000" spc="7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문제:</a:t>
            </a:r>
            <a:r>
              <a:rPr sz="2000" spc="-7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사전에서</a:t>
            </a:r>
            <a:r>
              <a:rPr sz="2000" spc="-7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1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“학교”의</a:t>
            </a:r>
            <a:r>
              <a:rPr sz="2000" spc="-8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뜻</a:t>
            </a:r>
            <a:r>
              <a:rPr sz="2000" spc="-7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찾기 </a:t>
            </a:r>
            <a:r>
              <a:rPr sz="2000" spc="-68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알고리즘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 marL="413384" indent="-287020">
              <a:lnSpc>
                <a:spcPct val="100000"/>
              </a:lnSpc>
              <a:spcBef>
                <a:spcPts val="4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  <a:tab pos="414020" algn="l"/>
              </a:tabLst>
            </a:pPr>
            <a:r>
              <a:rPr sz="2000" spc="4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순차검색:</a:t>
            </a:r>
            <a:r>
              <a:rPr sz="2000" spc="-7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첫</a:t>
            </a:r>
            <a:r>
              <a:rPr sz="2000" spc="-4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쪽부터</a:t>
            </a:r>
            <a:r>
              <a:rPr sz="2000" spc="-6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1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”학교”는</a:t>
            </a:r>
            <a:r>
              <a:rPr sz="2000" spc="-7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단어가</a:t>
            </a:r>
            <a:r>
              <a:rPr sz="2000" spc="-6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나올</a:t>
            </a:r>
            <a:r>
              <a:rPr sz="2000" spc="-4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때까지</a:t>
            </a:r>
            <a:r>
              <a:rPr sz="2000" spc="-6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순서대로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 marL="413384">
              <a:lnSpc>
                <a:spcPct val="100000"/>
              </a:lnSpc>
            </a:pPr>
            <a:r>
              <a:rPr sz="2000" spc="5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찾는다.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 marL="413384" marR="90170" indent="-287020">
              <a:lnSpc>
                <a:spcPct val="100000"/>
              </a:lnSpc>
              <a:spcBef>
                <a:spcPts val="4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  <a:tab pos="414020" algn="l"/>
              </a:tabLst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수정된</a:t>
            </a:r>
            <a:r>
              <a:rPr sz="2000" spc="-6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4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이분검색:</a:t>
            </a:r>
            <a:r>
              <a:rPr sz="2000" spc="-7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사전은</a:t>
            </a:r>
            <a:r>
              <a:rPr sz="2000" spc="-5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6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“가나다”순으로</a:t>
            </a:r>
            <a:r>
              <a:rPr sz="2000" spc="-9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되어</a:t>
            </a:r>
            <a:r>
              <a:rPr sz="2000" spc="-5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있으므로</a:t>
            </a:r>
            <a:r>
              <a:rPr sz="2000" spc="-6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먼 </a:t>
            </a:r>
            <a:r>
              <a:rPr sz="2000" spc="-69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저 </a:t>
            </a:r>
            <a:r>
              <a:rPr sz="2000" spc="1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“ㅎ”이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있을 만한 곳으로 넘겨본 후 앞뒤로 뒤적여가며 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6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찾는다.</a:t>
            </a:r>
            <a:r>
              <a:rPr sz="2000" spc="-7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-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–</a:t>
            </a:r>
            <a:r>
              <a:rPr sz="2000" spc="-3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보간검색법(interpolation</a:t>
            </a:r>
            <a:r>
              <a:rPr sz="2000" spc="-7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8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search)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7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분석:</a:t>
            </a:r>
            <a:r>
              <a:rPr sz="2000" spc="-6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어떤</a:t>
            </a:r>
            <a:r>
              <a:rPr sz="2000" spc="-7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알고리즘이</a:t>
            </a:r>
            <a:r>
              <a:rPr sz="2000" spc="-7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더</a:t>
            </a:r>
            <a:r>
              <a:rPr sz="2000" spc="-5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4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좋은가?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934" y="2531668"/>
            <a:ext cx="121513" cy="13075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934" y="4543348"/>
            <a:ext cx="121513" cy="13075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spc="25" dirty="0"/>
              <a:t>24</a:t>
            </a:fld>
            <a:endParaRPr spc="2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6445" y="908050"/>
            <a:ext cx="3531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문제의</a:t>
            </a:r>
            <a:r>
              <a:rPr spc="-120" dirty="0"/>
              <a:t> </a:t>
            </a:r>
            <a:r>
              <a:rPr dirty="0"/>
              <a:t>표기</a:t>
            </a:r>
            <a:r>
              <a:rPr spc="-114" dirty="0"/>
              <a:t> </a:t>
            </a:r>
            <a:r>
              <a:rPr dirty="0"/>
              <a:t>방법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934" y="2135428"/>
            <a:ext cx="121513" cy="130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07744" y="1991995"/>
            <a:ext cx="7249159" cy="279884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56615" algn="l"/>
              </a:tabLst>
            </a:pPr>
            <a:r>
              <a:rPr sz="2000" spc="7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문제:	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답을</a:t>
            </a:r>
            <a:r>
              <a:rPr sz="2000" spc="-6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찾고자</a:t>
            </a:r>
            <a:r>
              <a:rPr sz="2000" spc="-7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던지는</a:t>
            </a:r>
            <a:r>
              <a:rPr sz="2000" spc="-7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질문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550" dirty="0">
              <a:latin typeface="에스코어 드림 3 Light" panose="020B0303030302020204" pitchFamily="34" charset="-127"/>
              <a:cs typeface="Malgun Gothic"/>
            </a:endParaRPr>
          </a:p>
          <a:p>
            <a:pPr marL="12700">
              <a:lnSpc>
                <a:spcPts val="2280"/>
              </a:lnSpc>
            </a:pPr>
            <a:r>
              <a:rPr sz="2000" spc="4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파라미터(parameter):</a:t>
            </a:r>
            <a:r>
              <a:rPr sz="2000" spc="-9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문제에서</a:t>
            </a:r>
            <a:r>
              <a:rPr sz="2000" spc="-5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특정값이</a:t>
            </a:r>
            <a:r>
              <a:rPr sz="2000" spc="-6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주어지지</a:t>
            </a:r>
            <a:r>
              <a:rPr sz="2000" spc="-6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않은</a:t>
            </a:r>
            <a:r>
              <a:rPr sz="2000" spc="-5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변수</a:t>
            </a:r>
            <a:r>
              <a:rPr sz="2000" spc="-6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43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-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매개변수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 marL="12700" marR="5080">
              <a:lnSpc>
                <a:spcPct val="220000"/>
              </a:lnSpc>
              <a:spcBef>
                <a:spcPts val="5"/>
              </a:spcBef>
              <a:tabLst>
                <a:tab pos="3597275" algn="l"/>
              </a:tabLst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문제의</a:t>
            </a:r>
            <a:r>
              <a:rPr sz="2000" spc="-4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6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사례(instance)</a:t>
            </a:r>
            <a:r>
              <a:rPr sz="2000" spc="-5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1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(입력):	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파라미터에</a:t>
            </a:r>
            <a:r>
              <a:rPr sz="2000" spc="-8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특정</a:t>
            </a:r>
            <a:r>
              <a:rPr sz="2000" spc="-7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값을</a:t>
            </a:r>
            <a:r>
              <a:rPr sz="2000" spc="-6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지정한</a:t>
            </a:r>
            <a:r>
              <a:rPr sz="2000" spc="-6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것 </a:t>
            </a:r>
            <a:r>
              <a:rPr sz="2000" spc="-69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사례에</a:t>
            </a:r>
            <a:r>
              <a:rPr sz="2000" spc="-6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대한</a:t>
            </a:r>
            <a:r>
              <a:rPr sz="2000" spc="-4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3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해답(solution)</a:t>
            </a:r>
            <a:r>
              <a:rPr sz="2000" spc="-7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10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(출력):</a:t>
            </a:r>
            <a:r>
              <a:rPr sz="2000" spc="-6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주어진</a:t>
            </a:r>
            <a:r>
              <a:rPr sz="2000" spc="-6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사례에</a:t>
            </a:r>
            <a:r>
              <a:rPr sz="2000" spc="-6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관한</a:t>
            </a:r>
            <a:r>
              <a:rPr sz="2000" spc="-4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질문에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 marL="12700">
              <a:lnSpc>
                <a:spcPts val="2160"/>
              </a:lnSpc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대한</a:t>
            </a:r>
            <a:r>
              <a:rPr sz="2000" spc="-9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답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934" y="2805988"/>
            <a:ext cx="121513" cy="13075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934" y="3750868"/>
            <a:ext cx="121513" cy="13075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934" y="4421428"/>
            <a:ext cx="121513" cy="13075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spc="25" dirty="0"/>
              <a:t>25</a:t>
            </a:fld>
            <a:endParaRPr spc="2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4505" y="941019"/>
            <a:ext cx="32651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문제의</a:t>
            </a:r>
            <a:r>
              <a:rPr spc="-155" dirty="0"/>
              <a:t> </a:t>
            </a:r>
            <a:r>
              <a:rPr spc="100" dirty="0"/>
              <a:t>예(정렬)</a:t>
            </a:r>
          </a:p>
        </p:txBody>
      </p:sp>
      <p:sp>
        <p:nvSpPr>
          <p:cNvPr id="3" name="object 3"/>
          <p:cNvSpPr/>
          <p:nvPr/>
        </p:nvSpPr>
        <p:spPr>
          <a:xfrm>
            <a:off x="5254752" y="2052827"/>
            <a:ext cx="1272540" cy="281940"/>
          </a:xfrm>
          <a:custGeom>
            <a:avLst/>
            <a:gdLst/>
            <a:ahLst/>
            <a:cxnLst/>
            <a:rect l="l" t="t" r="r" b="b"/>
            <a:pathLst>
              <a:path w="1272540" h="281939">
                <a:moveTo>
                  <a:pt x="1272540" y="0"/>
                </a:moveTo>
                <a:lnTo>
                  <a:pt x="0" y="0"/>
                </a:lnTo>
                <a:lnTo>
                  <a:pt x="0" y="281939"/>
                </a:lnTo>
                <a:lnTo>
                  <a:pt x="1272540" y="281939"/>
                </a:lnTo>
                <a:lnTo>
                  <a:pt x="127254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934" y="2152192"/>
            <a:ext cx="121513" cy="13075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7744" y="2008758"/>
            <a:ext cx="6985634" cy="2099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문</a:t>
            </a:r>
            <a:r>
              <a:rPr sz="20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제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: 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개의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수로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구성된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리스트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S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를</a:t>
            </a:r>
            <a:r>
              <a:rPr sz="2000" spc="-2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비내림차순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(non</a:t>
            </a:r>
            <a:r>
              <a:rPr sz="2000" spc="-15" dirty="0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ecr</a:t>
            </a:r>
            <a:r>
              <a:rPr sz="2000" spc="-15" dirty="0">
                <a:solidFill>
                  <a:srgbClr val="3E3D00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as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ng  o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r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de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r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으로</a:t>
            </a:r>
            <a:r>
              <a:rPr sz="2000" spc="-25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정렬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(s</a:t>
            </a:r>
            <a:r>
              <a:rPr sz="2000" spc="10" dirty="0">
                <a:solidFill>
                  <a:srgbClr val="3E3D00"/>
                </a:solidFill>
                <a:latin typeface="Times New Roman"/>
                <a:cs typeface="Times New Roman"/>
              </a:rPr>
              <a:t>o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rt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하</a:t>
            </a:r>
            <a:r>
              <a:rPr sz="2000" spc="-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라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파라미터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sz="2000" spc="-5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S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sz="2000" spc="-3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사례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(inst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an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ce)</a:t>
            </a:r>
            <a:r>
              <a:rPr sz="2000" spc="-4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–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파라미터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에</a:t>
            </a:r>
            <a:r>
              <a:rPr sz="2000" spc="-229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어떤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값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을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대입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한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경우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 marL="1143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입력의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예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S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[10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sz="2000" spc="10" dirty="0">
                <a:solidFill>
                  <a:srgbClr val="3E3D00"/>
                </a:solidFill>
                <a:latin typeface="Times New Roman"/>
                <a:cs typeface="Times New Roman"/>
              </a:rPr>
              <a:t>7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,11,5,1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8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],</a:t>
            </a:r>
            <a:r>
              <a:rPr sz="2000" spc="-8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= 6</a:t>
            </a:r>
            <a:endParaRPr sz="2000" dirty="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출력의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예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S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[5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sz="2000" spc="10" dirty="0">
                <a:solidFill>
                  <a:srgbClr val="3E3D00"/>
                </a:solidFill>
                <a:latin typeface="Times New Roman"/>
                <a:cs typeface="Times New Roman"/>
              </a:rPr>
              <a:t>7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sz="2000" spc="10" dirty="0">
                <a:solidFill>
                  <a:srgbClr val="3E3D00"/>
                </a:solidFill>
                <a:latin typeface="Times New Roman"/>
                <a:cs typeface="Times New Roman"/>
              </a:rPr>
              <a:t>8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0,11,13]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934" y="2822752"/>
            <a:ext cx="121513" cy="13075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934" y="3188512"/>
            <a:ext cx="121513" cy="130759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853249" y="923353"/>
            <a:ext cx="1437640" cy="581025"/>
            <a:chOff x="853249" y="923353"/>
            <a:chExt cx="1437640" cy="581025"/>
          </a:xfrm>
        </p:grpSpPr>
        <p:sp>
          <p:nvSpPr>
            <p:cNvPr id="9" name="object 9"/>
            <p:cNvSpPr/>
            <p:nvPr/>
          </p:nvSpPr>
          <p:spPr>
            <a:xfrm>
              <a:off x="858011" y="928116"/>
              <a:ext cx="1428115" cy="571500"/>
            </a:xfrm>
            <a:custGeom>
              <a:avLst/>
              <a:gdLst/>
              <a:ahLst/>
              <a:cxnLst/>
              <a:rect l="l" t="t" r="r" b="b"/>
              <a:pathLst>
                <a:path w="1428114" h="571500">
                  <a:moveTo>
                    <a:pt x="1332738" y="0"/>
                  </a:moveTo>
                  <a:lnTo>
                    <a:pt x="95250" y="0"/>
                  </a:lnTo>
                  <a:lnTo>
                    <a:pt x="58175" y="7489"/>
                  </a:lnTo>
                  <a:lnTo>
                    <a:pt x="27898" y="27908"/>
                  </a:lnTo>
                  <a:lnTo>
                    <a:pt x="7485" y="58185"/>
                  </a:lnTo>
                  <a:lnTo>
                    <a:pt x="0" y="95250"/>
                  </a:lnTo>
                  <a:lnTo>
                    <a:pt x="0" y="476250"/>
                  </a:lnTo>
                  <a:lnTo>
                    <a:pt x="7485" y="513314"/>
                  </a:lnTo>
                  <a:lnTo>
                    <a:pt x="27898" y="543591"/>
                  </a:lnTo>
                  <a:lnTo>
                    <a:pt x="58175" y="564010"/>
                  </a:lnTo>
                  <a:lnTo>
                    <a:pt x="95250" y="571500"/>
                  </a:lnTo>
                  <a:lnTo>
                    <a:pt x="1332738" y="571500"/>
                  </a:lnTo>
                  <a:lnTo>
                    <a:pt x="1369802" y="564010"/>
                  </a:lnTo>
                  <a:lnTo>
                    <a:pt x="1400079" y="543591"/>
                  </a:lnTo>
                  <a:lnTo>
                    <a:pt x="1420498" y="513314"/>
                  </a:lnTo>
                  <a:lnTo>
                    <a:pt x="1427988" y="476250"/>
                  </a:lnTo>
                  <a:lnTo>
                    <a:pt x="1427988" y="95250"/>
                  </a:lnTo>
                  <a:lnTo>
                    <a:pt x="1420498" y="58185"/>
                  </a:lnTo>
                  <a:lnTo>
                    <a:pt x="1400079" y="27908"/>
                  </a:lnTo>
                  <a:lnTo>
                    <a:pt x="1369802" y="7489"/>
                  </a:lnTo>
                  <a:lnTo>
                    <a:pt x="1332738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58011" y="928116"/>
              <a:ext cx="1428115" cy="571500"/>
            </a:xfrm>
            <a:custGeom>
              <a:avLst/>
              <a:gdLst/>
              <a:ahLst/>
              <a:cxnLst/>
              <a:rect l="l" t="t" r="r" b="b"/>
              <a:pathLst>
                <a:path w="1428114" h="571500">
                  <a:moveTo>
                    <a:pt x="0" y="95250"/>
                  </a:moveTo>
                  <a:lnTo>
                    <a:pt x="7485" y="58185"/>
                  </a:lnTo>
                  <a:lnTo>
                    <a:pt x="27898" y="27908"/>
                  </a:lnTo>
                  <a:lnTo>
                    <a:pt x="58175" y="7489"/>
                  </a:lnTo>
                  <a:lnTo>
                    <a:pt x="95250" y="0"/>
                  </a:lnTo>
                  <a:lnTo>
                    <a:pt x="1332738" y="0"/>
                  </a:lnTo>
                  <a:lnTo>
                    <a:pt x="1369802" y="7489"/>
                  </a:lnTo>
                  <a:lnTo>
                    <a:pt x="1400079" y="27908"/>
                  </a:lnTo>
                  <a:lnTo>
                    <a:pt x="1420498" y="58185"/>
                  </a:lnTo>
                  <a:lnTo>
                    <a:pt x="1427988" y="95250"/>
                  </a:lnTo>
                  <a:lnTo>
                    <a:pt x="1427988" y="476250"/>
                  </a:lnTo>
                  <a:lnTo>
                    <a:pt x="1420498" y="513314"/>
                  </a:lnTo>
                  <a:lnTo>
                    <a:pt x="1400079" y="543591"/>
                  </a:lnTo>
                  <a:lnTo>
                    <a:pt x="1369802" y="564010"/>
                  </a:lnTo>
                  <a:lnTo>
                    <a:pt x="1332738" y="571500"/>
                  </a:lnTo>
                  <a:lnTo>
                    <a:pt x="95250" y="571500"/>
                  </a:lnTo>
                  <a:lnTo>
                    <a:pt x="58175" y="564010"/>
                  </a:lnTo>
                  <a:lnTo>
                    <a:pt x="27898" y="543591"/>
                  </a:lnTo>
                  <a:lnTo>
                    <a:pt x="7485" y="513314"/>
                  </a:lnTo>
                  <a:lnTo>
                    <a:pt x="0" y="476250"/>
                  </a:lnTo>
                  <a:lnTo>
                    <a:pt x="0" y="95250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64183" y="1012647"/>
            <a:ext cx="10922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예</a:t>
            </a:r>
            <a:r>
              <a:rPr sz="2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제</a:t>
            </a:r>
            <a:r>
              <a:rPr sz="2400" spc="-25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400" spc="-5" dirty="0">
                <a:solidFill>
                  <a:srgbClr val="3E3D00"/>
                </a:solidFill>
                <a:latin typeface="Times New Roman"/>
                <a:cs typeface="Times New Roman"/>
              </a:rPr>
              <a:t>1.1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spc="25" dirty="0"/>
              <a:t>26</a:t>
            </a:fld>
            <a:endParaRPr spc="2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4657" y="941019"/>
            <a:ext cx="32651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문제의</a:t>
            </a:r>
            <a:r>
              <a:rPr spc="-150" dirty="0"/>
              <a:t> </a:t>
            </a:r>
            <a:r>
              <a:rPr spc="100" dirty="0"/>
              <a:t>예(검색)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934" y="2152192"/>
            <a:ext cx="121513" cy="130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19352" y="2008758"/>
            <a:ext cx="7157720" cy="2099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0965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문</a:t>
            </a:r>
            <a:r>
              <a:rPr sz="20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제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sz="2000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어떤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수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x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가</a:t>
            </a:r>
            <a:r>
              <a:rPr sz="2000" spc="29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개의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수로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구성된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리스트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S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에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있는지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결정하  </a:t>
            </a:r>
            <a:r>
              <a:rPr sz="20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라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S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에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있으면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19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“예</a:t>
            </a:r>
            <a:r>
              <a:rPr sz="2000" spc="114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”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sz="2000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없으면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1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“아니오</a:t>
            </a:r>
            <a:r>
              <a:rPr sz="2000" spc="6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”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로</a:t>
            </a:r>
            <a:r>
              <a:rPr sz="2000" spc="-23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답하시오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파라미터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sz="2000" spc="-4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S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sz="2000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sz="2000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x</a:t>
            </a:r>
            <a:endParaRPr sz="2000" dirty="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사례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(instance)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입력의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예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sz="2000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S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= [</a:t>
            </a:r>
            <a:r>
              <a:rPr sz="2000" spc="10" dirty="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0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7,11,5,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3,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8]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sz="2000" spc="-2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sz="2000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6,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x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sz="2000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5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출력의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예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sz="2000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“</a:t>
            </a:r>
            <a:r>
              <a:rPr sz="2000" spc="12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예”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934" y="2822752"/>
            <a:ext cx="121513" cy="13075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934" y="3188512"/>
            <a:ext cx="121513" cy="130759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638365" y="923353"/>
            <a:ext cx="1437640" cy="581025"/>
            <a:chOff x="638365" y="923353"/>
            <a:chExt cx="1437640" cy="581025"/>
          </a:xfrm>
        </p:grpSpPr>
        <p:sp>
          <p:nvSpPr>
            <p:cNvPr id="8" name="object 8"/>
            <p:cNvSpPr/>
            <p:nvPr/>
          </p:nvSpPr>
          <p:spPr>
            <a:xfrm>
              <a:off x="643127" y="928116"/>
              <a:ext cx="1428115" cy="571500"/>
            </a:xfrm>
            <a:custGeom>
              <a:avLst/>
              <a:gdLst/>
              <a:ahLst/>
              <a:cxnLst/>
              <a:rect l="l" t="t" r="r" b="b"/>
              <a:pathLst>
                <a:path w="1428114" h="571500">
                  <a:moveTo>
                    <a:pt x="1332738" y="0"/>
                  </a:moveTo>
                  <a:lnTo>
                    <a:pt x="95250" y="0"/>
                  </a:lnTo>
                  <a:lnTo>
                    <a:pt x="58175" y="7489"/>
                  </a:lnTo>
                  <a:lnTo>
                    <a:pt x="27898" y="27908"/>
                  </a:lnTo>
                  <a:lnTo>
                    <a:pt x="7485" y="58185"/>
                  </a:lnTo>
                  <a:lnTo>
                    <a:pt x="0" y="95250"/>
                  </a:lnTo>
                  <a:lnTo>
                    <a:pt x="0" y="476250"/>
                  </a:lnTo>
                  <a:lnTo>
                    <a:pt x="7485" y="513314"/>
                  </a:lnTo>
                  <a:lnTo>
                    <a:pt x="27898" y="543591"/>
                  </a:lnTo>
                  <a:lnTo>
                    <a:pt x="58175" y="564010"/>
                  </a:lnTo>
                  <a:lnTo>
                    <a:pt x="95250" y="571500"/>
                  </a:lnTo>
                  <a:lnTo>
                    <a:pt x="1332738" y="571500"/>
                  </a:lnTo>
                  <a:lnTo>
                    <a:pt x="1369802" y="564010"/>
                  </a:lnTo>
                  <a:lnTo>
                    <a:pt x="1400079" y="543591"/>
                  </a:lnTo>
                  <a:lnTo>
                    <a:pt x="1420498" y="513314"/>
                  </a:lnTo>
                  <a:lnTo>
                    <a:pt x="1427988" y="476250"/>
                  </a:lnTo>
                  <a:lnTo>
                    <a:pt x="1427988" y="95250"/>
                  </a:lnTo>
                  <a:lnTo>
                    <a:pt x="1420498" y="58185"/>
                  </a:lnTo>
                  <a:lnTo>
                    <a:pt x="1400079" y="27908"/>
                  </a:lnTo>
                  <a:lnTo>
                    <a:pt x="1369802" y="7489"/>
                  </a:lnTo>
                  <a:lnTo>
                    <a:pt x="1332738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3127" y="928116"/>
              <a:ext cx="1428115" cy="571500"/>
            </a:xfrm>
            <a:custGeom>
              <a:avLst/>
              <a:gdLst/>
              <a:ahLst/>
              <a:cxnLst/>
              <a:rect l="l" t="t" r="r" b="b"/>
              <a:pathLst>
                <a:path w="1428114" h="571500">
                  <a:moveTo>
                    <a:pt x="0" y="95250"/>
                  </a:moveTo>
                  <a:lnTo>
                    <a:pt x="7485" y="58185"/>
                  </a:lnTo>
                  <a:lnTo>
                    <a:pt x="27898" y="27908"/>
                  </a:lnTo>
                  <a:lnTo>
                    <a:pt x="58175" y="7489"/>
                  </a:lnTo>
                  <a:lnTo>
                    <a:pt x="95250" y="0"/>
                  </a:lnTo>
                  <a:lnTo>
                    <a:pt x="1332738" y="0"/>
                  </a:lnTo>
                  <a:lnTo>
                    <a:pt x="1369802" y="7489"/>
                  </a:lnTo>
                  <a:lnTo>
                    <a:pt x="1400079" y="27908"/>
                  </a:lnTo>
                  <a:lnTo>
                    <a:pt x="1420498" y="58185"/>
                  </a:lnTo>
                  <a:lnTo>
                    <a:pt x="1427988" y="95250"/>
                  </a:lnTo>
                  <a:lnTo>
                    <a:pt x="1427988" y="476250"/>
                  </a:lnTo>
                  <a:lnTo>
                    <a:pt x="1420498" y="513314"/>
                  </a:lnTo>
                  <a:lnTo>
                    <a:pt x="1400079" y="543591"/>
                  </a:lnTo>
                  <a:lnTo>
                    <a:pt x="1369802" y="564010"/>
                  </a:lnTo>
                  <a:lnTo>
                    <a:pt x="1332738" y="571500"/>
                  </a:lnTo>
                  <a:lnTo>
                    <a:pt x="95250" y="571500"/>
                  </a:lnTo>
                  <a:lnTo>
                    <a:pt x="58175" y="564010"/>
                  </a:lnTo>
                  <a:lnTo>
                    <a:pt x="27898" y="543591"/>
                  </a:lnTo>
                  <a:lnTo>
                    <a:pt x="7485" y="513314"/>
                  </a:lnTo>
                  <a:lnTo>
                    <a:pt x="0" y="476250"/>
                  </a:lnTo>
                  <a:lnTo>
                    <a:pt x="0" y="95250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49604" y="1012647"/>
            <a:ext cx="10928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예제</a:t>
            </a:r>
            <a:r>
              <a:rPr sz="2400" spc="-25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400" spc="-5" dirty="0">
                <a:solidFill>
                  <a:srgbClr val="3E3D00"/>
                </a:solidFill>
                <a:latin typeface="Times New Roman"/>
                <a:cs typeface="Times New Roman"/>
              </a:rPr>
              <a:t>1.2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spc="25" dirty="0"/>
              <a:t>27</a:t>
            </a:fld>
            <a:endParaRPr spc="2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391" y="1352601"/>
            <a:ext cx="7421245" cy="519308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 marR="267970" algn="just">
              <a:lnSpc>
                <a:spcPct val="116799"/>
              </a:lnSpc>
              <a:spcBef>
                <a:spcPts val="95"/>
              </a:spcBef>
            </a:pPr>
            <a:r>
              <a:rPr sz="2000" u="sng" spc="5" dirty="0">
                <a:solidFill>
                  <a:srgbClr val="3D010C"/>
                </a:solidFill>
                <a:uFill>
                  <a:solidFill>
                    <a:srgbClr val="3D010C"/>
                  </a:solidFill>
                </a:uFill>
                <a:latin typeface="에스코어 드림 3 Light" panose="020B0303030302020204" pitchFamily="34" charset="-127"/>
                <a:cs typeface="Malgun Gothic"/>
              </a:rPr>
              <a:t>자연</a:t>
            </a:r>
            <a:r>
              <a:rPr sz="2000" u="sng" dirty="0">
                <a:solidFill>
                  <a:srgbClr val="3D010C"/>
                </a:solidFill>
                <a:uFill>
                  <a:solidFill>
                    <a:srgbClr val="3D010C"/>
                  </a:solidFill>
                </a:uFill>
                <a:latin typeface="에스코어 드림 3 Light" panose="020B0303030302020204" pitchFamily="34" charset="-127"/>
                <a:cs typeface="Malgun Gothic"/>
              </a:rPr>
              <a:t>어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sz="2000" spc="-3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한</a:t>
            </a:r>
            <a:r>
              <a:rPr sz="2000" spc="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글</a:t>
            </a:r>
            <a:r>
              <a:rPr sz="2000" spc="-21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또</a:t>
            </a:r>
            <a:r>
              <a:rPr sz="2000" spc="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는</a:t>
            </a:r>
            <a:r>
              <a:rPr sz="2000" spc="-2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영</a:t>
            </a:r>
            <a:r>
              <a:rPr sz="2000" spc="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어</a:t>
            </a:r>
            <a:r>
              <a:rPr sz="2000" spc="-21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–</a:t>
            </a:r>
            <a:r>
              <a:rPr sz="2000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문제</a:t>
            </a:r>
            <a:r>
              <a:rPr sz="2000" spc="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를</a:t>
            </a:r>
            <a:r>
              <a:rPr sz="2000" spc="-22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정확하</a:t>
            </a:r>
            <a:r>
              <a:rPr sz="2000" spc="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게</a:t>
            </a:r>
            <a:r>
              <a:rPr sz="2000" spc="-21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기술하는</a:t>
            </a:r>
            <a:r>
              <a:rPr sz="2000" spc="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데</a:t>
            </a:r>
            <a:r>
              <a:rPr sz="2000" spc="-22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어려</a:t>
            </a:r>
            <a:r>
              <a:rPr sz="2000" spc="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움</a:t>
            </a:r>
            <a:r>
              <a:rPr sz="2000" spc="-229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있  음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r>
              <a:rPr sz="2000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상대적으로</a:t>
            </a:r>
            <a:r>
              <a:rPr sz="2000" spc="-22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긴</a:t>
            </a:r>
            <a:r>
              <a:rPr sz="2000" spc="-21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문장이</a:t>
            </a:r>
            <a:r>
              <a:rPr sz="2000" spc="-21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필요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r>
              <a:rPr sz="2000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해석하는</a:t>
            </a:r>
            <a:r>
              <a:rPr sz="2000" spc="-229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사람에</a:t>
            </a:r>
            <a:r>
              <a:rPr sz="2000" spc="-21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따라</a:t>
            </a:r>
            <a:r>
              <a:rPr sz="2000" spc="-21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다르게</a:t>
            </a:r>
            <a:r>
              <a:rPr sz="2000" spc="-22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해 </a:t>
            </a:r>
            <a:r>
              <a:rPr sz="2000" spc="-69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석할</a:t>
            </a:r>
            <a:r>
              <a:rPr sz="2000" spc="-21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가능성</a:t>
            </a:r>
            <a:r>
              <a:rPr sz="2000" spc="-21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존재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 marL="25400" algn="just">
              <a:lnSpc>
                <a:spcPct val="100000"/>
              </a:lnSpc>
              <a:spcBef>
                <a:spcPts val="875"/>
              </a:spcBef>
            </a:pPr>
            <a:r>
              <a:rPr sz="2000" u="sng" dirty="0">
                <a:solidFill>
                  <a:srgbClr val="3D010C"/>
                </a:solidFill>
                <a:uFill>
                  <a:solidFill>
                    <a:srgbClr val="3D010C"/>
                  </a:solidFill>
                </a:uFill>
                <a:latin typeface="에스코어 드림 3 Light" panose="020B0303030302020204" pitchFamily="34" charset="-127"/>
                <a:cs typeface="Malgun Gothic"/>
              </a:rPr>
              <a:t>프로그래밍언</a:t>
            </a:r>
            <a:r>
              <a:rPr sz="2000" u="sng" spc="-15" dirty="0">
                <a:solidFill>
                  <a:srgbClr val="3D010C"/>
                </a:solidFill>
                <a:uFill>
                  <a:solidFill>
                    <a:srgbClr val="3D010C"/>
                  </a:solidFill>
                </a:uFill>
                <a:latin typeface="에스코어 드림 3 Light" panose="020B0303030302020204" pitchFamily="34" charset="-127"/>
                <a:cs typeface="Malgun Gothic"/>
              </a:rPr>
              <a:t>어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sz="2000" spc="-3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C,</a:t>
            </a:r>
            <a:r>
              <a:rPr sz="2000" spc="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C++, Ja</a:t>
            </a:r>
            <a:r>
              <a:rPr sz="2000" spc="5" dirty="0">
                <a:solidFill>
                  <a:srgbClr val="3D010C"/>
                </a:solidFill>
                <a:latin typeface="Times New Roman"/>
                <a:cs typeface="Times New Roman"/>
              </a:rPr>
              <a:t>v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a,</a:t>
            </a:r>
            <a:r>
              <a:rPr sz="2000" spc="-1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ML</a:t>
            </a:r>
            <a:r>
              <a:rPr sz="2000" spc="-3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등</a:t>
            </a:r>
            <a:r>
              <a:rPr sz="2000" spc="-21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–</a:t>
            </a:r>
            <a:r>
              <a:rPr sz="2000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너무나</a:t>
            </a:r>
            <a:r>
              <a:rPr sz="2000" spc="-21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구체적인</a:t>
            </a:r>
            <a:r>
              <a:rPr sz="2000" spc="-229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기술을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 marL="25400" algn="just">
              <a:lnSpc>
                <a:spcPct val="100000"/>
              </a:lnSpc>
              <a:spcBef>
                <a:spcPts val="395"/>
              </a:spcBef>
            </a:pPr>
            <a:r>
              <a:rPr sz="2000" spc="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해야</a:t>
            </a:r>
            <a:r>
              <a:rPr sz="2000" spc="-21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하므로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sz="2000" spc="-2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알고리즘</a:t>
            </a:r>
            <a:r>
              <a:rPr sz="2000" spc="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을</a:t>
            </a:r>
            <a:r>
              <a:rPr sz="2000" spc="-22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이해하는</a:t>
            </a:r>
            <a:r>
              <a:rPr sz="2000" spc="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데</a:t>
            </a:r>
            <a:r>
              <a:rPr sz="2000" spc="-22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어려움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 marL="25400">
              <a:lnSpc>
                <a:spcPct val="100000"/>
              </a:lnSpc>
              <a:spcBef>
                <a:spcPts val="890"/>
              </a:spcBef>
            </a:pPr>
            <a:r>
              <a:rPr sz="2000" u="sng" dirty="0">
                <a:solidFill>
                  <a:srgbClr val="3D010C"/>
                </a:solidFill>
                <a:uFill>
                  <a:solidFill>
                    <a:srgbClr val="3D010C"/>
                  </a:solidFill>
                </a:uFill>
                <a:latin typeface="에스코어 드림 3 Light" panose="020B0303030302020204" pitchFamily="34" charset="-127"/>
                <a:cs typeface="Malgun Gothic"/>
              </a:rPr>
              <a:t>의사코드</a:t>
            </a:r>
            <a:r>
              <a:rPr sz="2000" u="sng" dirty="0">
                <a:solidFill>
                  <a:srgbClr val="3D010C"/>
                </a:solidFill>
                <a:uFill>
                  <a:solidFill>
                    <a:srgbClr val="3D010C"/>
                  </a:solidFill>
                </a:uFill>
                <a:latin typeface="Times New Roman"/>
                <a:cs typeface="Times New Roman"/>
              </a:rPr>
              <a:t>(pseudo-code)</a:t>
            </a:r>
            <a:endParaRPr sz="2000" dirty="0">
              <a:latin typeface="Times New Roman"/>
              <a:cs typeface="Times New Roman"/>
            </a:endParaRPr>
          </a:p>
          <a:p>
            <a:pPr marL="426084" indent="-287020">
              <a:lnSpc>
                <a:spcPct val="100000"/>
              </a:lnSpc>
              <a:spcBef>
                <a:spcPts val="8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26084" algn="l"/>
                <a:tab pos="426720" algn="l"/>
              </a:tabLst>
            </a:pPr>
            <a:r>
              <a:rPr sz="2000" spc="5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의사(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疑似</a:t>
            </a:r>
            <a:r>
              <a:rPr sz="2000" spc="18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):</a:t>
            </a:r>
            <a:r>
              <a:rPr sz="2000" spc="-1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실제와</a:t>
            </a:r>
            <a:r>
              <a:rPr sz="2000" spc="-8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비슷한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 marL="426084" indent="-287020">
              <a:lnSpc>
                <a:spcPct val="10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26084" algn="l"/>
                <a:tab pos="426720" algn="l"/>
              </a:tabLst>
            </a:pP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직접</a:t>
            </a:r>
            <a:r>
              <a:rPr sz="2000" spc="-21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실행할</a:t>
            </a:r>
            <a:r>
              <a:rPr sz="2000" spc="-21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수</a:t>
            </a:r>
            <a:r>
              <a:rPr sz="2000" spc="-21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있는</a:t>
            </a:r>
            <a:r>
              <a:rPr sz="2000" spc="-21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프로그래밍언어는</a:t>
            </a:r>
            <a:r>
              <a:rPr sz="2000" spc="-23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아니지만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sz="2000" spc="-2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거의</a:t>
            </a:r>
            <a:r>
              <a:rPr sz="2000" spc="-21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실제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 marL="426084">
              <a:lnSpc>
                <a:spcPct val="100000"/>
              </a:lnSpc>
              <a:spcBef>
                <a:spcPts val="405"/>
              </a:spcBef>
            </a:pP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프로그램</a:t>
            </a:r>
            <a:r>
              <a:rPr sz="2000" spc="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에</a:t>
            </a:r>
            <a:r>
              <a:rPr sz="2000" spc="-229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가깝게</a:t>
            </a:r>
            <a:r>
              <a:rPr sz="2000" spc="-22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계산과정</a:t>
            </a:r>
            <a:r>
              <a:rPr sz="2000" spc="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을</a:t>
            </a:r>
            <a:r>
              <a:rPr sz="2000" spc="-22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표현</a:t>
            </a:r>
            <a:r>
              <a:rPr sz="2000" spc="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할</a:t>
            </a:r>
            <a:r>
              <a:rPr sz="2000" spc="-229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수</a:t>
            </a:r>
            <a:r>
              <a:rPr sz="2000" spc="-204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있</a:t>
            </a:r>
            <a:r>
              <a:rPr sz="2000" spc="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는</a:t>
            </a:r>
            <a:r>
              <a:rPr sz="2000" spc="-21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언어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 marL="25400" marR="2921635" indent="114300">
              <a:lnSpc>
                <a:spcPct val="136500"/>
              </a:lnSpc>
              <a:spcBef>
                <a:spcPts val="5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26084" algn="l"/>
                <a:tab pos="426720" algn="l"/>
              </a:tabLst>
            </a:pP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간결하면서도</a:t>
            </a:r>
            <a:r>
              <a:rPr sz="2000" spc="-22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정확한</a:t>
            </a:r>
            <a:r>
              <a:rPr sz="2000" spc="-22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의미</a:t>
            </a:r>
            <a:r>
              <a:rPr sz="2000" spc="-21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표현</a:t>
            </a:r>
            <a:r>
              <a:rPr sz="2000" spc="-21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가능  알고리즘은</a:t>
            </a:r>
            <a:r>
              <a:rPr sz="2000" spc="-23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보통</a:t>
            </a:r>
            <a:r>
              <a:rPr sz="2000" spc="-21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의사코드로</a:t>
            </a:r>
            <a:r>
              <a:rPr sz="2000" spc="-22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표현한다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890"/>
              </a:spcBef>
            </a:pPr>
            <a:r>
              <a:rPr sz="2000" spc="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이</a:t>
            </a:r>
            <a:r>
              <a:rPr sz="2000" spc="-21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강의에서</a:t>
            </a:r>
            <a:r>
              <a:rPr sz="2000" spc="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는</a:t>
            </a:r>
            <a:r>
              <a:rPr sz="2000" spc="-229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-5" dirty="0">
                <a:solidFill>
                  <a:srgbClr val="3D010C"/>
                </a:solidFill>
                <a:latin typeface="Times New Roman"/>
                <a:cs typeface="Times New Roman"/>
              </a:rPr>
              <a:t>C++</a:t>
            </a:r>
            <a:r>
              <a:rPr sz="2000" spc="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에</a:t>
            </a:r>
            <a:r>
              <a:rPr sz="2000" spc="-204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가까</a:t>
            </a:r>
            <a:r>
              <a:rPr sz="2000" spc="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운</a:t>
            </a:r>
            <a:r>
              <a:rPr sz="2000" spc="-229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의사코드</a:t>
            </a:r>
            <a:r>
              <a:rPr sz="2000" spc="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를</a:t>
            </a:r>
            <a:r>
              <a:rPr sz="2000" spc="-22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사용한다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426084" indent="-287020">
              <a:lnSpc>
                <a:spcPct val="10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26084" algn="l"/>
                <a:tab pos="426720" algn="l"/>
              </a:tabLst>
            </a:pP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의미전달에</a:t>
            </a:r>
            <a:r>
              <a:rPr sz="2000" spc="-22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문제가</a:t>
            </a:r>
            <a:r>
              <a:rPr sz="2000" spc="-21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없을</a:t>
            </a:r>
            <a:r>
              <a:rPr sz="2000" spc="-21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경우에는</a:t>
            </a:r>
            <a:r>
              <a:rPr sz="2000" spc="-22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축약된</a:t>
            </a:r>
            <a:r>
              <a:rPr sz="2000" spc="-21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형태의</a:t>
            </a:r>
            <a:r>
              <a:rPr sz="2000" spc="-22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코드로</a:t>
            </a:r>
            <a:r>
              <a:rPr sz="2000" spc="-21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표</a:t>
            </a:r>
            <a:r>
              <a:rPr sz="2000" spc="-13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시</a:t>
            </a:r>
            <a:r>
              <a:rPr sz="1950" spc="30" baseline="-1282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28</a:t>
            </a:r>
            <a:endParaRPr sz="1950" baseline="-12820" dirty="0">
              <a:latin typeface="에스코어 드림 3 Light" panose="020B0303030302020204" pitchFamily="34" charset="-127"/>
              <a:cs typeface="Malgun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02457" y="685622"/>
            <a:ext cx="33407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알고리즘</a:t>
            </a:r>
            <a:r>
              <a:rPr dirty="0"/>
              <a:t>의</a:t>
            </a:r>
            <a:r>
              <a:rPr spc="-370" dirty="0"/>
              <a:t> </a:t>
            </a:r>
            <a:r>
              <a:rPr spc="-5" dirty="0"/>
              <a:t>표기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4509" y="1546656"/>
            <a:ext cx="121513" cy="13075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4509" y="2674416"/>
            <a:ext cx="121513" cy="13075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4509" y="3446957"/>
            <a:ext cx="121513" cy="13075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4509" y="5467845"/>
            <a:ext cx="121513" cy="13075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4509" y="5885421"/>
            <a:ext cx="121513" cy="130759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868677" y="2817876"/>
          <a:ext cx="6096000" cy="2819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819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solidFill>
                            <a:srgbClr val="E7F8C7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5</a:t>
                      </a:r>
                      <a:endParaRPr sz="14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solidFill>
                            <a:srgbClr val="E7F8C7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3</a:t>
                      </a:r>
                      <a:endParaRPr sz="14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solidFill>
                            <a:srgbClr val="E7F8C7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8</a:t>
                      </a:r>
                      <a:endParaRPr sz="14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solidFill>
                            <a:srgbClr val="E7F8C7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2</a:t>
                      </a:r>
                      <a:endParaRPr sz="14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solidFill>
                            <a:srgbClr val="E7F8C7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9</a:t>
                      </a:r>
                      <a:endParaRPr sz="14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solidFill>
                            <a:srgbClr val="E7F8C7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4</a:t>
                      </a:r>
                      <a:endParaRPr sz="14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solidFill>
                            <a:srgbClr val="E7F8C7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7</a:t>
                      </a:r>
                      <a:endParaRPr sz="14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solidFill>
                            <a:srgbClr val="E7F8C7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1</a:t>
                      </a:r>
                      <a:endParaRPr sz="14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solidFill>
                            <a:srgbClr val="E7F8C7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0</a:t>
                      </a:r>
                      <a:endParaRPr sz="14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solidFill>
                            <a:srgbClr val="E7F8C7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6</a:t>
                      </a:r>
                      <a:endParaRPr sz="14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969770" y="2475991"/>
            <a:ext cx="406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E3D00"/>
                </a:solidFill>
                <a:latin typeface="Arial MT"/>
                <a:cs typeface="Arial MT"/>
              </a:rPr>
              <a:t>a[</a:t>
            </a:r>
            <a:r>
              <a:rPr sz="1800" spc="-15" dirty="0">
                <a:solidFill>
                  <a:srgbClr val="3E3D00"/>
                </a:solidFill>
                <a:latin typeface="Arial MT"/>
                <a:cs typeface="Arial MT"/>
              </a:rPr>
              <a:t>0</a:t>
            </a:r>
            <a:r>
              <a:rPr sz="1800" dirty="0">
                <a:solidFill>
                  <a:srgbClr val="3E3D00"/>
                </a:solidFill>
                <a:latin typeface="Arial MT"/>
                <a:cs typeface="Arial MT"/>
              </a:rPr>
              <a:t>]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1185" y="2475991"/>
            <a:ext cx="406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E3D00"/>
                </a:solidFill>
                <a:latin typeface="Arial MT"/>
                <a:cs typeface="Arial MT"/>
              </a:rPr>
              <a:t>a[</a:t>
            </a:r>
            <a:r>
              <a:rPr sz="1800" spc="-15" dirty="0">
                <a:solidFill>
                  <a:srgbClr val="3E3D00"/>
                </a:solidFill>
                <a:latin typeface="Arial MT"/>
                <a:cs typeface="Arial MT"/>
              </a:rPr>
              <a:t>1</a:t>
            </a:r>
            <a:r>
              <a:rPr sz="1800" dirty="0">
                <a:solidFill>
                  <a:srgbClr val="3E3D00"/>
                </a:solidFill>
                <a:latin typeface="Arial MT"/>
                <a:cs typeface="Arial MT"/>
              </a:rPr>
              <a:t>]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14242" y="2475991"/>
            <a:ext cx="406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E3D00"/>
                </a:solidFill>
                <a:latin typeface="Arial MT"/>
                <a:cs typeface="Arial MT"/>
              </a:rPr>
              <a:t>a[</a:t>
            </a:r>
            <a:r>
              <a:rPr sz="1800" spc="-15" dirty="0">
                <a:solidFill>
                  <a:srgbClr val="3E3D00"/>
                </a:solidFill>
                <a:latin typeface="Arial MT"/>
                <a:cs typeface="Arial MT"/>
              </a:rPr>
              <a:t>2</a:t>
            </a:r>
            <a:r>
              <a:rPr sz="1800" dirty="0">
                <a:solidFill>
                  <a:srgbClr val="3E3D00"/>
                </a:solidFill>
                <a:latin typeface="Arial MT"/>
                <a:cs typeface="Arial MT"/>
              </a:rPr>
              <a:t>]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97553" y="2475991"/>
            <a:ext cx="406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E3D00"/>
                </a:solidFill>
                <a:latin typeface="Arial MT"/>
                <a:cs typeface="Arial MT"/>
              </a:rPr>
              <a:t>a[</a:t>
            </a:r>
            <a:r>
              <a:rPr sz="1800" spc="-15" dirty="0">
                <a:solidFill>
                  <a:srgbClr val="3E3D00"/>
                </a:solidFill>
                <a:latin typeface="Arial MT"/>
                <a:cs typeface="Arial MT"/>
              </a:rPr>
              <a:t>3</a:t>
            </a:r>
            <a:r>
              <a:rPr sz="1800" dirty="0">
                <a:solidFill>
                  <a:srgbClr val="3E3D00"/>
                </a:solidFill>
                <a:latin typeface="Arial MT"/>
                <a:cs typeface="Arial MT"/>
              </a:rPr>
              <a:t>]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58970" y="2495803"/>
            <a:ext cx="922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8955" algn="l"/>
              </a:tabLst>
            </a:pPr>
            <a:r>
              <a:rPr sz="2700" spc="-7" baseline="1543" dirty="0">
                <a:solidFill>
                  <a:srgbClr val="3E3D00"/>
                </a:solidFill>
                <a:latin typeface="Arial MT"/>
                <a:cs typeface="Arial MT"/>
              </a:rPr>
              <a:t>a[</a:t>
            </a:r>
            <a:r>
              <a:rPr sz="2700" spc="-22" baseline="1543" dirty="0">
                <a:solidFill>
                  <a:srgbClr val="3E3D00"/>
                </a:solidFill>
                <a:latin typeface="Arial MT"/>
                <a:cs typeface="Arial MT"/>
              </a:rPr>
              <a:t>4</a:t>
            </a:r>
            <a:r>
              <a:rPr sz="2700" baseline="1543" dirty="0">
                <a:solidFill>
                  <a:srgbClr val="3E3D00"/>
                </a:solidFill>
                <a:latin typeface="Arial MT"/>
                <a:cs typeface="Arial MT"/>
              </a:rPr>
              <a:t>]	</a:t>
            </a:r>
            <a:r>
              <a:rPr sz="1800" dirty="0">
                <a:solidFill>
                  <a:srgbClr val="3E3D00"/>
                </a:solidFill>
                <a:latin typeface="Arial MT"/>
                <a:cs typeface="Arial MT"/>
              </a:rPr>
              <a:t>a[</a:t>
            </a:r>
            <a:r>
              <a:rPr sz="1800" spc="-10" dirty="0">
                <a:solidFill>
                  <a:srgbClr val="3E3D00"/>
                </a:solidFill>
                <a:latin typeface="Arial MT"/>
                <a:cs typeface="Arial MT"/>
              </a:rPr>
              <a:t>5</a:t>
            </a:r>
            <a:r>
              <a:rPr sz="1800" dirty="0">
                <a:solidFill>
                  <a:srgbClr val="3E3D00"/>
                </a:solidFill>
                <a:latin typeface="Arial MT"/>
                <a:cs typeface="Arial MT"/>
              </a:rPr>
              <a:t>]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25465" y="2489453"/>
            <a:ext cx="406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E3D00"/>
                </a:solidFill>
                <a:latin typeface="Arial MT"/>
                <a:cs typeface="Arial MT"/>
              </a:rPr>
              <a:t>a[</a:t>
            </a:r>
            <a:r>
              <a:rPr sz="1800" spc="-15" dirty="0">
                <a:solidFill>
                  <a:srgbClr val="3E3D00"/>
                </a:solidFill>
                <a:latin typeface="Arial MT"/>
                <a:cs typeface="Arial MT"/>
              </a:rPr>
              <a:t>6</a:t>
            </a:r>
            <a:r>
              <a:rPr sz="1800" dirty="0">
                <a:solidFill>
                  <a:srgbClr val="3E3D00"/>
                </a:solidFill>
                <a:latin typeface="Arial MT"/>
                <a:cs typeface="Arial MT"/>
              </a:rPr>
              <a:t>]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75578" y="2489453"/>
            <a:ext cx="406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E3D00"/>
                </a:solidFill>
                <a:latin typeface="Arial MT"/>
                <a:cs typeface="Arial MT"/>
              </a:rPr>
              <a:t>a[</a:t>
            </a:r>
            <a:r>
              <a:rPr sz="1800" spc="-15" dirty="0">
                <a:solidFill>
                  <a:srgbClr val="3E3D00"/>
                </a:solidFill>
                <a:latin typeface="Arial MT"/>
                <a:cs typeface="Arial MT"/>
              </a:rPr>
              <a:t>7</a:t>
            </a:r>
            <a:r>
              <a:rPr sz="1800" dirty="0">
                <a:solidFill>
                  <a:srgbClr val="3E3D00"/>
                </a:solidFill>
                <a:latin typeface="Arial MT"/>
                <a:cs typeface="Arial MT"/>
              </a:rPr>
              <a:t>]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77050" y="2487929"/>
            <a:ext cx="406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E3D00"/>
                </a:solidFill>
                <a:latin typeface="Arial MT"/>
                <a:cs typeface="Arial MT"/>
              </a:rPr>
              <a:t>a[</a:t>
            </a:r>
            <a:r>
              <a:rPr sz="1800" spc="-15" dirty="0">
                <a:solidFill>
                  <a:srgbClr val="3E3D00"/>
                </a:solidFill>
                <a:latin typeface="Arial MT"/>
                <a:cs typeface="Arial MT"/>
              </a:rPr>
              <a:t>8</a:t>
            </a:r>
            <a:r>
              <a:rPr sz="1800" dirty="0">
                <a:solidFill>
                  <a:srgbClr val="3E3D00"/>
                </a:solidFill>
                <a:latin typeface="Arial MT"/>
                <a:cs typeface="Arial MT"/>
              </a:rPr>
              <a:t>]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60360" y="2486990"/>
            <a:ext cx="40703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E3D00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3E3D00"/>
                </a:solidFill>
                <a:latin typeface="Arial MT"/>
                <a:cs typeface="Arial MT"/>
              </a:rPr>
              <a:t>[9]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96620" y="983361"/>
            <a:ext cx="60896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3D010C"/>
                </a:solidFill>
                <a:latin typeface="Arial MT"/>
                <a:cs typeface="Arial MT"/>
              </a:rPr>
              <a:t>[</a:t>
            </a:r>
            <a:r>
              <a:rPr sz="2000" dirty="0">
                <a:solidFill>
                  <a:srgbClr val="3D010C"/>
                </a:solidFill>
              </a:rPr>
              <a:t>문제</a:t>
            </a:r>
            <a:r>
              <a:rPr sz="2000" dirty="0">
                <a:solidFill>
                  <a:srgbClr val="3D010C"/>
                </a:solidFill>
                <a:latin typeface="Arial MT"/>
                <a:cs typeface="Arial MT"/>
              </a:rPr>
              <a:t>]</a:t>
            </a:r>
            <a:r>
              <a:rPr sz="2000" spc="-25" dirty="0">
                <a:solidFill>
                  <a:srgbClr val="3D010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D010C"/>
                </a:solidFill>
              </a:rPr>
              <a:t>다음의</a:t>
            </a:r>
            <a:r>
              <a:rPr sz="2000" spc="-165" dirty="0">
                <a:solidFill>
                  <a:srgbClr val="3D010C"/>
                </a:solidFill>
              </a:rPr>
              <a:t> </a:t>
            </a:r>
            <a:r>
              <a:rPr sz="2000" dirty="0">
                <a:solidFill>
                  <a:srgbClr val="3D010C"/>
                </a:solidFill>
                <a:latin typeface="Arial MT"/>
                <a:cs typeface="Arial MT"/>
              </a:rPr>
              <a:t>10</a:t>
            </a:r>
            <a:r>
              <a:rPr sz="2000" dirty="0">
                <a:solidFill>
                  <a:srgbClr val="3D010C"/>
                </a:solidFill>
              </a:rPr>
              <a:t>개의</a:t>
            </a:r>
            <a:r>
              <a:rPr sz="2000" spc="-180" dirty="0">
                <a:solidFill>
                  <a:srgbClr val="3D010C"/>
                </a:solidFill>
              </a:rPr>
              <a:t> </a:t>
            </a:r>
            <a:r>
              <a:rPr sz="2000" dirty="0">
                <a:solidFill>
                  <a:srgbClr val="3D010C"/>
                </a:solidFill>
              </a:rPr>
              <a:t>데이터에서</a:t>
            </a:r>
            <a:r>
              <a:rPr sz="2000" spc="-175" dirty="0">
                <a:solidFill>
                  <a:srgbClr val="3D010C"/>
                </a:solidFill>
              </a:rPr>
              <a:t> </a:t>
            </a:r>
            <a:r>
              <a:rPr sz="2000" dirty="0">
                <a:solidFill>
                  <a:srgbClr val="3D010C"/>
                </a:solidFill>
              </a:rPr>
              <a:t>제일</a:t>
            </a:r>
            <a:r>
              <a:rPr sz="2000" spc="-155" dirty="0">
                <a:solidFill>
                  <a:srgbClr val="3D010C"/>
                </a:solidFill>
              </a:rPr>
              <a:t> </a:t>
            </a:r>
            <a:r>
              <a:rPr sz="2000" dirty="0">
                <a:solidFill>
                  <a:srgbClr val="3D010C"/>
                </a:solidFill>
              </a:rPr>
              <a:t>큰</a:t>
            </a:r>
            <a:r>
              <a:rPr sz="2000" spc="-165" dirty="0">
                <a:solidFill>
                  <a:srgbClr val="3D010C"/>
                </a:solidFill>
              </a:rPr>
              <a:t> </a:t>
            </a:r>
            <a:r>
              <a:rPr sz="2000" dirty="0">
                <a:solidFill>
                  <a:srgbClr val="3D010C"/>
                </a:solidFill>
              </a:rPr>
              <a:t>수를</a:t>
            </a:r>
            <a:r>
              <a:rPr sz="2000" spc="-165" dirty="0">
                <a:solidFill>
                  <a:srgbClr val="3D010C"/>
                </a:solidFill>
              </a:rPr>
              <a:t> </a:t>
            </a:r>
            <a:r>
              <a:rPr sz="2000" dirty="0">
                <a:solidFill>
                  <a:srgbClr val="3D010C"/>
                </a:solidFill>
              </a:rPr>
              <a:t>찾는다</a:t>
            </a:r>
            <a:r>
              <a:rPr sz="2000" dirty="0">
                <a:solidFill>
                  <a:srgbClr val="3D010C"/>
                </a:solidFill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0143" y="1877567"/>
            <a:ext cx="1434465" cy="462280"/>
          </a:xfrm>
          <a:custGeom>
            <a:avLst/>
            <a:gdLst/>
            <a:ahLst/>
            <a:cxnLst/>
            <a:rect l="l" t="t" r="r" b="b"/>
            <a:pathLst>
              <a:path w="1434464" h="462280">
                <a:moveTo>
                  <a:pt x="1434083" y="0"/>
                </a:moveTo>
                <a:lnTo>
                  <a:pt x="0" y="0"/>
                </a:lnTo>
                <a:lnTo>
                  <a:pt x="0" y="461772"/>
                </a:lnTo>
                <a:lnTo>
                  <a:pt x="1434083" y="461772"/>
                </a:lnTo>
                <a:lnTo>
                  <a:pt x="1434083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69493" y="1906904"/>
            <a:ext cx="1261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3E3D00"/>
                </a:solidFill>
                <a:latin typeface="Arial MT"/>
                <a:cs typeface="Arial MT"/>
              </a:rPr>
              <a:t>0</a:t>
            </a:r>
            <a:r>
              <a:rPr sz="12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부터</a:t>
            </a:r>
            <a:r>
              <a:rPr sz="1200" spc="-1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2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인덱스</a:t>
            </a:r>
            <a:r>
              <a:rPr sz="1200" spc="-9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2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시작</a:t>
            </a:r>
            <a:endParaRPr sz="1200" dirty="0">
              <a:latin typeface="에스코어 드림 3 Light" panose="020B0303030302020204" pitchFamily="34" charset="-127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3E3D00"/>
                </a:solidFill>
                <a:latin typeface="Arial MT"/>
                <a:cs typeface="Arial MT"/>
              </a:rPr>
              <a:t>C,C</a:t>
            </a:r>
            <a:r>
              <a:rPr sz="1200" spc="-10" dirty="0">
                <a:solidFill>
                  <a:srgbClr val="3E3D00"/>
                </a:solidFill>
                <a:latin typeface="Arial MT"/>
                <a:cs typeface="Arial MT"/>
              </a:rPr>
              <a:t>+</a:t>
            </a:r>
            <a:r>
              <a:rPr sz="1200" spc="-5" dirty="0">
                <a:solidFill>
                  <a:srgbClr val="3E3D00"/>
                </a:solidFill>
                <a:latin typeface="Arial MT"/>
                <a:cs typeface="Arial MT"/>
              </a:rPr>
              <a:t>+</a:t>
            </a:r>
            <a:r>
              <a:rPr sz="12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언어</a:t>
            </a:r>
            <a:r>
              <a:rPr sz="1200" spc="-7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2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방식</a:t>
            </a:r>
            <a:endParaRPr sz="1200" dirty="0">
              <a:latin typeface="에스코어 드림 3 Light" panose="020B0303030302020204" pitchFamily="34" charset="-127"/>
              <a:cs typeface="Malgun Gothi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73860" y="2234438"/>
            <a:ext cx="430530" cy="196850"/>
          </a:xfrm>
          <a:custGeom>
            <a:avLst/>
            <a:gdLst/>
            <a:ahLst/>
            <a:cxnLst/>
            <a:rect l="l" t="t" r="r" b="b"/>
            <a:pathLst>
              <a:path w="430530" h="196850">
                <a:moveTo>
                  <a:pt x="357707" y="167235"/>
                </a:moveTo>
                <a:lnTo>
                  <a:pt x="345058" y="196341"/>
                </a:lnTo>
                <a:lnTo>
                  <a:pt x="430148" y="191770"/>
                </a:lnTo>
                <a:lnTo>
                  <a:pt x="413855" y="172338"/>
                </a:lnTo>
                <a:lnTo>
                  <a:pt x="369442" y="172338"/>
                </a:lnTo>
                <a:lnTo>
                  <a:pt x="357707" y="167235"/>
                </a:lnTo>
                <a:close/>
              </a:path>
              <a:path w="430530" h="196850">
                <a:moveTo>
                  <a:pt x="362765" y="155595"/>
                </a:moveTo>
                <a:lnTo>
                  <a:pt x="357707" y="167235"/>
                </a:lnTo>
                <a:lnTo>
                  <a:pt x="369442" y="172338"/>
                </a:lnTo>
                <a:lnTo>
                  <a:pt x="374395" y="160654"/>
                </a:lnTo>
                <a:lnTo>
                  <a:pt x="362765" y="155595"/>
                </a:lnTo>
                <a:close/>
              </a:path>
              <a:path w="430530" h="196850">
                <a:moveTo>
                  <a:pt x="375412" y="126491"/>
                </a:moveTo>
                <a:lnTo>
                  <a:pt x="362765" y="155595"/>
                </a:lnTo>
                <a:lnTo>
                  <a:pt x="374395" y="160654"/>
                </a:lnTo>
                <a:lnTo>
                  <a:pt x="369442" y="172338"/>
                </a:lnTo>
                <a:lnTo>
                  <a:pt x="413855" y="172338"/>
                </a:lnTo>
                <a:lnTo>
                  <a:pt x="375412" y="126491"/>
                </a:lnTo>
                <a:close/>
              </a:path>
              <a:path w="430530" h="196850">
                <a:moveTo>
                  <a:pt x="5079" y="0"/>
                </a:moveTo>
                <a:lnTo>
                  <a:pt x="0" y="11684"/>
                </a:lnTo>
                <a:lnTo>
                  <a:pt x="357707" y="167235"/>
                </a:lnTo>
                <a:lnTo>
                  <a:pt x="362765" y="155595"/>
                </a:lnTo>
                <a:lnTo>
                  <a:pt x="5079" y="0"/>
                </a:lnTo>
                <a:close/>
              </a:path>
            </a:pathLst>
          </a:custGeom>
          <a:solidFill>
            <a:srgbClr val="3E3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spc="25" dirty="0"/>
              <a:t>29</a:t>
            </a:fld>
            <a:endParaRPr spc="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6394" y="526796"/>
            <a:ext cx="2032635" cy="125984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spc="-5" dirty="0">
                <a:solidFill>
                  <a:srgbClr val="3E3D00"/>
                </a:solidFill>
                <a:latin typeface="Times New Roman"/>
                <a:cs typeface="Times New Roman"/>
              </a:rPr>
              <a:t>Q1. 24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와</a:t>
            </a:r>
            <a:r>
              <a:rPr sz="1800" spc="-18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dirty="0">
                <a:solidFill>
                  <a:srgbClr val="3E3D00"/>
                </a:solidFill>
                <a:latin typeface="Times New Roman"/>
                <a:cs typeface="Times New Roman"/>
              </a:rPr>
              <a:t>16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에</a:t>
            </a:r>
            <a:r>
              <a:rPr sz="1800" spc="-19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대해</a:t>
            </a:r>
            <a:endParaRPr sz="1800" dirty="0">
              <a:latin typeface="에스코어 드림 3 Light" panose="020B0303030302020204" pitchFamily="34" charset="-127"/>
              <a:cs typeface="Malgun Gothic"/>
            </a:endParaRPr>
          </a:p>
          <a:p>
            <a:pPr marL="774065" indent="-134620">
              <a:lnSpc>
                <a:spcPct val="100000"/>
              </a:lnSpc>
              <a:spcBef>
                <a:spcPts val="1080"/>
              </a:spcBef>
              <a:buFont typeface="Times New Roman"/>
              <a:buChar char="-"/>
              <a:tabLst>
                <a:tab pos="774700" algn="l"/>
              </a:tabLst>
            </a:pP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최대공약수</a:t>
            </a:r>
            <a:r>
              <a:rPr sz="1800" dirty="0">
                <a:solidFill>
                  <a:srgbClr val="3E3D00"/>
                </a:solidFill>
                <a:latin typeface="Times New Roman"/>
                <a:cs typeface="Times New Roman"/>
              </a:rPr>
              <a:t>?</a:t>
            </a:r>
            <a:endParaRPr sz="1800" dirty="0">
              <a:latin typeface="Times New Roman"/>
              <a:cs typeface="Times New Roman"/>
            </a:endParaRPr>
          </a:p>
          <a:p>
            <a:pPr marL="774065" indent="-134620">
              <a:lnSpc>
                <a:spcPct val="100000"/>
              </a:lnSpc>
              <a:spcBef>
                <a:spcPts val="1080"/>
              </a:spcBef>
              <a:buFont typeface="Times New Roman"/>
              <a:buChar char="-"/>
              <a:tabLst>
                <a:tab pos="774700" algn="l"/>
              </a:tabLst>
            </a:pP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최소공배수</a:t>
            </a:r>
            <a:r>
              <a:rPr sz="1800" dirty="0">
                <a:solidFill>
                  <a:srgbClr val="3E3D00"/>
                </a:solidFill>
                <a:latin typeface="Times New Roman"/>
                <a:cs typeface="Times New Roman"/>
              </a:rPr>
              <a:t>?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5715" y="2771013"/>
            <a:ext cx="4843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875" indent="-25781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69875" algn="l"/>
                <a:tab pos="270510" algn="l"/>
              </a:tabLst>
            </a:pP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우리는</a:t>
            </a:r>
            <a:r>
              <a:rPr sz="1800" spc="-13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각</a:t>
            </a:r>
            <a:r>
              <a:rPr sz="1800" spc="-14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문제를</a:t>
            </a:r>
            <a:r>
              <a:rPr sz="1800" spc="-13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해결하는</a:t>
            </a:r>
            <a:r>
              <a:rPr sz="1800" spc="-13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절차를</a:t>
            </a:r>
            <a:r>
              <a:rPr sz="1800" spc="-14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알고</a:t>
            </a:r>
            <a:r>
              <a:rPr sz="1800" spc="-13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있다</a:t>
            </a:r>
            <a:r>
              <a:rPr sz="1800" dirty="0">
                <a:solidFill>
                  <a:srgbClr val="3E3D00"/>
                </a:solidFill>
                <a:latin typeface="Arial MT"/>
                <a:cs typeface="Arial MT"/>
              </a:rPr>
              <a:t>.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08148" y="3465576"/>
            <a:ext cx="1256030" cy="622300"/>
          </a:xfrm>
          <a:custGeom>
            <a:avLst/>
            <a:gdLst/>
            <a:ahLst/>
            <a:cxnLst/>
            <a:rect l="l" t="t" r="r" b="b"/>
            <a:pathLst>
              <a:path w="1256029" h="622300">
                <a:moveTo>
                  <a:pt x="0" y="0"/>
                </a:moveTo>
                <a:lnTo>
                  <a:pt x="0" y="270001"/>
                </a:lnTo>
              </a:path>
              <a:path w="1256029" h="622300">
                <a:moveTo>
                  <a:pt x="0" y="271272"/>
                </a:moveTo>
                <a:lnTo>
                  <a:pt x="1242187" y="271272"/>
                </a:lnTo>
              </a:path>
              <a:path w="1256029" h="622300">
                <a:moveTo>
                  <a:pt x="13715" y="352044"/>
                </a:moveTo>
                <a:lnTo>
                  <a:pt x="13715" y="622046"/>
                </a:lnTo>
              </a:path>
              <a:path w="1256029" h="622300">
                <a:moveTo>
                  <a:pt x="13715" y="621792"/>
                </a:moveTo>
                <a:lnTo>
                  <a:pt x="1255902" y="621792"/>
                </a:lnTo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98217" y="3400425"/>
            <a:ext cx="154305" cy="105283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800" dirty="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  <a:p>
            <a:pPr marL="26670">
              <a:lnSpc>
                <a:spcPct val="100000"/>
              </a:lnSpc>
              <a:spcBef>
                <a:spcPts val="605"/>
              </a:spcBef>
            </a:pPr>
            <a:r>
              <a:rPr sz="1800" dirty="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  <a:p>
            <a:pPr marL="26670">
              <a:lnSpc>
                <a:spcPct val="100000"/>
              </a:lnSpc>
              <a:spcBef>
                <a:spcPts val="395"/>
              </a:spcBef>
            </a:pPr>
            <a:r>
              <a:rPr sz="1800" dirty="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21864" y="4142232"/>
            <a:ext cx="1242695" cy="270510"/>
          </a:xfrm>
          <a:custGeom>
            <a:avLst/>
            <a:gdLst/>
            <a:ahLst/>
            <a:cxnLst/>
            <a:rect l="l" t="t" r="r" b="b"/>
            <a:pathLst>
              <a:path w="1242695" h="270510">
                <a:moveTo>
                  <a:pt x="0" y="0"/>
                </a:moveTo>
                <a:lnTo>
                  <a:pt x="0" y="270002"/>
                </a:lnTo>
              </a:path>
              <a:path w="1242695" h="270510">
                <a:moveTo>
                  <a:pt x="0" y="269748"/>
                </a:moveTo>
                <a:lnTo>
                  <a:pt x="1242187" y="269748"/>
                </a:lnTo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992373" y="3338829"/>
            <a:ext cx="711200" cy="1451610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469265" algn="l"/>
              </a:tabLst>
            </a:pPr>
            <a:r>
              <a:rPr sz="1800" dirty="0">
                <a:solidFill>
                  <a:srgbClr val="3E3D00"/>
                </a:solidFill>
                <a:latin typeface="Times New Roman"/>
                <a:cs typeface="Times New Roman"/>
              </a:rPr>
              <a:t>24	16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  <a:tabLst>
                <a:tab pos="469265" algn="l"/>
              </a:tabLst>
            </a:pPr>
            <a:r>
              <a:rPr sz="1800" dirty="0">
                <a:solidFill>
                  <a:srgbClr val="3E3D00"/>
                </a:solidFill>
                <a:latin typeface="Times New Roman"/>
                <a:cs typeface="Times New Roman"/>
              </a:rPr>
              <a:t>12	8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  <a:tabLst>
                <a:tab pos="525145" algn="l"/>
              </a:tabLst>
            </a:pPr>
            <a:r>
              <a:rPr sz="1800" dirty="0">
                <a:solidFill>
                  <a:srgbClr val="3E3D00"/>
                </a:solidFill>
                <a:latin typeface="Times New Roman"/>
                <a:cs typeface="Times New Roman"/>
              </a:rPr>
              <a:t>6	4</a:t>
            </a:r>
            <a:endParaRPr sz="180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  <a:spcBef>
                <a:spcPts val="370"/>
              </a:spcBef>
              <a:tabLst>
                <a:tab pos="527050" algn="l"/>
              </a:tabLst>
            </a:pPr>
            <a:r>
              <a:rPr sz="1800" dirty="0">
                <a:solidFill>
                  <a:srgbClr val="3E3D00"/>
                </a:solidFill>
                <a:latin typeface="Times New Roman"/>
                <a:cs typeface="Times New Roman"/>
              </a:rPr>
              <a:t>3	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06573" y="3315461"/>
            <a:ext cx="1582420" cy="1483360"/>
          </a:xfrm>
          <a:custGeom>
            <a:avLst/>
            <a:gdLst/>
            <a:ahLst/>
            <a:cxnLst/>
            <a:rect l="l" t="t" r="r" b="b"/>
            <a:pathLst>
              <a:path w="1582420" h="1483360">
                <a:moveTo>
                  <a:pt x="0" y="660654"/>
                </a:moveTo>
                <a:lnTo>
                  <a:pt x="1271" y="593105"/>
                </a:lnTo>
                <a:lnTo>
                  <a:pt x="5002" y="527508"/>
                </a:lnTo>
                <a:lnTo>
                  <a:pt x="11068" y="464195"/>
                </a:lnTo>
                <a:lnTo>
                  <a:pt x="19347" y="403496"/>
                </a:lnTo>
                <a:lnTo>
                  <a:pt x="29714" y="345746"/>
                </a:lnTo>
                <a:lnTo>
                  <a:pt x="42045" y="291275"/>
                </a:lnTo>
                <a:lnTo>
                  <a:pt x="56216" y="240415"/>
                </a:lnTo>
                <a:lnTo>
                  <a:pt x="72104" y="193500"/>
                </a:lnTo>
                <a:lnTo>
                  <a:pt x="89584" y="150860"/>
                </a:lnTo>
                <a:lnTo>
                  <a:pt x="108532" y="112828"/>
                </a:lnTo>
                <a:lnTo>
                  <a:pt x="128826" y="79736"/>
                </a:lnTo>
                <a:lnTo>
                  <a:pt x="172951" y="29701"/>
                </a:lnTo>
                <a:lnTo>
                  <a:pt x="220967" y="3410"/>
                </a:lnTo>
                <a:lnTo>
                  <a:pt x="246125" y="0"/>
                </a:lnTo>
                <a:lnTo>
                  <a:pt x="271284" y="3410"/>
                </a:lnTo>
                <a:lnTo>
                  <a:pt x="319300" y="29701"/>
                </a:lnTo>
                <a:lnTo>
                  <a:pt x="363425" y="79736"/>
                </a:lnTo>
                <a:lnTo>
                  <a:pt x="383719" y="112828"/>
                </a:lnTo>
                <a:lnTo>
                  <a:pt x="402667" y="150860"/>
                </a:lnTo>
                <a:lnTo>
                  <a:pt x="420147" y="193500"/>
                </a:lnTo>
                <a:lnTo>
                  <a:pt x="436035" y="240415"/>
                </a:lnTo>
                <a:lnTo>
                  <a:pt x="450206" y="291275"/>
                </a:lnTo>
                <a:lnTo>
                  <a:pt x="462537" y="345746"/>
                </a:lnTo>
                <a:lnTo>
                  <a:pt x="472904" y="403496"/>
                </a:lnTo>
                <a:lnTo>
                  <a:pt x="481183" y="464195"/>
                </a:lnTo>
                <a:lnTo>
                  <a:pt x="487249" y="527508"/>
                </a:lnTo>
                <a:lnTo>
                  <a:pt x="490980" y="593105"/>
                </a:lnTo>
                <a:lnTo>
                  <a:pt x="492251" y="660654"/>
                </a:lnTo>
                <a:lnTo>
                  <a:pt x="490980" y="728202"/>
                </a:lnTo>
                <a:lnTo>
                  <a:pt x="487249" y="793799"/>
                </a:lnTo>
                <a:lnTo>
                  <a:pt x="481183" y="857112"/>
                </a:lnTo>
                <a:lnTo>
                  <a:pt x="472904" y="917811"/>
                </a:lnTo>
                <a:lnTo>
                  <a:pt x="462537" y="975561"/>
                </a:lnTo>
                <a:lnTo>
                  <a:pt x="450206" y="1030032"/>
                </a:lnTo>
                <a:lnTo>
                  <a:pt x="436035" y="1080892"/>
                </a:lnTo>
                <a:lnTo>
                  <a:pt x="420147" y="1127807"/>
                </a:lnTo>
                <a:lnTo>
                  <a:pt x="402667" y="1170447"/>
                </a:lnTo>
                <a:lnTo>
                  <a:pt x="383719" y="1208479"/>
                </a:lnTo>
                <a:lnTo>
                  <a:pt x="363425" y="1241571"/>
                </a:lnTo>
                <a:lnTo>
                  <a:pt x="319300" y="1291606"/>
                </a:lnTo>
                <a:lnTo>
                  <a:pt x="271284" y="1317897"/>
                </a:lnTo>
                <a:lnTo>
                  <a:pt x="246125" y="1321308"/>
                </a:lnTo>
                <a:lnTo>
                  <a:pt x="220967" y="1317897"/>
                </a:lnTo>
                <a:lnTo>
                  <a:pt x="172951" y="1291606"/>
                </a:lnTo>
                <a:lnTo>
                  <a:pt x="128826" y="1241571"/>
                </a:lnTo>
                <a:lnTo>
                  <a:pt x="108532" y="1208479"/>
                </a:lnTo>
                <a:lnTo>
                  <a:pt x="89584" y="1170447"/>
                </a:lnTo>
                <a:lnTo>
                  <a:pt x="72104" y="1127807"/>
                </a:lnTo>
                <a:lnTo>
                  <a:pt x="56216" y="1080892"/>
                </a:lnTo>
                <a:lnTo>
                  <a:pt x="42045" y="1030032"/>
                </a:lnTo>
                <a:lnTo>
                  <a:pt x="29714" y="975561"/>
                </a:lnTo>
                <a:lnTo>
                  <a:pt x="19347" y="917811"/>
                </a:lnTo>
                <a:lnTo>
                  <a:pt x="11068" y="857112"/>
                </a:lnTo>
                <a:lnTo>
                  <a:pt x="5002" y="793799"/>
                </a:lnTo>
                <a:lnTo>
                  <a:pt x="1271" y="728202"/>
                </a:lnTo>
                <a:lnTo>
                  <a:pt x="0" y="660654"/>
                </a:lnTo>
                <a:close/>
              </a:path>
              <a:path w="1582420" h="1483360">
                <a:moveTo>
                  <a:pt x="1043177" y="1482852"/>
                </a:moveTo>
                <a:lnTo>
                  <a:pt x="970069" y="1481482"/>
                </a:lnTo>
                <a:lnTo>
                  <a:pt x="899951" y="1477491"/>
                </a:lnTo>
                <a:lnTo>
                  <a:pt x="833467" y="1471058"/>
                </a:lnTo>
                <a:lnTo>
                  <a:pt x="771256" y="1462362"/>
                </a:lnTo>
                <a:lnTo>
                  <a:pt x="713962" y="1451581"/>
                </a:lnTo>
                <a:lnTo>
                  <a:pt x="662225" y="1438894"/>
                </a:lnTo>
                <a:lnTo>
                  <a:pt x="616687" y="1424478"/>
                </a:lnTo>
                <a:lnTo>
                  <a:pt x="577991" y="1408514"/>
                </a:lnTo>
                <a:lnTo>
                  <a:pt x="523686" y="1372653"/>
                </a:lnTo>
                <a:lnTo>
                  <a:pt x="504444" y="1332738"/>
                </a:lnTo>
                <a:lnTo>
                  <a:pt x="509361" y="1312363"/>
                </a:lnTo>
                <a:lnTo>
                  <a:pt x="546776" y="1274296"/>
                </a:lnTo>
                <a:lnTo>
                  <a:pt x="616687" y="1240997"/>
                </a:lnTo>
                <a:lnTo>
                  <a:pt x="662225" y="1226581"/>
                </a:lnTo>
                <a:lnTo>
                  <a:pt x="713962" y="1213894"/>
                </a:lnTo>
                <a:lnTo>
                  <a:pt x="771256" y="1203113"/>
                </a:lnTo>
                <a:lnTo>
                  <a:pt x="833467" y="1194417"/>
                </a:lnTo>
                <a:lnTo>
                  <a:pt x="899951" y="1187984"/>
                </a:lnTo>
                <a:lnTo>
                  <a:pt x="970069" y="1183993"/>
                </a:lnTo>
                <a:lnTo>
                  <a:pt x="1043177" y="1182624"/>
                </a:lnTo>
                <a:lnTo>
                  <a:pt x="1116286" y="1183993"/>
                </a:lnTo>
                <a:lnTo>
                  <a:pt x="1186404" y="1187984"/>
                </a:lnTo>
                <a:lnTo>
                  <a:pt x="1252888" y="1194417"/>
                </a:lnTo>
                <a:lnTo>
                  <a:pt x="1315099" y="1203113"/>
                </a:lnTo>
                <a:lnTo>
                  <a:pt x="1372393" y="1213894"/>
                </a:lnTo>
                <a:lnTo>
                  <a:pt x="1424130" y="1226581"/>
                </a:lnTo>
                <a:lnTo>
                  <a:pt x="1469668" y="1240997"/>
                </a:lnTo>
                <a:lnTo>
                  <a:pt x="1508364" y="1256961"/>
                </a:lnTo>
                <a:lnTo>
                  <a:pt x="1562669" y="1292822"/>
                </a:lnTo>
                <a:lnTo>
                  <a:pt x="1581912" y="1332738"/>
                </a:lnTo>
                <a:lnTo>
                  <a:pt x="1576994" y="1353112"/>
                </a:lnTo>
                <a:lnTo>
                  <a:pt x="1539579" y="1391179"/>
                </a:lnTo>
                <a:lnTo>
                  <a:pt x="1469668" y="1424478"/>
                </a:lnTo>
                <a:lnTo>
                  <a:pt x="1424130" y="1438894"/>
                </a:lnTo>
                <a:lnTo>
                  <a:pt x="1372393" y="1451581"/>
                </a:lnTo>
                <a:lnTo>
                  <a:pt x="1315099" y="1462362"/>
                </a:lnTo>
                <a:lnTo>
                  <a:pt x="1252888" y="1471058"/>
                </a:lnTo>
                <a:lnTo>
                  <a:pt x="1186404" y="1477491"/>
                </a:lnTo>
                <a:lnTo>
                  <a:pt x="1116286" y="1481482"/>
                </a:lnTo>
                <a:lnTo>
                  <a:pt x="1043177" y="1482852"/>
                </a:lnTo>
                <a:close/>
              </a:path>
            </a:pathLst>
          </a:custGeom>
          <a:ln w="25400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598034" y="3573860"/>
            <a:ext cx="3361054" cy="849630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18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최대공약수</a:t>
            </a:r>
            <a:r>
              <a:rPr sz="1800" spc="-5" dirty="0">
                <a:solidFill>
                  <a:srgbClr val="3E3D00"/>
                </a:solidFill>
                <a:latin typeface="Arial MT"/>
                <a:cs typeface="Arial MT"/>
              </a:rPr>
              <a:t>:</a:t>
            </a:r>
            <a:r>
              <a:rPr sz="1800" spc="-25" dirty="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sz="1800" spc="30" dirty="0">
                <a:solidFill>
                  <a:srgbClr val="3E3D00"/>
                </a:solidFill>
                <a:latin typeface="Arial MT"/>
                <a:cs typeface="Arial MT"/>
              </a:rPr>
              <a:t>2</a:t>
            </a:r>
            <a:r>
              <a:rPr sz="1800" spc="3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ⅹ</a:t>
            </a:r>
            <a:r>
              <a:rPr sz="1800" spc="30" dirty="0">
                <a:solidFill>
                  <a:srgbClr val="3E3D00"/>
                </a:solidFill>
                <a:latin typeface="Arial MT"/>
                <a:cs typeface="Arial MT"/>
              </a:rPr>
              <a:t>2</a:t>
            </a:r>
            <a:r>
              <a:rPr sz="1800" spc="3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ⅹ</a:t>
            </a:r>
            <a:r>
              <a:rPr sz="1800" spc="30" dirty="0">
                <a:solidFill>
                  <a:srgbClr val="3E3D00"/>
                </a:solidFill>
                <a:latin typeface="Arial MT"/>
                <a:cs typeface="Arial MT"/>
              </a:rPr>
              <a:t>2</a:t>
            </a:r>
            <a:r>
              <a:rPr sz="1800" spc="-10" dirty="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E3D00"/>
                </a:solidFill>
                <a:latin typeface="Arial MT"/>
                <a:cs typeface="Arial MT"/>
              </a:rPr>
              <a:t>=</a:t>
            </a:r>
            <a:r>
              <a:rPr sz="1800" spc="-25" dirty="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E3D00"/>
                </a:solidFill>
                <a:latin typeface="Arial MT"/>
                <a:cs typeface="Arial MT"/>
              </a:rPr>
              <a:t>8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최소공배수</a:t>
            </a:r>
            <a:r>
              <a:rPr sz="1800" dirty="0">
                <a:solidFill>
                  <a:srgbClr val="3E3D00"/>
                </a:solidFill>
                <a:latin typeface="Arial MT"/>
                <a:cs typeface="Arial MT"/>
              </a:rPr>
              <a:t>:</a:t>
            </a:r>
            <a:r>
              <a:rPr sz="1800" spc="-25" dirty="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sz="1800" spc="35" dirty="0">
                <a:solidFill>
                  <a:srgbClr val="3E3D00"/>
                </a:solidFill>
                <a:latin typeface="Arial MT"/>
                <a:cs typeface="Arial MT"/>
              </a:rPr>
              <a:t>2</a:t>
            </a:r>
            <a:r>
              <a:rPr sz="1800" spc="3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ⅹ</a:t>
            </a:r>
            <a:r>
              <a:rPr sz="1800" spc="35" dirty="0">
                <a:solidFill>
                  <a:srgbClr val="3E3D00"/>
                </a:solidFill>
                <a:latin typeface="Arial MT"/>
                <a:cs typeface="Arial MT"/>
              </a:rPr>
              <a:t>2</a:t>
            </a:r>
            <a:r>
              <a:rPr sz="1800" spc="3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ⅹ</a:t>
            </a:r>
            <a:r>
              <a:rPr sz="1800" spc="35" dirty="0">
                <a:solidFill>
                  <a:srgbClr val="3E3D00"/>
                </a:solidFill>
                <a:latin typeface="Arial MT"/>
                <a:cs typeface="Arial MT"/>
              </a:rPr>
              <a:t>2</a:t>
            </a:r>
            <a:r>
              <a:rPr sz="1800" spc="3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ⅹ</a:t>
            </a:r>
            <a:r>
              <a:rPr sz="1800" spc="35" dirty="0">
                <a:solidFill>
                  <a:srgbClr val="3E3D00"/>
                </a:solidFill>
                <a:latin typeface="Arial MT"/>
                <a:cs typeface="Arial MT"/>
              </a:rPr>
              <a:t>3</a:t>
            </a:r>
            <a:r>
              <a:rPr sz="1800" spc="3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ⅹ</a:t>
            </a:r>
            <a:r>
              <a:rPr sz="1800" spc="35" dirty="0">
                <a:solidFill>
                  <a:srgbClr val="3E3D00"/>
                </a:solidFill>
                <a:latin typeface="Arial MT"/>
                <a:cs typeface="Arial MT"/>
              </a:rPr>
              <a:t>2</a:t>
            </a:r>
            <a:r>
              <a:rPr sz="1800" dirty="0">
                <a:solidFill>
                  <a:srgbClr val="3E3D00"/>
                </a:solidFill>
                <a:latin typeface="Arial MT"/>
                <a:cs typeface="Arial MT"/>
              </a:rPr>
              <a:t> =</a:t>
            </a:r>
            <a:r>
              <a:rPr sz="1800" spc="-20" dirty="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E3D00"/>
                </a:solidFill>
                <a:latin typeface="Arial MT"/>
                <a:cs typeface="Arial MT"/>
              </a:rPr>
              <a:t>48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spc="25" dirty="0"/>
              <a:t>3</a:t>
            </a:fld>
            <a:endParaRPr spc="25" dirty="0"/>
          </a:p>
        </p:txBody>
      </p:sp>
      <p:sp>
        <p:nvSpPr>
          <p:cNvPr id="10" name="object 10"/>
          <p:cNvSpPr txBox="1"/>
          <p:nvPr/>
        </p:nvSpPr>
        <p:spPr>
          <a:xfrm>
            <a:off x="1297305" y="5264658"/>
            <a:ext cx="4742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875" indent="-25781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69875" algn="l"/>
                <a:tab pos="270510" algn="l"/>
              </a:tabLst>
            </a:pP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알고</a:t>
            </a:r>
            <a:r>
              <a:rPr sz="1800" spc="-14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있는</a:t>
            </a:r>
            <a:r>
              <a:rPr sz="1800" spc="-15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이</a:t>
            </a:r>
            <a:r>
              <a:rPr sz="1800" spc="-14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방법을</a:t>
            </a:r>
            <a:r>
              <a:rPr sz="1800" spc="-14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어떻게</a:t>
            </a:r>
            <a:r>
              <a:rPr sz="1800" spc="-15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설명할</a:t>
            </a:r>
            <a:r>
              <a:rPr sz="1800" spc="-14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수</a:t>
            </a:r>
            <a:r>
              <a:rPr sz="1800" spc="-14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있나</a:t>
            </a:r>
            <a:r>
              <a:rPr sz="1800" spc="-5" dirty="0">
                <a:solidFill>
                  <a:srgbClr val="3E3D00"/>
                </a:solidFill>
                <a:latin typeface="Arial MT"/>
                <a:cs typeface="Arial MT"/>
              </a:rPr>
              <a:t>?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spc="25" dirty="0"/>
              <a:t>30</a:t>
            </a:fld>
            <a:endParaRPr spc="25" dirty="0"/>
          </a:p>
        </p:txBody>
      </p:sp>
      <p:sp>
        <p:nvSpPr>
          <p:cNvPr id="2" name="object 2"/>
          <p:cNvSpPr txBox="1"/>
          <p:nvPr/>
        </p:nvSpPr>
        <p:spPr>
          <a:xfrm>
            <a:off x="738327" y="1933194"/>
            <a:ext cx="7131684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E3D00"/>
                </a:solidFill>
                <a:latin typeface="Arial MT"/>
                <a:cs typeface="Arial MT"/>
              </a:rPr>
              <a:t>[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배열에</a:t>
            </a:r>
            <a:r>
              <a:rPr sz="1800" spc="-14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저장된</a:t>
            </a:r>
            <a:r>
              <a:rPr sz="1800" spc="-13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spc="-10" dirty="0">
                <a:solidFill>
                  <a:srgbClr val="3E3D00"/>
                </a:solidFill>
                <a:latin typeface="Arial MT"/>
                <a:cs typeface="Arial MT"/>
              </a:rPr>
              <a:t>10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개의</a:t>
            </a:r>
            <a:r>
              <a:rPr sz="1800" spc="-13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수</a:t>
            </a:r>
            <a:r>
              <a:rPr sz="1800" spc="-13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중</a:t>
            </a:r>
            <a:r>
              <a:rPr sz="1800" spc="-13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최댓값</a:t>
            </a:r>
            <a:r>
              <a:rPr sz="1800" spc="-14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찾기</a:t>
            </a:r>
            <a:r>
              <a:rPr sz="1800" dirty="0">
                <a:solidFill>
                  <a:srgbClr val="3E3D00"/>
                </a:solidFill>
                <a:latin typeface="Arial MT"/>
                <a:cs typeface="Arial MT"/>
              </a:rPr>
              <a:t>]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 dirty="0">
              <a:latin typeface="Arial MT"/>
              <a:cs typeface="Arial MT"/>
            </a:endParaRPr>
          </a:p>
          <a:p>
            <a:pPr marL="347980" marR="5080" indent="7620">
              <a:lnSpc>
                <a:spcPct val="150000"/>
              </a:lnSpc>
            </a:pP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배열의</a:t>
            </a:r>
            <a:r>
              <a:rPr sz="1800" spc="-14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제일</a:t>
            </a:r>
            <a:r>
              <a:rPr sz="1800" spc="-15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처음에</a:t>
            </a:r>
            <a:r>
              <a:rPr sz="1800" spc="-14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있는</a:t>
            </a:r>
            <a:r>
              <a:rPr sz="1800" spc="-14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데이터를</a:t>
            </a:r>
            <a:r>
              <a:rPr sz="1800" spc="-15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임시로</a:t>
            </a:r>
            <a:r>
              <a:rPr sz="1800" spc="-14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최댓값</a:t>
            </a:r>
            <a:r>
              <a:rPr sz="1800" spc="-14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dirty="0">
                <a:solidFill>
                  <a:srgbClr val="3E3D00"/>
                </a:solidFill>
                <a:latin typeface="Arial MT"/>
                <a:cs typeface="Arial MT"/>
              </a:rPr>
              <a:t>M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으로</a:t>
            </a:r>
            <a:r>
              <a:rPr sz="1800" spc="-15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설정한다</a:t>
            </a:r>
            <a:r>
              <a:rPr sz="1800" dirty="0">
                <a:solidFill>
                  <a:srgbClr val="3E3D00"/>
                </a:solidFill>
                <a:latin typeface="Arial MT"/>
                <a:cs typeface="Arial MT"/>
              </a:rPr>
              <a:t>. </a:t>
            </a:r>
            <a:r>
              <a:rPr sz="1800" spc="-484" dirty="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오른쪽으로</a:t>
            </a:r>
            <a:r>
              <a:rPr sz="1800" spc="-14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이동하면서</a:t>
            </a:r>
            <a:r>
              <a:rPr sz="1800" spc="-15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보고</a:t>
            </a:r>
            <a:r>
              <a:rPr sz="1800" spc="-13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있는</a:t>
            </a:r>
            <a:r>
              <a:rPr sz="1800" spc="-13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데이터와</a:t>
            </a:r>
            <a:r>
              <a:rPr sz="1800" spc="-14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spc="-5" dirty="0">
                <a:solidFill>
                  <a:srgbClr val="3E3D00"/>
                </a:solidFill>
                <a:latin typeface="Arial MT"/>
                <a:cs typeface="Arial MT"/>
              </a:rPr>
              <a:t>M</a:t>
            </a:r>
            <a:r>
              <a:rPr sz="18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과</a:t>
            </a:r>
            <a:r>
              <a:rPr sz="1800" spc="-13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비교해서</a:t>
            </a:r>
            <a:r>
              <a:rPr sz="1800" spc="-5" dirty="0">
                <a:solidFill>
                  <a:srgbClr val="3E3D00"/>
                </a:solidFill>
                <a:latin typeface="Arial MT"/>
                <a:cs typeface="Arial MT"/>
              </a:rPr>
              <a:t>,</a:t>
            </a:r>
            <a:r>
              <a:rPr sz="1800" spc="-10" dirty="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보고</a:t>
            </a:r>
            <a:r>
              <a:rPr sz="1800" spc="-13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있 </a:t>
            </a:r>
            <a:r>
              <a:rPr sz="1800" spc="-62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는</a:t>
            </a:r>
            <a:r>
              <a:rPr sz="1800" spc="-14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데이터가</a:t>
            </a:r>
            <a:r>
              <a:rPr sz="1800" spc="-15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더</a:t>
            </a:r>
            <a:r>
              <a:rPr sz="1800" spc="-14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크면</a:t>
            </a:r>
            <a:r>
              <a:rPr sz="1800" spc="-14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그</a:t>
            </a:r>
            <a:r>
              <a:rPr sz="1800" spc="-15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데이터를</a:t>
            </a:r>
            <a:r>
              <a:rPr sz="1800" spc="-14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dirty="0">
                <a:solidFill>
                  <a:srgbClr val="3E3D00"/>
                </a:solidFill>
                <a:latin typeface="Arial MT"/>
                <a:cs typeface="Arial MT"/>
              </a:rPr>
              <a:t>M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으로</a:t>
            </a:r>
            <a:r>
              <a:rPr sz="1800" spc="-14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재설정하고</a:t>
            </a:r>
            <a:r>
              <a:rPr sz="1800" dirty="0">
                <a:solidFill>
                  <a:srgbClr val="3E3D00"/>
                </a:solidFill>
                <a:latin typeface="Arial MT"/>
                <a:cs typeface="Arial MT"/>
              </a:rPr>
              <a:t>,</a:t>
            </a:r>
            <a:r>
              <a:rPr sz="1800" spc="-15" dirty="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아니면</a:t>
            </a:r>
            <a:r>
              <a:rPr sz="1800" spc="-14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다음의 </a:t>
            </a:r>
            <a:r>
              <a:rPr sz="1800" spc="-62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오른쪽</a:t>
            </a:r>
            <a:r>
              <a:rPr sz="1800" spc="-14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데이터로</a:t>
            </a:r>
            <a:r>
              <a:rPr sz="1800" spc="-15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이동하면서</a:t>
            </a:r>
            <a:r>
              <a:rPr sz="1800" spc="-14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동일한</a:t>
            </a:r>
            <a:r>
              <a:rPr sz="1800" spc="-14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작업을</a:t>
            </a:r>
            <a:r>
              <a:rPr sz="1800" spc="-15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수행한다</a:t>
            </a:r>
            <a:r>
              <a:rPr sz="1800" dirty="0">
                <a:solidFill>
                  <a:srgbClr val="3E3D00"/>
                </a:solidFill>
                <a:latin typeface="Arial MT"/>
                <a:cs typeface="Arial MT"/>
              </a:rPr>
              <a:t>.</a:t>
            </a:r>
            <a:r>
              <a:rPr sz="1800" spc="-10" dirty="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데이터의</a:t>
            </a:r>
            <a:r>
              <a:rPr sz="1800" spc="-15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끝 </a:t>
            </a:r>
            <a:r>
              <a:rPr sz="18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까지</a:t>
            </a:r>
            <a:r>
              <a:rPr sz="1800" spc="-13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이동하면</a:t>
            </a:r>
            <a:r>
              <a:rPr sz="1800" spc="-14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dirty="0">
                <a:solidFill>
                  <a:srgbClr val="3E3D00"/>
                </a:solidFill>
                <a:latin typeface="Arial MT"/>
                <a:cs typeface="Arial MT"/>
              </a:rPr>
              <a:t>M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이</a:t>
            </a:r>
            <a:r>
              <a:rPr sz="1800" spc="-13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데이터의</a:t>
            </a:r>
            <a:r>
              <a:rPr sz="1800" spc="-13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최댓값이</a:t>
            </a:r>
            <a:r>
              <a:rPr sz="1800" spc="-15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된다</a:t>
            </a:r>
            <a:r>
              <a:rPr sz="1800" dirty="0">
                <a:solidFill>
                  <a:srgbClr val="3E3D00"/>
                </a:solidFill>
                <a:latin typeface="Arial MT"/>
                <a:cs typeface="Arial MT"/>
              </a:rPr>
              <a:t>.</a:t>
            </a:r>
            <a:endParaRPr sz="1800" dirty="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017261" y="1376680"/>
          <a:ext cx="3670298" cy="236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0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70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70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70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70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70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70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70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362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b="1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5</a:t>
                      </a:r>
                      <a:endParaRPr sz="11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b="1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3</a:t>
                      </a:r>
                      <a:endParaRPr sz="11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b="1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8</a:t>
                      </a:r>
                      <a:endParaRPr sz="11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b="1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2</a:t>
                      </a:r>
                      <a:endParaRPr sz="11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b="1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9</a:t>
                      </a:r>
                      <a:endParaRPr sz="11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b="1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4</a:t>
                      </a:r>
                      <a:endParaRPr sz="11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b="1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7</a:t>
                      </a:r>
                      <a:endParaRPr sz="11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b="1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1</a:t>
                      </a:r>
                      <a:endParaRPr sz="11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b="1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0</a:t>
                      </a:r>
                      <a:endParaRPr sz="11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b="1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6</a:t>
                      </a:r>
                      <a:endParaRPr sz="11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107051" y="1076325"/>
            <a:ext cx="55689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3E3D00"/>
                </a:solidFill>
                <a:latin typeface="Arial MT"/>
                <a:cs typeface="Arial MT"/>
              </a:rPr>
              <a:t>a[0]</a:t>
            </a:r>
            <a:r>
              <a:rPr sz="1050" spc="295" dirty="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3E3D00"/>
                </a:solidFill>
                <a:latin typeface="Arial MT"/>
                <a:cs typeface="Arial MT"/>
              </a:rPr>
              <a:t>a[1]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16853" y="1076325"/>
            <a:ext cx="24892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3E3D00"/>
                </a:solidFill>
                <a:latin typeface="Arial MT"/>
                <a:cs typeface="Arial MT"/>
              </a:rPr>
              <a:t>a</a:t>
            </a:r>
            <a:r>
              <a:rPr sz="1050" spc="-5" dirty="0">
                <a:solidFill>
                  <a:srgbClr val="3E3D00"/>
                </a:solidFill>
                <a:latin typeface="Arial MT"/>
                <a:cs typeface="Arial MT"/>
              </a:rPr>
              <a:t>[</a:t>
            </a:r>
            <a:r>
              <a:rPr sz="1050" dirty="0">
                <a:solidFill>
                  <a:srgbClr val="3E3D00"/>
                </a:solidFill>
                <a:latin typeface="Arial MT"/>
                <a:cs typeface="Arial MT"/>
              </a:rPr>
              <a:t>2]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12840" y="1076325"/>
            <a:ext cx="132588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75285" algn="l"/>
                <a:tab pos="741680" algn="l"/>
              </a:tabLst>
            </a:pPr>
            <a:r>
              <a:rPr sz="1050" dirty="0">
                <a:solidFill>
                  <a:srgbClr val="3E3D00"/>
                </a:solidFill>
                <a:latin typeface="Arial MT"/>
                <a:cs typeface="Arial MT"/>
              </a:rPr>
              <a:t>a[3]	a[4]	a[5]  </a:t>
            </a:r>
            <a:r>
              <a:rPr sz="1050" spc="20" dirty="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3E3D00"/>
                </a:solidFill>
                <a:latin typeface="Arial MT"/>
                <a:cs typeface="Arial MT"/>
              </a:rPr>
              <a:t>a[6]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75626" y="1076325"/>
            <a:ext cx="24892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3E3D00"/>
                </a:solidFill>
                <a:latin typeface="Arial MT"/>
                <a:cs typeface="Arial MT"/>
              </a:rPr>
              <a:t>a</a:t>
            </a:r>
            <a:r>
              <a:rPr sz="1050" spc="-5" dirty="0">
                <a:solidFill>
                  <a:srgbClr val="3E3D00"/>
                </a:solidFill>
                <a:latin typeface="Arial MT"/>
                <a:cs typeface="Arial MT"/>
              </a:rPr>
              <a:t>[</a:t>
            </a:r>
            <a:r>
              <a:rPr sz="1050" dirty="0">
                <a:solidFill>
                  <a:srgbClr val="3E3D00"/>
                </a:solidFill>
                <a:latin typeface="Arial MT"/>
                <a:cs typeface="Arial MT"/>
              </a:rPr>
              <a:t>7]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18144" y="1076325"/>
            <a:ext cx="24892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3E3D00"/>
                </a:solidFill>
                <a:latin typeface="Arial MT"/>
                <a:cs typeface="Arial MT"/>
              </a:rPr>
              <a:t>a</a:t>
            </a:r>
            <a:r>
              <a:rPr sz="1050" spc="-5" dirty="0">
                <a:solidFill>
                  <a:srgbClr val="3E3D00"/>
                </a:solidFill>
                <a:latin typeface="Arial MT"/>
                <a:cs typeface="Arial MT"/>
              </a:rPr>
              <a:t>[</a:t>
            </a:r>
            <a:r>
              <a:rPr sz="1050" dirty="0">
                <a:solidFill>
                  <a:srgbClr val="3E3D00"/>
                </a:solidFill>
                <a:latin typeface="Arial MT"/>
                <a:cs typeface="Arial MT"/>
              </a:rPr>
              <a:t>8]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80603" y="1076325"/>
            <a:ext cx="24892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3E3D00"/>
                </a:solidFill>
                <a:latin typeface="Arial MT"/>
                <a:cs typeface="Arial MT"/>
              </a:rPr>
              <a:t>a</a:t>
            </a:r>
            <a:r>
              <a:rPr sz="1050" spc="-5" dirty="0">
                <a:solidFill>
                  <a:srgbClr val="3E3D00"/>
                </a:solidFill>
                <a:latin typeface="Arial MT"/>
                <a:cs typeface="Arial MT"/>
              </a:rPr>
              <a:t>[</a:t>
            </a:r>
            <a:r>
              <a:rPr sz="1050" dirty="0">
                <a:solidFill>
                  <a:srgbClr val="3E3D00"/>
                </a:solidFill>
                <a:latin typeface="Arial MT"/>
                <a:cs typeface="Arial MT"/>
              </a:rPr>
              <a:t>9]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46303" y="825500"/>
            <a:ext cx="3754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D010C"/>
                </a:solidFill>
                <a:latin typeface="Arial MT"/>
                <a:cs typeface="Arial MT"/>
              </a:rPr>
              <a:t>1.</a:t>
            </a:r>
            <a:r>
              <a:rPr sz="2400" spc="15" dirty="0">
                <a:solidFill>
                  <a:srgbClr val="3D010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010C"/>
                </a:solidFill>
              </a:rPr>
              <a:t>자연어</a:t>
            </a:r>
            <a:r>
              <a:rPr sz="2400" spc="-5" dirty="0">
                <a:solidFill>
                  <a:srgbClr val="3D010C"/>
                </a:solidFill>
                <a:latin typeface="Arial MT"/>
                <a:cs typeface="Arial MT"/>
              </a:rPr>
              <a:t>(natural</a:t>
            </a:r>
            <a:r>
              <a:rPr sz="2400" spc="-20" dirty="0">
                <a:solidFill>
                  <a:srgbClr val="3D010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010C"/>
                </a:solidFill>
                <a:latin typeface="Arial MT"/>
                <a:cs typeface="Arial MT"/>
              </a:rPr>
              <a:t>language)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spc="25" dirty="0"/>
              <a:t>31</a:t>
            </a:fld>
            <a:endParaRPr spc="25" dirty="0"/>
          </a:p>
        </p:txBody>
      </p:sp>
      <p:sp>
        <p:nvSpPr>
          <p:cNvPr id="2" name="object 2"/>
          <p:cNvSpPr txBox="1"/>
          <p:nvPr/>
        </p:nvSpPr>
        <p:spPr>
          <a:xfrm>
            <a:off x="763016" y="1137284"/>
            <a:ext cx="1583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D010C"/>
                </a:solidFill>
                <a:latin typeface="Arial MT"/>
                <a:cs typeface="Arial MT"/>
              </a:rPr>
              <a:t>2.</a:t>
            </a:r>
            <a:r>
              <a:rPr sz="2400" spc="-105" dirty="0">
                <a:solidFill>
                  <a:srgbClr val="3D010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의사코드</a:t>
            </a:r>
            <a:endParaRPr sz="2400" dirty="0">
              <a:latin typeface="에스코어 드림 3 Light" panose="020B0303030302020204" pitchFamily="34" charset="-127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5904" y="2060448"/>
            <a:ext cx="7248525" cy="2175211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77470" rIns="0" bIns="0" rtlCol="0">
            <a:spAutoFit/>
          </a:bodyPr>
          <a:lstStyle/>
          <a:p>
            <a:pPr marL="362585">
              <a:lnSpc>
                <a:spcPct val="100000"/>
              </a:lnSpc>
              <a:spcBef>
                <a:spcPts val="610"/>
              </a:spcBef>
            </a:pPr>
            <a:r>
              <a:rPr sz="2000" dirty="0">
                <a:solidFill>
                  <a:srgbClr val="3D010C"/>
                </a:solidFill>
                <a:latin typeface="Arial MT"/>
                <a:cs typeface="Arial MT"/>
              </a:rPr>
              <a:t>(</a:t>
            </a:r>
            <a:r>
              <a:rPr sz="2000" spc="5" dirty="0">
                <a:solidFill>
                  <a:srgbClr val="3D010C"/>
                </a:solidFill>
                <a:latin typeface="Arial MT"/>
                <a:cs typeface="Arial MT"/>
              </a:rPr>
              <a:t>s</a:t>
            </a:r>
            <a:r>
              <a:rPr sz="2000" dirty="0">
                <a:solidFill>
                  <a:srgbClr val="3D010C"/>
                </a:solidFill>
                <a:latin typeface="Arial MT"/>
                <a:cs typeface="Arial MT"/>
              </a:rPr>
              <a:t>tep</a:t>
            </a:r>
            <a:r>
              <a:rPr sz="2000" spc="-35" dirty="0">
                <a:solidFill>
                  <a:srgbClr val="3D010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D010C"/>
                </a:solidFill>
                <a:latin typeface="Arial MT"/>
                <a:cs typeface="Arial MT"/>
              </a:rPr>
              <a:t>1)</a:t>
            </a:r>
            <a:r>
              <a:rPr sz="2000" spc="-25" dirty="0">
                <a:solidFill>
                  <a:srgbClr val="3D010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D010C"/>
                </a:solidFill>
                <a:latin typeface="Arial MT"/>
                <a:cs typeface="Arial MT"/>
              </a:rPr>
              <a:t>a[0</a:t>
            </a:r>
            <a:r>
              <a:rPr sz="2000" spc="-10" dirty="0">
                <a:solidFill>
                  <a:srgbClr val="3D010C"/>
                </a:solidFill>
                <a:latin typeface="Arial MT"/>
                <a:cs typeface="Arial MT"/>
              </a:rPr>
              <a:t>]</a:t>
            </a:r>
            <a:r>
              <a:rPr sz="2000" spc="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의</a:t>
            </a:r>
            <a:r>
              <a:rPr sz="2000" spc="-17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데이터</a:t>
            </a:r>
            <a:r>
              <a:rPr sz="2000" spc="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를</a:t>
            </a:r>
            <a:r>
              <a:rPr sz="2000" spc="-17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임시</a:t>
            </a:r>
            <a:r>
              <a:rPr sz="2000" spc="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로</a:t>
            </a:r>
            <a:r>
              <a:rPr sz="2000" spc="-17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최댓</a:t>
            </a:r>
            <a:r>
              <a:rPr sz="2000" spc="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값</a:t>
            </a:r>
            <a:r>
              <a:rPr sz="2000" spc="-16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Arial MT"/>
                <a:cs typeface="Arial MT"/>
              </a:rPr>
              <a:t>M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으</a:t>
            </a:r>
            <a:r>
              <a:rPr sz="2000" spc="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로</a:t>
            </a:r>
            <a:r>
              <a:rPr sz="2000" spc="-17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설정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 marL="362585">
              <a:lnSpc>
                <a:spcPct val="100000"/>
              </a:lnSpc>
              <a:spcBef>
                <a:spcPts val="1205"/>
              </a:spcBef>
            </a:pPr>
            <a:r>
              <a:rPr sz="2000" dirty="0">
                <a:solidFill>
                  <a:srgbClr val="3D010C"/>
                </a:solidFill>
                <a:latin typeface="Arial MT"/>
                <a:cs typeface="Arial MT"/>
              </a:rPr>
              <a:t>(</a:t>
            </a:r>
            <a:r>
              <a:rPr sz="2000" spc="5" dirty="0">
                <a:solidFill>
                  <a:srgbClr val="3D010C"/>
                </a:solidFill>
                <a:latin typeface="Arial MT"/>
                <a:cs typeface="Arial MT"/>
              </a:rPr>
              <a:t>s</a:t>
            </a:r>
            <a:r>
              <a:rPr sz="2000" dirty="0">
                <a:solidFill>
                  <a:srgbClr val="3D010C"/>
                </a:solidFill>
                <a:latin typeface="Arial MT"/>
                <a:cs typeface="Arial MT"/>
              </a:rPr>
              <a:t>tep</a:t>
            </a:r>
            <a:r>
              <a:rPr sz="2000" spc="-30" dirty="0">
                <a:solidFill>
                  <a:srgbClr val="3D010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D010C"/>
                </a:solidFill>
                <a:latin typeface="Arial MT"/>
                <a:cs typeface="Arial MT"/>
              </a:rPr>
              <a:t>2)</a:t>
            </a:r>
            <a:r>
              <a:rPr sz="2000" spc="-25" dirty="0">
                <a:solidFill>
                  <a:srgbClr val="3D010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D010C"/>
                </a:solidFill>
                <a:latin typeface="Arial MT"/>
                <a:cs typeface="Arial MT"/>
              </a:rPr>
              <a:t>a[1]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의</a:t>
            </a:r>
            <a:r>
              <a:rPr sz="2000" spc="-16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값과</a:t>
            </a:r>
            <a:r>
              <a:rPr sz="2000" spc="-16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-5" dirty="0">
                <a:solidFill>
                  <a:srgbClr val="3D010C"/>
                </a:solidFill>
                <a:latin typeface="Arial MT"/>
                <a:cs typeface="Arial MT"/>
              </a:rPr>
              <a:t>M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과</a:t>
            </a:r>
            <a:r>
              <a:rPr sz="2000" spc="-16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비교해서</a:t>
            </a:r>
            <a:r>
              <a:rPr sz="2000" dirty="0">
                <a:solidFill>
                  <a:srgbClr val="3D010C"/>
                </a:solidFill>
                <a:latin typeface="Arial MT"/>
                <a:cs typeface="Arial MT"/>
              </a:rPr>
              <a:t>,</a:t>
            </a:r>
            <a:r>
              <a:rPr sz="2000" spc="-25" dirty="0">
                <a:solidFill>
                  <a:srgbClr val="3D010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D010C"/>
                </a:solidFill>
                <a:latin typeface="Arial MT"/>
                <a:cs typeface="Arial MT"/>
              </a:rPr>
              <a:t>a[1</a:t>
            </a:r>
            <a:r>
              <a:rPr sz="2000" spc="-10" dirty="0">
                <a:solidFill>
                  <a:srgbClr val="3D010C"/>
                </a:solidFill>
                <a:latin typeface="Arial MT"/>
                <a:cs typeface="Arial MT"/>
              </a:rPr>
              <a:t>]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이</a:t>
            </a:r>
            <a:r>
              <a:rPr sz="2000" spc="-17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더</a:t>
            </a:r>
            <a:r>
              <a:rPr sz="2000" spc="-15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크면</a:t>
            </a:r>
            <a:r>
              <a:rPr sz="2000" spc="-16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Arial MT"/>
                <a:cs typeface="Arial MT"/>
              </a:rPr>
              <a:t>a[1</a:t>
            </a:r>
            <a:r>
              <a:rPr sz="2000" spc="-10" dirty="0">
                <a:solidFill>
                  <a:srgbClr val="3D010C"/>
                </a:solidFill>
                <a:latin typeface="Arial MT"/>
                <a:cs typeface="Arial MT"/>
              </a:rPr>
              <a:t>]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을</a:t>
            </a:r>
            <a:r>
              <a:rPr sz="2000" spc="-17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Arial MT"/>
                <a:cs typeface="Arial MT"/>
              </a:rPr>
              <a:t>M</a:t>
            </a:r>
            <a:endParaRPr sz="2000" dirty="0">
              <a:latin typeface="Arial MT"/>
              <a:cs typeface="Arial MT"/>
            </a:endParaRPr>
          </a:p>
          <a:p>
            <a:pPr marL="362585" marR="1609725" indent="868680" algn="just">
              <a:lnSpc>
                <a:spcPct val="150000"/>
              </a:lnSpc>
            </a:pP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으로</a:t>
            </a:r>
            <a:r>
              <a:rPr sz="2000" spc="-16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재설정</a:t>
            </a:r>
            <a:r>
              <a:rPr sz="2000" dirty="0">
                <a:solidFill>
                  <a:srgbClr val="3D010C"/>
                </a:solidFill>
                <a:latin typeface="Arial MT"/>
                <a:cs typeface="Arial MT"/>
              </a:rPr>
              <a:t>,</a:t>
            </a:r>
            <a:r>
              <a:rPr sz="2000" spc="-25" dirty="0">
                <a:solidFill>
                  <a:srgbClr val="3D010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아니면</a:t>
            </a:r>
            <a:r>
              <a:rPr sz="2000" spc="-16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Arial MT"/>
                <a:cs typeface="Arial MT"/>
              </a:rPr>
              <a:t>a[2</a:t>
            </a:r>
            <a:r>
              <a:rPr sz="2000" spc="-10" dirty="0">
                <a:solidFill>
                  <a:srgbClr val="3D010C"/>
                </a:solidFill>
                <a:latin typeface="Arial MT"/>
                <a:cs typeface="Arial MT"/>
              </a:rPr>
              <a:t>]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값</a:t>
            </a:r>
            <a:r>
              <a:rPr sz="2000" spc="-18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비교로</a:t>
            </a:r>
            <a:r>
              <a:rPr sz="2000" spc="-16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이동  </a:t>
            </a:r>
            <a:r>
              <a:rPr sz="2000" dirty="0">
                <a:solidFill>
                  <a:srgbClr val="3D010C"/>
                </a:solidFill>
                <a:latin typeface="Arial MT"/>
                <a:cs typeface="Arial MT"/>
              </a:rPr>
              <a:t>(</a:t>
            </a:r>
            <a:r>
              <a:rPr sz="2000" spc="5" dirty="0">
                <a:solidFill>
                  <a:srgbClr val="3D010C"/>
                </a:solidFill>
                <a:latin typeface="Arial MT"/>
                <a:cs typeface="Arial MT"/>
              </a:rPr>
              <a:t>s</a:t>
            </a:r>
            <a:r>
              <a:rPr sz="2000" dirty="0">
                <a:solidFill>
                  <a:srgbClr val="3D010C"/>
                </a:solidFill>
                <a:latin typeface="Arial MT"/>
                <a:cs typeface="Arial MT"/>
              </a:rPr>
              <a:t>tep</a:t>
            </a:r>
            <a:r>
              <a:rPr sz="2000" spc="-35" dirty="0">
                <a:solidFill>
                  <a:srgbClr val="3D010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D010C"/>
                </a:solidFill>
                <a:latin typeface="Arial MT"/>
                <a:cs typeface="Arial MT"/>
              </a:rPr>
              <a:t>3)</a:t>
            </a:r>
            <a:r>
              <a:rPr sz="2000" spc="-25" dirty="0">
                <a:solidFill>
                  <a:srgbClr val="3D010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D010C"/>
                </a:solidFill>
                <a:latin typeface="Arial MT"/>
                <a:cs typeface="Arial MT"/>
              </a:rPr>
              <a:t>step</a:t>
            </a:r>
            <a:r>
              <a:rPr sz="2000" spc="-20" dirty="0">
                <a:solidFill>
                  <a:srgbClr val="3D010C"/>
                </a:solidFill>
                <a:latin typeface="Arial MT"/>
                <a:cs typeface="Arial MT"/>
              </a:rPr>
              <a:t> </a:t>
            </a:r>
            <a:r>
              <a:rPr sz="2000" spc="5" dirty="0">
                <a:solidFill>
                  <a:srgbClr val="3D010C"/>
                </a:solidFill>
                <a:latin typeface="Arial MT"/>
                <a:cs typeface="Arial MT"/>
              </a:rPr>
              <a:t>2</a:t>
            </a:r>
            <a:r>
              <a:rPr sz="2000" spc="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를</a:t>
            </a:r>
            <a:r>
              <a:rPr sz="2000" spc="-17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나머</a:t>
            </a:r>
            <a:r>
              <a:rPr sz="2000" spc="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지</a:t>
            </a:r>
            <a:r>
              <a:rPr sz="2000" spc="-16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데이터</a:t>
            </a:r>
            <a:r>
              <a:rPr sz="2000" spc="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에</a:t>
            </a:r>
            <a:r>
              <a:rPr sz="2000" spc="-18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대해</a:t>
            </a:r>
            <a:r>
              <a:rPr sz="2000" spc="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서</a:t>
            </a:r>
            <a:r>
              <a:rPr sz="2000" spc="-16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-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수행  </a:t>
            </a:r>
            <a:r>
              <a:rPr sz="2000" dirty="0">
                <a:solidFill>
                  <a:srgbClr val="3D010C"/>
                </a:solidFill>
                <a:latin typeface="Arial MT"/>
                <a:cs typeface="Arial MT"/>
              </a:rPr>
              <a:t>(step</a:t>
            </a:r>
            <a:r>
              <a:rPr sz="2000" spc="-35" dirty="0">
                <a:solidFill>
                  <a:srgbClr val="3D010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D010C"/>
                </a:solidFill>
                <a:latin typeface="Arial MT"/>
                <a:cs typeface="Arial MT"/>
              </a:rPr>
              <a:t>4)</a:t>
            </a:r>
            <a:r>
              <a:rPr sz="2000" spc="-25" dirty="0">
                <a:solidFill>
                  <a:srgbClr val="3D010C"/>
                </a:solidFill>
                <a:latin typeface="Arial MT"/>
                <a:cs typeface="Arial MT"/>
              </a:rPr>
              <a:t> </a:t>
            </a:r>
            <a:r>
              <a:rPr sz="2000" spc="5" dirty="0">
                <a:solidFill>
                  <a:srgbClr val="3D010C"/>
                </a:solidFill>
                <a:latin typeface="Arial MT"/>
                <a:cs typeface="Arial MT"/>
              </a:rPr>
              <a:t>M</a:t>
            </a:r>
            <a:r>
              <a:rPr sz="2000" spc="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이</a:t>
            </a:r>
            <a:r>
              <a:rPr sz="2000" spc="-16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데이터의</a:t>
            </a:r>
            <a:r>
              <a:rPr sz="2000" spc="-17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최댓값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017261" y="1376680"/>
          <a:ext cx="3670298" cy="236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0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70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70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70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70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70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70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70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362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b="1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5</a:t>
                      </a:r>
                      <a:endParaRPr sz="11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b="1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3</a:t>
                      </a:r>
                      <a:endParaRPr sz="11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b="1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8</a:t>
                      </a:r>
                      <a:endParaRPr sz="11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b="1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2</a:t>
                      </a:r>
                      <a:endParaRPr sz="11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b="1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9</a:t>
                      </a:r>
                      <a:endParaRPr sz="11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b="1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4</a:t>
                      </a:r>
                      <a:endParaRPr sz="11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b="1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7</a:t>
                      </a:r>
                      <a:endParaRPr sz="11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b="1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1</a:t>
                      </a:r>
                      <a:endParaRPr sz="11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b="1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0</a:t>
                      </a:r>
                      <a:endParaRPr sz="11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b="1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6</a:t>
                      </a:r>
                      <a:endParaRPr sz="11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107051" y="1076325"/>
            <a:ext cx="55689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3E3D00"/>
                </a:solidFill>
                <a:latin typeface="Arial MT"/>
                <a:cs typeface="Arial MT"/>
              </a:rPr>
              <a:t>a[0]</a:t>
            </a:r>
            <a:r>
              <a:rPr sz="1050" spc="295" dirty="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3E3D00"/>
                </a:solidFill>
                <a:latin typeface="Arial MT"/>
                <a:cs typeface="Arial MT"/>
              </a:rPr>
              <a:t>a[1]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16853" y="1076325"/>
            <a:ext cx="24892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3E3D00"/>
                </a:solidFill>
                <a:latin typeface="Arial MT"/>
                <a:cs typeface="Arial MT"/>
              </a:rPr>
              <a:t>a</a:t>
            </a:r>
            <a:r>
              <a:rPr sz="1050" spc="-5" dirty="0">
                <a:solidFill>
                  <a:srgbClr val="3E3D00"/>
                </a:solidFill>
                <a:latin typeface="Arial MT"/>
                <a:cs typeface="Arial MT"/>
              </a:rPr>
              <a:t>[</a:t>
            </a:r>
            <a:r>
              <a:rPr sz="1050" dirty="0">
                <a:solidFill>
                  <a:srgbClr val="3E3D00"/>
                </a:solidFill>
                <a:latin typeface="Arial MT"/>
                <a:cs typeface="Arial MT"/>
              </a:rPr>
              <a:t>2]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12840" y="1076325"/>
            <a:ext cx="132588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75285" algn="l"/>
                <a:tab pos="741680" algn="l"/>
              </a:tabLst>
            </a:pPr>
            <a:r>
              <a:rPr sz="1050" dirty="0">
                <a:solidFill>
                  <a:srgbClr val="3E3D00"/>
                </a:solidFill>
                <a:latin typeface="Arial MT"/>
                <a:cs typeface="Arial MT"/>
              </a:rPr>
              <a:t>a[3]	a[4]	a[5]  </a:t>
            </a:r>
            <a:r>
              <a:rPr sz="1050" spc="20" dirty="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3E3D00"/>
                </a:solidFill>
                <a:latin typeface="Arial MT"/>
                <a:cs typeface="Arial MT"/>
              </a:rPr>
              <a:t>a[6]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75626" y="1076325"/>
            <a:ext cx="953769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17550" algn="l"/>
              </a:tabLst>
            </a:pPr>
            <a:r>
              <a:rPr sz="1050" dirty="0">
                <a:solidFill>
                  <a:srgbClr val="3E3D00"/>
                </a:solidFill>
                <a:latin typeface="Arial MT"/>
                <a:cs typeface="Arial MT"/>
              </a:rPr>
              <a:t>a</a:t>
            </a:r>
            <a:r>
              <a:rPr sz="1050" spc="-5" dirty="0">
                <a:solidFill>
                  <a:srgbClr val="3E3D00"/>
                </a:solidFill>
                <a:latin typeface="Arial MT"/>
                <a:cs typeface="Arial MT"/>
              </a:rPr>
              <a:t>[</a:t>
            </a:r>
            <a:r>
              <a:rPr sz="1050" dirty="0">
                <a:solidFill>
                  <a:srgbClr val="3E3D00"/>
                </a:solidFill>
                <a:latin typeface="Arial MT"/>
                <a:cs typeface="Arial MT"/>
              </a:rPr>
              <a:t>7]  </a:t>
            </a:r>
            <a:r>
              <a:rPr sz="1050" spc="60" dirty="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3E3D00"/>
                </a:solidFill>
                <a:latin typeface="Arial MT"/>
                <a:cs typeface="Arial MT"/>
              </a:rPr>
              <a:t>a</a:t>
            </a:r>
            <a:r>
              <a:rPr sz="1050" spc="-5" dirty="0">
                <a:solidFill>
                  <a:srgbClr val="3E3D00"/>
                </a:solidFill>
                <a:latin typeface="Arial MT"/>
                <a:cs typeface="Arial MT"/>
              </a:rPr>
              <a:t>[</a:t>
            </a:r>
            <a:r>
              <a:rPr sz="1050" dirty="0">
                <a:solidFill>
                  <a:srgbClr val="3E3D00"/>
                </a:solidFill>
                <a:latin typeface="Arial MT"/>
                <a:cs typeface="Arial MT"/>
              </a:rPr>
              <a:t>8]	a</a:t>
            </a:r>
            <a:r>
              <a:rPr sz="1050" spc="-5" dirty="0">
                <a:solidFill>
                  <a:srgbClr val="3E3D00"/>
                </a:solidFill>
                <a:latin typeface="Arial MT"/>
                <a:cs typeface="Arial MT"/>
              </a:rPr>
              <a:t>[</a:t>
            </a:r>
            <a:r>
              <a:rPr sz="1050" dirty="0">
                <a:solidFill>
                  <a:srgbClr val="3E3D00"/>
                </a:solidFill>
                <a:latin typeface="Arial MT"/>
                <a:cs typeface="Arial MT"/>
              </a:rPr>
              <a:t>9]</a:t>
            </a:r>
            <a:endParaRPr sz="10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spc="25" dirty="0"/>
              <a:t>32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5142" y="469772"/>
            <a:ext cx="2327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D010C"/>
                </a:solidFill>
              </a:rPr>
              <a:t>또</a:t>
            </a:r>
            <a:r>
              <a:rPr sz="2400" spc="-185" dirty="0">
                <a:solidFill>
                  <a:srgbClr val="3D010C"/>
                </a:solidFill>
              </a:rPr>
              <a:t> </a:t>
            </a:r>
            <a:r>
              <a:rPr sz="2400" dirty="0">
                <a:solidFill>
                  <a:srgbClr val="3D010C"/>
                </a:solidFill>
              </a:rPr>
              <a:t>다른</a:t>
            </a:r>
            <a:r>
              <a:rPr sz="2400" spc="-185" dirty="0">
                <a:solidFill>
                  <a:srgbClr val="3D010C"/>
                </a:solidFill>
              </a:rPr>
              <a:t> </a:t>
            </a:r>
            <a:r>
              <a:rPr sz="2400" dirty="0">
                <a:solidFill>
                  <a:srgbClr val="3D010C"/>
                </a:solidFill>
              </a:rPr>
              <a:t>의사코드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763267" y="1700783"/>
            <a:ext cx="3086100" cy="397002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1530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205"/>
              </a:spcBef>
            </a:pPr>
            <a:r>
              <a:rPr sz="2400" dirty="0">
                <a:solidFill>
                  <a:srgbClr val="3D010C"/>
                </a:solidFill>
                <a:latin typeface="Arial MT"/>
                <a:cs typeface="Arial MT"/>
              </a:rPr>
              <a:t>M</a:t>
            </a:r>
            <a:r>
              <a:rPr sz="2400" spc="-30" dirty="0">
                <a:solidFill>
                  <a:srgbClr val="3D010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D010C"/>
                </a:solidFill>
                <a:latin typeface="Arial MT"/>
                <a:cs typeface="Arial MT"/>
              </a:rPr>
              <a:t>=</a:t>
            </a:r>
            <a:r>
              <a:rPr sz="2400" spc="-30" dirty="0">
                <a:solidFill>
                  <a:srgbClr val="3D010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D010C"/>
                </a:solidFill>
                <a:latin typeface="Arial MT"/>
                <a:cs typeface="Arial MT"/>
              </a:rPr>
              <a:t>a[0]</a:t>
            </a:r>
            <a:endParaRPr sz="2400" dirty="0">
              <a:latin typeface="Arial MT"/>
              <a:cs typeface="Arial MT"/>
            </a:endParaRPr>
          </a:p>
          <a:p>
            <a:pPr marL="512445" marR="112395" indent="-421005">
              <a:lnSpc>
                <a:spcPct val="150000"/>
              </a:lnSpc>
            </a:pPr>
            <a:r>
              <a:rPr sz="2400" dirty="0">
                <a:solidFill>
                  <a:srgbClr val="3D010C"/>
                </a:solidFill>
                <a:latin typeface="Arial MT"/>
                <a:cs typeface="Arial MT"/>
              </a:rPr>
              <a:t>for </a:t>
            </a:r>
            <a:r>
              <a:rPr sz="2400" spc="-5" dirty="0">
                <a:solidFill>
                  <a:srgbClr val="3D010C"/>
                </a:solidFill>
                <a:latin typeface="Arial MT"/>
                <a:cs typeface="Arial MT"/>
              </a:rPr>
              <a:t>each a[i], 1 </a:t>
            </a:r>
            <a:r>
              <a:rPr sz="2400" spc="-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≤</a:t>
            </a:r>
            <a:r>
              <a:rPr sz="2400" spc="-5" dirty="0">
                <a:solidFill>
                  <a:srgbClr val="3D010C"/>
                </a:solidFill>
                <a:latin typeface="Arial MT"/>
                <a:cs typeface="Arial MT"/>
              </a:rPr>
              <a:t>i </a:t>
            </a:r>
            <a:r>
              <a:rPr sz="24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≤ </a:t>
            </a:r>
            <a:r>
              <a:rPr sz="2400" spc="-5" dirty="0">
                <a:solidFill>
                  <a:srgbClr val="3D010C"/>
                </a:solidFill>
                <a:latin typeface="Arial MT"/>
                <a:cs typeface="Arial MT"/>
              </a:rPr>
              <a:t>9 </a:t>
            </a:r>
            <a:r>
              <a:rPr sz="2400" spc="-660" dirty="0">
                <a:solidFill>
                  <a:srgbClr val="3D010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D010C"/>
                </a:solidFill>
                <a:latin typeface="Arial MT"/>
                <a:cs typeface="Arial MT"/>
              </a:rPr>
              <a:t>if</a:t>
            </a:r>
            <a:r>
              <a:rPr sz="2400" spc="-20" dirty="0">
                <a:solidFill>
                  <a:srgbClr val="3D010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010C"/>
                </a:solidFill>
                <a:latin typeface="Arial MT"/>
                <a:cs typeface="Arial MT"/>
              </a:rPr>
              <a:t>a[i] </a:t>
            </a:r>
            <a:r>
              <a:rPr sz="2400" dirty="0">
                <a:solidFill>
                  <a:srgbClr val="3D010C"/>
                </a:solidFill>
                <a:latin typeface="Arial MT"/>
                <a:cs typeface="Arial MT"/>
              </a:rPr>
              <a:t>&gt;</a:t>
            </a:r>
            <a:r>
              <a:rPr sz="2400" spc="-15" dirty="0">
                <a:solidFill>
                  <a:srgbClr val="3D010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D010C"/>
                </a:solidFill>
                <a:latin typeface="Arial MT"/>
                <a:cs typeface="Arial MT"/>
              </a:rPr>
              <a:t>M</a:t>
            </a:r>
            <a:r>
              <a:rPr sz="2400" spc="-10" dirty="0">
                <a:solidFill>
                  <a:srgbClr val="3D010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010C"/>
                </a:solidFill>
                <a:latin typeface="Arial MT"/>
                <a:cs typeface="Arial MT"/>
              </a:rPr>
              <a:t>then</a:t>
            </a:r>
            <a:endParaRPr sz="2400" dirty="0">
              <a:latin typeface="Arial MT"/>
              <a:cs typeface="Arial MT"/>
            </a:endParaRPr>
          </a:p>
          <a:p>
            <a:pPr marL="1017269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solidFill>
                  <a:srgbClr val="3D010C"/>
                </a:solidFill>
                <a:latin typeface="Arial MT"/>
                <a:cs typeface="Arial MT"/>
              </a:rPr>
              <a:t>M</a:t>
            </a:r>
            <a:r>
              <a:rPr sz="2400" spc="-35" dirty="0">
                <a:solidFill>
                  <a:srgbClr val="3D010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D010C"/>
                </a:solidFill>
                <a:latin typeface="Arial MT"/>
                <a:cs typeface="Arial MT"/>
              </a:rPr>
              <a:t>=</a:t>
            </a:r>
            <a:r>
              <a:rPr sz="2400" spc="-40" dirty="0">
                <a:solidFill>
                  <a:srgbClr val="3D010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D010C"/>
                </a:solidFill>
                <a:latin typeface="Arial MT"/>
                <a:cs typeface="Arial MT"/>
              </a:rPr>
              <a:t>a[i]</a:t>
            </a:r>
            <a:endParaRPr sz="2400" dirty="0">
              <a:latin typeface="Arial MT"/>
              <a:cs typeface="Arial MT"/>
            </a:endParaRPr>
          </a:p>
          <a:p>
            <a:pPr marL="92075" marR="2034539" indent="420370">
              <a:lnSpc>
                <a:spcPts val="4320"/>
              </a:lnSpc>
              <a:spcBef>
                <a:spcPts val="385"/>
              </a:spcBef>
            </a:pPr>
            <a:r>
              <a:rPr sz="2400" dirty="0">
                <a:solidFill>
                  <a:srgbClr val="3D010C"/>
                </a:solidFill>
                <a:latin typeface="Arial MT"/>
                <a:cs typeface="Arial MT"/>
              </a:rPr>
              <a:t>fi </a:t>
            </a:r>
            <a:r>
              <a:rPr sz="2400" spc="5" dirty="0">
                <a:solidFill>
                  <a:srgbClr val="3D010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010C"/>
                </a:solidFill>
                <a:latin typeface="Arial MT"/>
                <a:cs typeface="Arial MT"/>
              </a:rPr>
              <a:t>end</a:t>
            </a:r>
            <a:r>
              <a:rPr sz="2400" spc="-70" dirty="0">
                <a:solidFill>
                  <a:srgbClr val="3D010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D010C"/>
                </a:solidFill>
                <a:latin typeface="Arial MT"/>
                <a:cs typeface="Arial MT"/>
              </a:rPr>
              <a:t>for</a:t>
            </a:r>
            <a:endParaRPr sz="2400" dirty="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  <a:spcBef>
                <a:spcPts val="1060"/>
              </a:spcBef>
            </a:pPr>
            <a:r>
              <a:rPr sz="2400" dirty="0">
                <a:solidFill>
                  <a:srgbClr val="3D010C"/>
                </a:solidFill>
                <a:latin typeface="Arial MT"/>
                <a:cs typeface="Arial MT"/>
              </a:rPr>
              <a:t>M</a:t>
            </a:r>
            <a:r>
              <a:rPr sz="2400" spc="-15" dirty="0">
                <a:solidFill>
                  <a:srgbClr val="3D010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010C"/>
                </a:solidFill>
                <a:latin typeface="Arial MT"/>
                <a:cs typeface="Arial MT"/>
              </a:rPr>
              <a:t>is</a:t>
            </a:r>
            <a:r>
              <a:rPr sz="2400" spc="-20" dirty="0">
                <a:solidFill>
                  <a:srgbClr val="3D010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010C"/>
                </a:solidFill>
                <a:latin typeface="Arial MT"/>
                <a:cs typeface="Arial MT"/>
              </a:rPr>
              <a:t>maximum</a:t>
            </a:r>
            <a:endParaRPr sz="2400" dirty="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017261" y="1376680"/>
          <a:ext cx="3670298" cy="236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0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70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70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70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70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70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70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70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362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b="1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5</a:t>
                      </a:r>
                      <a:endParaRPr sz="11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b="1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3</a:t>
                      </a:r>
                      <a:endParaRPr sz="11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b="1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8</a:t>
                      </a:r>
                      <a:endParaRPr sz="11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b="1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2</a:t>
                      </a:r>
                      <a:endParaRPr sz="11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b="1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9</a:t>
                      </a:r>
                      <a:endParaRPr sz="11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b="1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4</a:t>
                      </a:r>
                      <a:endParaRPr sz="11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b="1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7</a:t>
                      </a:r>
                      <a:endParaRPr sz="11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b="1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1</a:t>
                      </a:r>
                      <a:endParaRPr sz="11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b="1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0</a:t>
                      </a:r>
                      <a:endParaRPr sz="11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b="1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6</a:t>
                      </a:r>
                      <a:endParaRPr sz="11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107051" y="1076325"/>
            <a:ext cx="55689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3E3D00"/>
                </a:solidFill>
                <a:latin typeface="Arial MT"/>
                <a:cs typeface="Arial MT"/>
              </a:rPr>
              <a:t>a[0]</a:t>
            </a:r>
            <a:r>
              <a:rPr sz="1050" spc="295" dirty="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3E3D00"/>
                </a:solidFill>
                <a:latin typeface="Arial MT"/>
                <a:cs typeface="Arial MT"/>
              </a:rPr>
              <a:t>a[1]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16853" y="1076325"/>
            <a:ext cx="24892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3E3D00"/>
                </a:solidFill>
                <a:latin typeface="Arial MT"/>
                <a:cs typeface="Arial MT"/>
              </a:rPr>
              <a:t>a</a:t>
            </a:r>
            <a:r>
              <a:rPr sz="1050" spc="-5" dirty="0">
                <a:solidFill>
                  <a:srgbClr val="3E3D00"/>
                </a:solidFill>
                <a:latin typeface="Arial MT"/>
                <a:cs typeface="Arial MT"/>
              </a:rPr>
              <a:t>[</a:t>
            </a:r>
            <a:r>
              <a:rPr sz="1050" dirty="0">
                <a:solidFill>
                  <a:srgbClr val="3E3D00"/>
                </a:solidFill>
                <a:latin typeface="Arial MT"/>
                <a:cs typeface="Arial MT"/>
              </a:rPr>
              <a:t>2]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12840" y="1076325"/>
            <a:ext cx="132588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75285" algn="l"/>
                <a:tab pos="741680" algn="l"/>
              </a:tabLst>
            </a:pPr>
            <a:r>
              <a:rPr sz="1050" dirty="0">
                <a:solidFill>
                  <a:srgbClr val="3E3D00"/>
                </a:solidFill>
                <a:latin typeface="Arial MT"/>
                <a:cs typeface="Arial MT"/>
              </a:rPr>
              <a:t>a[3]	a[4]	a[5]  </a:t>
            </a:r>
            <a:r>
              <a:rPr sz="1050" spc="20" dirty="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3E3D00"/>
                </a:solidFill>
                <a:latin typeface="Arial MT"/>
                <a:cs typeface="Arial MT"/>
              </a:rPr>
              <a:t>a[6]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75626" y="1076325"/>
            <a:ext cx="953769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17550" algn="l"/>
              </a:tabLst>
            </a:pPr>
            <a:r>
              <a:rPr sz="1050" dirty="0">
                <a:solidFill>
                  <a:srgbClr val="3E3D00"/>
                </a:solidFill>
                <a:latin typeface="Arial MT"/>
                <a:cs typeface="Arial MT"/>
              </a:rPr>
              <a:t>a</a:t>
            </a:r>
            <a:r>
              <a:rPr sz="1050" spc="-5" dirty="0">
                <a:solidFill>
                  <a:srgbClr val="3E3D00"/>
                </a:solidFill>
                <a:latin typeface="Arial MT"/>
                <a:cs typeface="Arial MT"/>
              </a:rPr>
              <a:t>[</a:t>
            </a:r>
            <a:r>
              <a:rPr sz="1050" dirty="0">
                <a:solidFill>
                  <a:srgbClr val="3E3D00"/>
                </a:solidFill>
                <a:latin typeface="Arial MT"/>
                <a:cs typeface="Arial MT"/>
              </a:rPr>
              <a:t>7]  </a:t>
            </a:r>
            <a:r>
              <a:rPr sz="1050" spc="60" dirty="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3E3D00"/>
                </a:solidFill>
                <a:latin typeface="Arial MT"/>
                <a:cs typeface="Arial MT"/>
              </a:rPr>
              <a:t>a</a:t>
            </a:r>
            <a:r>
              <a:rPr sz="1050" spc="-5" dirty="0">
                <a:solidFill>
                  <a:srgbClr val="3E3D00"/>
                </a:solidFill>
                <a:latin typeface="Arial MT"/>
                <a:cs typeface="Arial MT"/>
              </a:rPr>
              <a:t>[</a:t>
            </a:r>
            <a:r>
              <a:rPr sz="1050" dirty="0">
                <a:solidFill>
                  <a:srgbClr val="3E3D00"/>
                </a:solidFill>
                <a:latin typeface="Arial MT"/>
                <a:cs typeface="Arial MT"/>
              </a:rPr>
              <a:t>8]	a</a:t>
            </a:r>
            <a:r>
              <a:rPr sz="1050" spc="-5" dirty="0">
                <a:solidFill>
                  <a:srgbClr val="3E3D00"/>
                </a:solidFill>
                <a:latin typeface="Arial MT"/>
                <a:cs typeface="Arial MT"/>
              </a:rPr>
              <a:t>[</a:t>
            </a:r>
            <a:r>
              <a:rPr sz="1050" dirty="0">
                <a:solidFill>
                  <a:srgbClr val="3E3D00"/>
                </a:solidFill>
                <a:latin typeface="Arial MT"/>
                <a:cs typeface="Arial MT"/>
              </a:rPr>
              <a:t>9]</a:t>
            </a:r>
            <a:endParaRPr sz="10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57677" y="1826742"/>
            <a:ext cx="2221230" cy="1083945"/>
            <a:chOff x="3257677" y="1826742"/>
            <a:chExt cx="2221230" cy="1083945"/>
          </a:xfrm>
        </p:grpSpPr>
        <p:sp>
          <p:nvSpPr>
            <p:cNvPr id="3" name="object 3"/>
            <p:cNvSpPr/>
            <p:nvPr/>
          </p:nvSpPr>
          <p:spPr>
            <a:xfrm>
              <a:off x="3257677" y="1826742"/>
              <a:ext cx="2221230" cy="686435"/>
            </a:xfrm>
            <a:custGeom>
              <a:avLst/>
              <a:gdLst/>
              <a:ahLst/>
              <a:cxnLst/>
              <a:rect l="l" t="t" r="r" b="b"/>
              <a:pathLst>
                <a:path w="2221229" h="686435">
                  <a:moveTo>
                    <a:pt x="2220976" y="0"/>
                  </a:moveTo>
                  <a:lnTo>
                    <a:pt x="0" y="0"/>
                  </a:lnTo>
                  <a:lnTo>
                    <a:pt x="0" y="685952"/>
                  </a:lnTo>
                  <a:lnTo>
                    <a:pt x="2220976" y="685952"/>
                  </a:lnTo>
                  <a:lnTo>
                    <a:pt x="2220976" y="0"/>
                  </a:lnTo>
                  <a:close/>
                </a:path>
              </a:pathLst>
            </a:custGeom>
            <a:solidFill>
              <a:srgbClr val="FFFF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57677" y="2512694"/>
              <a:ext cx="2221230" cy="398145"/>
            </a:xfrm>
            <a:custGeom>
              <a:avLst/>
              <a:gdLst/>
              <a:ahLst/>
              <a:cxnLst/>
              <a:rect l="l" t="t" r="r" b="b"/>
              <a:pathLst>
                <a:path w="2221229" h="398144">
                  <a:moveTo>
                    <a:pt x="2220976" y="0"/>
                  </a:moveTo>
                  <a:lnTo>
                    <a:pt x="0" y="0"/>
                  </a:lnTo>
                  <a:lnTo>
                    <a:pt x="0" y="397890"/>
                  </a:lnTo>
                  <a:lnTo>
                    <a:pt x="2220976" y="397890"/>
                  </a:lnTo>
                  <a:lnTo>
                    <a:pt x="2220976" y="0"/>
                  </a:lnTo>
                  <a:close/>
                </a:path>
              </a:pathLst>
            </a:custGeom>
            <a:solidFill>
              <a:srgbClr val="FFFF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26536" y="1993391"/>
              <a:ext cx="1466215" cy="890269"/>
            </a:xfrm>
            <a:custGeom>
              <a:avLst/>
              <a:gdLst/>
              <a:ahLst/>
              <a:cxnLst/>
              <a:rect l="l" t="t" r="r" b="b"/>
              <a:pathLst>
                <a:path w="1466214" h="890269">
                  <a:moveTo>
                    <a:pt x="331724" y="0"/>
                  </a:moveTo>
                  <a:lnTo>
                    <a:pt x="1068831" y="0"/>
                  </a:lnTo>
                  <a:lnTo>
                    <a:pt x="1115290" y="6910"/>
                  </a:lnTo>
                  <a:lnTo>
                    <a:pt x="1157035" y="26416"/>
                  </a:lnTo>
                  <a:lnTo>
                    <a:pt x="1192402" y="56673"/>
                  </a:lnTo>
                  <a:lnTo>
                    <a:pt x="1219726" y="95842"/>
                  </a:lnTo>
                  <a:lnTo>
                    <a:pt x="1237342" y="142081"/>
                  </a:lnTo>
                  <a:lnTo>
                    <a:pt x="1243584" y="193548"/>
                  </a:lnTo>
                  <a:lnTo>
                    <a:pt x="1237342" y="245014"/>
                  </a:lnTo>
                  <a:lnTo>
                    <a:pt x="1219726" y="291253"/>
                  </a:lnTo>
                  <a:lnTo>
                    <a:pt x="1192403" y="330422"/>
                  </a:lnTo>
                  <a:lnTo>
                    <a:pt x="1157035" y="360679"/>
                  </a:lnTo>
                  <a:lnTo>
                    <a:pt x="1115290" y="380185"/>
                  </a:lnTo>
                  <a:lnTo>
                    <a:pt x="1068831" y="387096"/>
                  </a:lnTo>
                  <a:lnTo>
                    <a:pt x="331724" y="387096"/>
                  </a:lnTo>
                  <a:lnTo>
                    <a:pt x="285265" y="380185"/>
                  </a:lnTo>
                  <a:lnTo>
                    <a:pt x="243520" y="360679"/>
                  </a:lnTo>
                  <a:lnTo>
                    <a:pt x="208153" y="330422"/>
                  </a:lnTo>
                  <a:lnTo>
                    <a:pt x="180829" y="291253"/>
                  </a:lnTo>
                  <a:lnTo>
                    <a:pt x="163213" y="245014"/>
                  </a:lnTo>
                  <a:lnTo>
                    <a:pt x="156972" y="193548"/>
                  </a:lnTo>
                  <a:lnTo>
                    <a:pt x="163213" y="142081"/>
                  </a:lnTo>
                  <a:lnTo>
                    <a:pt x="180829" y="95842"/>
                  </a:lnTo>
                  <a:lnTo>
                    <a:pt x="208152" y="56673"/>
                  </a:lnTo>
                  <a:lnTo>
                    <a:pt x="243520" y="26416"/>
                  </a:lnTo>
                  <a:lnTo>
                    <a:pt x="285265" y="6910"/>
                  </a:lnTo>
                  <a:lnTo>
                    <a:pt x="331724" y="0"/>
                  </a:lnTo>
                  <a:close/>
                </a:path>
                <a:path w="1466214" h="890269">
                  <a:moveTo>
                    <a:pt x="0" y="890016"/>
                  </a:moveTo>
                  <a:lnTo>
                    <a:pt x="90297" y="528828"/>
                  </a:lnTo>
                  <a:lnTo>
                    <a:pt x="1466088" y="528828"/>
                  </a:lnTo>
                  <a:lnTo>
                    <a:pt x="1375790" y="890016"/>
                  </a:lnTo>
                  <a:lnTo>
                    <a:pt x="0" y="890016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599688" y="3089148"/>
            <a:ext cx="1361440" cy="428625"/>
          </a:xfrm>
          <a:custGeom>
            <a:avLst/>
            <a:gdLst/>
            <a:ahLst/>
            <a:cxnLst/>
            <a:rect l="l" t="t" r="r" b="b"/>
            <a:pathLst>
              <a:path w="1361439" h="428625">
                <a:moveTo>
                  <a:pt x="0" y="428243"/>
                </a:moveTo>
                <a:lnTo>
                  <a:pt x="1360932" y="428243"/>
                </a:lnTo>
                <a:lnTo>
                  <a:pt x="1360932" y="0"/>
                </a:lnTo>
                <a:lnTo>
                  <a:pt x="0" y="0"/>
                </a:lnTo>
                <a:lnTo>
                  <a:pt x="0" y="428243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26535" y="4110228"/>
            <a:ext cx="394970" cy="373380"/>
          </a:xfrm>
          <a:custGeom>
            <a:avLst/>
            <a:gdLst/>
            <a:ahLst/>
            <a:cxnLst/>
            <a:rect l="l" t="t" r="r" b="b"/>
            <a:pathLst>
              <a:path w="394970" h="373379">
                <a:moveTo>
                  <a:pt x="0" y="186690"/>
                </a:moveTo>
                <a:lnTo>
                  <a:pt x="5214" y="143878"/>
                </a:lnTo>
                <a:lnTo>
                  <a:pt x="20065" y="104580"/>
                </a:lnTo>
                <a:lnTo>
                  <a:pt x="43367" y="69917"/>
                </a:lnTo>
                <a:lnTo>
                  <a:pt x="73933" y="41008"/>
                </a:lnTo>
                <a:lnTo>
                  <a:pt x="110578" y="18972"/>
                </a:lnTo>
                <a:lnTo>
                  <a:pt x="152115" y="4929"/>
                </a:lnTo>
                <a:lnTo>
                  <a:pt x="197358" y="0"/>
                </a:lnTo>
                <a:lnTo>
                  <a:pt x="242600" y="4929"/>
                </a:lnTo>
                <a:lnTo>
                  <a:pt x="284137" y="18972"/>
                </a:lnTo>
                <a:lnTo>
                  <a:pt x="320782" y="41008"/>
                </a:lnTo>
                <a:lnTo>
                  <a:pt x="351348" y="69917"/>
                </a:lnTo>
                <a:lnTo>
                  <a:pt x="374650" y="104580"/>
                </a:lnTo>
                <a:lnTo>
                  <a:pt x="389501" y="143878"/>
                </a:lnTo>
                <a:lnTo>
                  <a:pt x="394715" y="186690"/>
                </a:lnTo>
                <a:lnTo>
                  <a:pt x="389501" y="229501"/>
                </a:lnTo>
                <a:lnTo>
                  <a:pt x="374650" y="268799"/>
                </a:lnTo>
                <a:lnTo>
                  <a:pt x="351348" y="303462"/>
                </a:lnTo>
                <a:lnTo>
                  <a:pt x="320782" y="332371"/>
                </a:lnTo>
                <a:lnTo>
                  <a:pt x="284137" y="354407"/>
                </a:lnTo>
                <a:lnTo>
                  <a:pt x="242600" y="368450"/>
                </a:lnTo>
                <a:lnTo>
                  <a:pt x="197358" y="373380"/>
                </a:lnTo>
                <a:lnTo>
                  <a:pt x="152115" y="368450"/>
                </a:lnTo>
                <a:lnTo>
                  <a:pt x="110578" y="354407"/>
                </a:lnTo>
                <a:lnTo>
                  <a:pt x="73933" y="332371"/>
                </a:lnTo>
                <a:lnTo>
                  <a:pt x="43367" y="303462"/>
                </a:lnTo>
                <a:lnTo>
                  <a:pt x="20065" y="268799"/>
                </a:lnTo>
                <a:lnTo>
                  <a:pt x="5214" y="229501"/>
                </a:lnTo>
                <a:lnTo>
                  <a:pt x="0" y="186690"/>
                </a:lnTo>
                <a:close/>
              </a:path>
            </a:pathLst>
          </a:custGeom>
          <a:ln w="9524">
            <a:solidFill>
              <a:srgbClr val="3E3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36364" y="4157471"/>
            <a:ext cx="428625" cy="356870"/>
          </a:xfrm>
          <a:custGeom>
            <a:avLst/>
            <a:gdLst/>
            <a:ahLst/>
            <a:cxnLst/>
            <a:rect l="l" t="t" r="r" b="b"/>
            <a:pathLst>
              <a:path w="428625" h="356870">
                <a:moveTo>
                  <a:pt x="208787" y="356488"/>
                </a:moveTo>
                <a:lnTo>
                  <a:pt x="428498" y="184403"/>
                </a:lnTo>
              </a:path>
              <a:path w="428625" h="356870">
                <a:moveTo>
                  <a:pt x="422148" y="183260"/>
                </a:moveTo>
                <a:lnTo>
                  <a:pt x="422148" y="0"/>
                </a:lnTo>
              </a:path>
              <a:path w="428625" h="356870">
                <a:moveTo>
                  <a:pt x="416687" y="0"/>
                </a:moveTo>
                <a:lnTo>
                  <a:pt x="0" y="0"/>
                </a:lnTo>
              </a:path>
              <a:path w="428625" h="356870">
                <a:moveTo>
                  <a:pt x="6096" y="0"/>
                </a:moveTo>
                <a:lnTo>
                  <a:pt x="6096" y="183260"/>
                </a:lnTo>
              </a:path>
              <a:path w="428625" h="356870">
                <a:moveTo>
                  <a:pt x="6096" y="184403"/>
                </a:moveTo>
                <a:lnTo>
                  <a:pt x="208787" y="356488"/>
                </a:lnTo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030312" y="1396872"/>
          <a:ext cx="6667499" cy="43340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1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56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218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354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400" b="1" spc="-15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심</a:t>
                      </a:r>
                      <a:r>
                        <a:rPr sz="1400" b="1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벌</a:t>
                      </a:r>
                      <a:r>
                        <a:rPr sz="1400" b="1" spc="-160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 </a:t>
                      </a:r>
                      <a:r>
                        <a:rPr sz="1400" b="1" spc="-15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이름</a:t>
                      </a:r>
                      <a:endParaRPr sz="14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E7F8C7"/>
                      </a:solidFill>
                      <a:prstDash val="solid"/>
                    </a:lnL>
                    <a:lnR w="12700">
                      <a:solidFill>
                        <a:srgbClr val="E7F8C7"/>
                      </a:solidFill>
                      <a:prstDash val="solid"/>
                    </a:lnR>
                    <a:lnT w="12700">
                      <a:solidFill>
                        <a:srgbClr val="E7F8C7"/>
                      </a:solidFill>
                      <a:prstDash val="solid"/>
                    </a:lnT>
                    <a:lnB w="38100">
                      <a:solidFill>
                        <a:srgbClr val="E7F8C7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400" b="1" spc="-15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도형</a:t>
                      </a:r>
                      <a:endParaRPr sz="14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E7F8C7"/>
                      </a:solidFill>
                      <a:prstDash val="solid"/>
                    </a:lnL>
                    <a:lnR w="12700">
                      <a:solidFill>
                        <a:srgbClr val="E7F8C7"/>
                      </a:solidFill>
                      <a:prstDash val="solid"/>
                    </a:lnR>
                    <a:lnT w="12700">
                      <a:solidFill>
                        <a:srgbClr val="E7F8C7"/>
                      </a:solidFill>
                      <a:prstDash val="solid"/>
                    </a:lnT>
                    <a:lnB w="38100">
                      <a:solidFill>
                        <a:srgbClr val="E7F8C7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500" b="1" spc="-15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내용</a:t>
                      </a:r>
                      <a:endParaRPr sz="15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E7F8C7"/>
                      </a:solidFill>
                      <a:prstDash val="solid"/>
                    </a:lnL>
                    <a:lnR w="12700">
                      <a:solidFill>
                        <a:srgbClr val="E7F8C7"/>
                      </a:solidFill>
                      <a:prstDash val="solid"/>
                    </a:lnR>
                    <a:lnT w="12700">
                      <a:solidFill>
                        <a:srgbClr val="E7F8C7"/>
                      </a:solidFill>
                      <a:prstDash val="solid"/>
                    </a:lnT>
                    <a:lnB w="38100">
                      <a:solidFill>
                        <a:srgbClr val="E7F8C7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9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터미널</a:t>
                      </a:r>
                      <a:r>
                        <a:rPr sz="1400" spc="-125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 </a:t>
                      </a:r>
                      <a:r>
                        <a:rPr sz="1400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심벌</a:t>
                      </a:r>
                      <a:endParaRPr sz="14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E7F8C7"/>
                      </a:solidFill>
                      <a:prstDash val="solid"/>
                    </a:lnL>
                    <a:lnR w="12700">
                      <a:solidFill>
                        <a:srgbClr val="E7F8C7"/>
                      </a:solidFill>
                      <a:prstDash val="solid"/>
                    </a:lnR>
                    <a:lnT w="38100">
                      <a:solidFill>
                        <a:srgbClr val="E7F8C7"/>
                      </a:solidFill>
                      <a:prstDash val="solid"/>
                    </a:lnT>
                    <a:lnB w="12700">
                      <a:solidFill>
                        <a:srgbClr val="E7F8C7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 marL="574675">
                        <a:lnSpc>
                          <a:spcPct val="100000"/>
                        </a:lnSpc>
                      </a:pPr>
                      <a:r>
                        <a:rPr sz="1400" spc="5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시작/종료</a:t>
                      </a:r>
                      <a:endParaRPr sz="14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2540" marB="0">
                    <a:lnL w="12700">
                      <a:solidFill>
                        <a:srgbClr val="E7F8C7"/>
                      </a:solidFill>
                      <a:prstDash val="solid"/>
                    </a:lnL>
                    <a:lnR w="12700">
                      <a:solidFill>
                        <a:srgbClr val="E7F8C7"/>
                      </a:solidFill>
                      <a:prstDash val="solid"/>
                    </a:lnR>
                    <a:lnT w="38100">
                      <a:solidFill>
                        <a:srgbClr val="E7F8C7"/>
                      </a:solidFill>
                      <a:prstDash val="solid"/>
                    </a:lnT>
                    <a:lnB w="12700">
                      <a:solidFill>
                        <a:srgbClr val="E7F8C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0" marR="138430" indent="-494030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400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흐름도의</a:t>
                      </a:r>
                      <a:r>
                        <a:rPr sz="1400" spc="-125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 </a:t>
                      </a:r>
                      <a:r>
                        <a:rPr sz="1400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시작과</a:t>
                      </a:r>
                      <a:r>
                        <a:rPr sz="1400" spc="-125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 </a:t>
                      </a:r>
                      <a:r>
                        <a:rPr sz="1400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끝을</a:t>
                      </a:r>
                      <a:r>
                        <a:rPr sz="1400" spc="-110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 </a:t>
                      </a:r>
                      <a:r>
                        <a:rPr sz="1400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나  타내는</a:t>
                      </a:r>
                      <a:r>
                        <a:rPr sz="1400" spc="-125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 </a:t>
                      </a:r>
                      <a:r>
                        <a:rPr sz="1400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기호</a:t>
                      </a:r>
                      <a:endParaRPr sz="14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E7F8C7"/>
                      </a:solidFill>
                      <a:prstDash val="solid"/>
                    </a:lnL>
                    <a:lnR w="12700">
                      <a:solidFill>
                        <a:srgbClr val="E7F8C7"/>
                      </a:solidFill>
                      <a:prstDash val="solid"/>
                    </a:lnR>
                    <a:lnT w="38100">
                      <a:solidFill>
                        <a:srgbClr val="E7F8C7"/>
                      </a:solidFill>
                      <a:prstDash val="solid"/>
                    </a:lnT>
                    <a:lnB w="12700">
                      <a:solidFill>
                        <a:srgbClr val="E7F8C7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8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400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입출력</a:t>
                      </a:r>
                      <a:r>
                        <a:rPr sz="1400" spc="-125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 </a:t>
                      </a:r>
                      <a:r>
                        <a:rPr sz="1400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심벌</a:t>
                      </a:r>
                      <a:endParaRPr sz="14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E7F8C7"/>
                      </a:solidFill>
                      <a:prstDash val="solid"/>
                    </a:lnL>
                    <a:lnR w="12700">
                      <a:solidFill>
                        <a:srgbClr val="E7F8C7"/>
                      </a:solidFill>
                      <a:prstDash val="solid"/>
                    </a:lnR>
                    <a:lnT w="12700">
                      <a:solidFill>
                        <a:srgbClr val="E7F8C7"/>
                      </a:solidFill>
                      <a:prstDash val="solid"/>
                    </a:lnT>
                    <a:lnB w="12700">
                      <a:solidFill>
                        <a:srgbClr val="E7F8C7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60769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400" spc="5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입력/출력</a:t>
                      </a:r>
                      <a:endParaRPr sz="14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E7F8C7"/>
                      </a:solidFill>
                      <a:prstDash val="solid"/>
                    </a:lnL>
                    <a:lnR w="12700">
                      <a:solidFill>
                        <a:srgbClr val="E7F8C7"/>
                      </a:solidFill>
                      <a:prstDash val="solid"/>
                    </a:lnR>
                    <a:lnT w="12700">
                      <a:solidFill>
                        <a:srgbClr val="E7F8C7"/>
                      </a:solidFill>
                      <a:prstDash val="solid"/>
                    </a:lnT>
                    <a:lnB w="12700">
                      <a:solidFill>
                        <a:srgbClr val="E7F8C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400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입출력</a:t>
                      </a:r>
                      <a:r>
                        <a:rPr sz="1400" spc="-125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 </a:t>
                      </a:r>
                      <a:r>
                        <a:rPr sz="1400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작업</a:t>
                      </a:r>
                      <a:r>
                        <a:rPr sz="1400" spc="-110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 </a:t>
                      </a:r>
                      <a:r>
                        <a:rPr sz="1400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표시</a:t>
                      </a:r>
                      <a:endParaRPr sz="14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E7F8C7"/>
                      </a:solidFill>
                      <a:prstDash val="solid"/>
                    </a:lnL>
                    <a:lnR w="12700">
                      <a:solidFill>
                        <a:srgbClr val="E7F8C7"/>
                      </a:solidFill>
                      <a:prstDash val="solid"/>
                    </a:lnR>
                    <a:lnT w="12700">
                      <a:solidFill>
                        <a:srgbClr val="E7F8C7"/>
                      </a:solidFill>
                      <a:prstDash val="solid"/>
                    </a:lnT>
                    <a:lnB w="12700">
                      <a:solidFill>
                        <a:srgbClr val="E7F8C7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926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400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프로세스</a:t>
                      </a:r>
                      <a:r>
                        <a:rPr sz="1400" spc="-125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 </a:t>
                      </a:r>
                      <a:r>
                        <a:rPr sz="1400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심벌</a:t>
                      </a:r>
                      <a:endParaRPr sz="14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E7F8C7"/>
                      </a:solidFill>
                      <a:prstDash val="solid"/>
                    </a:lnL>
                    <a:lnR w="12700">
                      <a:solidFill>
                        <a:srgbClr val="E7F8C7"/>
                      </a:solidFill>
                      <a:prstDash val="solid"/>
                    </a:lnR>
                    <a:lnT w="12700">
                      <a:solidFill>
                        <a:srgbClr val="E7F8C7"/>
                      </a:solidFill>
                      <a:prstDash val="solid"/>
                    </a:lnT>
                    <a:lnB w="12700">
                      <a:solidFill>
                        <a:srgbClr val="E7F8C7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666115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프로세스</a:t>
                      </a:r>
                      <a:endParaRPr sz="14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5715" marB="0">
                    <a:lnL w="12700">
                      <a:solidFill>
                        <a:srgbClr val="E7F8C7"/>
                      </a:solidFill>
                      <a:prstDash val="solid"/>
                    </a:lnL>
                    <a:lnR w="12700">
                      <a:solidFill>
                        <a:srgbClr val="E7F8C7"/>
                      </a:solidFill>
                      <a:prstDash val="solid"/>
                    </a:lnR>
                    <a:lnT w="12700">
                      <a:solidFill>
                        <a:srgbClr val="E7F8C7"/>
                      </a:solidFill>
                      <a:prstDash val="solid"/>
                    </a:lnT>
                    <a:lnB w="12700">
                      <a:solidFill>
                        <a:srgbClr val="E7F8C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7220" marR="135890" indent="-469900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400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연산</a:t>
                      </a:r>
                      <a:r>
                        <a:rPr sz="1400" spc="-110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 </a:t>
                      </a:r>
                      <a:r>
                        <a:rPr sz="1400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명령문</a:t>
                      </a:r>
                      <a:r>
                        <a:rPr sz="1400" spc="-125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 </a:t>
                      </a:r>
                      <a:r>
                        <a:rPr sz="1400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등</a:t>
                      </a:r>
                      <a:r>
                        <a:rPr sz="1400" spc="-110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 </a:t>
                      </a:r>
                      <a:r>
                        <a:rPr sz="1400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처리해야  할</a:t>
                      </a:r>
                      <a:r>
                        <a:rPr sz="1400" spc="-120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 </a:t>
                      </a:r>
                      <a:r>
                        <a:rPr sz="1400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작업</a:t>
                      </a:r>
                      <a:r>
                        <a:rPr sz="1400" spc="-114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 </a:t>
                      </a:r>
                      <a:r>
                        <a:rPr sz="1400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내용</a:t>
                      </a:r>
                      <a:endParaRPr sz="14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E7F8C7"/>
                      </a:solidFill>
                      <a:prstDash val="solid"/>
                    </a:lnL>
                    <a:lnR w="12700">
                      <a:solidFill>
                        <a:srgbClr val="E7F8C7"/>
                      </a:solidFill>
                      <a:prstDash val="solid"/>
                    </a:lnR>
                    <a:lnT w="12700">
                      <a:solidFill>
                        <a:srgbClr val="E7F8C7"/>
                      </a:solidFill>
                      <a:prstDash val="solid"/>
                    </a:lnT>
                    <a:lnB w="12700">
                      <a:solidFill>
                        <a:srgbClr val="E7F8C7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8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400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판단</a:t>
                      </a:r>
                      <a:r>
                        <a:rPr sz="1400" spc="-110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 </a:t>
                      </a:r>
                      <a:r>
                        <a:rPr sz="1400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심벌</a:t>
                      </a:r>
                      <a:endParaRPr sz="14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E7F8C7"/>
                      </a:solidFill>
                      <a:prstDash val="solid"/>
                    </a:lnL>
                    <a:lnR w="12700">
                      <a:solidFill>
                        <a:srgbClr val="E7F8C7"/>
                      </a:solidFill>
                      <a:prstDash val="solid"/>
                    </a:lnR>
                    <a:lnT w="12700">
                      <a:solidFill>
                        <a:srgbClr val="E7F8C7"/>
                      </a:solidFill>
                      <a:prstDash val="solid"/>
                    </a:lnT>
                    <a:lnB w="12700">
                      <a:solidFill>
                        <a:srgbClr val="E7F8C7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E7F8C7"/>
                      </a:solidFill>
                      <a:prstDash val="solid"/>
                    </a:lnL>
                    <a:lnR w="12700">
                      <a:solidFill>
                        <a:srgbClr val="E7F8C7"/>
                      </a:solidFill>
                      <a:prstDash val="solid"/>
                    </a:lnR>
                    <a:lnT w="12700">
                      <a:solidFill>
                        <a:srgbClr val="E7F8C7"/>
                      </a:solidFill>
                      <a:prstDash val="solid"/>
                    </a:lnT>
                    <a:lnB w="12700">
                      <a:solidFill>
                        <a:srgbClr val="E7F8C7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400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판단을</a:t>
                      </a:r>
                      <a:r>
                        <a:rPr sz="1400" spc="-125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 </a:t>
                      </a:r>
                      <a:r>
                        <a:rPr sz="1400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나타낸다</a:t>
                      </a:r>
                      <a:endParaRPr sz="14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E7F8C7"/>
                      </a:solidFill>
                      <a:prstDash val="solid"/>
                    </a:lnL>
                    <a:lnR w="12700">
                      <a:solidFill>
                        <a:srgbClr val="E7F8C7"/>
                      </a:solidFill>
                      <a:prstDash val="solid"/>
                    </a:lnR>
                    <a:lnT w="12700">
                      <a:solidFill>
                        <a:srgbClr val="E7F8C7"/>
                      </a:solidFill>
                      <a:prstDash val="solid"/>
                    </a:lnT>
                    <a:lnB w="12700">
                      <a:solidFill>
                        <a:srgbClr val="E7F8C7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60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6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연결심벌</a:t>
                      </a:r>
                      <a:endParaRPr sz="14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1270" marB="0">
                    <a:lnL w="12700">
                      <a:solidFill>
                        <a:srgbClr val="E7F8C7"/>
                      </a:solidFill>
                      <a:prstDash val="solid"/>
                    </a:lnL>
                    <a:lnR w="12700">
                      <a:solidFill>
                        <a:srgbClr val="E7F8C7"/>
                      </a:solidFill>
                      <a:prstDash val="solid"/>
                    </a:lnR>
                    <a:lnT w="12700">
                      <a:solidFill>
                        <a:srgbClr val="E7F8C7"/>
                      </a:solidFill>
                      <a:prstDash val="solid"/>
                    </a:lnT>
                    <a:lnB w="12700">
                      <a:solidFill>
                        <a:srgbClr val="E7F8C7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E7F8C7"/>
                      </a:solidFill>
                      <a:prstDash val="solid"/>
                    </a:lnL>
                    <a:lnR w="12700">
                      <a:solidFill>
                        <a:srgbClr val="E7F8C7"/>
                      </a:solidFill>
                      <a:prstDash val="solid"/>
                    </a:lnR>
                    <a:lnT w="12700">
                      <a:solidFill>
                        <a:srgbClr val="E7F8C7"/>
                      </a:solidFill>
                      <a:prstDash val="solid"/>
                    </a:lnT>
                    <a:lnB w="12700">
                      <a:solidFill>
                        <a:srgbClr val="E7F8C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400" spc="-5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페이</a:t>
                      </a:r>
                      <a:r>
                        <a:rPr sz="1400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지</a:t>
                      </a:r>
                      <a:r>
                        <a:rPr sz="1400" spc="-125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 </a:t>
                      </a:r>
                      <a:r>
                        <a:rPr sz="1400" spc="-5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내</a:t>
                      </a:r>
                      <a:r>
                        <a:rPr sz="1400" dirty="0">
                          <a:solidFill>
                            <a:srgbClr val="3E3D00"/>
                          </a:solidFill>
                          <a:latin typeface="Arial MT"/>
                          <a:cs typeface="Arial MT"/>
                        </a:rPr>
                        <a:t>, </a:t>
                      </a:r>
                      <a:r>
                        <a:rPr sz="1400" spc="-5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외</a:t>
                      </a:r>
                      <a:r>
                        <a:rPr sz="1400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의</a:t>
                      </a:r>
                      <a:r>
                        <a:rPr sz="1400" spc="-125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 </a:t>
                      </a:r>
                      <a:r>
                        <a:rPr sz="1400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연결을</a:t>
                      </a:r>
                      <a:r>
                        <a:rPr sz="1400" spc="-130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 </a:t>
                      </a:r>
                      <a:r>
                        <a:rPr sz="1400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나</a:t>
                      </a:r>
                      <a:endParaRPr sz="14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타낸다</a:t>
                      </a:r>
                      <a:endParaRPr sz="14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E7F8C7"/>
                      </a:solidFill>
                      <a:prstDash val="solid"/>
                    </a:lnL>
                    <a:lnR w="12700">
                      <a:solidFill>
                        <a:srgbClr val="E7F8C7"/>
                      </a:solidFill>
                      <a:prstDash val="solid"/>
                    </a:lnR>
                    <a:lnT w="12700">
                      <a:solidFill>
                        <a:srgbClr val="E7F8C7"/>
                      </a:solidFill>
                      <a:prstDash val="solid"/>
                    </a:lnT>
                    <a:lnB w="12700">
                      <a:solidFill>
                        <a:srgbClr val="E7F8C7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1021715" marR="139065" indent="-875030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400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미리</a:t>
                      </a:r>
                      <a:r>
                        <a:rPr sz="1400" spc="-110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 </a:t>
                      </a:r>
                      <a:r>
                        <a:rPr sz="1400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정의된</a:t>
                      </a:r>
                      <a:r>
                        <a:rPr sz="1400" spc="-125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 </a:t>
                      </a:r>
                      <a:r>
                        <a:rPr sz="1400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프로세스</a:t>
                      </a:r>
                      <a:r>
                        <a:rPr sz="1400" spc="-120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 </a:t>
                      </a:r>
                      <a:r>
                        <a:rPr sz="1400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심  벌</a:t>
                      </a:r>
                      <a:endParaRPr sz="14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E7F8C7"/>
                      </a:solidFill>
                      <a:prstDash val="solid"/>
                    </a:lnL>
                    <a:lnR w="12700">
                      <a:solidFill>
                        <a:srgbClr val="E7F8C7"/>
                      </a:solidFill>
                      <a:prstDash val="solid"/>
                    </a:lnR>
                    <a:lnT w="12700">
                      <a:solidFill>
                        <a:srgbClr val="E7F8C7"/>
                      </a:solidFill>
                      <a:prstDash val="solid"/>
                    </a:lnT>
                    <a:lnB w="12700">
                      <a:solidFill>
                        <a:srgbClr val="E7F8C7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E7F8C7"/>
                      </a:solidFill>
                      <a:prstDash val="solid"/>
                    </a:lnL>
                    <a:lnR w="12700">
                      <a:solidFill>
                        <a:srgbClr val="E7F8C7"/>
                      </a:solidFill>
                      <a:prstDash val="solid"/>
                    </a:lnR>
                    <a:lnT w="12700">
                      <a:solidFill>
                        <a:srgbClr val="E7F8C7"/>
                      </a:solidFill>
                      <a:prstDash val="solid"/>
                    </a:lnT>
                    <a:solidFill>
                      <a:srgbClr val="FFFF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 marL="1022350" marR="62865" indent="-94805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400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모듈</a:t>
                      </a:r>
                      <a:r>
                        <a:rPr sz="1400" dirty="0">
                          <a:solidFill>
                            <a:srgbClr val="3E3D00"/>
                          </a:solidFill>
                          <a:latin typeface="Arial MT"/>
                          <a:cs typeface="Arial MT"/>
                        </a:rPr>
                        <a:t>,</a:t>
                      </a:r>
                      <a:r>
                        <a:rPr sz="1400" spc="-35" dirty="0">
                          <a:solidFill>
                            <a:srgbClr val="3E3D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함수</a:t>
                      </a:r>
                      <a:r>
                        <a:rPr sz="1400" dirty="0">
                          <a:solidFill>
                            <a:srgbClr val="3E3D00"/>
                          </a:solidFill>
                          <a:latin typeface="Arial MT"/>
                          <a:cs typeface="Arial MT"/>
                        </a:rPr>
                        <a:t>,</a:t>
                      </a:r>
                      <a:r>
                        <a:rPr sz="1400" spc="-35" dirty="0">
                          <a:solidFill>
                            <a:srgbClr val="3E3D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메소드</a:t>
                      </a:r>
                      <a:r>
                        <a:rPr sz="1400" dirty="0">
                          <a:solidFill>
                            <a:srgbClr val="3E3D00"/>
                          </a:solidFill>
                          <a:latin typeface="Arial MT"/>
                          <a:cs typeface="Arial MT"/>
                        </a:rPr>
                        <a:t>,</a:t>
                      </a:r>
                      <a:r>
                        <a:rPr sz="1400" spc="-40" dirty="0">
                          <a:solidFill>
                            <a:srgbClr val="3E3D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하위절 </a:t>
                      </a:r>
                      <a:r>
                        <a:rPr sz="1400" spc="-480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 </a:t>
                      </a:r>
                      <a:r>
                        <a:rPr sz="1400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차</a:t>
                      </a:r>
                      <a:endParaRPr sz="14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E7F8C7"/>
                      </a:solidFill>
                      <a:prstDash val="solid"/>
                    </a:lnL>
                    <a:lnR w="12700">
                      <a:solidFill>
                        <a:srgbClr val="E7F8C7"/>
                      </a:solidFill>
                      <a:prstDash val="solid"/>
                    </a:lnR>
                    <a:lnT w="12700">
                      <a:solidFill>
                        <a:srgbClr val="E7F8C7"/>
                      </a:solidFill>
                      <a:prstDash val="solid"/>
                    </a:lnT>
                    <a:lnB w="12700">
                      <a:solidFill>
                        <a:srgbClr val="E7F8C7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95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8425" marB="0">
                    <a:lnL w="12700">
                      <a:solidFill>
                        <a:srgbClr val="E7F8C7"/>
                      </a:solidFill>
                      <a:prstDash val="solid"/>
                    </a:lnL>
                    <a:lnR w="12700">
                      <a:solidFill>
                        <a:srgbClr val="E7F8C7"/>
                      </a:solidFill>
                      <a:prstDash val="solid"/>
                    </a:lnR>
                    <a:lnT w="12700">
                      <a:solidFill>
                        <a:srgbClr val="E7F8C7"/>
                      </a:solidFill>
                      <a:prstDash val="solid"/>
                    </a:lnT>
                    <a:lnB w="12700">
                      <a:solidFill>
                        <a:srgbClr val="E7F8C7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E7F8C7"/>
                      </a:solidFill>
                      <a:prstDash val="solid"/>
                    </a:lnL>
                    <a:lnR w="9525">
                      <a:solidFill>
                        <a:srgbClr val="3E3D00"/>
                      </a:solidFill>
                      <a:prstDash val="solid"/>
                    </a:lnR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E3D00"/>
                      </a:solidFill>
                      <a:prstDash val="solid"/>
                    </a:lnL>
                    <a:lnR w="9525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E3D00"/>
                      </a:solidFill>
                      <a:prstDash val="solid"/>
                    </a:lnL>
                    <a:lnR w="9525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E3D00"/>
                      </a:solidFill>
                      <a:prstDash val="solid"/>
                    </a:lnL>
                    <a:lnR w="9525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E7F8C7"/>
                      </a:solidFill>
                      <a:prstDash val="solid"/>
                    </a:lnR>
                    <a:solidFill>
                      <a:srgbClr val="FFFF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8425" marB="0">
                    <a:lnL w="12700">
                      <a:solidFill>
                        <a:srgbClr val="E7F8C7"/>
                      </a:solidFill>
                      <a:prstDash val="solid"/>
                    </a:lnL>
                    <a:lnR w="12700">
                      <a:solidFill>
                        <a:srgbClr val="E7F8C7"/>
                      </a:solidFill>
                      <a:prstDash val="solid"/>
                    </a:lnR>
                    <a:lnT w="12700">
                      <a:solidFill>
                        <a:srgbClr val="E7F8C7"/>
                      </a:solidFill>
                      <a:prstDash val="solid"/>
                    </a:lnT>
                    <a:lnB w="12700">
                      <a:solidFill>
                        <a:srgbClr val="E7F8C7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547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8425" marB="0">
                    <a:lnL w="12700">
                      <a:solidFill>
                        <a:srgbClr val="E7F8C7"/>
                      </a:solidFill>
                      <a:prstDash val="solid"/>
                    </a:lnL>
                    <a:lnR w="12700">
                      <a:solidFill>
                        <a:srgbClr val="E7F8C7"/>
                      </a:solidFill>
                      <a:prstDash val="solid"/>
                    </a:lnR>
                    <a:lnT w="12700">
                      <a:solidFill>
                        <a:srgbClr val="E7F8C7"/>
                      </a:solidFill>
                      <a:prstDash val="solid"/>
                    </a:lnT>
                    <a:lnB w="12700">
                      <a:solidFill>
                        <a:srgbClr val="E7F8C7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E7F8C7"/>
                      </a:solidFill>
                      <a:prstDash val="solid"/>
                    </a:lnL>
                    <a:lnR w="12700">
                      <a:solidFill>
                        <a:srgbClr val="E7F8C7"/>
                      </a:solidFill>
                      <a:prstDash val="solid"/>
                    </a:lnR>
                    <a:lnB w="12700">
                      <a:solidFill>
                        <a:srgbClr val="E7F8C7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8425" marB="0">
                    <a:lnL w="12700">
                      <a:solidFill>
                        <a:srgbClr val="E7F8C7"/>
                      </a:solidFill>
                      <a:prstDash val="solid"/>
                    </a:lnL>
                    <a:lnR w="12700">
                      <a:solidFill>
                        <a:srgbClr val="E7F8C7"/>
                      </a:solidFill>
                      <a:prstDash val="solid"/>
                    </a:lnR>
                    <a:lnT w="12700">
                      <a:solidFill>
                        <a:srgbClr val="E7F8C7"/>
                      </a:solidFill>
                      <a:prstDash val="solid"/>
                    </a:lnT>
                    <a:lnB w="12700">
                      <a:solidFill>
                        <a:srgbClr val="E7F8C7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79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400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흐름심벌</a:t>
                      </a:r>
                      <a:endParaRPr sz="14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E7F8C7"/>
                      </a:solidFill>
                      <a:prstDash val="solid"/>
                    </a:lnL>
                    <a:lnR w="12700">
                      <a:solidFill>
                        <a:srgbClr val="E7F8C7"/>
                      </a:solidFill>
                      <a:prstDash val="solid"/>
                    </a:lnR>
                    <a:lnT w="12700">
                      <a:solidFill>
                        <a:srgbClr val="E7F8C7"/>
                      </a:solidFill>
                      <a:prstDash val="solid"/>
                    </a:lnT>
                    <a:lnB w="12700">
                      <a:solidFill>
                        <a:srgbClr val="E7F8C7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E7F8C7"/>
                      </a:solidFill>
                      <a:prstDash val="solid"/>
                    </a:lnL>
                    <a:lnR w="12700">
                      <a:solidFill>
                        <a:srgbClr val="E7F8C7"/>
                      </a:solidFill>
                      <a:prstDash val="solid"/>
                    </a:lnR>
                    <a:lnT w="12700">
                      <a:solidFill>
                        <a:srgbClr val="E7F8C7"/>
                      </a:solidFill>
                      <a:prstDash val="solid"/>
                    </a:lnT>
                    <a:lnB w="12700">
                      <a:solidFill>
                        <a:srgbClr val="E7F8C7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400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연결</a:t>
                      </a:r>
                      <a:r>
                        <a:rPr sz="1400" spc="-110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 </a:t>
                      </a:r>
                      <a:r>
                        <a:rPr sz="1400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흐름</a:t>
                      </a:r>
                      <a:r>
                        <a:rPr sz="1400" spc="-125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 </a:t>
                      </a:r>
                      <a:r>
                        <a:rPr sz="1400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표시</a:t>
                      </a:r>
                      <a:endParaRPr sz="14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E7F8C7"/>
                      </a:solidFill>
                      <a:prstDash val="solid"/>
                    </a:lnL>
                    <a:lnR w="12700">
                      <a:solidFill>
                        <a:srgbClr val="E7F8C7"/>
                      </a:solidFill>
                      <a:prstDash val="solid"/>
                    </a:lnR>
                    <a:lnT w="12700">
                      <a:solidFill>
                        <a:srgbClr val="E7F8C7"/>
                      </a:solidFill>
                      <a:prstDash val="solid"/>
                    </a:lnT>
                    <a:lnB w="12700">
                      <a:solidFill>
                        <a:srgbClr val="E7F8C7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3724655" y="3604259"/>
            <a:ext cx="1061085" cy="398145"/>
          </a:xfrm>
          <a:custGeom>
            <a:avLst/>
            <a:gdLst/>
            <a:ahLst/>
            <a:cxnLst/>
            <a:rect l="l" t="t" r="r" b="b"/>
            <a:pathLst>
              <a:path w="1061085" h="398145">
                <a:moveTo>
                  <a:pt x="0" y="198881"/>
                </a:moveTo>
                <a:lnTo>
                  <a:pt x="530352" y="0"/>
                </a:lnTo>
                <a:lnTo>
                  <a:pt x="1060704" y="198881"/>
                </a:lnTo>
                <a:lnTo>
                  <a:pt x="530352" y="397763"/>
                </a:lnTo>
                <a:lnTo>
                  <a:pt x="0" y="198881"/>
                </a:lnTo>
                <a:close/>
              </a:path>
            </a:pathLst>
          </a:custGeom>
          <a:ln w="9524">
            <a:solidFill>
              <a:srgbClr val="3E3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221482" y="983107"/>
            <a:ext cx="266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흐름도에서</a:t>
            </a:r>
            <a:r>
              <a:rPr sz="1800" spc="-13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사용되는</a:t>
            </a:r>
            <a:r>
              <a:rPr sz="1800" spc="-14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표시</a:t>
            </a:r>
            <a:endParaRPr sz="1800" dirty="0">
              <a:latin typeface="에스코어 드림 3 Light" panose="020B0303030302020204" pitchFamily="34" charset="-127"/>
              <a:cs typeface="Malgun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38955" y="5433059"/>
            <a:ext cx="680085" cy="76200"/>
          </a:xfrm>
          <a:custGeom>
            <a:avLst/>
            <a:gdLst/>
            <a:ahLst/>
            <a:cxnLst/>
            <a:rect l="l" t="t" r="r" b="b"/>
            <a:pathLst>
              <a:path w="680085" h="76200">
                <a:moveTo>
                  <a:pt x="603885" y="0"/>
                </a:moveTo>
                <a:lnTo>
                  <a:pt x="603725" y="31812"/>
                </a:lnTo>
                <a:lnTo>
                  <a:pt x="616331" y="31876"/>
                </a:lnTo>
                <a:lnTo>
                  <a:pt x="616331" y="44576"/>
                </a:lnTo>
                <a:lnTo>
                  <a:pt x="603662" y="44576"/>
                </a:lnTo>
                <a:lnTo>
                  <a:pt x="603504" y="76199"/>
                </a:lnTo>
                <a:lnTo>
                  <a:pt x="667495" y="44576"/>
                </a:lnTo>
                <a:lnTo>
                  <a:pt x="616331" y="44576"/>
                </a:lnTo>
                <a:lnTo>
                  <a:pt x="667627" y="44511"/>
                </a:lnTo>
                <a:lnTo>
                  <a:pt x="679831" y="38480"/>
                </a:lnTo>
                <a:lnTo>
                  <a:pt x="603885" y="0"/>
                </a:lnTo>
                <a:close/>
              </a:path>
              <a:path w="680085" h="76200">
                <a:moveTo>
                  <a:pt x="603725" y="31812"/>
                </a:moveTo>
                <a:lnTo>
                  <a:pt x="603662" y="44511"/>
                </a:lnTo>
                <a:lnTo>
                  <a:pt x="616331" y="44576"/>
                </a:lnTo>
                <a:lnTo>
                  <a:pt x="616331" y="31876"/>
                </a:lnTo>
                <a:lnTo>
                  <a:pt x="603725" y="31812"/>
                </a:lnTo>
                <a:close/>
              </a:path>
              <a:path w="680085" h="76200">
                <a:moveTo>
                  <a:pt x="0" y="28701"/>
                </a:moveTo>
                <a:lnTo>
                  <a:pt x="0" y="41401"/>
                </a:lnTo>
                <a:lnTo>
                  <a:pt x="603662" y="44511"/>
                </a:lnTo>
                <a:lnTo>
                  <a:pt x="603725" y="31812"/>
                </a:lnTo>
                <a:lnTo>
                  <a:pt x="0" y="28701"/>
                </a:lnTo>
                <a:close/>
              </a:path>
            </a:pathLst>
          </a:custGeom>
          <a:solidFill>
            <a:srgbClr val="3E3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74370" y="542290"/>
            <a:ext cx="1278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E3D00"/>
                </a:solidFill>
                <a:latin typeface="Arial MT"/>
                <a:cs typeface="Arial MT"/>
              </a:rPr>
              <a:t>3.</a:t>
            </a:r>
            <a:r>
              <a:rPr sz="2400" spc="-95" dirty="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E3D00"/>
                </a:solidFill>
              </a:rPr>
              <a:t>흐름도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spc="25" dirty="0"/>
              <a:t>33</a:t>
            </a:fld>
            <a:endParaRPr spc="2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180566" y="1722120"/>
          <a:ext cx="6663690" cy="2401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1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1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1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354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400" b="1" spc="-15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심</a:t>
                      </a:r>
                      <a:r>
                        <a:rPr sz="1400" b="1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벌</a:t>
                      </a:r>
                      <a:r>
                        <a:rPr sz="1400" b="1" spc="-160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 </a:t>
                      </a:r>
                      <a:r>
                        <a:rPr sz="1400" b="1" spc="-15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이름</a:t>
                      </a:r>
                      <a:endParaRPr sz="14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E7F8C7"/>
                      </a:solidFill>
                      <a:prstDash val="solid"/>
                    </a:lnL>
                    <a:lnR w="12700">
                      <a:solidFill>
                        <a:srgbClr val="E7F8C7"/>
                      </a:solidFill>
                      <a:prstDash val="solid"/>
                    </a:lnR>
                    <a:lnT w="12700">
                      <a:solidFill>
                        <a:srgbClr val="E7F8C7"/>
                      </a:solidFill>
                      <a:prstDash val="solid"/>
                    </a:lnT>
                    <a:lnB w="38100">
                      <a:solidFill>
                        <a:srgbClr val="E7F8C7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400" b="1" spc="-15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도형</a:t>
                      </a:r>
                      <a:endParaRPr sz="14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E7F8C7"/>
                      </a:solidFill>
                      <a:prstDash val="solid"/>
                    </a:lnL>
                    <a:lnR w="12700">
                      <a:solidFill>
                        <a:srgbClr val="E7F8C7"/>
                      </a:solidFill>
                      <a:prstDash val="solid"/>
                    </a:lnR>
                    <a:lnT w="12700">
                      <a:solidFill>
                        <a:srgbClr val="E7F8C7"/>
                      </a:solidFill>
                      <a:prstDash val="solid"/>
                    </a:lnT>
                    <a:lnB w="38100">
                      <a:solidFill>
                        <a:srgbClr val="E7F8C7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500" b="1" spc="-15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내용</a:t>
                      </a:r>
                      <a:endParaRPr sz="15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E7F8C7"/>
                      </a:solidFill>
                      <a:prstDash val="solid"/>
                    </a:lnL>
                    <a:lnR w="12700">
                      <a:solidFill>
                        <a:srgbClr val="E7F8C7"/>
                      </a:solidFill>
                      <a:prstDash val="solid"/>
                    </a:lnR>
                    <a:lnT w="12700">
                      <a:solidFill>
                        <a:srgbClr val="E7F8C7"/>
                      </a:solidFill>
                      <a:prstDash val="solid"/>
                    </a:lnT>
                    <a:lnB w="38100">
                      <a:solidFill>
                        <a:srgbClr val="E7F8C7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9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준비</a:t>
                      </a:r>
                      <a:r>
                        <a:rPr sz="1400" spc="-110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 </a:t>
                      </a:r>
                      <a:r>
                        <a:rPr sz="1400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심벌</a:t>
                      </a:r>
                      <a:endParaRPr sz="14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3810" marB="0">
                    <a:lnL w="12700">
                      <a:solidFill>
                        <a:srgbClr val="E7F8C7"/>
                      </a:solidFill>
                      <a:prstDash val="solid"/>
                    </a:lnL>
                    <a:lnR w="12700">
                      <a:solidFill>
                        <a:srgbClr val="E7F8C7"/>
                      </a:solidFill>
                      <a:prstDash val="solid"/>
                    </a:lnR>
                    <a:lnT w="38100">
                      <a:solidFill>
                        <a:srgbClr val="E7F8C7"/>
                      </a:solidFill>
                      <a:prstDash val="solid"/>
                    </a:lnT>
                    <a:lnB w="12700">
                      <a:solidFill>
                        <a:srgbClr val="E7F8C7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E7F8C7"/>
                      </a:solidFill>
                      <a:prstDash val="solid"/>
                    </a:lnL>
                    <a:lnR w="12700">
                      <a:solidFill>
                        <a:srgbClr val="E7F8C7"/>
                      </a:solidFill>
                      <a:prstDash val="solid"/>
                    </a:lnR>
                    <a:lnT w="38100">
                      <a:solidFill>
                        <a:srgbClr val="E7F8C7"/>
                      </a:solidFill>
                      <a:prstDash val="solid"/>
                    </a:lnT>
                    <a:lnB w="12700">
                      <a:solidFill>
                        <a:srgbClr val="E7F8C7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598805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변수의</a:t>
                      </a:r>
                      <a:r>
                        <a:rPr sz="1400" spc="-125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 </a:t>
                      </a:r>
                      <a:r>
                        <a:rPr sz="1400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초기화</a:t>
                      </a:r>
                      <a:endParaRPr sz="14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3810" marB="0">
                    <a:lnL w="12700">
                      <a:solidFill>
                        <a:srgbClr val="E7F8C7"/>
                      </a:solidFill>
                      <a:prstDash val="solid"/>
                    </a:lnL>
                    <a:lnR w="12700">
                      <a:solidFill>
                        <a:srgbClr val="E7F8C7"/>
                      </a:solidFill>
                      <a:prstDash val="solid"/>
                    </a:lnR>
                    <a:lnT w="38100">
                      <a:solidFill>
                        <a:srgbClr val="E7F8C7"/>
                      </a:solidFill>
                      <a:prstDash val="solid"/>
                    </a:lnT>
                    <a:lnB w="12700">
                      <a:solidFill>
                        <a:srgbClr val="E7F8C7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9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문서출력</a:t>
                      </a:r>
                      <a:r>
                        <a:rPr sz="1400" spc="-125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 </a:t>
                      </a:r>
                      <a:r>
                        <a:rPr sz="1400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심벌</a:t>
                      </a:r>
                      <a:endParaRPr sz="14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4445" marB="0">
                    <a:lnL w="12700">
                      <a:solidFill>
                        <a:srgbClr val="E7F8C7"/>
                      </a:solidFill>
                      <a:prstDash val="solid"/>
                    </a:lnL>
                    <a:lnR w="12700">
                      <a:solidFill>
                        <a:srgbClr val="E7F8C7"/>
                      </a:solidFill>
                      <a:prstDash val="solid"/>
                    </a:lnR>
                    <a:lnT w="12700">
                      <a:solidFill>
                        <a:srgbClr val="E7F8C7"/>
                      </a:solidFill>
                      <a:prstDash val="solid"/>
                    </a:lnT>
                    <a:lnB w="12700">
                      <a:solidFill>
                        <a:srgbClr val="E7F8C7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E7F8C7"/>
                      </a:solidFill>
                      <a:prstDash val="solid"/>
                    </a:lnL>
                    <a:lnR w="12700">
                      <a:solidFill>
                        <a:srgbClr val="E7F8C7"/>
                      </a:solidFill>
                      <a:prstDash val="solid"/>
                    </a:lnR>
                    <a:lnT w="12700">
                      <a:solidFill>
                        <a:srgbClr val="E7F8C7"/>
                      </a:solidFill>
                      <a:prstDash val="solid"/>
                    </a:lnT>
                    <a:lnB w="12700">
                      <a:solidFill>
                        <a:srgbClr val="E7F8C7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L="641350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문서로</a:t>
                      </a:r>
                      <a:r>
                        <a:rPr sz="1400" spc="-125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 </a:t>
                      </a:r>
                      <a:r>
                        <a:rPr sz="1400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출력</a:t>
                      </a:r>
                      <a:endParaRPr sz="14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4445" marB="0">
                    <a:lnL w="12700">
                      <a:solidFill>
                        <a:srgbClr val="E7F8C7"/>
                      </a:solidFill>
                      <a:prstDash val="solid"/>
                    </a:lnL>
                    <a:lnR w="12700">
                      <a:solidFill>
                        <a:srgbClr val="E7F8C7"/>
                      </a:solidFill>
                      <a:prstDash val="solid"/>
                    </a:lnR>
                    <a:lnT w="12700">
                      <a:solidFill>
                        <a:srgbClr val="E7F8C7"/>
                      </a:solidFill>
                      <a:prstDash val="solid"/>
                    </a:lnT>
                    <a:lnB w="12700">
                      <a:solidFill>
                        <a:srgbClr val="E7F8C7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60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400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데이터베이스</a:t>
                      </a:r>
                      <a:r>
                        <a:rPr sz="1400" spc="-135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 </a:t>
                      </a:r>
                      <a:r>
                        <a:rPr sz="1400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심벌</a:t>
                      </a:r>
                      <a:endParaRPr sz="14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E7F8C7"/>
                      </a:solidFill>
                      <a:prstDash val="solid"/>
                    </a:lnL>
                    <a:lnR w="12700">
                      <a:solidFill>
                        <a:srgbClr val="E7F8C7"/>
                      </a:solidFill>
                      <a:prstDash val="solid"/>
                    </a:lnR>
                    <a:lnT w="12700">
                      <a:solidFill>
                        <a:srgbClr val="E7F8C7"/>
                      </a:solidFill>
                      <a:prstDash val="solid"/>
                    </a:lnT>
                    <a:lnB w="12700">
                      <a:solidFill>
                        <a:srgbClr val="E7F8C7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E7F8C7"/>
                      </a:solidFill>
                      <a:prstDash val="solid"/>
                    </a:lnL>
                    <a:lnR w="12700">
                      <a:solidFill>
                        <a:srgbClr val="E7F8C7"/>
                      </a:solidFill>
                      <a:prstDash val="solid"/>
                    </a:lnR>
                    <a:lnT w="12700">
                      <a:solidFill>
                        <a:srgbClr val="E7F8C7"/>
                      </a:solidFill>
                      <a:prstDash val="solid"/>
                    </a:lnT>
                    <a:lnB w="12700">
                      <a:solidFill>
                        <a:srgbClr val="E7F8C7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575945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데이터베이스</a:t>
                      </a:r>
                      <a:endParaRPr sz="14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4445" marB="0">
                    <a:lnL w="12700">
                      <a:solidFill>
                        <a:srgbClr val="E7F8C7"/>
                      </a:solidFill>
                      <a:prstDash val="solid"/>
                    </a:lnL>
                    <a:lnR w="12700">
                      <a:solidFill>
                        <a:srgbClr val="E7F8C7"/>
                      </a:solidFill>
                      <a:prstDash val="solid"/>
                    </a:lnR>
                    <a:lnT w="12700">
                      <a:solidFill>
                        <a:srgbClr val="E7F8C7"/>
                      </a:solidFill>
                      <a:prstDash val="solid"/>
                    </a:lnT>
                    <a:lnB w="12700">
                      <a:solidFill>
                        <a:srgbClr val="E7F8C7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4066032" y="2296667"/>
            <a:ext cx="1099185" cy="384175"/>
          </a:xfrm>
          <a:custGeom>
            <a:avLst/>
            <a:gdLst/>
            <a:ahLst/>
            <a:cxnLst/>
            <a:rect l="l" t="t" r="r" b="b"/>
            <a:pathLst>
              <a:path w="1099185" h="384175">
                <a:moveTo>
                  <a:pt x="0" y="192024"/>
                </a:moveTo>
                <a:lnTo>
                  <a:pt x="162559" y="0"/>
                </a:lnTo>
                <a:lnTo>
                  <a:pt x="936243" y="0"/>
                </a:lnTo>
                <a:lnTo>
                  <a:pt x="1098803" y="192024"/>
                </a:lnTo>
                <a:lnTo>
                  <a:pt x="936243" y="384048"/>
                </a:lnTo>
                <a:lnTo>
                  <a:pt x="162559" y="384048"/>
                </a:lnTo>
                <a:lnTo>
                  <a:pt x="0" y="192024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75759" y="2897123"/>
            <a:ext cx="958850" cy="439420"/>
          </a:xfrm>
          <a:custGeom>
            <a:avLst/>
            <a:gdLst/>
            <a:ahLst/>
            <a:cxnLst/>
            <a:rect l="l" t="t" r="r" b="b"/>
            <a:pathLst>
              <a:path w="958850" h="439420">
                <a:moveTo>
                  <a:pt x="0" y="0"/>
                </a:moveTo>
                <a:lnTo>
                  <a:pt x="958595" y="0"/>
                </a:lnTo>
                <a:lnTo>
                  <a:pt x="958595" y="356870"/>
                </a:lnTo>
                <a:lnTo>
                  <a:pt x="896118" y="357680"/>
                </a:lnTo>
                <a:lnTo>
                  <a:pt x="839041" y="359979"/>
                </a:lnTo>
                <a:lnTo>
                  <a:pt x="786826" y="363571"/>
                </a:lnTo>
                <a:lnTo>
                  <a:pt x="738932" y="368259"/>
                </a:lnTo>
                <a:lnTo>
                  <a:pt x="694820" y="373845"/>
                </a:lnTo>
                <a:lnTo>
                  <a:pt x="653948" y="380133"/>
                </a:lnTo>
                <a:lnTo>
                  <a:pt x="615777" y="386926"/>
                </a:lnTo>
                <a:lnTo>
                  <a:pt x="545377" y="401239"/>
                </a:lnTo>
                <a:lnTo>
                  <a:pt x="512067" y="408366"/>
                </a:lnTo>
                <a:lnTo>
                  <a:pt x="479298" y="415210"/>
                </a:lnTo>
                <a:lnTo>
                  <a:pt x="413218" y="427263"/>
                </a:lnTo>
                <a:lnTo>
                  <a:pt x="342818" y="435824"/>
                </a:lnTo>
                <a:lnTo>
                  <a:pt x="304647" y="438302"/>
                </a:lnTo>
                <a:lnTo>
                  <a:pt x="263775" y="439317"/>
                </a:lnTo>
                <a:lnTo>
                  <a:pt x="219663" y="438671"/>
                </a:lnTo>
                <a:lnTo>
                  <a:pt x="171769" y="436167"/>
                </a:lnTo>
                <a:lnTo>
                  <a:pt x="119554" y="431610"/>
                </a:lnTo>
                <a:lnTo>
                  <a:pt x="62477" y="424801"/>
                </a:lnTo>
                <a:lnTo>
                  <a:pt x="0" y="41554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75759" y="3610355"/>
            <a:ext cx="848994" cy="398145"/>
          </a:xfrm>
          <a:custGeom>
            <a:avLst/>
            <a:gdLst/>
            <a:ahLst/>
            <a:cxnLst/>
            <a:rect l="l" t="t" r="r" b="b"/>
            <a:pathLst>
              <a:path w="848995" h="398145">
                <a:moveTo>
                  <a:pt x="848867" y="66294"/>
                </a:moveTo>
                <a:lnTo>
                  <a:pt x="790927" y="99737"/>
                </a:lnTo>
                <a:lnTo>
                  <a:pt x="749057" y="108991"/>
                </a:lnTo>
                <a:lnTo>
                  <a:pt x="697905" y="116984"/>
                </a:lnTo>
                <a:lnTo>
                  <a:pt x="638668" y="123528"/>
                </a:lnTo>
                <a:lnTo>
                  <a:pt x="572546" y="128436"/>
                </a:lnTo>
                <a:lnTo>
                  <a:pt x="500735" y="131518"/>
                </a:lnTo>
                <a:lnTo>
                  <a:pt x="424434" y="132588"/>
                </a:lnTo>
                <a:lnTo>
                  <a:pt x="348132" y="131518"/>
                </a:lnTo>
                <a:lnTo>
                  <a:pt x="276321" y="128436"/>
                </a:lnTo>
                <a:lnTo>
                  <a:pt x="210199" y="123528"/>
                </a:lnTo>
                <a:lnTo>
                  <a:pt x="150962" y="116984"/>
                </a:lnTo>
                <a:lnTo>
                  <a:pt x="99810" y="108991"/>
                </a:lnTo>
                <a:lnTo>
                  <a:pt x="57940" y="99737"/>
                </a:lnTo>
                <a:lnTo>
                  <a:pt x="6837" y="78200"/>
                </a:lnTo>
                <a:lnTo>
                  <a:pt x="0" y="66294"/>
                </a:lnTo>
              </a:path>
              <a:path w="848995" h="398145">
                <a:moveTo>
                  <a:pt x="0" y="66294"/>
                </a:moveTo>
                <a:lnTo>
                  <a:pt x="57940" y="32850"/>
                </a:lnTo>
                <a:lnTo>
                  <a:pt x="99810" y="23596"/>
                </a:lnTo>
                <a:lnTo>
                  <a:pt x="150962" y="15603"/>
                </a:lnTo>
                <a:lnTo>
                  <a:pt x="210199" y="9059"/>
                </a:lnTo>
                <a:lnTo>
                  <a:pt x="276321" y="4151"/>
                </a:lnTo>
                <a:lnTo>
                  <a:pt x="348132" y="1069"/>
                </a:lnTo>
                <a:lnTo>
                  <a:pt x="424434" y="0"/>
                </a:lnTo>
                <a:lnTo>
                  <a:pt x="500735" y="1069"/>
                </a:lnTo>
                <a:lnTo>
                  <a:pt x="572546" y="4151"/>
                </a:lnTo>
                <a:lnTo>
                  <a:pt x="638668" y="9059"/>
                </a:lnTo>
                <a:lnTo>
                  <a:pt x="697905" y="15603"/>
                </a:lnTo>
                <a:lnTo>
                  <a:pt x="749057" y="23596"/>
                </a:lnTo>
                <a:lnTo>
                  <a:pt x="790927" y="32850"/>
                </a:lnTo>
                <a:lnTo>
                  <a:pt x="842030" y="54387"/>
                </a:lnTo>
                <a:lnTo>
                  <a:pt x="848867" y="66294"/>
                </a:lnTo>
                <a:lnTo>
                  <a:pt x="848867" y="331470"/>
                </a:lnTo>
                <a:lnTo>
                  <a:pt x="790927" y="364913"/>
                </a:lnTo>
                <a:lnTo>
                  <a:pt x="749057" y="374167"/>
                </a:lnTo>
                <a:lnTo>
                  <a:pt x="697905" y="382160"/>
                </a:lnTo>
                <a:lnTo>
                  <a:pt x="638668" y="388704"/>
                </a:lnTo>
                <a:lnTo>
                  <a:pt x="572546" y="393612"/>
                </a:lnTo>
                <a:lnTo>
                  <a:pt x="500735" y="396694"/>
                </a:lnTo>
                <a:lnTo>
                  <a:pt x="424434" y="397764"/>
                </a:lnTo>
                <a:lnTo>
                  <a:pt x="348132" y="396694"/>
                </a:lnTo>
                <a:lnTo>
                  <a:pt x="276321" y="393612"/>
                </a:lnTo>
                <a:lnTo>
                  <a:pt x="210199" y="388704"/>
                </a:lnTo>
                <a:lnTo>
                  <a:pt x="150962" y="382160"/>
                </a:lnTo>
                <a:lnTo>
                  <a:pt x="99810" y="374167"/>
                </a:lnTo>
                <a:lnTo>
                  <a:pt x="57940" y="364913"/>
                </a:lnTo>
                <a:lnTo>
                  <a:pt x="6837" y="343376"/>
                </a:lnTo>
                <a:lnTo>
                  <a:pt x="0" y="331470"/>
                </a:lnTo>
                <a:lnTo>
                  <a:pt x="0" y="66294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spc="25" dirty="0"/>
              <a:t>34</a:t>
            </a:fld>
            <a:endParaRPr spc="2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63340" y="3316223"/>
            <a:ext cx="1422400" cy="335348"/>
          </a:xfrm>
          <a:prstGeom prst="rect">
            <a:avLst/>
          </a:prstGeom>
          <a:ln w="9525">
            <a:solidFill>
              <a:srgbClr val="3E3D00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marL="464820">
              <a:lnSpc>
                <a:spcPct val="100000"/>
              </a:lnSpc>
              <a:spcBef>
                <a:spcPts val="695"/>
              </a:spcBef>
            </a:pPr>
            <a:r>
              <a:rPr sz="1600" spc="-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i=i+1</a:t>
            </a:r>
            <a:endParaRPr sz="1600" dirty="0">
              <a:latin typeface="에스코어 드림 3 Light" panose="020B0303030302020204" pitchFamily="34" charset="-127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76471" y="4687823"/>
            <a:ext cx="1614170" cy="477520"/>
          </a:xfrm>
          <a:custGeom>
            <a:avLst/>
            <a:gdLst/>
            <a:ahLst/>
            <a:cxnLst/>
            <a:rect l="l" t="t" r="r" b="b"/>
            <a:pathLst>
              <a:path w="1614170" h="477520">
                <a:moveTo>
                  <a:pt x="0" y="238506"/>
                </a:moveTo>
                <a:lnTo>
                  <a:pt x="806957" y="0"/>
                </a:lnTo>
                <a:lnTo>
                  <a:pt x="1613915" y="238506"/>
                </a:lnTo>
                <a:lnTo>
                  <a:pt x="806957" y="477012"/>
                </a:lnTo>
                <a:lnTo>
                  <a:pt x="0" y="238506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47003" y="4712208"/>
            <a:ext cx="1422400" cy="336631"/>
          </a:xfrm>
          <a:prstGeom prst="rect">
            <a:avLst/>
          </a:prstGeom>
          <a:ln w="9525">
            <a:solidFill>
              <a:srgbClr val="3E3D00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marL="408305">
              <a:lnSpc>
                <a:spcPct val="100000"/>
              </a:lnSpc>
              <a:spcBef>
                <a:spcPts val="705"/>
              </a:spcBef>
            </a:pPr>
            <a:r>
              <a:rPr sz="1600" spc="-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M=a[i]</a:t>
            </a:r>
            <a:endParaRPr sz="1600" dirty="0">
              <a:latin typeface="에스코어 드림 3 Light" panose="020B0303030302020204" pitchFamily="34" charset="-127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57983" y="3944111"/>
            <a:ext cx="3228340" cy="511809"/>
          </a:xfrm>
          <a:custGeom>
            <a:avLst/>
            <a:gdLst/>
            <a:ahLst/>
            <a:cxnLst/>
            <a:rect l="l" t="t" r="r" b="b"/>
            <a:pathLst>
              <a:path w="3228340" h="511810">
                <a:moveTo>
                  <a:pt x="1613916" y="254507"/>
                </a:moveTo>
                <a:lnTo>
                  <a:pt x="2420874" y="24383"/>
                </a:lnTo>
                <a:lnTo>
                  <a:pt x="3227832" y="254507"/>
                </a:lnTo>
                <a:lnTo>
                  <a:pt x="2420874" y="484631"/>
                </a:lnTo>
                <a:lnTo>
                  <a:pt x="1613916" y="254507"/>
                </a:lnTo>
                <a:close/>
              </a:path>
              <a:path w="3228340" h="511810">
                <a:moveTo>
                  <a:pt x="0" y="0"/>
                </a:moveTo>
                <a:lnTo>
                  <a:pt x="1120140" y="0"/>
                </a:lnTo>
                <a:lnTo>
                  <a:pt x="1120140" y="415544"/>
                </a:lnTo>
                <a:lnTo>
                  <a:pt x="1055548" y="416278"/>
                </a:lnTo>
                <a:lnTo>
                  <a:pt x="995903" y="418376"/>
                </a:lnTo>
                <a:lnTo>
                  <a:pt x="940774" y="421682"/>
                </a:lnTo>
                <a:lnTo>
                  <a:pt x="889731" y="426040"/>
                </a:lnTo>
                <a:lnTo>
                  <a:pt x="842345" y="431294"/>
                </a:lnTo>
                <a:lnTo>
                  <a:pt x="798184" y="437286"/>
                </a:lnTo>
                <a:lnTo>
                  <a:pt x="756820" y="443862"/>
                </a:lnTo>
                <a:lnTo>
                  <a:pt x="717821" y="450865"/>
                </a:lnTo>
                <a:lnTo>
                  <a:pt x="645200" y="465527"/>
                </a:lnTo>
                <a:lnTo>
                  <a:pt x="610718" y="472873"/>
                </a:lnTo>
                <a:lnTo>
                  <a:pt x="576881" y="480021"/>
                </a:lnTo>
                <a:lnTo>
                  <a:pt x="509421" y="493100"/>
                </a:lnTo>
                <a:lnTo>
                  <a:pt x="439381" y="503512"/>
                </a:lnTo>
                <a:lnTo>
                  <a:pt x="363319" y="510009"/>
                </a:lnTo>
                <a:lnTo>
                  <a:pt x="321955" y="511398"/>
                </a:lnTo>
                <a:lnTo>
                  <a:pt x="277794" y="511340"/>
                </a:lnTo>
                <a:lnTo>
                  <a:pt x="230408" y="509678"/>
                </a:lnTo>
                <a:lnTo>
                  <a:pt x="179365" y="506256"/>
                </a:lnTo>
                <a:lnTo>
                  <a:pt x="124236" y="500919"/>
                </a:lnTo>
                <a:lnTo>
                  <a:pt x="64591" y="493508"/>
                </a:lnTo>
                <a:lnTo>
                  <a:pt x="0" y="48386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07360" y="3875278"/>
            <a:ext cx="4210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M</a:t>
            </a:r>
            <a:r>
              <a:rPr sz="1600" spc="-8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spc="-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is</a:t>
            </a:r>
            <a:endParaRPr sz="1600" dirty="0">
              <a:latin typeface="에스코어 드림 3 Light" panose="020B0303030302020204" pitchFamily="34" charset="-127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54376" y="4118813"/>
            <a:ext cx="928369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m</a:t>
            </a:r>
            <a:r>
              <a:rPr sz="1600" spc="-1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a</a:t>
            </a:r>
            <a:r>
              <a:rPr sz="1600" spc="-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ximum</a:t>
            </a:r>
            <a:endParaRPr sz="1600" dirty="0">
              <a:latin typeface="에스코어 드림 3 Light" panose="020B0303030302020204" pitchFamily="34" charset="-127"/>
              <a:cs typeface="Malgun Gothic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904297" y="1802701"/>
            <a:ext cx="1341755" cy="1513205"/>
            <a:chOff x="3904297" y="1802701"/>
            <a:chExt cx="1341755" cy="1513205"/>
          </a:xfrm>
        </p:grpSpPr>
        <p:sp>
          <p:nvSpPr>
            <p:cNvPr id="9" name="object 9"/>
            <p:cNvSpPr/>
            <p:nvPr/>
          </p:nvSpPr>
          <p:spPr>
            <a:xfrm>
              <a:off x="4537582" y="2186940"/>
              <a:ext cx="76200" cy="303530"/>
            </a:xfrm>
            <a:custGeom>
              <a:avLst/>
              <a:gdLst/>
              <a:ahLst/>
              <a:cxnLst/>
              <a:rect l="l" t="t" r="r" b="b"/>
              <a:pathLst>
                <a:path w="76200" h="303530">
                  <a:moveTo>
                    <a:pt x="0" y="226695"/>
                  </a:moveTo>
                  <a:lnTo>
                    <a:pt x="37464" y="303275"/>
                  </a:lnTo>
                  <a:lnTo>
                    <a:pt x="69852" y="239775"/>
                  </a:lnTo>
                  <a:lnTo>
                    <a:pt x="44322" y="239775"/>
                  </a:lnTo>
                  <a:lnTo>
                    <a:pt x="31622" y="239649"/>
                  </a:lnTo>
                  <a:lnTo>
                    <a:pt x="31723" y="226959"/>
                  </a:lnTo>
                  <a:lnTo>
                    <a:pt x="0" y="226695"/>
                  </a:lnTo>
                  <a:close/>
                </a:path>
                <a:path w="76200" h="303530">
                  <a:moveTo>
                    <a:pt x="31723" y="226959"/>
                  </a:moveTo>
                  <a:lnTo>
                    <a:pt x="31622" y="239649"/>
                  </a:lnTo>
                  <a:lnTo>
                    <a:pt x="44322" y="239775"/>
                  </a:lnTo>
                  <a:lnTo>
                    <a:pt x="44423" y="227065"/>
                  </a:lnTo>
                  <a:lnTo>
                    <a:pt x="31723" y="226959"/>
                  </a:lnTo>
                  <a:close/>
                </a:path>
                <a:path w="76200" h="303530">
                  <a:moveTo>
                    <a:pt x="44423" y="227065"/>
                  </a:moveTo>
                  <a:lnTo>
                    <a:pt x="44322" y="239775"/>
                  </a:lnTo>
                  <a:lnTo>
                    <a:pt x="69852" y="239775"/>
                  </a:lnTo>
                  <a:lnTo>
                    <a:pt x="76200" y="227330"/>
                  </a:lnTo>
                  <a:lnTo>
                    <a:pt x="44423" y="227065"/>
                  </a:lnTo>
                  <a:close/>
                </a:path>
                <a:path w="76200" h="303530">
                  <a:moveTo>
                    <a:pt x="46227" y="0"/>
                  </a:moveTo>
                  <a:lnTo>
                    <a:pt x="33527" y="0"/>
                  </a:lnTo>
                  <a:lnTo>
                    <a:pt x="31723" y="226959"/>
                  </a:lnTo>
                  <a:lnTo>
                    <a:pt x="44423" y="227065"/>
                  </a:lnTo>
                  <a:lnTo>
                    <a:pt x="46227" y="0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39614" y="3079750"/>
              <a:ext cx="76200" cy="23609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909059" y="1807464"/>
              <a:ext cx="1332230" cy="1272540"/>
            </a:xfrm>
            <a:custGeom>
              <a:avLst/>
              <a:gdLst/>
              <a:ahLst/>
              <a:cxnLst/>
              <a:rect l="l" t="t" r="r" b="b"/>
              <a:pathLst>
                <a:path w="1332229" h="1272539">
                  <a:moveTo>
                    <a:pt x="0" y="984503"/>
                  </a:moveTo>
                  <a:lnTo>
                    <a:pt x="144017" y="696468"/>
                  </a:lnTo>
                  <a:lnTo>
                    <a:pt x="1187957" y="696468"/>
                  </a:lnTo>
                  <a:lnTo>
                    <a:pt x="1331976" y="984503"/>
                  </a:lnTo>
                  <a:lnTo>
                    <a:pt x="1187957" y="1272539"/>
                  </a:lnTo>
                  <a:lnTo>
                    <a:pt x="144017" y="1272539"/>
                  </a:lnTo>
                  <a:lnTo>
                    <a:pt x="0" y="984503"/>
                  </a:lnTo>
                  <a:close/>
                </a:path>
                <a:path w="1332229" h="1272539">
                  <a:moveTo>
                    <a:pt x="430402" y="0"/>
                  </a:moveTo>
                  <a:lnTo>
                    <a:pt x="895476" y="0"/>
                  </a:lnTo>
                  <a:lnTo>
                    <a:pt x="930363" y="9832"/>
                  </a:lnTo>
                  <a:lnTo>
                    <a:pt x="960659" y="37209"/>
                  </a:lnTo>
                  <a:lnTo>
                    <a:pt x="984548" y="78949"/>
                  </a:lnTo>
                  <a:lnTo>
                    <a:pt x="1000214" y="131868"/>
                  </a:lnTo>
                  <a:lnTo>
                    <a:pt x="1005839" y="192786"/>
                  </a:lnTo>
                  <a:lnTo>
                    <a:pt x="1000214" y="253703"/>
                  </a:lnTo>
                  <a:lnTo>
                    <a:pt x="984548" y="306622"/>
                  </a:lnTo>
                  <a:lnTo>
                    <a:pt x="960659" y="348362"/>
                  </a:lnTo>
                  <a:lnTo>
                    <a:pt x="930363" y="375739"/>
                  </a:lnTo>
                  <a:lnTo>
                    <a:pt x="895476" y="385572"/>
                  </a:lnTo>
                  <a:lnTo>
                    <a:pt x="430402" y="385572"/>
                  </a:lnTo>
                  <a:lnTo>
                    <a:pt x="365220" y="348362"/>
                  </a:lnTo>
                  <a:lnTo>
                    <a:pt x="341331" y="306622"/>
                  </a:lnTo>
                  <a:lnTo>
                    <a:pt x="325665" y="253703"/>
                  </a:lnTo>
                  <a:lnTo>
                    <a:pt x="320039" y="192786"/>
                  </a:lnTo>
                  <a:lnTo>
                    <a:pt x="325665" y="131868"/>
                  </a:lnTo>
                  <a:lnTo>
                    <a:pt x="341331" y="78949"/>
                  </a:lnTo>
                  <a:lnTo>
                    <a:pt x="365220" y="37209"/>
                  </a:lnTo>
                  <a:lnTo>
                    <a:pt x="395516" y="9832"/>
                  </a:lnTo>
                  <a:lnTo>
                    <a:pt x="430402" y="0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580388" y="3491484"/>
            <a:ext cx="5945505" cy="2171700"/>
            <a:chOff x="1580388" y="3491484"/>
            <a:chExt cx="5945505" cy="217170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39742" y="3742817"/>
              <a:ext cx="76200" cy="22593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580388" y="3491484"/>
              <a:ext cx="5945505" cy="2171700"/>
            </a:xfrm>
            <a:custGeom>
              <a:avLst/>
              <a:gdLst/>
              <a:ahLst/>
              <a:cxnLst/>
              <a:rect l="l" t="t" r="r" b="b"/>
              <a:pathLst>
                <a:path w="5945505" h="2171700">
                  <a:moveTo>
                    <a:pt x="577215" y="718058"/>
                  </a:moveTo>
                  <a:lnTo>
                    <a:pt x="576961" y="705358"/>
                  </a:lnTo>
                  <a:lnTo>
                    <a:pt x="76111" y="712673"/>
                  </a:lnTo>
                  <a:lnTo>
                    <a:pt x="75692" y="680847"/>
                  </a:lnTo>
                  <a:lnTo>
                    <a:pt x="0" y="720090"/>
                  </a:lnTo>
                  <a:lnTo>
                    <a:pt x="76695" y="757047"/>
                  </a:lnTo>
                  <a:lnTo>
                    <a:pt x="76276" y="725551"/>
                  </a:lnTo>
                  <a:lnTo>
                    <a:pt x="76276" y="725373"/>
                  </a:lnTo>
                  <a:lnTo>
                    <a:pt x="577215" y="718058"/>
                  </a:lnTo>
                  <a:close/>
                </a:path>
                <a:path w="5945505" h="2171700">
                  <a:moveTo>
                    <a:pt x="2191639" y="713486"/>
                  </a:moveTo>
                  <a:lnTo>
                    <a:pt x="2191512" y="700786"/>
                  </a:lnTo>
                  <a:lnTo>
                    <a:pt x="1773872" y="704367"/>
                  </a:lnTo>
                  <a:lnTo>
                    <a:pt x="1773555" y="672592"/>
                  </a:lnTo>
                  <a:lnTo>
                    <a:pt x="1697736" y="711327"/>
                  </a:lnTo>
                  <a:lnTo>
                    <a:pt x="1774317" y="748792"/>
                  </a:lnTo>
                  <a:lnTo>
                    <a:pt x="1773999" y="717169"/>
                  </a:lnTo>
                  <a:lnTo>
                    <a:pt x="2191639" y="713486"/>
                  </a:lnTo>
                  <a:close/>
                </a:path>
                <a:path w="5945505" h="2171700">
                  <a:moveTo>
                    <a:pt x="3040253" y="1119759"/>
                  </a:moveTo>
                  <a:lnTo>
                    <a:pt x="3008541" y="1120241"/>
                  </a:lnTo>
                  <a:lnTo>
                    <a:pt x="3005582" y="937133"/>
                  </a:lnTo>
                  <a:lnTo>
                    <a:pt x="2992882" y="937387"/>
                  </a:lnTo>
                  <a:lnTo>
                    <a:pt x="2995841" y="1120432"/>
                  </a:lnTo>
                  <a:lnTo>
                    <a:pt x="2964053" y="1120902"/>
                  </a:lnTo>
                  <a:lnTo>
                    <a:pt x="3003423" y="1196467"/>
                  </a:lnTo>
                  <a:lnTo>
                    <a:pt x="3033839" y="1133094"/>
                  </a:lnTo>
                  <a:lnTo>
                    <a:pt x="3040253" y="1119759"/>
                  </a:lnTo>
                  <a:close/>
                </a:path>
                <a:path w="5945505" h="2171700">
                  <a:moveTo>
                    <a:pt x="3040380" y="2057273"/>
                  </a:moveTo>
                  <a:lnTo>
                    <a:pt x="3008630" y="2057273"/>
                  </a:lnTo>
                  <a:lnTo>
                    <a:pt x="3008630" y="1673352"/>
                  </a:lnTo>
                  <a:lnTo>
                    <a:pt x="2995930" y="1673352"/>
                  </a:lnTo>
                  <a:lnTo>
                    <a:pt x="2995930" y="2057273"/>
                  </a:lnTo>
                  <a:lnTo>
                    <a:pt x="2964180" y="2057273"/>
                  </a:lnTo>
                  <a:lnTo>
                    <a:pt x="3002280" y="2133447"/>
                  </a:lnTo>
                  <a:lnTo>
                    <a:pt x="3034017" y="2069973"/>
                  </a:lnTo>
                  <a:lnTo>
                    <a:pt x="3040380" y="2057273"/>
                  </a:lnTo>
                  <a:close/>
                </a:path>
                <a:path w="5945505" h="2171700">
                  <a:moveTo>
                    <a:pt x="4167251" y="1434084"/>
                  </a:moveTo>
                  <a:lnTo>
                    <a:pt x="4154551" y="1427734"/>
                  </a:lnTo>
                  <a:lnTo>
                    <a:pt x="4091051" y="1395984"/>
                  </a:lnTo>
                  <a:lnTo>
                    <a:pt x="4091051" y="1427734"/>
                  </a:lnTo>
                  <a:lnTo>
                    <a:pt x="3810000" y="1427734"/>
                  </a:lnTo>
                  <a:lnTo>
                    <a:pt x="3810000" y="1440434"/>
                  </a:lnTo>
                  <a:lnTo>
                    <a:pt x="4091051" y="1440434"/>
                  </a:lnTo>
                  <a:lnTo>
                    <a:pt x="4091051" y="1472184"/>
                  </a:lnTo>
                  <a:lnTo>
                    <a:pt x="4154551" y="1440434"/>
                  </a:lnTo>
                  <a:lnTo>
                    <a:pt x="4167251" y="1434084"/>
                  </a:lnTo>
                  <a:close/>
                </a:path>
                <a:path w="5945505" h="2171700">
                  <a:moveTo>
                    <a:pt x="5897499" y="31750"/>
                  </a:moveTo>
                  <a:lnTo>
                    <a:pt x="3781044" y="31750"/>
                  </a:lnTo>
                  <a:lnTo>
                    <a:pt x="3781044" y="0"/>
                  </a:lnTo>
                  <a:lnTo>
                    <a:pt x="3704844" y="38112"/>
                  </a:lnTo>
                  <a:lnTo>
                    <a:pt x="3781044" y="76212"/>
                  </a:lnTo>
                  <a:lnTo>
                    <a:pt x="3781044" y="44462"/>
                  </a:lnTo>
                  <a:lnTo>
                    <a:pt x="5897499" y="44462"/>
                  </a:lnTo>
                  <a:lnTo>
                    <a:pt x="5897499" y="31750"/>
                  </a:lnTo>
                  <a:close/>
                </a:path>
                <a:path w="5945505" h="2171700">
                  <a:moveTo>
                    <a:pt x="5945124" y="114312"/>
                  </a:moveTo>
                  <a:lnTo>
                    <a:pt x="5938774" y="101612"/>
                  </a:lnTo>
                  <a:lnTo>
                    <a:pt x="5907024" y="38112"/>
                  </a:lnTo>
                  <a:lnTo>
                    <a:pt x="5868924" y="114312"/>
                  </a:lnTo>
                  <a:lnTo>
                    <a:pt x="5900674" y="114312"/>
                  </a:lnTo>
                  <a:lnTo>
                    <a:pt x="5900674" y="1431290"/>
                  </a:lnTo>
                  <a:lnTo>
                    <a:pt x="5893562" y="1427734"/>
                  </a:lnTo>
                  <a:lnTo>
                    <a:pt x="5830062" y="1395984"/>
                  </a:lnTo>
                  <a:lnTo>
                    <a:pt x="5830062" y="1427734"/>
                  </a:lnTo>
                  <a:lnTo>
                    <a:pt x="5588508" y="1427734"/>
                  </a:lnTo>
                  <a:lnTo>
                    <a:pt x="5588508" y="1440434"/>
                  </a:lnTo>
                  <a:lnTo>
                    <a:pt x="5830062" y="1440434"/>
                  </a:lnTo>
                  <a:lnTo>
                    <a:pt x="5830062" y="1472184"/>
                  </a:lnTo>
                  <a:lnTo>
                    <a:pt x="5893562" y="1440434"/>
                  </a:lnTo>
                  <a:lnTo>
                    <a:pt x="5900674" y="1436878"/>
                  </a:lnTo>
                  <a:lnTo>
                    <a:pt x="5900674" y="2130615"/>
                  </a:lnTo>
                  <a:lnTo>
                    <a:pt x="5893943" y="2127250"/>
                  </a:lnTo>
                  <a:lnTo>
                    <a:pt x="5830443" y="2095500"/>
                  </a:lnTo>
                  <a:lnTo>
                    <a:pt x="5830443" y="2127250"/>
                  </a:lnTo>
                  <a:lnTo>
                    <a:pt x="3028188" y="2127250"/>
                  </a:lnTo>
                  <a:lnTo>
                    <a:pt x="3028188" y="2139950"/>
                  </a:lnTo>
                  <a:lnTo>
                    <a:pt x="5830443" y="2139950"/>
                  </a:lnTo>
                  <a:lnTo>
                    <a:pt x="5830443" y="2171700"/>
                  </a:lnTo>
                  <a:lnTo>
                    <a:pt x="5893943" y="2139950"/>
                  </a:lnTo>
                  <a:lnTo>
                    <a:pt x="5906643" y="2133600"/>
                  </a:lnTo>
                  <a:lnTo>
                    <a:pt x="5905957" y="2133257"/>
                  </a:lnTo>
                  <a:lnTo>
                    <a:pt x="5913374" y="2133257"/>
                  </a:lnTo>
                  <a:lnTo>
                    <a:pt x="5913374" y="114312"/>
                  </a:lnTo>
                  <a:lnTo>
                    <a:pt x="5945124" y="114312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465067" y="3888994"/>
            <a:ext cx="33845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NO</a:t>
            </a:r>
            <a:endParaRPr sz="1600" dirty="0">
              <a:latin typeface="에스코어 드림 3 Light" panose="020B0303030302020204" pitchFamily="34" charset="-127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22496" y="5302377"/>
            <a:ext cx="33845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NO</a:t>
            </a:r>
            <a:endParaRPr sz="1600" dirty="0">
              <a:latin typeface="에스코어 드림 3 Light" panose="020B0303030302020204" pitchFamily="34" charset="-127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62194" y="5032324"/>
            <a:ext cx="35496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YES</a:t>
            </a:r>
            <a:endParaRPr sz="1600" dirty="0">
              <a:latin typeface="에스코어 드림 3 Light" panose="020B0303030302020204" pitchFamily="34" charset="-127"/>
              <a:cs typeface="Malgun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53915" y="4044441"/>
            <a:ext cx="760730" cy="996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3685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i≤9</a:t>
            </a:r>
            <a:endParaRPr sz="1600" dirty="0">
              <a:latin typeface="에스코어 드림 3 Light" panose="020B0303030302020204" pitchFamily="34" charset="-127"/>
              <a:cs typeface="Malgun Gothic"/>
            </a:endParaRPr>
          </a:p>
          <a:p>
            <a:pPr marL="109855" marR="5080" indent="-97790">
              <a:lnSpc>
                <a:spcPct val="123500"/>
              </a:lnSpc>
              <a:spcBef>
                <a:spcPts val="990"/>
              </a:spcBef>
            </a:pPr>
            <a:r>
              <a:rPr sz="1600" spc="-1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YES </a:t>
            </a:r>
            <a:r>
              <a:rPr sz="1600" spc="-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A[</a:t>
            </a:r>
            <a:r>
              <a:rPr sz="1600" spc="-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i]&gt;M</a:t>
            </a:r>
            <a:endParaRPr sz="1600" dirty="0">
              <a:latin typeface="에스코어 드림 3 Light" panose="020B0303030302020204" pitchFamily="34" charset="-127"/>
              <a:cs typeface="Malgun Gothic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5017261" y="1376680"/>
          <a:ext cx="3670298" cy="236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0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70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70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70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70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70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70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70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362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b="1" dirty="0">
                          <a:solidFill>
                            <a:srgbClr val="E7F8C7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5</a:t>
                      </a:r>
                      <a:endParaRPr sz="11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b="1" dirty="0">
                          <a:solidFill>
                            <a:srgbClr val="E7F8C7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3</a:t>
                      </a:r>
                      <a:endParaRPr sz="11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b="1" dirty="0">
                          <a:solidFill>
                            <a:srgbClr val="E7F8C7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8</a:t>
                      </a:r>
                      <a:endParaRPr sz="11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b="1" dirty="0">
                          <a:solidFill>
                            <a:srgbClr val="E7F8C7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2</a:t>
                      </a:r>
                      <a:endParaRPr sz="11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b="1" dirty="0">
                          <a:solidFill>
                            <a:srgbClr val="E7F8C7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9</a:t>
                      </a:r>
                      <a:endParaRPr sz="11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b="1" dirty="0">
                          <a:solidFill>
                            <a:srgbClr val="E7F8C7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4</a:t>
                      </a:r>
                      <a:endParaRPr sz="11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b="1" dirty="0">
                          <a:solidFill>
                            <a:srgbClr val="E7F8C7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7</a:t>
                      </a:r>
                      <a:endParaRPr sz="11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b="1" dirty="0">
                          <a:solidFill>
                            <a:srgbClr val="E7F8C7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1</a:t>
                      </a:r>
                      <a:endParaRPr sz="11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b="1" dirty="0">
                          <a:solidFill>
                            <a:srgbClr val="E7F8C7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0</a:t>
                      </a:r>
                      <a:endParaRPr sz="11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b="1" dirty="0">
                          <a:solidFill>
                            <a:srgbClr val="E7F8C7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6</a:t>
                      </a:r>
                      <a:endParaRPr sz="11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5107051" y="1076325"/>
            <a:ext cx="55689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3D010C"/>
                </a:solidFill>
                <a:latin typeface="Arial MT"/>
                <a:cs typeface="Arial MT"/>
              </a:rPr>
              <a:t>a[0]</a:t>
            </a:r>
            <a:r>
              <a:rPr sz="1050" spc="295" dirty="0">
                <a:solidFill>
                  <a:srgbClr val="3D010C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3D010C"/>
                </a:solidFill>
                <a:latin typeface="Arial MT"/>
                <a:cs typeface="Arial MT"/>
              </a:rPr>
              <a:t>a[1]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16853" y="1076325"/>
            <a:ext cx="24892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3D010C"/>
                </a:solidFill>
                <a:latin typeface="Arial MT"/>
                <a:cs typeface="Arial MT"/>
              </a:rPr>
              <a:t>a</a:t>
            </a:r>
            <a:r>
              <a:rPr sz="1050" spc="-5" dirty="0">
                <a:solidFill>
                  <a:srgbClr val="3D010C"/>
                </a:solidFill>
                <a:latin typeface="Arial MT"/>
                <a:cs typeface="Arial MT"/>
              </a:rPr>
              <a:t>[</a:t>
            </a:r>
            <a:r>
              <a:rPr sz="1050" dirty="0">
                <a:solidFill>
                  <a:srgbClr val="3D010C"/>
                </a:solidFill>
                <a:latin typeface="Arial MT"/>
                <a:cs typeface="Arial MT"/>
              </a:rPr>
              <a:t>2]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12840" y="1076325"/>
            <a:ext cx="24892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3D010C"/>
                </a:solidFill>
                <a:latin typeface="Arial MT"/>
                <a:cs typeface="Arial MT"/>
              </a:rPr>
              <a:t>a</a:t>
            </a:r>
            <a:r>
              <a:rPr sz="1050" spc="-5" dirty="0">
                <a:solidFill>
                  <a:srgbClr val="3D010C"/>
                </a:solidFill>
                <a:latin typeface="Arial MT"/>
                <a:cs typeface="Arial MT"/>
              </a:rPr>
              <a:t>[</a:t>
            </a:r>
            <a:r>
              <a:rPr sz="1050" dirty="0">
                <a:solidFill>
                  <a:srgbClr val="3D010C"/>
                </a:solidFill>
                <a:latin typeface="Arial MT"/>
                <a:cs typeface="Arial MT"/>
              </a:rPr>
              <a:t>3]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575806" y="1076325"/>
            <a:ext cx="24892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3D010C"/>
                </a:solidFill>
                <a:latin typeface="Arial MT"/>
                <a:cs typeface="Arial MT"/>
              </a:rPr>
              <a:t>a</a:t>
            </a:r>
            <a:r>
              <a:rPr sz="1050" spc="-5" dirty="0">
                <a:solidFill>
                  <a:srgbClr val="3D010C"/>
                </a:solidFill>
                <a:latin typeface="Arial MT"/>
                <a:cs typeface="Arial MT"/>
              </a:rPr>
              <a:t>[</a:t>
            </a:r>
            <a:r>
              <a:rPr sz="1050" dirty="0">
                <a:solidFill>
                  <a:srgbClr val="3D010C"/>
                </a:solidFill>
                <a:latin typeface="Arial MT"/>
                <a:cs typeface="Arial MT"/>
              </a:rPr>
              <a:t>4]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942201" y="1076325"/>
            <a:ext cx="24892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3D010C"/>
                </a:solidFill>
                <a:latin typeface="Arial MT"/>
                <a:cs typeface="Arial MT"/>
              </a:rPr>
              <a:t>a</a:t>
            </a:r>
            <a:r>
              <a:rPr sz="1050" spc="-5" dirty="0">
                <a:solidFill>
                  <a:srgbClr val="3D010C"/>
                </a:solidFill>
                <a:latin typeface="Arial MT"/>
                <a:cs typeface="Arial MT"/>
              </a:rPr>
              <a:t>[</a:t>
            </a:r>
            <a:r>
              <a:rPr sz="1050" dirty="0">
                <a:solidFill>
                  <a:srgbClr val="3D010C"/>
                </a:solidFill>
                <a:latin typeface="Arial MT"/>
                <a:cs typeface="Arial MT"/>
              </a:rPr>
              <a:t>5]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290054" y="1076325"/>
            <a:ext cx="24892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3D010C"/>
                </a:solidFill>
                <a:latin typeface="Arial MT"/>
                <a:cs typeface="Arial MT"/>
              </a:rPr>
              <a:t>a</a:t>
            </a:r>
            <a:r>
              <a:rPr sz="1050" spc="-5" dirty="0">
                <a:solidFill>
                  <a:srgbClr val="3D010C"/>
                </a:solidFill>
                <a:latin typeface="Arial MT"/>
                <a:cs typeface="Arial MT"/>
              </a:rPr>
              <a:t>[</a:t>
            </a:r>
            <a:r>
              <a:rPr sz="1050" dirty="0">
                <a:solidFill>
                  <a:srgbClr val="3D010C"/>
                </a:solidFill>
                <a:latin typeface="Arial MT"/>
                <a:cs typeface="Arial MT"/>
              </a:rPr>
              <a:t>6]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675626" y="1076325"/>
            <a:ext cx="24892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3D010C"/>
                </a:solidFill>
                <a:latin typeface="Arial MT"/>
                <a:cs typeface="Arial MT"/>
              </a:rPr>
              <a:t>a</a:t>
            </a:r>
            <a:r>
              <a:rPr sz="1050" spc="-5" dirty="0">
                <a:solidFill>
                  <a:srgbClr val="3D010C"/>
                </a:solidFill>
                <a:latin typeface="Arial MT"/>
                <a:cs typeface="Arial MT"/>
              </a:rPr>
              <a:t>[</a:t>
            </a:r>
            <a:r>
              <a:rPr sz="1050" dirty="0">
                <a:solidFill>
                  <a:srgbClr val="3D010C"/>
                </a:solidFill>
                <a:latin typeface="Arial MT"/>
                <a:cs typeface="Arial MT"/>
              </a:rPr>
              <a:t>7]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018144" y="1076325"/>
            <a:ext cx="24892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3D010C"/>
                </a:solidFill>
                <a:latin typeface="Arial MT"/>
                <a:cs typeface="Arial MT"/>
              </a:rPr>
              <a:t>a</a:t>
            </a:r>
            <a:r>
              <a:rPr sz="1050" spc="-5" dirty="0">
                <a:solidFill>
                  <a:srgbClr val="3D010C"/>
                </a:solidFill>
                <a:latin typeface="Arial MT"/>
                <a:cs typeface="Arial MT"/>
              </a:rPr>
              <a:t>[</a:t>
            </a:r>
            <a:r>
              <a:rPr sz="1050" dirty="0">
                <a:solidFill>
                  <a:srgbClr val="3D010C"/>
                </a:solidFill>
                <a:latin typeface="Arial MT"/>
                <a:cs typeface="Arial MT"/>
              </a:rPr>
              <a:t>8]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380603" y="1076325"/>
            <a:ext cx="24892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3D010C"/>
                </a:solidFill>
                <a:latin typeface="Arial MT"/>
                <a:cs typeface="Arial MT"/>
              </a:rPr>
              <a:t>a</a:t>
            </a:r>
            <a:r>
              <a:rPr sz="1050" spc="-5" dirty="0">
                <a:solidFill>
                  <a:srgbClr val="3D010C"/>
                </a:solidFill>
                <a:latin typeface="Arial MT"/>
                <a:cs typeface="Arial MT"/>
              </a:rPr>
              <a:t>[</a:t>
            </a:r>
            <a:r>
              <a:rPr sz="1050" dirty="0">
                <a:solidFill>
                  <a:srgbClr val="3D010C"/>
                </a:solidFill>
                <a:latin typeface="Arial MT"/>
                <a:cs typeface="Arial MT"/>
              </a:rPr>
              <a:t>9]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228591" y="1863089"/>
            <a:ext cx="694055" cy="10342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시작</a:t>
            </a:r>
            <a:endParaRPr sz="1400" dirty="0">
              <a:latin typeface="에스코어 드림 3 Light" panose="020B0303030302020204" pitchFamily="34" charset="-127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50" dirty="0">
              <a:latin typeface="에스코어 드림 3 Light" panose="020B0303030302020204" pitchFamily="34" charset="-127"/>
              <a:cs typeface="Malgun Gothic"/>
            </a:endParaRPr>
          </a:p>
          <a:p>
            <a:pPr algn="ctr">
              <a:lnSpc>
                <a:spcPct val="100000"/>
              </a:lnSpc>
            </a:pPr>
            <a:r>
              <a:rPr sz="1600" spc="-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M=a[0]</a:t>
            </a:r>
            <a:endParaRPr sz="1600" dirty="0">
              <a:latin typeface="에스코어 드림 3 Light" panose="020B0303030302020204" pitchFamily="34" charset="-127"/>
              <a:cs typeface="Malgun Gothic"/>
            </a:endParaRPr>
          </a:p>
          <a:p>
            <a:pPr marL="635" algn="ctr">
              <a:lnSpc>
                <a:spcPct val="100000"/>
              </a:lnSpc>
            </a:pPr>
            <a:r>
              <a:rPr sz="1600" spc="-1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i=0</a:t>
            </a:r>
            <a:endParaRPr sz="1600" dirty="0">
              <a:latin typeface="에스코어 드림 3 Light" panose="020B0303030302020204" pitchFamily="34" charset="-127"/>
              <a:cs typeface="Malgun Gothic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77824" y="4003547"/>
            <a:ext cx="727075" cy="387350"/>
          </a:xfrm>
          <a:custGeom>
            <a:avLst/>
            <a:gdLst/>
            <a:ahLst/>
            <a:cxnLst/>
            <a:rect l="l" t="t" r="r" b="b"/>
            <a:pathLst>
              <a:path w="727075" h="387350">
                <a:moveTo>
                  <a:pt x="116954" y="0"/>
                </a:moveTo>
                <a:lnTo>
                  <a:pt x="609981" y="0"/>
                </a:lnTo>
                <a:lnTo>
                  <a:pt x="646968" y="9863"/>
                </a:lnTo>
                <a:lnTo>
                  <a:pt x="679079" y="37331"/>
                </a:lnTo>
                <a:lnTo>
                  <a:pt x="704392" y="79223"/>
                </a:lnTo>
                <a:lnTo>
                  <a:pt x="720989" y="132356"/>
                </a:lnTo>
                <a:lnTo>
                  <a:pt x="726947" y="193547"/>
                </a:lnTo>
                <a:lnTo>
                  <a:pt x="720989" y="254739"/>
                </a:lnTo>
                <a:lnTo>
                  <a:pt x="704392" y="307872"/>
                </a:lnTo>
                <a:lnTo>
                  <a:pt x="679079" y="349764"/>
                </a:lnTo>
                <a:lnTo>
                  <a:pt x="646968" y="377232"/>
                </a:lnTo>
                <a:lnTo>
                  <a:pt x="609981" y="387095"/>
                </a:lnTo>
                <a:lnTo>
                  <a:pt x="116954" y="387095"/>
                </a:lnTo>
                <a:lnTo>
                  <a:pt x="79987" y="377232"/>
                </a:lnTo>
                <a:lnTo>
                  <a:pt x="47882" y="349764"/>
                </a:lnTo>
                <a:lnTo>
                  <a:pt x="22565" y="307872"/>
                </a:lnTo>
                <a:lnTo>
                  <a:pt x="5962" y="254739"/>
                </a:lnTo>
                <a:lnTo>
                  <a:pt x="0" y="193547"/>
                </a:lnTo>
                <a:lnTo>
                  <a:pt x="5962" y="132356"/>
                </a:lnTo>
                <a:lnTo>
                  <a:pt x="22565" y="79223"/>
                </a:lnTo>
                <a:lnTo>
                  <a:pt x="47882" y="37331"/>
                </a:lnTo>
                <a:lnTo>
                  <a:pt x="79987" y="9863"/>
                </a:lnTo>
                <a:lnTo>
                  <a:pt x="116954" y="0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049527" y="4060952"/>
            <a:ext cx="38227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종료</a:t>
            </a:r>
            <a:endParaRPr sz="1400" dirty="0">
              <a:latin typeface="에스코어 드림 3 Light" panose="020B0303030302020204" pitchFamily="34" charset="-127"/>
              <a:cs typeface="Malgun Gothic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spc="25" dirty="0"/>
              <a:t>35</a:t>
            </a:fld>
            <a:endParaRPr spc="2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spc="25" dirty="0"/>
              <a:t>36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060" y="400558"/>
            <a:ext cx="5918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E3D00"/>
                </a:solidFill>
                <a:latin typeface="Arial MT"/>
                <a:cs typeface="Arial MT"/>
              </a:rPr>
              <a:t>4.</a:t>
            </a:r>
            <a:r>
              <a:rPr sz="2400" spc="-15" dirty="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E3D00"/>
                </a:solidFill>
              </a:rPr>
              <a:t>프로그래밍</a:t>
            </a:r>
            <a:r>
              <a:rPr sz="2400" spc="-195" dirty="0">
                <a:solidFill>
                  <a:srgbClr val="3E3D00"/>
                </a:solidFill>
              </a:rPr>
              <a:t> </a:t>
            </a:r>
            <a:r>
              <a:rPr sz="2400" spc="-5" dirty="0">
                <a:solidFill>
                  <a:srgbClr val="3E3D00"/>
                </a:solidFill>
              </a:rPr>
              <a:t>언어</a:t>
            </a:r>
            <a:r>
              <a:rPr sz="2400" spc="-5" dirty="0">
                <a:solidFill>
                  <a:srgbClr val="3E3D00"/>
                </a:solidFill>
                <a:latin typeface="Arial MT"/>
                <a:cs typeface="Arial MT"/>
              </a:rPr>
              <a:t>(programming language)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94204" y="2488692"/>
            <a:ext cx="5279390" cy="3415665"/>
          </a:xfrm>
          <a:prstGeom prst="rect">
            <a:avLst/>
          </a:prstGeom>
          <a:solidFill>
            <a:srgbClr val="C8C8C8"/>
          </a:solidFill>
        </p:spPr>
        <p:txBody>
          <a:bodyPr vert="horz" wrap="square" lIns="0" tIns="1219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60"/>
              </a:spcBef>
            </a:pPr>
            <a:r>
              <a:rPr sz="1800" spc="-10" dirty="0">
                <a:solidFill>
                  <a:srgbClr val="3D010C"/>
                </a:solidFill>
                <a:latin typeface="Courier New"/>
                <a:cs typeface="Courier New"/>
              </a:rPr>
              <a:t>void</a:t>
            </a:r>
            <a:r>
              <a:rPr sz="1800" spc="-6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3D010C"/>
                </a:solidFill>
                <a:latin typeface="Courier New"/>
                <a:cs typeface="Courier New"/>
              </a:rPr>
              <a:t>main(){</a:t>
            </a:r>
            <a:endParaRPr sz="1800">
              <a:latin typeface="Courier New"/>
              <a:cs typeface="Courier New"/>
            </a:endParaRPr>
          </a:p>
          <a:p>
            <a:pPr marL="35941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solidFill>
                  <a:srgbClr val="3D010C"/>
                </a:solidFill>
                <a:latin typeface="Courier New"/>
                <a:cs typeface="Courier New"/>
              </a:rPr>
              <a:t>int</a:t>
            </a:r>
            <a:r>
              <a:rPr sz="1800" spc="-4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3D010C"/>
                </a:solidFill>
                <a:latin typeface="Courier New"/>
                <a:cs typeface="Courier New"/>
              </a:rPr>
              <a:t>i,</a:t>
            </a:r>
            <a:r>
              <a:rPr sz="1800" spc="-2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3D010C"/>
                </a:solidFill>
                <a:latin typeface="Courier New"/>
                <a:cs typeface="Courier New"/>
              </a:rPr>
              <a:t>a[10]={5,3,8,2,9,4,7,1,0,6};</a:t>
            </a:r>
            <a:endParaRPr sz="1800">
              <a:latin typeface="Courier New"/>
              <a:cs typeface="Courier New"/>
            </a:endParaRPr>
          </a:p>
          <a:p>
            <a:pPr marL="359410" marR="3954779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solidFill>
                  <a:srgbClr val="3D010C"/>
                </a:solidFill>
                <a:latin typeface="Courier New"/>
                <a:cs typeface="Courier New"/>
              </a:rPr>
              <a:t>int</a:t>
            </a:r>
            <a:r>
              <a:rPr sz="1800" spc="-8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solidFill>
                  <a:srgbClr val="3D010C"/>
                </a:solidFill>
                <a:latin typeface="Courier New"/>
                <a:cs typeface="Courier New"/>
              </a:rPr>
              <a:t>M;</a:t>
            </a:r>
            <a:endParaRPr sz="1800">
              <a:latin typeface="Courier New"/>
              <a:cs typeface="Courier New"/>
            </a:endParaRPr>
          </a:p>
          <a:p>
            <a:pPr marL="359410" marR="3954779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solidFill>
                  <a:srgbClr val="3D010C"/>
                </a:solidFill>
                <a:latin typeface="Courier New"/>
                <a:cs typeface="Courier New"/>
              </a:rPr>
              <a:t>M=</a:t>
            </a:r>
            <a:r>
              <a:rPr sz="1800" spc="-15" dirty="0">
                <a:solidFill>
                  <a:srgbClr val="3D010C"/>
                </a:solidFill>
                <a:latin typeface="Courier New"/>
                <a:cs typeface="Courier New"/>
              </a:rPr>
              <a:t>a</a:t>
            </a:r>
            <a:r>
              <a:rPr sz="1800" spc="-5" dirty="0">
                <a:solidFill>
                  <a:srgbClr val="3D010C"/>
                </a:solidFill>
                <a:latin typeface="Courier New"/>
                <a:cs typeface="Courier New"/>
              </a:rPr>
              <a:t>[</a:t>
            </a:r>
            <a:r>
              <a:rPr sz="1800" spc="-15" dirty="0">
                <a:solidFill>
                  <a:srgbClr val="3D010C"/>
                </a:solidFill>
                <a:latin typeface="Courier New"/>
                <a:cs typeface="Courier New"/>
              </a:rPr>
              <a:t>0</a:t>
            </a:r>
            <a:r>
              <a:rPr sz="1800" spc="-5" dirty="0">
                <a:solidFill>
                  <a:srgbClr val="3D010C"/>
                </a:solidFill>
                <a:latin typeface="Courier New"/>
                <a:cs typeface="Courier New"/>
              </a:rPr>
              <a:t>];</a:t>
            </a:r>
            <a:endParaRPr sz="1800">
              <a:latin typeface="Courier New"/>
              <a:cs typeface="Courier New"/>
            </a:endParaRPr>
          </a:p>
          <a:p>
            <a:pPr marL="1042035" marR="1773555" indent="-683260">
              <a:lnSpc>
                <a:spcPts val="3240"/>
              </a:lnSpc>
              <a:spcBef>
                <a:spcPts val="290"/>
              </a:spcBef>
            </a:pPr>
            <a:r>
              <a:rPr sz="1800" spc="-10" dirty="0">
                <a:solidFill>
                  <a:srgbClr val="3D010C"/>
                </a:solidFill>
                <a:latin typeface="Courier New"/>
                <a:cs typeface="Courier New"/>
              </a:rPr>
              <a:t>for(i=1;i&lt;=9;i++) </a:t>
            </a:r>
            <a:r>
              <a:rPr sz="1800" spc="-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3D010C"/>
                </a:solidFill>
                <a:latin typeface="Courier New"/>
                <a:cs typeface="Courier New"/>
              </a:rPr>
              <a:t>if(a[i]&gt;M)</a:t>
            </a:r>
            <a:r>
              <a:rPr sz="1800" spc="-9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3D010C"/>
                </a:solidFill>
                <a:latin typeface="Courier New"/>
                <a:cs typeface="Courier New"/>
              </a:rPr>
              <a:t>M=a[i];</a:t>
            </a:r>
            <a:endParaRPr sz="1800">
              <a:latin typeface="Courier New"/>
              <a:cs typeface="Courier New"/>
            </a:endParaRPr>
          </a:p>
          <a:p>
            <a:pPr marL="359410">
              <a:lnSpc>
                <a:spcPct val="100000"/>
              </a:lnSpc>
              <a:spcBef>
                <a:spcPts val="795"/>
              </a:spcBef>
            </a:pPr>
            <a:r>
              <a:rPr sz="1800" spc="-10" dirty="0">
                <a:solidFill>
                  <a:srgbClr val="3D010C"/>
                </a:solidFill>
                <a:latin typeface="Courier New"/>
                <a:cs typeface="Courier New"/>
              </a:rPr>
              <a:t>cout</a:t>
            </a:r>
            <a:r>
              <a:rPr sz="1800" spc="-5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3D010C"/>
                </a:solidFill>
                <a:latin typeface="Courier New"/>
                <a:cs typeface="Courier New"/>
              </a:rPr>
              <a:t>&lt;&lt;</a:t>
            </a:r>
            <a:r>
              <a:rPr sz="1800" spc="-4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3D010C"/>
                </a:solidFill>
                <a:latin typeface="Courier New"/>
                <a:cs typeface="Courier New"/>
              </a:rPr>
              <a:t>M;</a:t>
            </a:r>
            <a:endParaRPr sz="18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3D010C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017261" y="1376680"/>
          <a:ext cx="3670298" cy="236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0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70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70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70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70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70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70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70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362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b="1" dirty="0">
                          <a:solidFill>
                            <a:srgbClr val="E7F8C7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5</a:t>
                      </a:r>
                      <a:endParaRPr sz="11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b="1" dirty="0">
                          <a:solidFill>
                            <a:srgbClr val="E7F8C7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3</a:t>
                      </a:r>
                      <a:endParaRPr sz="11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b="1" dirty="0">
                          <a:solidFill>
                            <a:srgbClr val="E7F8C7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8</a:t>
                      </a:r>
                      <a:endParaRPr sz="11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b="1" dirty="0">
                          <a:solidFill>
                            <a:srgbClr val="E7F8C7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2</a:t>
                      </a:r>
                      <a:endParaRPr sz="11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b="1" dirty="0">
                          <a:solidFill>
                            <a:srgbClr val="E7F8C7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9</a:t>
                      </a:r>
                      <a:endParaRPr sz="11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b="1" dirty="0">
                          <a:solidFill>
                            <a:srgbClr val="E7F8C7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4</a:t>
                      </a:r>
                      <a:endParaRPr sz="11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b="1" dirty="0">
                          <a:solidFill>
                            <a:srgbClr val="E7F8C7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7</a:t>
                      </a:r>
                      <a:endParaRPr sz="11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b="1" dirty="0">
                          <a:solidFill>
                            <a:srgbClr val="E7F8C7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1</a:t>
                      </a:r>
                      <a:endParaRPr sz="11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b="1" dirty="0">
                          <a:solidFill>
                            <a:srgbClr val="E7F8C7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0</a:t>
                      </a:r>
                      <a:endParaRPr sz="11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b="1" dirty="0">
                          <a:solidFill>
                            <a:srgbClr val="E7F8C7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6</a:t>
                      </a:r>
                      <a:endParaRPr sz="11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107051" y="1076325"/>
            <a:ext cx="55689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3E3D00"/>
                </a:solidFill>
                <a:latin typeface="Arial MT"/>
                <a:cs typeface="Arial MT"/>
              </a:rPr>
              <a:t>a[0]</a:t>
            </a:r>
            <a:r>
              <a:rPr sz="1050" spc="295" dirty="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3E3D00"/>
                </a:solidFill>
                <a:latin typeface="Arial MT"/>
                <a:cs typeface="Arial MT"/>
              </a:rPr>
              <a:t>a[1]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16853" y="1076325"/>
            <a:ext cx="24892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3E3D00"/>
                </a:solidFill>
                <a:latin typeface="Arial MT"/>
                <a:cs typeface="Arial MT"/>
              </a:rPr>
              <a:t>a</a:t>
            </a:r>
            <a:r>
              <a:rPr sz="1050" spc="-5" dirty="0">
                <a:solidFill>
                  <a:srgbClr val="3E3D00"/>
                </a:solidFill>
                <a:latin typeface="Arial MT"/>
                <a:cs typeface="Arial MT"/>
              </a:rPr>
              <a:t>[</a:t>
            </a:r>
            <a:r>
              <a:rPr sz="1050" dirty="0">
                <a:solidFill>
                  <a:srgbClr val="3E3D00"/>
                </a:solidFill>
                <a:latin typeface="Arial MT"/>
                <a:cs typeface="Arial MT"/>
              </a:rPr>
              <a:t>2]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12840" y="1076325"/>
            <a:ext cx="132588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75285" algn="l"/>
                <a:tab pos="741680" algn="l"/>
              </a:tabLst>
            </a:pPr>
            <a:r>
              <a:rPr sz="1050" dirty="0">
                <a:solidFill>
                  <a:srgbClr val="3E3D00"/>
                </a:solidFill>
                <a:latin typeface="Arial MT"/>
                <a:cs typeface="Arial MT"/>
              </a:rPr>
              <a:t>a[3]	a[4]	a[5]  </a:t>
            </a:r>
            <a:r>
              <a:rPr sz="1050" spc="20" dirty="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3E3D00"/>
                </a:solidFill>
                <a:latin typeface="Arial MT"/>
                <a:cs typeface="Arial MT"/>
              </a:rPr>
              <a:t>a[6]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75626" y="1076325"/>
            <a:ext cx="953769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17550" algn="l"/>
              </a:tabLst>
            </a:pPr>
            <a:r>
              <a:rPr sz="1050" dirty="0">
                <a:solidFill>
                  <a:srgbClr val="3E3D00"/>
                </a:solidFill>
                <a:latin typeface="Arial MT"/>
                <a:cs typeface="Arial MT"/>
              </a:rPr>
              <a:t>a</a:t>
            </a:r>
            <a:r>
              <a:rPr sz="1050" spc="-5" dirty="0">
                <a:solidFill>
                  <a:srgbClr val="3E3D00"/>
                </a:solidFill>
                <a:latin typeface="Arial MT"/>
                <a:cs typeface="Arial MT"/>
              </a:rPr>
              <a:t>[</a:t>
            </a:r>
            <a:r>
              <a:rPr sz="1050" dirty="0">
                <a:solidFill>
                  <a:srgbClr val="3E3D00"/>
                </a:solidFill>
                <a:latin typeface="Arial MT"/>
                <a:cs typeface="Arial MT"/>
              </a:rPr>
              <a:t>7]  </a:t>
            </a:r>
            <a:r>
              <a:rPr sz="1050" spc="60" dirty="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3E3D00"/>
                </a:solidFill>
                <a:latin typeface="Arial MT"/>
                <a:cs typeface="Arial MT"/>
              </a:rPr>
              <a:t>a</a:t>
            </a:r>
            <a:r>
              <a:rPr sz="1050" spc="-5" dirty="0">
                <a:solidFill>
                  <a:srgbClr val="3E3D00"/>
                </a:solidFill>
                <a:latin typeface="Arial MT"/>
                <a:cs typeface="Arial MT"/>
              </a:rPr>
              <a:t>[</a:t>
            </a:r>
            <a:r>
              <a:rPr sz="1050" dirty="0">
                <a:solidFill>
                  <a:srgbClr val="3E3D00"/>
                </a:solidFill>
                <a:latin typeface="Arial MT"/>
                <a:cs typeface="Arial MT"/>
              </a:rPr>
              <a:t>8]	a</a:t>
            </a:r>
            <a:r>
              <a:rPr sz="1050" spc="-5" dirty="0">
                <a:solidFill>
                  <a:srgbClr val="3E3D00"/>
                </a:solidFill>
                <a:latin typeface="Arial MT"/>
                <a:cs typeface="Arial MT"/>
              </a:rPr>
              <a:t>[</a:t>
            </a:r>
            <a:r>
              <a:rPr sz="1050" dirty="0">
                <a:solidFill>
                  <a:srgbClr val="3E3D00"/>
                </a:solidFill>
                <a:latin typeface="Arial MT"/>
                <a:cs typeface="Arial MT"/>
              </a:rPr>
              <a:t>9]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8392" y="2602484"/>
            <a:ext cx="749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E3D00"/>
                </a:solidFill>
                <a:latin typeface="Arial MT"/>
                <a:cs typeface="Arial MT"/>
              </a:rPr>
              <a:t>C++</a:t>
            </a:r>
            <a:r>
              <a:rPr sz="1800" spc="-75" dirty="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예</a:t>
            </a:r>
            <a:endParaRPr sz="1800" dirty="0">
              <a:latin typeface="에스코어 드림 3 Light" panose="020B0303030302020204" pitchFamily="34" charset="-127"/>
              <a:cs typeface="Malgun Gothic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spc="25" dirty="0"/>
              <a:t>37</a:t>
            </a:fld>
            <a:endParaRPr spc="25" dirty="0"/>
          </a:p>
        </p:txBody>
      </p:sp>
      <p:sp>
        <p:nvSpPr>
          <p:cNvPr id="2" name="object 2"/>
          <p:cNvSpPr txBox="1"/>
          <p:nvPr/>
        </p:nvSpPr>
        <p:spPr>
          <a:xfrm>
            <a:off x="2988564" y="2488692"/>
            <a:ext cx="3354704" cy="2550160"/>
          </a:xfrm>
          <a:prstGeom prst="rect">
            <a:avLst/>
          </a:prstGeom>
          <a:solidFill>
            <a:srgbClr val="C8C8C8"/>
          </a:solidFill>
        </p:spPr>
        <p:txBody>
          <a:bodyPr vert="horz" wrap="square" lIns="0" tIns="1219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60"/>
              </a:spcBef>
            </a:pPr>
            <a:r>
              <a:rPr sz="1800" spc="-10" dirty="0">
                <a:solidFill>
                  <a:srgbClr val="3D010C"/>
                </a:solidFill>
                <a:latin typeface="Courier New"/>
                <a:cs typeface="Courier New"/>
              </a:rPr>
              <a:t>a=[5,3,8,2,9,4,7,1,0,6]</a:t>
            </a:r>
            <a:endParaRPr sz="18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1080"/>
              </a:spcBef>
            </a:pPr>
            <a:r>
              <a:rPr sz="1800" spc="-10" dirty="0">
                <a:solidFill>
                  <a:srgbClr val="3D010C"/>
                </a:solidFill>
                <a:latin typeface="Courier New"/>
                <a:cs typeface="Courier New"/>
              </a:rPr>
              <a:t>M=a[0]</a:t>
            </a:r>
            <a:endParaRPr sz="1800">
              <a:latin typeface="Courier New"/>
              <a:cs typeface="Courier New"/>
            </a:endParaRPr>
          </a:p>
          <a:p>
            <a:pPr marL="501015" marR="387350" indent="-410209">
              <a:lnSpc>
                <a:spcPct val="150000"/>
              </a:lnSpc>
            </a:pPr>
            <a:r>
              <a:rPr sz="1800" spc="-5" dirty="0">
                <a:solidFill>
                  <a:srgbClr val="3D010C"/>
                </a:solidFill>
                <a:latin typeface="Courier New"/>
                <a:cs typeface="Courier New"/>
              </a:rPr>
              <a:t>for</a:t>
            </a:r>
            <a:r>
              <a:rPr sz="1800" spc="-4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3D010C"/>
                </a:solidFill>
                <a:latin typeface="Courier New"/>
                <a:cs typeface="Courier New"/>
              </a:rPr>
              <a:t>i</a:t>
            </a:r>
            <a:r>
              <a:rPr sz="1800" spc="-4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3D010C"/>
                </a:solidFill>
                <a:latin typeface="Courier New"/>
                <a:cs typeface="Courier New"/>
              </a:rPr>
              <a:t>in</a:t>
            </a:r>
            <a:r>
              <a:rPr sz="1800" spc="-4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3D010C"/>
                </a:solidFill>
                <a:latin typeface="Courier New"/>
                <a:cs typeface="Courier New"/>
              </a:rPr>
              <a:t>range(1,10): </a:t>
            </a:r>
            <a:r>
              <a:rPr sz="1800" spc="-106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3D010C"/>
                </a:solidFill>
                <a:latin typeface="Courier New"/>
                <a:cs typeface="Courier New"/>
              </a:rPr>
              <a:t>if(a[i]&gt;M):</a:t>
            </a:r>
            <a:endParaRPr sz="1800">
              <a:latin typeface="Courier New"/>
              <a:cs typeface="Courier New"/>
            </a:endParaRPr>
          </a:p>
          <a:p>
            <a:pPr marL="90805" marR="1342390" indent="1092835">
              <a:lnSpc>
                <a:spcPts val="3240"/>
              </a:lnSpc>
              <a:spcBef>
                <a:spcPts val="290"/>
              </a:spcBef>
            </a:pPr>
            <a:r>
              <a:rPr sz="1800" spc="-5" dirty="0">
                <a:solidFill>
                  <a:srgbClr val="3D010C"/>
                </a:solidFill>
                <a:latin typeface="Courier New"/>
                <a:cs typeface="Courier New"/>
              </a:rPr>
              <a:t>M</a:t>
            </a:r>
            <a:r>
              <a:rPr sz="1800" spc="-15" dirty="0">
                <a:solidFill>
                  <a:srgbClr val="3D010C"/>
                </a:solidFill>
                <a:latin typeface="Courier New"/>
                <a:cs typeface="Courier New"/>
              </a:rPr>
              <a:t>=a</a:t>
            </a:r>
            <a:r>
              <a:rPr sz="1800" dirty="0">
                <a:solidFill>
                  <a:srgbClr val="3D010C"/>
                </a:solidFill>
                <a:latin typeface="Courier New"/>
                <a:cs typeface="Courier New"/>
              </a:rPr>
              <a:t>[</a:t>
            </a:r>
            <a:r>
              <a:rPr sz="1800" spc="-5" dirty="0">
                <a:solidFill>
                  <a:srgbClr val="3D010C"/>
                </a:solidFill>
                <a:latin typeface="Courier New"/>
                <a:cs typeface="Courier New"/>
              </a:rPr>
              <a:t>i</a:t>
            </a:r>
            <a:r>
              <a:rPr sz="1800" dirty="0">
                <a:solidFill>
                  <a:srgbClr val="3D010C"/>
                </a:solidFill>
                <a:latin typeface="Courier New"/>
                <a:cs typeface="Courier New"/>
              </a:rPr>
              <a:t>]  </a:t>
            </a:r>
            <a:r>
              <a:rPr sz="1800" spc="-10" dirty="0">
                <a:solidFill>
                  <a:srgbClr val="3D010C"/>
                </a:solidFill>
                <a:latin typeface="Courier New"/>
                <a:cs typeface="Courier New"/>
              </a:rPr>
              <a:t>print(M)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8509" y="1526489"/>
            <a:ext cx="10287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E3D00"/>
                </a:solidFill>
                <a:latin typeface="Arial MT"/>
                <a:cs typeface="Arial MT"/>
              </a:rPr>
              <a:t>Python</a:t>
            </a:r>
            <a:r>
              <a:rPr sz="1800" spc="-40" dirty="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예</a:t>
            </a:r>
            <a:endParaRPr sz="1800" dirty="0">
              <a:latin typeface="에스코어 드림 3 Light" panose="020B0303030302020204" pitchFamily="34" charset="-127"/>
              <a:cs typeface="Malgun Gothic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0308" y="883665"/>
            <a:ext cx="57232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C+</a:t>
            </a:r>
            <a:r>
              <a:rPr spc="-5" dirty="0">
                <a:latin typeface="Times New Roman"/>
                <a:cs typeface="Times New Roman"/>
              </a:rPr>
              <a:t>+</a:t>
            </a:r>
            <a:r>
              <a:rPr dirty="0"/>
              <a:t>와</a:t>
            </a:r>
            <a:r>
              <a:rPr spc="-380" dirty="0"/>
              <a:t> </a:t>
            </a:r>
            <a:r>
              <a:rPr dirty="0"/>
              <a:t>의사코드의</a:t>
            </a:r>
            <a:r>
              <a:rPr spc="-355" dirty="0"/>
              <a:t> </a:t>
            </a:r>
            <a:r>
              <a:rPr dirty="0"/>
              <a:t>차이</a:t>
            </a:r>
            <a:r>
              <a:rPr spc="-5" dirty="0"/>
              <a:t>점</a:t>
            </a:r>
            <a:r>
              <a:rPr dirty="0">
                <a:latin typeface="Times New Roman"/>
                <a:cs typeface="Times New Roman"/>
              </a:rPr>
              <a:t>(1)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934" y="2152192"/>
            <a:ext cx="121513" cy="130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07744" y="1948408"/>
            <a:ext cx="6123940" cy="322961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배열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인덱스의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범위에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제한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없음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 marL="413384" indent="-287020">
              <a:lnSpc>
                <a:spcPct val="100000"/>
              </a:lnSpc>
              <a:spcBef>
                <a:spcPts val="4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  <a:tab pos="414020" algn="l"/>
              </a:tabLst>
            </a:pP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C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+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+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는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반드시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0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부터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시작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 marL="413384" indent="-287020">
              <a:lnSpc>
                <a:spcPct val="100000"/>
              </a:lnSpc>
              <a:spcBef>
                <a:spcPts val="4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  <a:tab pos="414020" algn="l"/>
              </a:tabLst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의사코드는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임의의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값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사용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가능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9933"/>
              </a:buClr>
              <a:buFont typeface="Wingdings"/>
              <a:buChar char=""/>
            </a:pPr>
            <a:endParaRPr sz="1850" dirty="0">
              <a:latin typeface="에스코어 드림 3 Light" panose="020B0303030302020204" pitchFamily="34" charset="-127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프로시저의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파라미터에</a:t>
            </a:r>
            <a:r>
              <a:rPr sz="2000" spc="-229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차원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배열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크기의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가변성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허용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 marL="413384" indent="-287020">
              <a:lnSpc>
                <a:spcPct val="100000"/>
              </a:lnSpc>
              <a:spcBef>
                <a:spcPts val="445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  <a:tab pos="414020" algn="l"/>
              </a:tabLst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예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sz="2000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void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pname(A[][])</a:t>
            </a:r>
            <a:r>
              <a:rPr sz="1600" spc="2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{</a:t>
            </a:r>
            <a:r>
              <a:rPr sz="1600" spc="-1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…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9933"/>
              </a:buClr>
              <a:buFont typeface="Wingdings"/>
              <a:buChar char=""/>
            </a:pPr>
            <a:endParaRPr sz="23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1434465" algn="l"/>
                <a:tab pos="2858135" algn="l"/>
              </a:tabLst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지역배열에	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변수인덱스	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허용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 marL="413384" indent="-287020">
              <a:lnSpc>
                <a:spcPct val="100000"/>
              </a:lnSpc>
              <a:spcBef>
                <a:spcPts val="484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  <a:tab pos="414020" algn="l"/>
              </a:tabLst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예</a:t>
            </a:r>
            <a:r>
              <a:rPr sz="2000" dirty="0">
                <a:solidFill>
                  <a:srgbClr val="3E3D00"/>
                </a:solidFill>
                <a:latin typeface="Courier New"/>
                <a:cs typeface="Courier New"/>
              </a:rPr>
              <a:t>:</a:t>
            </a:r>
            <a:r>
              <a:rPr sz="2000" spc="-2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keytype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S[low..high];</a:t>
            </a:r>
            <a:endParaRPr sz="1600" dirty="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934" y="3615232"/>
            <a:ext cx="121513" cy="13075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934" y="4624120"/>
            <a:ext cx="121513" cy="13075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spc="25" dirty="0"/>
              <a:t>38</a:t>
            </a:fld>
            <a:endParaRPr spc="25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0308" y="883665"/>
            <a:ext cx="57232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C+</a:t>
            </a:r>
            <a:r>
              <a:rPr spc="-5" dirty="0">
                <a:latin typeface="Times New Roman"/>
                <a:cs typeface="Times New Roman"/>
              </a:rPr>
              <a:t>+</a:t>
            </a:r>
            <a:r>
              <a:rPr dirty="0"/>
              <a:t>와</a:t>
            </a:r>
            <a:r>
              <a:rPr spc="-380" dirty="0"/>
              <a:t> </a:t>
            </a:r>
            <a:r>
              <a:rPr dirty="0"/>
              <a:t>의사코드의</a:t>
            </a:r>
            <a:r>
              <a:rPr spc="-355" dirty="0"/>
              <a:t> </a:t>
            </a:r>
            <a:r>
              <a:rPr dirty="0"/>
              <a:t>차이</a:t>
            </a:r>
            <a:r>
              <a:rPr spc="-5" dirty="0"/>
              <a:t>점</a:t>
            </a:r>
            <a:r>
              <a:rPr dirty="0">
                <a:latin typeface="Times New Roman"/>
                <a:cs typeface="Times New Roman"/>
              </a:rPr>
              <a:t>(2)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934" y="2121712"/>
            <a:ext cx="121513" cy="130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07744" y="1957995"/>
            <a:ext cx="3804920" cy="8788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수학적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표현식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허용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 marL="413384" indent="-287020">
              <a:lnSpc>
                <a:spcPct val="100000"/>
              </a:lnSpc>
              <a:spcBef>
                <a:spcPts val="125"/>
              </a:spcBef>
              <a:buClr>
                <a:srgbClr val="FF9933"/>
              </a:buClr>
              <a:buSzPct val="78125"/>
              <a:buFont typeface="Wingdings"/>
              <a:buChar char=""/>
              <a:tabLst>
                <a:tab pos="413384" algn="l"/>
                <a:tab pos="414020" algn="l"/>
              </a:tabLst>
            </a:pPr>
            <a:r>
              <a:rPr sz="1600" spc="-5" dirty="0">
                <a:solidFill>
                  <a:srgbClr val="21571C"/>
                </a:solidFill>
                <a:latin typeface="Courier New"/>
                <a:cs typeface="Courier New"/>
              </a:rPr>
              <a:t>low &lt;=</a:t>
            </a:r>
            <a:r>
              <a:rPr sz="1600" spc="-10" dirty="0">
                <a:solidFill>
                  <a:srgbClr val="21571C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1571C"/>
                </a:solidFill>
                <a:latin typeface="Courier New"/>
                <a:cs typeface="Courier New"/>
              </a:rPr>
              <a:t>x &amp;&amp;</a:t>
            </a:r>
            <a:r>
              <a:rPr sz="1600" spc="-10" dirty="0">
                <a:solidFill>
                  <a:srgbClr val="21571C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1571C"/>
                </a:solidFill>
                <a:latin typeface="Courier New"/>
                <a:cs typeface="Courier New"/>
              </a:rPr>
              <a:t>x</a:t>
            </a:r>
            <a:r>
              <a:rPr sz="1600" dirty="0">
                <a:solidFill>
                  <a:srgbClr val="21571C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1571C"/>
                </a:solidFill>
                <a:latin typeface="Courier New"/>
                <a:cs typeface="Courier New"/>
              </a:rPr>
              <a:t>&lt;= high</a:t>
            </a:r>
            <a:r>
              <a:rPr sz="1600" spc="25" dirty="0">
                <a:solidFill>
                  <a:srgbClr val="21571C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Symbol"/>
                <a:cs typeface="Symbol"/>
              </a:rPr>
              <a:t></a:t>
            </a:r>
            <a:endParaRPr sz="1600" dirty="0">
              <a:latin typeface="Symbol"/>
              <a:cs typeface="Symbol"/>
            </a:endParaRPr>
          </a:p>
          <a:p>
            <a:pPr marL="413384" indent="-287020">
              <a:lnSpc>
                <a:spcPct val="100000"/>
              </a:lnSpc>
              <a:spcBef>
                <a:spcPts val="195"/>
              </a:spcBef>
              <a:buClr>
                <a:srgbClr val="FF9933"/>
              </a:buClr>
              <a:buSzPct val="78125"/>
              <a:buFont typeface="Wingdings"/>
              <a:buChar char=""/>
              <a:tabLst>
                <a:tab pos="413384" algn="l"/>
                <a:tab pos="414020" algn="l"/>
              </a:tabLst>
            </a:pPr>
            <a:r>
              <a:rPr sz="1600" spc="-5" dirty="0">
                <a:solidFill>
                  <a:srgbClr val="21571C"/>
                </a:solidFill>
                <a:latin typeface="Courier New"/>
                <a:cs typeface="Courier New"/>
              </a:rPr>
              <a:t>temp</a:t>
            </a:r>
            <a:r>
              <a:rPr sz="1600" dirty="0">
                <a:solidFill>
                  <a:srgbClr val="21571C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1571C"/>
                </a:solidFill>
                <a:latin typeface="Courier New"/>
                <a:cs typeface="Courier New"/>
              </a:rPr>
              <a:t>=</a:t>
            </a:r>
            <a:r>
              <a:rPr sz="1600" spc="-10" dirty="0">
                <a:solidFill>
                  <a:srgbClr val="21571C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1571C"/>
                </a:solidFill>
                <a:latin typeface="Courier New"/>
                <a:cs typeface="Courier New"/>
              </a:rPr>
              <a:t>x;</a:t>
            </a:r>
            <a:r>
              <a:rPr sz="1600" dirty="0">
                <a:solidFill>
                  <a:srgbClr val="21571C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1571C"/>
                </a:solidFill>
                <a:latin typeface="Courier New"/>
                <a:cs typeface="Courier New"/>
              </a:rPr>
              <a:t>x</a:t>
            </a:r>
            <a:r>
              <a:rPr sz="1600" spc="-10" dirty="0">
                <a:solidFill>
                  <a:srgbClr val="21571C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1571C"/>
                </a:solidFill>
                <a:latin typeface="Courier New"/>
                <a:cs typeface="Courier New"/>
              </a:rPr>
              <a:t>=</a:t>
            </a:r>
            <a:r>
              <a:rPr sz="1600" dirty="0">
                <a:solidFill>
                  <a:srgbClr val="21571C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1571C"/>
                </a:solidFill>
                <a:latin typeface="Courier New"/>
                <a:cs typeface="Courier New"/>
              </a:rPr>
              <a:t>y;</a:t>
            </a:r>
            <a:r>
              <a:rPr sz="1600" dirty="0">
                <a:solidFill>
                  <a:srgbClr val="21571C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1571C"/>
                </a:solidFill>
                <a:latin typeface="Courier New"/>
                <a:cs typeface="Courier New"/>
              </a:rPr>
              <a:t>y =</a:t>
            </a:r>
            <a:r>
              <a:rPr sz="1600" spc="-10" dirty="0">
                <a:solidFill>
                  <a:srgbClr val="21571C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1571C"/>
                </a:solidFill>
                <a:latin typeface="Courier New"/>
                <a:cs typeface="Courier New"/>
              </a:rPr>
              <a:t>temp</a:t>
            </a:r>
            <a:r>
              <a:rPr sz="1600" spc="30" dirty="0">
                <a:solidFill>
                  <a:srgbClr val="21571C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Symbol"/>
                <a:cs typeface="Symbol"/>
              </a:rPr>
              <a:t></a:t>
            </a:r>
            <a:endParaRPr sz="1600" dirty="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31689" y="2274848"/>
            <a:ext cx="1979930" cy="561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05740">
              <a:lnSpc>
                <a:spcPct val="110000"/>
              </a:lnSpc>
              <a:spcBef>
                <a:spcPts val="100"/>
              </a:spcBef>
            </a:pP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l</a:t>
            </a:r>
            <a:r>
              <a:rPr sz="1600" spc="-5" dirty="0">
                <a:solidFill>
                  <a:srgbClr val="D10729"/>
                </a:solidFill>
                <a:latin typeface="Courier New"/>
                <a:cs typeface="Courier New"/>
              </a:rPr>
              <a:t>ow </a:t>
            </a:r>
            <a:r>
              <a:rPr sz="1600" spc="-5" dirty="0">
                <a:solidFill>
                  <a:srgbClr val="D10729"/>
                </a:solidFill>
                <a:latin typeface="Symbol"/>
                <a:cs typeface="Symbol"/>
              </a:rPr>
              <a:t></a:t>
            </a:r>
            <a:r>
              <a:rPr sz="1600" dirty="0">
                <a:solidFill>
                  <a:srgbClr val="D107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D10729"/>
                </a:solidFill>
                <a:latin typeface="Courier New"/>
                <a:cs typeface="Courier New"/>
              </a:rPr>
              <a:t>x </a:t>
            </a:r>
            <a:r>
              <a:rPr sz="1600" spc="-5" dirty="0">
                <a:solidFill>
                  <a:srgbClr val="D10729"/>
                </a:solidFill>
                <a:latin typeface="Symbol"/>
                <a:cs typeface="Symbol"/>
              </a:rPr>
              <a:t></a:t>
            </a:r>
            <a:r>
              <a:rPr sz="1600" dirty="0">
                <a:solidFill>
                  <a:srgbClr val="D107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D10729"/>
                </a:solidFill>
                <a:latin typeface="Courier New"/>
                <a:cs typeface="Courier New"/>
              </a:rPr>
              <a:t>high </a:t>
            </a:r>
            <a:r>
              <a:rPr sz="1600" spc="-955" dirty="0">
                <a:solidFill>
                  <a:srgbClr val="D10729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D10729"/>
                </a:solidFill>
                <a:latin typeface="Courier New"/>
                <a:cs typeface="Courier New"/>
              </a:rPr>
              <a:t>exchange x</a:t>
            </a:r>
            <a:r>
              <a:rPr sz="1600" spc="-20" dirty="0">
                <a:solidFill>
                  <a:srgbClr val="D10729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D10729"/>
                </a:solidFill>
                <a:latin typeface="Courier New"/>
                <a:cs typeface="Courier New"/>
              </a:rPr>
              <a:t>and</a:t>
            </a:r>
            <a:r>
              <a:rPr sz="1600" spc="-15" dirty="0">
                <a:solidFill>
                  <a:srgbClr val="D10729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D10729"/>
                </a:solidFill>
                <a:latin typeface="Courier New"/>
                <a:cs typeface="Courier New"/>
              </a:rPr>
              <a:t>y</a:t>
            </a:r>
            <a:endParaRPr sz="1600">
              <a:latin typeface="Courier New"/>
              <a:cs typeface="Courier New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934" y="3328720"/>
            <a:ext cx="121513" cy="13075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07744" y="3167089"/>
            <a:ext cx="6471920" cy="1007744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C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+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+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에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없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는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타입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사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용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가능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 marL="413384" indent="-287020">
              <a:lnSpc>
                <a:spcPct val="100000"/>
              </a:lnSpc>
              <a:spcBef>
                <a:spcPts val="145"/>
              </a:spcBef>
              <a:buClr>
                <a:srgbClr val="FF9933"/>
              </a:buClr>
              <a:buSzPct val="78125"/>
              <a:buFont typeface="Wingdings"/>
              <a:buChar char=""/>
              <a:tabLst>
                <a:tab pos="413384" algn="l"/>
                <a:tab pos="414020" algn="l"/>
                <a:tab pos="2183130" algn="l"/>
                <a:tab pos="3352165" algn="l"/>
                <a:tab pos="4011929" algn="l"/>
              </a:tabLst>
            </a:pPr>
            <a:r>
              <a:rPr sz="1600" spc="-5" dirty="0">
                <a:solidFill>
                  <a:srgbClr val="D10729"/>
                </a:solidFill>
                <a:latin typeface="Courier New"/>
                <a:cs typeface="Courier New"/>
              </a:rPr>
              <a:t>index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:</a:t>
            </a:r>
            <a:r>
              <a:rPr sz="1600" spc="3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첨자로	사용되는	정수	변수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 marL="413384" indent="-287020">
              <a:lnSpc>
                <a:spcPct val="100000"/>
              </a:lnSpc>
              <a:spcBef>
                <a:spcPts val="240"/>
              </a:spcBef>
              <a:buClr>
                <a:srgbClr val="FF9933"/>
              </a:buClr>
              <a:buSzPct val="78125"/>
              <a:buFont typeface="Wingdings"/>
              <a:buChar char=""/>
              <a:tabLst>
                <a:tab pos="413384" algn="l"/>
                <a:tab pos="414020" algn="l"/>
                <a:tab pos="3294379" algn="l"/>
                <a:tab pos="5440045" algn="l"/>
              </a:tabLst>
            </a:pPr>
            <a:r>
              <a:rPr sz="1600" spc="-5" dirty="0">
                <a:solidFill>
                  <a:srgbClr val="D10729"/>
                </a:solidFill>
                <a:latin typeface="Courier New"/>
                <a:cs typeface="Courier New"/>
              </a:rPr>
              <a:t>number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:</a:t>
            </a:r>
            <a:r>
              <a:rPr sz="1600" spc="2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정수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(int)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또는	실수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(float)</a:t>
            </a:r>
            <a:r>
              <a:rPr sz="1600" spc="1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모두	사용가능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spc="25" dirty="0"/>
              <a:t>39</a:t>
            </a:fld>
            <a:endParaRPr spc="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6303" y="505205"/>
            <a:ext cx="2966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E3D00"/>
                </a:solidFill>
                <a:latin typeface="Times New Roman"/>
                <a:cs typeface="Times New Roman"/>
              </a:rPr>
              <a:t>Q2. a</a:t>
            </a:r>
            <a:r>
              <a:rPr sz="18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에서</a:t>
            </a:r>
            <a:r>
              <a:rPr sz="1800" spc="-19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dirty="0">
                <a:solidFill>
                  <a:srgbClr val="3E3D00"/>
                </a:solidFill>
                <a:latin typeface="Times New Roman"/>
                <a:cs typeface="Times New Roman"/>
              </a:rPr>
              <a:t>b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로</a:t>
            </a:r>
            <a:r>
              <a:rPr sz="1800" spc="-18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가는</a:t>
            </a:r>
            <a:r>
              <a:rPr sz="1800" spc="-18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최단거</a:t>
            </a:r>
            <a:r>
              <a:rPr sz="1800" spc="-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리</a:t>
            </a:r>
            <a:r>
              <a:rPr sz="1800" dirty="0">
                <a:solidFill>
                  <a:srgbClr val="3E3D00"/>
                </a:solidFill>
                <a:latin typeface="Times New Roman"/>
                <a:cs typeface="Times New Roman"/>
              </a:rPr>
              <a:t>?</a:t>
            </a:r>
            <a:endParaRPr sz="1800" dirty="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78610" y="1168908"/>
            <a:ext cx="5467985" cy="5099685"/>
            <a:chOff x="1578610" y="1168908"/>
            <a:chExt cx="5467985" cy="50996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1912" y="1168908"/>
              <a:ext cx="5099303" cy="509930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78610" y="3431285"/>
              <a:ext cx="5467985" cy="645160"/>
            </a:xfrm>
            <a:custGeom>
              <a:avLst/>
              <a:gdLst/>
              <a:ahLst/>
              <a:cxnLst/>
              <a:rect l="l" t="t" r="r" b="b"/>
              <a:pathLst>
                <a:path w="5467984" h="645160">
                  <a:moveTo>
                    <a:pt x="90297" y="24384"/>
                  </a:moveTo>
                  <a:lnTo>
                    <a:pt x="8128" y="0"/>
                  </a:lnTo>
                  <a:lnTo>
                    <a:pt x="0" y="27432"/>
                  </a:lnTo>
                  <a:lnTo>
                    <a:pt x="82169" y="51816"/>
                  </a:lnTo>
                  <a:lnTo>
                    <a:pt x="90297" y="24384"/>
                  </a:lnTo>
                  <a:close/>
                </a:path>
                <a:path w="5467984" h="645160">
                  <a:moveTo>
                    <a:pt x="199898" y="56896"/>
                  </a:moveTo>
                  <a:lnTo>
                    <a:pt x="117729" y="32512"/>
                  </a:lnTo>
                  <a:lnTo>
                    <a:pt x="109601" y="59944"/>
                  </a:lnTo>
                  <a:lnTo>
                    <a:pt x="191770" y="84328"/>
                  </a:lnTo>
                  <a:lnTo>
                    <a:pt x="199898" y="56896"/>
                  </a:lnTo>
                  <a:close/>
                </a:path>
                <a:path w="5467984" h="645160">
                  <a:moveTo>
                    <a:pt x="309499" y="89408"/>
                  </a:moveTo>
                  <a:lnTo>
                    <a:pt x="227330" y="65024"/>
                  </a:lnTo>
                  <a:lnTo>
                    <a:pt x="219202" y="92456"/>
                  </a:lnTo>
                  <a:lnTo>
                    <a:pt x="301371" y="116840"/>
                  </a:lnTo>
                  <a:lnTo>
                    <a:pt x="309499" y="89408"/>
                  </a:lnTo>
                  <a:close/>
                </a:path>
                <a:path w="5467984" h="645160">
                  <a:moveTo>
                    <a:pt x="419100" y="121920"/>
                  </a:moveTo>
                  <a:lnTo>
                    <a:pt x="336804" y="97536"/>
                  </a:lnTo>
                  <a:lnTo>
                    <a:pt x="328676" y="124968"/>
                  </a:lnTo>
                  <a:lnTo>
                    <a:pt x="410972" y="149352"/>
                  </a:lnTo>
                  <a:lnTo>
                    <a:pt x="419100" y="121920"/>
                  </a:lnTo>
                  <a:close/>
                </a:path>
                <a:path w="5467984" h="645160">
                  <a:moveTo>
                    <a:pt x="528574" y="154432"/>
                  </a:moveTo>
                  <a:lnTo>
                    <a:pt x="446405" y="130060"/>
                  </a:lnTo>
                  <a:lnTo>
                    <a:pt x="438277" y="157480"/>
                  </a:lnTo>
                  <a:lnTo>
                    <a:pt x="520446" y="181864"/>
                  </a:lnTo>
                  <a:lnTo>
                    <a:pt x="528574" y="154432"/>
                  </a:lnTo>
                  <a:close/>
                </a:path>
                <a:path w="5467984" h="645160">
                  <a:moveTo>
                    <a:pt x="638175" y="186944"/>
                  </a:moveTo>
                  <a:lnTo>
                    <a:pt x="556006" y="162572"/>
                  </a:lnTo>
                  <a:lnTo>
                    <a:pt x="547878" y="189992"/>
                  </a:lnTo>
                  <a:lnTo>
                    <a:pt x="630047" y="214376"/>
                  </a:lnTo>
                  <a:lnTo>
                    <a:pt x="638175" y="186944"/>
                  </a:lnTo>
                  <a:close/>
                </a:path>
                <a:path w="5467984" h="645160">
                  <a:moveTo>
                    <a:pt x="732028" y="229743"/>
                  </a:moveTo>
                  <a:lnTo>
                    <a:pt x="699452" y="195072"/>
                  </a:lnTo>
                  <a:lnTo>
                    <a:pt x="647319" y="139585"/>
                  </a:lnTo>
                  <a:lnTo>
                    <a:pt x="641858" y="133870"/>
                  </a:lnTo>
                  <a:lnTo>
                    <a:pt x="632841" y="133604"/>
                  </a:lnTo>
                  <a:lnTo>
                    <a:pt x="627126" y="138938"/>
                  </a:lnTo>
                  <a:lnTo>
                    <a:pt x="621411" y="144399"/>
                  </a:lnTo>
                  <a:lnTo>
                    <a:pt x="621030" y="153416"/>
                  </a:lnTo>
                  <a:lnTo>
                    <a:pt x="626491" y="159131"/>
                  </a:lnTo>
                  <a:lnTo>
                    <a:pt x="664311" y="199440"/>
                  </a:lnTo>
                  <a:lnTo>
                    <a:pt x="658736" y="218236"/>
                  </a:lnTo>
                  <a:lnTo>
                    <a:pt x="605028" y="231394"/>
                  </a:lnTo>
                  <a:lnTo>
                    <a:pt x="597408" y="233172"/>
                  </a:lnTo>
                  <a:lnTo>
                    <a:pt x="592709" y="240919"/>
                  </a:lnTo>
                  <a:lnTo>
                    <a:pt x="594614" y="248666"/>
                  </a:lnTo>
                  <a:lnTo>
                    <a:pt x="596392" y="256286"/>
                  </a:lnTo>
                  <a:lnTo>
                    <a:pt x="604139" y="260985"/>
                  </a:lnTo>
                  <a:lnTo>
                    <a:pt x="709142" y="235331"/>
                  </a:lnTo>
                  <a:lnTo>
                    <a:pt x="732028" y="229743"/>
                  </a:lnTo>
                  <a:close/>
                </a:path>
                <a:path w="5467984" h="645160">
                  <a:moveTo>
                    <a:pt x="4883023" y="624586"/>
                  </a:moveTo>
                  <a:lnTo>
                    <a:pt x="4879860" y="619379"/>
                  </a:lnTo>
                  <a:lnTo>
                    <a:pt x="4878324" y="616839"/>
                  </a:lnTo>
                  <a:lnTo>
                    <a:pt x="4870577" y="615061"/>
                  </a:lnTo>
                  <a:lnTo>
                    <a:pt x="4808029" y="599986"/>
                  </a:lnTo>
                  <a:lnTo>
                    <a:pt x="4805007" y="590003"/>
                  </a:lnTo>
                  <a:lnTo>
                    <a:pt x="4813122" y="581279"/>
                  </a:lnTo>
                  <a:lnTo>
                    <a:pt x="4854321" y="537083"/>
                  </a:lnTo>
                  <a:lnTo>
                    <a:pt x="4854067" y="528066"/>
                  </a:lnTo>
                  <a:lnTo>
                    <a:pt x="4842510" y="517271"/>
                  </a:lnTo>
                  <a:lnTo>
                    <a:pt x="4833493" y="517652"/>
                  </a:lnTo>
                  <a:lnTo>
                    <a:pt x="4828032" y="523367"/>
                  </a:lnTo>
                  <a:lnTo>
                    <a:pt x="4743704" y="613791"/>
                  </a:lnTo>
                  <a:lnTo>
                    <a:pt x="4871593" y="644652"/>
                  </a:lnTo>
                  <a:lnTo>
                    <a:pt x="4879340" y="639953"/>
                  </a:lnTo>
                  <a:lnTo>
                    <a:pt x="4881118" y="632206"/>
                  </a:lnTo>
                  <a:lnTo>
                    <a:pt x="4883023" y="624586"/>
                  </a:lnTo>
                  <a:close/>
                </a:path>
                <a:path w="5467984" h="645160">
                  <a:moveTo>
                    <a:pt x="4920107" y="575818"/>
                  </a:moveTo>
                  <a:lnTo>
                    <a:pt x="4911852" y="548386"/>
                  </a:lnTo>
                  <a:lnTo>
                    <a:pt x="4829683" y="573024"/>
                  </a:lnTo>
                  <a:lnTo>
                    <a:pt x="4837938" y="600456"/>
                  </a:lnTo>
                  <a:lnTo>
                    <a:pt x="4920107" y="575818"/>
                  </a:lnTo>
                  <a:close/>
                </a:path>
                <a:path w="5467984" h="645160">
                  <a:moveTo>
                    <a:pt x="5029581" y="542925"/>
                  </a:moveTo>
                  <a:lnTo>
                    <a:pt x="5021313" y="515493"/>
                  </a:lnTo>
                  <a:lnTo>
                    <a:pt x="4939157" y="540131"/>
                  </a:lnTo>
                  <a:lnTo>
                    <a:pt x="4947412" y="567563"/>
                  </a:lnTo>
                  <a:lnTo>
                    <a:pt x="5029581" y="542925"/>
                  </a:lnTo>
                  <a:close/>
                </a:path>
                <a:path w="5467984" h="645160">
                  <a:moveTo>
                    <a:pt x="5139055" y="510032"/>
                  </a:moveTo>
                  <a:lnTo>
                    <a:pt x="5130800" y="482727"/>
                  </a:lnTo>
                  <a:lnTo>
                    <a:pt x="5048631" y="507365"/>
                  </a:lnTo>
                  <a:lnTo>
                    <a:pt x="5056886" y="534670"/>
                  </a:lnTo>
                  <a:lnTo>
                    <a:pt x="5139055" y="510032"/>
                  </a:lnTo>
                  <a:close/>
                </a:path>
                <a:path w="5467984" h="645160">
                  <a:moveTo>
                    <a:pt x="5248529" y="477139"/>
                  </a:moveTo>
                  <a:lnTo>
                    <a:pt x="5240274" y="449834"/>
                  </a:lnTo>
                  <a:lnTo>
                    <a:pt x="5158105" y="474472"/>
                  </a:lnTo>
                  <a:lnTo>
                    <a:pt x="5166360" y="501777"/>
                  </a:lnTo>
                  <a:lnTo>
                    <a:pt x="5248529" y="477139"/>
                  </a:lnTo>
                  <a:close/>
                </a:path>
                <a:path w="5467984" h="645160">
                  <a:moveTo>
                    <a:pt x="5358003" y="444373"/>
                  </a:moveTo>
                  <a:lnTo>
                    <a:pt x="5349748" y="416941"/>
                  </a:lnTo>
                  <a:lnTo>
                    <a:pt x="5267579" y="441579"/>
                  </a:lnTo>
                  <a:lnTo>
                    <a:pt x="5275834" y="469011"/>
                  </a:lnTo>
                  <a:lnTo>
                    <a:pt x="5358003" y="444373"/>
                  </a:lnTo>
                  <a:close/>
                </a:path>
                <a:path w="5467984" h="645160">
                  <a:moveTo>
                    <a:pt x="5467477" y="411480"/>
                  </a:moveTo>
                  <a:lnTo>
                    <a:pt x="5459222" y="384048"/>
                  </a:lnTo>
                  <a:lnTo>
                    <a:pt x="5377053" y="408686"/>
                  </a:lnTo>
                  <a:lnTo>
                    <a:pt x="5385308" y="436118"/>
                  </a:lnTo>
                  <a:lnTo>
                    <a:pt x="5467477" y="41148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338452" y="3200146"/>
            <a:ext cx="161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spc="25" dirty="0"/>
              <a:t>4</a:t>
            </a:fld>
            <a:endParaRPr spc="25" dirty="0"/>
          </a:p>
        </p:txBody>
      </p:sp>
      <p:sp>
        <p:nvSpPr>
          <p:cNvPr id="7" name="object 7"/>
          <p:cNvSpPr txBox="1"/>
          <p:nvPr/>
        </p:nvSpPr>
        <p:spPr>
          <a:xfrm>
            <a:off x="7121143" y="35293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E3D00"/>
                </a:solidFill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0308" y="883665"/>
            <a:ext cx="57232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C+</a:t>
            </a:r>
            <a:r>
              <a:rPr spc="-5" dirty="0">
                <a:latin typeface="Times New Roman"/>
                <a:cs typeface="Times New Roman"/>
              </a:rPr>
              <a:t>+</a:t>
            </a:r>
            <a:r>
              <a:rPr dirty="0"/>
              <a:t>와</a:t>
            </a:r>
            <a:r>
              <a:rPr spc="-380" dirty="0"/>
              <a:t> </a:t>
            </a:r>
            <a:r>
              <a:rPr dirty="0"/>
              <a:t>의사코드의</a:t>
            </a:r>
            <a:r>
              <a:rPr spc="-355" dirty="0"/>
              <a:t> </a:t>
            </a:r>
            <a:r>
              <a:rPr dirty="0"/>
              <a:t>차이</a:t>
            </a:r>
            <a:r>
              <a:rPr spc="-5" dirty="0"/>
              <a:t>점</a:t>
            </a:r>
            <a:r>
              <a:rPr dirty="0">
                <a:latin typeface="Times New Roman"/>
                <a:cs typeface="Times New Roman"/>
              </a:rPr>
              <a:t>(3)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934" y="2109520"/>
            <a:ext cx="121513" cy="130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07744" y="1934321"/>
            <a:ext cx="5393690" cy="190563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  <a:tabLst>
                <a:tab pos="672465" algn="l"/>
              </a:tabLst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제어	구조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 marL="413384" indent="-287020">
              <a:lnSpc>
                <a:spcPct val="100000"/>
              </a:lnSpc>
              <a:spcBef>
                <a:spcPts val="195"/>
              </a:spcBef>
              <a:buClr>
                <a:srgbClr val="FF9933"/>
              </a:buClr>
              <a:buSzPct val="78125"/>
              <a:buFont typeface="Wingdings"/>
              <a:buChar char=""/>
              <a:tabLst>
                <a:tab pos="413384" algn="l"/>
                <a:tab pos="414020" algn="l"/>
              </a:tabLst>
            </a:pP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repeat (n</a:t>
            </a:r>
            <a:r>
              <a:rPr sz="1600" spc="-1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times)</a:t>
            </a:r>
            <a:r>
              <a:rPr sz="1600" spc="-1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{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…</a:t>
            </a:r>
            <a:r>
              <a:rPr sz="1600" spc="-1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"/>
            </a:pP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1434465" algn="l"/>
              </a:tabLst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프로시저와	함수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 marL="413384" indent="-287020">
              <a:lnSpc>
                <a:spcPct val="100000"/>
              </a:lnSpc>
              <a:spcBef>
                <a:spcPts val="24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4020" algn="l"/>
              </a:tabLst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프로시저</a:t>
            </a:r>
            <a:r>
              <a:rPr sz="2000" dirty="0">
                <a:solidFill>
                  <a:srgbClr val="3E3D00"/>
                </a:solidFill>
                <a:latin typeface="Courier New"/>
                <a:cs typeface="Courier New"/>
              </a:rPr>
              <a:t>:</a:t>
            </a:r>
            <a:r>
              <a:rPr sz="2000" spc="-3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void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pname(…)</a:t>
            </a:r>
            <a:r>
              <a:rPr sz="1600" spc="1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3E3D00"/>
                </a:solidFill>
                <a:latin typeface="Courier New"/>
                <a:cs typeface="Courier New"/>
              </a:rPr>
              <a:t>{…}</a:t>
            </a:r>
            <a:endParaRPr sz="1600" dirty="0">
              <a:latin typeface="Courier New"/>
              <a:cs typeface="Courier New"/>
            </a:endParaRPr>
          </a:p>
          <a:p>
            <a:pPr marL="413384" indent="-287020">
              <a:lnSpc>
                <a:spcPct val="100000"/>
              </a:lnSpc>
              <a:spcBef>
                <a:spcPts val="24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  <a:tab pos="414020" algn="l"/>
              </a:tabLst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함수</a:t>
            </a:r>
            <a:r>
              <a:rPr sz="2000" dirty="0">
                <a:solidFill>
                  <a:srgbClr val="3E3D00"/>
                </a:solidFill>
                <a:latin typeface="Courier New"/>
                <a:cs typeface="Courier New"/>
              </a:rPr>
              <a:t>:</a:t>
            </a:r>
            <a:r>
              <a:rPr sz="2000" spc="-2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returntype</a:t>
            </a:r>
            <a:r>
              <a:rPr sz="1600" spc="3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fname</a:t>
            </a:r>
            <a:r>
              <a:rPr sz="1600" spc="1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(…)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{… return</a:t>
            </a:r>
            <a:r>
              <a:rPr sz="1600" spc="1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x;}</a:t>
            </a:r>
            <a:endParaRPr sz="1600" dirty="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934" y="2981248"/>
            <a:ext cx="121513" cy="13075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934" y="4255312"/>
            <a:ext cx="121513" cy="13075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07744" y="4112133"/>
            <a:ext cx="5541645" cy="161163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  <a:tabLst>
                <a:tab pos="926465" algn="l"/>
                <a:tab pos="4510405" algn="l"/>
              </a:tabLst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참조파라미터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(reference parameter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)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를	사용하여  결과값	전달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 marL="413384" indent="-287020">
              <a:lnSpc>
                <a:spcPct val="100000"/>
              </a:lnSpc>
              <a:spcBef>
                <a:spcPts val="21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  <a:tab pos="414020" algn="l"/>
                <a:tab pos="1887220" algn="l"/>
                <a:tab pos="3309620" algn="l"/>
              </a:tabLst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배열</a:t>
            </a:r>
            <a:r>
              <a:rPr sz="2000" dirty="0">
                <a:solidFill>
                  <a:srgbClr val="3E3D00"/>
                </a:solidFill>
                <a:latin typeface="Courier New"/>
                <a:cs typeface="Courier New"/>
              </a:rPr>
              <a:t>: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참조	파라미터로	전달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 marL="413384" indent="-287020">
              <a:lnSpc>
                <a:spcPct val="100000"/>
              </a:lnSpc>
              <a:spcBef>
                <a:spcPts val="24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  <a:tab pos="414020" algn="l"/>
                <a:tab pos="2649220" algn="l"/>
                <a:tab pos="3309620" algn="l"/>
                <a:tab pos="3969385" algn="l"/>
                <a:tab pos="4498340" algn="l"/>
              </a:tabLst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기타</a:t>
            </a:r>
            <a:r>
              <a:rPr sz="2000" dirty="0">
                <a:solidFill>
                  <a:srgbClr val="3E3D00"/>
                </a:solidFill>
                <a:latin typeface="Courier New"/>
                <a:cs typeface="Courier New"/>
              </a:rPr>
              <a:t>:</a:t>
            </a:r>
            <a:r>
              <a:rPr sz="2000" spc="1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데이터타입	이름	뒤에	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&amp;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를	붙임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 marL="413384" indent="-287020">
              <a:lnSpc>
                <a:spcPct val="100000"/>
              </a:lnSpc>
              <a:spcBef>
                <a:spcPts val="240"/>
              </a:spcBef>
              <a:buClr>
                <a:srgbClr val="FF9933"/>
              </a:buClr>
              <a:buSzPct val="78125"/>
              <a:buFont typeface="Wingdings"/>
              <a:buChar char=""/>
              <a:tabLst>
                <a:tab pos="413384" algn="l"/>
                <a:tab pos="414020" algn="l"/>
                <a:tab pos="3128010" algn="l"/>
                <a:tab pos="4042410" algn="l"/>
                <a:tab pos="4704080" algn="l"/>
              </a:tabLst>
            </a:pP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const</a:t>
            </a:r>
            <a:r>
              <a:rPr sz="1600" spc="2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배열</a:t>
            </a:r>
            <a:r>
              <a:rPr sz="2000" dirty="0">
                <a:solidFill>
                  <a:srgbClr val="3E3D00"/>
                </a:solidFill>
                <a:latin typeface="Courier New"/>
                <a:cs typeface="Courier New"/>
              </a:rPr>
              <a:t>:</a:t>
            </a:r>
            <a:r>
              <a:rPr sz="2000" spc="1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전달되는	배열의	값이	불변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spc="25" dirty="0"/>
              <a:t>40</a:t>
            </a:fld>
            <a:endParaRPr spc="25" dirty="0"/>
          </a:p>
        </p:txBody>
      </p:sp>
      <p:sp>
        <p:nvSpPr>
          <p:cNvPr id="8" name="object 8"/>
          <p:cNvSpPr txBox="1"/>
          <p:nvPr/>
        </p:nvSpPr>
        <p:spPr>
          <a:xfrm>
            <a:off x="6774942" y="4112133"/>
            <a:ext cx="1297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프로시저의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4994" y="883665"/>
            <a:ext cx="7352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순차검색</a:t>
            </a:r>
            <a:r>
              <a:rPr spc="-365" dirty="0"/>
              <a:t> </a:t>
            </a:r>
            <a:r>
              <a:rPr dirty="0"/>
              <a:t>알고리즘</a:t>
            </a:r>
            <a:r>
              <a:rPr spc="-365" dirty="0"/>
              <a:t> </a:t>
            </a:r>
            <a:r>
              <a:rPr dirty="0">
                <a:latin typeface="Times New Roman"/>
                <a:cs typeface="Times New Roman"/>
              </a:rPr>
              <a:t>(sequenti</a:t>
            </a:r>
            <a:r>
              <a:rPr spc="-15" dirty="0">
                <a:latin typeface="Times New Roman"/>
                <a:cs typeface="Times New Roman"/>
              </a:rPr>
              <a:t>a</a:t>
            </a:r>
            <a:r>
              <a:rPr dirty="0">
                <a:latin typeface="Times New Roman"/>
                <a:cs typeface="Times New Roman"/>
              </a:rPr>
              <a:t>l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search)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934" y="2121712"/>
            <a:ext cx="121513" cy="130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07744" y="1948408"/>
            <a:ext cx="7336790" cy="26135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05430">
              <a:lnSpc>
                <a:spcPct val="110000"/>
              </a:lnSpc>
              <a:spcBef>
                <a:spcPts val="100"/>
              </a:spcBef>
            </a:pPr>
            <a:r>
              <a:rPr sz="2000" b="1" spc="-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문제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sz="2000" spc="-4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크기가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인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배열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S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에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x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가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있는가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?  </a:t>
            </a:r>
            <a:r>
              <a:rPr sz="2000" b="1" spc="-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입력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파라</a:t>
            </a:r>
            <a:r>
              <a:rPr sz="2000" spc="-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미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터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: </a:t>
            </a:r>
            <a:r>
              <a:rPr sz="2000" spc="-3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양수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배열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S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[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]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sz="2000" spc="-4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키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x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b="1" spc="-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출력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sz="2000" spc="-4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x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가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S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의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어디에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있는지의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위치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sz="2000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만약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없으면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0.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알고리즘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자연어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):</a:t>
            </a:r>
            <a:endParaRPr sz="2000" dirty="0">
              <a:latin typeface="Times New Roman"/>
              <a:cs typeface="Times New Roman"/>
            </a:endParaRPr>
          </a:p>
          <a:p>
            <a:pPr marL="413384" marR="5080" indent="-287020">
              <a:lnSpc>
                <a:spcPts val="2160"/>
              </a:lnSpc>
              <a:spcBef>
                <a:spcPts val="509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  <a:tab pos="414020" algn="l"/>
              </a:tabLst>
            </a:pP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x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와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같은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아이템을</a:t>
            </a:r>
            <a:r>
              <a:rPr sz="2000" spc="-22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찾을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때까지</a:t>
            </a:r>
            <a:r>
              <a:rPr sz="2000" spc="-229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S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에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있는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모든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아이템을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차례로  검사한다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413384" marR="196215" indent="-287020">
              <a:lnSpc>
                <a:spcPts val="2160"/>
              </a:lnSpc>
              <a:spcBef>
                <a:spcPts val="4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  <a:tab pos="414020" algn="l"/>
              </a:tabLst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만일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x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와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같은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아이템을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찾으면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S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에서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위치를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리턴하고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sz="2000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S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를  모두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검사하고도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찾지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못하면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0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을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리턴한다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934" y="2456992"/>
            <a:ext cx="121513" cy="13075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934" y="2792272"/>
            <a:ext cx="121513" cy="13075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934" y="3127552"/>
            <a:ext cx="121513" cy="13075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spc="25" dirty="0"/>
              <a:t>41</a:t>
            </a:fld>
            <a:endParaRPr spc="25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0745" y="474090"/>
            <a:ext cx="34137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순차검색</a:t>
            </a:r>
            <a:r>
              <a:rPr sz="3200" spc="-150" dirty="0"/>
              <a:t> </a:t>
            </a:r>
            <a:r>
              <a:rPr sz="3200" dirty="0"/>
              <a:t>알고리즘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552955" y="2406395"/>
            <a:ext cx="6038215" cy="255460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2286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80"/>
              </a:spcBef>
            </a:pPr>
            <a:r>
              <a:rPr sz="1600" b="1" spc="-5" dirty="0">
                <a:solidFill>
                  <a:srgbClr val="3E3D00"/>
                </a:solidFill>
                <a:latin typeface="Courier New"/>
                <a:cs typeface="Courier New"/>
              </a:rPr>
              <a:t>void</a:t>
            </a:r>
            <a:r>
              <a:rPr sz="1600" b="1" spc="-1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seqsearch(</a:t>
            </a:r>
            <a:r>
              <a:rPr sz="1600" b="1" spc="-5" dirty="0">
                <a:solidFill>
                  <a:srgbClr val="3E3D00"/>
                </a:solidFill>
                <a:latin typeface="Courier New"/>
                <a:cs typeface="Courier New"/>
              </a:rPr>
              <a:t>int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n,</a:t>
            </a:r>
            <a:endParaRPr sz="1600" dirty="0">
              <a:latin typeface="Courier New"/>
              <a:cs typeface="Courier New"/>
            </a:endParaRPr>
          </a:p>
          <a:p>
            <a:pPr marL="1923414">
              <a:lnSpc>
                <a:spcPct val="100000"/>
              </a:lnSpc>
            </a:pPr>
            <a:r>
              <a:rPr sz="1600" b="1" dirty="0">
                <a:solidFill>
                  <a:srgbClr val="3E3D00"/>
                </a:solidFill>
                <a:latin typeface="Courier New"/>
                <a:cs typeface="Courier New"/>
              </a:rPr>
              <a:t>const</a:t>
            </a:r>
            <a:r>
              <a:rPr sz="1600" b="1" spc="-3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3E3D00"/>
                </a:solidFill>
                <a:latin typeface="Courier New"/>
                <a:cs typeface="Courier New"/>
              </a:rPr>
              <a:t>keytype</a:t>
            </a:r>
            <a:r>
              <a:rPr sz="1600" b="1" spc="-2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S[],</a:t>
            </a:r>
            <a:endParaRPr sz="1600" dirty="0">
              <a:latin typeface="Courier New"/>
              <a:cs typeface="Courier New"/>
            </a:endParaRPr>
          </a:p>
          <a:p>
            <a:pPr marL="1923414">
              <a:lnSpc>
                <a:spcPct val="100000"/>
              </a:lnSpc>
            </a:pPr>
            <a:r>
              <a:rPr sz="1600" b="1" spc="-5" dirty="0">
                <a:solidFill>
                  <a:srgbClr val="3E3D00"/>
                </a:solidFill>
                <a:latin typeface="Courier New"/>
                <a:cs typeface="Courier New"/>
              </a:rPr>
              <a:t>keytype</a:t>
            </a:r>
            <a:r>
              <a:rPr sz="1600" b="1" spc="-4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x,</a:t>
            </a:r>
            <a:endParaRPr sz="1600" dirty="0">
              <a:latin typeface="Courier New"/>
              <a:cs typeface="Courier New"/>
            </a:endParaRPr>
          </a:p>
          <a:p>
            <a:pPr marL="1924685">
              <a:lnSpc>
                <a:spcPts val="1895"/>
              </a:lnSpc>
              <a:spcBef>
                <a:spcPts val="50"/>
              </a:spcBef>
              <a:tabLst>
                <a:tab pos="4369435" algn="l"/>
              </a:tabLst>
            </a:pPr>
            <a:r>
              <a:rPr sz="1600" b="1" spc="-5" dirty="0">
                <a:solidFill>
                  <a:srgbClr val="3E3D00"/>
                </a:solidFill>
                <a:latin typeface="Courier New"/>
                <a:cs typeface="Courier New"/>
              </a:rPr>
              <a:t>index&amp;</a:t>
            </a:r>
            <a:r>
              <a:rPr sz="1600" b="1" spc="2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location)</a:t>
            </a:r>
            <a:r>
              <a:rPr sz="1600" spc="3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{	//</a:t>
            </a:r>
            <a:r>
              <a:rPr sz="1600" spc="-4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출력</a:t>
            </a:r>
            <a:endParaRPr sz="1600" dirty="0">
              <a:latin typeface="에스코어 드림 3 Light" panose="020B0303030302020204" pitchFamily="34" charset="-127"/>
              <a:cs typeface="Malgun Gothic"/>
            </a:endParaRPr>
          </a:p>
          <a:p>
            <a:pPr marL="335280">
              <a:lnSpc>
                <a:spcPts val="1895"/>
              </a:lnSpc>
            </a:pP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location</a:t>
            </a:r>
            <a:r>
              <a:rPr sz="1600" spc="-3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sz="1600" spc="-2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3E3D00"/>
                </a:solidFill>
                <a:latin typeface="Courier New"/>
                <a:cs typeface="Courier New"/>
              </a:rPr>
              <a:t>1;</a:t>
            </a:r>
            <a:endParaRPr sz="1600" dirty="0">
              <a:latin typeface="Courier New"/>
              <a:cs typeface="Courier New"/>
            </a:endParaRPr>
          </a:p>
          <a:p>
            <a:pPr marL="1433830" marR="690880" indent="-1099185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3E3D00"/>
                </a:solidFill>
                <a:latin typeface="Courier New"/>
                <a:cs typeface="Courier New"/>
              </a:rPr>
              <a:t>while</a:t>
            </a:r>
            <a:r>
              <a:rPr sz="1600" b="1" spc="1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(location 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&lt;=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 n 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&amp;&amp;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 S[location] != x) </a:t>
            </a:r>
            <a:r>
              <a:rPr sz="1600" spc="-944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location++;</a:t>
            </a:r>
            <a:endParaRPr sz="1600" dirty="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</a:pPr>
            <a:r>
              <a:rPr sz="1600" b="1" spc="-5" dirty="0">
                <a:solidFill>
                  <a:srgbClr val="3E3D00"/>
                </a:solidFill>
                <a:latin typeface="Courier New"/>
                <a:cs typeface="Courier New"/>
              </a:rPr>
              <a:t>if</a:t>
            </a:r>
            <a:r>
              <a:rPr sz="1600" b="1" spc="-2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(location</a:t>
            </a:r>
            <a:r>
              <a:rPr sz="1600" spc="-1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&gt;</a:t>
            </a:r>
            <a:r>
              <a:rPr sz="1600" spc="-1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n)</a:t>
            </a:r>
            <a:endParaRPr sz="1600" dirty="0">
              <a:latin typeface="Courier New"/>
              <a:cs typeface="Courier New"/>
            </a:endParaRPr>
          </a:p>
          <a:p>
            <a:pPr marL="1311910">
              <a:lnSpc>
                <a:spcPct val="100000"/>
              </a:lnSpc>
            </a:pP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location</a:t>
            </a:r>
            <a:r>
              <a:rPr sz="1600" spc="-2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sz="1600" spc="-2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3E3D00"/>
                </a:solidFill>
                <a:latin typeface="Courier New"/>
                <a:cs typeface="Courier New"/>
              </a:rPr>
              <a:t>0;</a:t>
            </a:r>
            <a:endParaRPr sz="1600" dirty="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8916" y="5494426"/>
            <a:ext cx="6315075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76225" indent="-264160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276860" algn="l"/>
              </a:tabLst>
            </a:pPr>
            <a:r>
              <a:rPr sz="2000" u="sng" dirty="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w</a:t>
            </a:r>
            <a:r>
              <a:rPr sz="2000" u="sng" spc="10" dirty="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h</a:t>
            </a:r>
            <a:r>
              <a:rPr sz="2000" u="sng" dirty="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2000" u="sng" spc="-10" dirty="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l</a:t>
            </a:r>
            <a:r>
              <a:rPr sz="2000" u="sng" spc="-5" dirty="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000" u="sng" spc="5" dirty="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-</a:t>
            </a:r>
            <a:r>
              <a:rPr sz="2000" u="sng" dirty="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에스코어 드림 3 Light" panose="020B0303030302020204" pitchFamily="34" charset="-127"/>
                <a:cs typeface="Malgun Gothic"/>
              </a:rPr>
              <a:t>루프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sz="2000" spc="-5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아직</a:t>
            </a:r>
            <a:r>
              <a:rPr sz="2000" spc="-2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검사할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항목이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있고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x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를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찾지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못했나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?</a:t>
            </a:r>
            <a:endParaRPr sz="2000" dirty="0">
              <a:latin typeface="Times New Roman"/>
              <a:cs typeface="Times New Roman"/>
            </a:endParaRPr>
          </a:p>
          <a:p>
            <a:pPr marL="276225" indent="-264160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276860" algn="l"/>
              </a:tabLst>
            </a:pPr>
            <a:r>
              <a:rPr sz="2000" u="sng" spc="-5" dirty="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2000" u="sng" dirty="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f-</a:t>
            </a:r>
            <a:r>
              <a:rPr sz="2000" u="sng" spc="-5" dirty="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에스코어 드림 3 Light" panose="020B0303030302020204" pitchFamily="34" charset="-127"/>
                <a:cs typeface="Malgun Gothic"/>
              </a:rPr>
              <a:t>문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sz="2000" spc="-3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모두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검사하였으나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sz="2000" spc="-3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x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를</a:t>
            </a:r>
            <a:r>
              <a:rPr sz="2000" spc="-2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찾지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못했나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?</a:t>
            </a:r>
            <a:endParaRPr sz="2000" dirty="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38365" y="423481"/>
            <a:ext cx="1437640" cy="581025"/>
            <a:chOff x="638365" y="423481"/>
            <a:chExt cx="1437640" cy="581025"/>
          </a:xfrm>
        </p:grpSpPr>
        <p:sp>
          <p:nvSpPr>
            <p:cNvPr id="6" name="object 6"/>
            <p:cNvSpPr/>
            <p:nvPr/>
          </p:nvSpPr>
          <p:spPr>
            <a:xfrm>
              <a:off x="643127" y="428244"/>
              <a:ext cx="1428115" cy="571500"/>
            </a:xfrm>
            <a:custGeom>
              <a:avLst/>
              <a:gdLst/>
              <a:ahLst/>
              <a:cxnLst/>
              <a:rect l="l" t="t" r="r" b="b"/>
              <a:pathLst>
                <a:path w="1428114" h="571500">
                  <a:moveTo>
                    <a:pt x="1332738" y="0"/>
                  </a:moveTo>
                  <a:lnTo>
                    <a:pt x="95250" y="0"/>
                  </a:lnTo>
                  <a:lnTo>
                    <a:pt x="58175" y="7489"/>
                  </a:lnTo>
                  <a:lnTo>
                    <a:pt x="27898" y="27908"/>
                  </a:lnTo>
                  <a:lnTo>
                    <a:pt x="7485" y="58185"/>
                  </a:lnTo>
                  <a:lnTo>
                    <a:pt x="0" y="95250"/>
                  </a:lnTo>
                  <a:lnTo>
                    <a:pt x="0" y="476250"/>
                  </a:lnTo>
                  <a:lnTo>
                    <a:pt x="7485" y="513314"/>
                  </a:lnTo>
                  <a:lnTo>
                    <a:pt x="27898" y="543591"/>
                  </a:lnTo>
                  <a:lnTo>
                    <a:pt x="58175" y="564010"/>
                  </a:lnTo>
                  <a:lnTo>
                    <a:pt x="95250" y="571500"/>
                  </a:lnTo>
                  <a:lnTo>
                    <a:pt x="1332738" y="571500"/>
                  </a:lnTo>
                  <a:lnTo>
                    <a:pt x="1369802" y="564010"/>
                  </a:lnTo>
                  <a:lnTo>
                    <a:pt x="1400079" y="543591"/>
                  </a:lnTo>
                  <a:lnTo>
                    <a:pt x="1420498" y="513314"/>
                  </a:lnTo>
                  <a:lnTo>
                    <a:pt x="1427988" y="476250"/>
                  </a:lnTo>
                  <a:lnTo>
                    <a:pt x="1427988" y="95250"/>
                  </a:lnTo>
                  <a:lnTo>
                    <a:pt x="1420498" y="58185"/>
                  </a:lnTo>
                  <a:lnTo>
                    <a:pt x="1400079" y="27908"/>
                  </a:lnTo>
                  <a:lnTo>
                    <a:pt x="1369802" y="7489"/>
                  </a:lnTo>
                  <a:lnTo>
                    <a:pt x="1332738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43127" y="428244"/>
              <a:ext cx="1428115" cy="571500"/>
            </a:xfrm>
            <a:custGeom>
              <a:avLst/>
              <a:gdLst/>
              <a:ahLst/>
              <a:cxnLst/>
              <a:rect l="l" t="t" r="r" b="b"/>
              <a:pathLst>
                <a:path w="1428114" h="571500">
                  <a:moveTo>
                    <a:pt x="0" y="95250"/>
                  </a:moveTo>
                  <a:lnTo>
                    <a:pt x="7485" y="58185"/>
                  </a:lnTo>
                  <a:lnTo>
                    <a:pt x="27898" y="27908"/>
                  </a:lnTo>
                  <a:lnTo>
                    <a:pt x="58175" y="7489"/>
                  </a:lnTo>
                  <a:lnTo>
                    <a:pt x="95250" y="0"/>
                  </a:lnTo>
                  <a:lnTo>
                    <a:pt x="1332738" y="0"/>
                  </a:lnTo>
                  <a:lnTo>
                    <a:pt x="1369802" y="7489"/>
                  </a:lnTo>
                  <a:lnTo>
                    <a:pt x="1400079" y="27908"/>
                  </a:lnTo>
                  <a:lnTo>
                    <a:pt x="1420498" y="58185"/>
                  </a:lnTo>
                  <a:lnTo>
                    <a:pt x="1427988" y="95250"/>
                  </a:lnTo>
                  <a:lnTo>
                    <a:pt x="1427988" y="476250"/>
                  </a:lnTo>
                  <a:lnTo>
                    <a:pt x="1420498" y="513314"/>
                  </a:lnTo>
                  <a:lnTo>
                    <a:pt x="1400079" y="543591"/>
                  </a:lnTo>
                  <a:lnTo>
                    <a:pt x="1369802" y="564010"/>
                  </a:lnTo>
                  <a:lnTo>
                    <a:pt x="1332738" y="571500"/>
                  </a:lnTo>
                  <a:lnTo>
                    <a:pt x="95250" y="571500"/>
                  </a:lnTo>
                  <a:lnTo>
                    <a:pt x="58175" y="564010"/>
                  </a:lnTo>
                  <a:lnTo>
                    <a:pt x="27898" y="543591"/>
                  </a:lnTo>
                  <a:lnTo>
                    <a:pt x="7485" y="513314"/>
                  </a:lnTo>
                  <a:lnTo>
                    <a:pt x="0" y="476250"/>
                  </a:lnTo>
                  <a:lnTo>
                    <a:pt x="0" y="95250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49604" y="507949"/>
            <a:ext cx="940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E3D00"/>
                </a:solidFill>
                <a:latin typeface="Times New Roman"/>
                <a:cs typeface="Times New Roman"/>
              </a:rPr>
              <a:t>Alg</a:t>
            </a:r>
            <a:r>
              <a:rPr sz="2400" spc="-8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E3D00"/>
                </a:solidFill>
                <a:latin typeface="Times New Roman"/>
                <a:cs typeface="Times New Roman"/>
              </a:rPr>
              <a:t>1.1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spc="25" dirty="0"/>
              <a:t>42</a:t>
            </a:fld>
            <a:endParaRPr spc="25" dirty="0"/>
          </a:p>
        </p:txBody>
      </p:sp>
      <p:sp>
        <p:nvSpPr>
          <p:cNvPr id="9" name="object 9"/>
          <p:cNvSpPr txBox="1"/>
          <p:nvPr/>
        </p:nvSpPr>
        <p:spPr>
          <a:xfrm>
            <a:off x="578916" y="1241247"/>
            <a:ext cx="7439659" cy="936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문제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sz="2000" spc="-4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개의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키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로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구성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된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배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열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S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에</a:t>
            </a:r>
            <a:r>
              <a:rPr sz="2000" spc="-229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키</a:t>
            </a:r>
            <a:r>
              <a:rPr sz="2000" spc="-204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x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가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있는가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?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380"/>
              </a:lnSpc>
            </a:pPr>
            <a:r>
              <a:rPr sz="2000" b="1" spc="-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입력</a:t>
            </a:r>
            <a:r>
              <a:rPr sz="2000" spc="-15" dirty="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sz="2000" spc="-4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양의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정수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sz="2000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에서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까지의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첨자를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가진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키의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배열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S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그리고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x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380"/>
              </a:lnSpc>
            </a:pPr>
            <a:r>
              <a:rPr sz="2000" b="1" spc="-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출력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sz="2000" spc="-4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S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안에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x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의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위치를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가리키는</a:t>
            </a:r>
            <a:r>
              <a:rPr sz="2000" spc="-229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locatio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n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S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안에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x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가</a:t>
            </a:r>
            <a:r>
              <a:rPr sz="2000" spc="-2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없으면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0)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934" y="2152192"/>
            <a:ext cx="121513" cy="13075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07744" y="2008758"/>
            <a:ext cx="7075170" cy="2099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순차검색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알고리즘으로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키를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찾기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위해서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S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에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있는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항목을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몇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개  나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검색해야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하는</a:t>
            </a:r>
            <a:r>
              <a:rPr sz="20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가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?</a:t>
            </a:r>
            <a:endParaRPr sz="2000" dirty="0">
              <a:latin typeface="Times New Roman"/>
              <a:cs typeface="Times New Roman"/>
            </a:endParaRPr>
          </a:p>
          <a:p>
            <a:pPr marL="413384" indent="-287020">
              <a:lnSpc>
                <a:spcPct val="100000"/>
              </a:lnSpc>
              <a:spcBef>
                <a:spcPts val="4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  <a:tab pos="414020" algn="l"/>
              </a:tabLst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키와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같은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항목의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위치에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따라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다름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 marL="413384" indent="-287020">
              <a:lnSpc>
                <a:spcPct val="100000"/>
              </a:lnSpc>
              <a:spcBef>
                <a:spcPts val="4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  <a:tab pos="414020" algn="l"/>
              </a:tabLst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최악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의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경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우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sz="2000" spc="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3000" i="1" baseline="4166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endParaRPr sz="3000" baseline="4166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좀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더</a:t>
            </a:r>
            <a:r>
              <a:rPr sz="2000" spc="-2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빨리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찾을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수는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없는가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?</a:t>
            </a:r>
            <a:endParaRPr sz="2000" dirty="0">
              <a:latin typeface="Times New Roman"/>
              <a:cs typeface="Times New Roman"/>
            </a:endParaRPr>
          </a:p>
          <a:p>
            <a:pPr marL="476884" indent="-350520">
              <a:lnSpc>
                <a:spcPct val="100000"/>
              </a:lnSpc>
              <a:spcBef>
                <a:spcPts val="4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76884" algn="l"/>
                <a:tab pos="477520" algn="l"/>
              </a:tabLst>
            </a:pP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S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에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있는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항목에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대한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정보가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없는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한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더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빨리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찾을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수</a:t>
            </a:r>
            <a:r>
              <a:rPr sz="2000" spc="-2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없다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934" y="3554272"/>
            <a:ext cx="121513" cy="13075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923353" y="923353"/>
            <a:ext cx="1582420" cy="581025"/>
            <a:chOff x="923353" y="923353"/>
            <a:chExt cx="1582420" cy="581025"/>
          </a:xfrm>
        </p:grpSpPr>
        <p:sp>
          <p:nvSpPr>
            <p:cNvPr id="6" name="object 6"/>
            <p:cNvSpPr/>
            <p:nvPr/>
          </p:nvSpPr>
          <p:spPr>
            <a:xfrm>
              <a:off x="928116" y="928116"/>
              <a:ext cx="1572895" cy="571500"/>
            </a:xfrm>
            <a:custGeom>
              <a:avLst/>
              <a:gdLst/>
              <a:ahLst/>
              <a:cxnLst/>
              <a:rect l="l" t="t" r="r" b="b"/>
              <a:pathLst>
                <a:path w="1572895" h="571500">
                  <a:moveTo>
                    <a:pt x="1477517" y="0"/>
                  </a:moveTo>
                  <a:lnTo>
                    <a:pt x="95250" y="0"/>
                  </a:lnTo>
                  <a:lnTo>
                    <a:pt x="58175" y="7489"/>
                  </a:lnTo>
                  <a:lnTo>
                    <a:pt x="27898" y="27908"/>
                  </a:lnTo>
                  <a:lnTo>
                    <a:pt x="7485" y="58185"/>
                  </a:lnTo>
                  <a:lnTo>
                    <a:pt x="0" y="95250"/>
                  </a:lnTo>
                  <a:lnTo>
                    <a:pt x="0" y="476250"/>
                  </a:lnTo>
                  <a:lnTo>
                    <a:pt x="7485" y="513314"/>
                  </a:lnTo>
                  <a:lnTo>
                    <a:pt x="27898" y="543591"/>
                  </a:lnTo>
                  <a:lnTo>
                    <a:pt x="58175" y="564010"/>
                  </a:lnTo>
                  <a:lnTo>
                    <a:pt x="95250" y="571500"/>
                  </a:lnTo>
                  <a:lnTo>
                    <a:pt x="1477517" y="571500"/>
                  </a:lnTo>
                  <a:lnTo>
                    <a:pt x="1514582" y="564010"/>
                  </a:lnTo>
                  <a:lnTo>
                    <a:pt x="1544859" y="543591"/>
                  </a:lnTo>
                  <a:lnTo>
                    <a:pt x="1565278" y="513314"/>
                  </a:lnTo>
                  <a:lnTo>
                    <a:pt x="1572767" y="476250"/>
                  </a:lnTo>
                  <a:lnTo>
                    <a:pt x="1572767" y="95250"/>
                  </a:lnTo>
                  <a:lnTo>
                    <a:pt x="1565278" y="58185"/>
                  </a:lnTo>
                  <a:lnTo>
                    <a:pt x="1544859" y="27908"/>
                  </a:lnTo>
                  <a:lnTo>
                    <a:pt x="1514582" y="7489"/>
                  </a:lnTo>
                  <a:lnTo>
                    <a:pt x="1477517" y="0"/>
                  </a:lnTo>
                  <a:close/>
                </a:path>
              </a:pathLst>
            </a:custGeom>
            <a:solidFill>
              <a:srgbClr val="FFFF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28116" y="928116"/>
              <a:ext cx="1572895" cy="571500"/>
            </a:xfrm>
            <a:custGeom>
              <a:avLst/>
              <a:gdLst/>
              <a:ahLst/>
              <a:cxnLst/>
              <a:rect l="l" t="t" r="r" b="b"/>
              <a:pathLst>
                <a:path w="1572895" h="571500">
                  <a:moveTo>
                    <a:pt x="0" y="95250"/>
                  </a:moveTo>
                  <a:lnTo>
                    <a:pt x="7485" y="58185"/>
                  </a:lnTo>
                  <a:lnTo>
                    <a:pt x="27898" y="27908"/>
                  </a:lnTo>
                  <a:lnTo>
                    <a:pt x="58175" y="7489"/>
                  </a:lnTo>
                  <a:lnTo>
                    <a:pt x="95250" y="0"/>
                  </a:lnTo>
                  <a:lnTo>
                    <a:pt x="1477517" y="0"/>
                  </a:lnTo>
                  <a:lnTo>
                    <a:pt x="1514582" y="7489"/>
                  </a:lnTo>
                  <a:lnTo>
                    <a:pt x="1544859" y="27908"/>
                  </a:lnTo>
                  <a:lnTo>
                    <a:pt x="1565278" y="58185"/>
                  </a:lnTo>
                  <a:lnTo>
                    <a:pt x="1572767" y="95250"/>
                  </a:lnTo>
                  <a:lnTo>
                    <a:pt x="1572767" y="476250"/>
                  </a:lnTo>
                  <a:lnTo>
                    <a:pt x="1565278" y="513314"/>
                  </a:lnTo>
                  <a:lnTo>
                    <a:pt x="1544859" y="543591"/>
                  </a:lnTo>
                  <a:lnTo>
                    <a:pt x="1514582" y="564010"/>
                  </a:lnTo>
                  <a:lnTo>
                    <a:pt x="1477517" y="571500"/>
                  </a:lnTo>
                  <a:lnTo>
                    <a:pt x="95250" y="571500"/>
                  </a:lnTo>
                  <a:lnTo>
                    <a:pt x="58175" y="564010"/>
                  </a:lnTo>
                  <a:lnTo>
                    <a:pt x="27898" y="543591"/>
                  </a:lnTo>
                  <a:lnTo>
                    <a:pt x="7485" y="513314"/>
                  </a:lnTo>
                  <a:lnTo>
                    <a:pt x="0" y="476250"/>
                  </a:lnTo>
                  <a:lnTo>
                    <a:pt x="0" y="95250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90980" y="1008075"/>
            <a:ext cx="12465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E3D00"/>
                </a:solidFill>
                <a:latin typeface="Times New Roman"/>
                <a:cs typeface="Times New Roman"/>
              </a:rPr>
              <a:t>Q</a:t>
            </a:r>
            <a:r>
              <a:rPr sz="2400" spc="-10" dirty="0">
                <a:solidFill>
                  <a:srgbClr val="3E3D00"/>
                </a:solidFill>
                <a:latin typeface="Times New Roman"/>
                <a:cs typeface="Times New Roman"/>
              </a:rPr>
              <a:t>u</a:t>
            </a:r>
            <a:r>
              <a:rPr sz="2400" dirty="0">
                <a:solidFill>
                  <a:srgbClr val="3E3D00"/>
                </a:solidFill>
                <a:latin typeface="Times New Roman"/>
                <a:cs typeface="Times New Roman"/>
              </a:rPr>
              <a:t>est</a:t>
            </a:r>
            <a:r>
              <a:rPr sz="2400" spc="5" dirty="0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3E3D00"/>
                </a:solidFill>
                <a:latin typeface="Times New Roman"/>
                <a:cs typeface="Times New Roman"/>
              </a:rPr>
              <a:t>ons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spc="25" dirty="0"/>
              <a:t>43</a:t>
            </a:fld>
            <a:endParaRPr spc="25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0745" y="474090"/>
            <a:ext cx="31426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배열의</a:t>
            </a:r>
            <a:r>
              <a:rPr sz="3200" spc="-110" dirty="0"/>
              <a:t> </a:t>
            </a:r>
            <a:r>
              <a:rPr sz="3200" dirty="0"/>
              <a:t>수</a:t>
            </a:r>
            <a:r>
              <a:rPr sz="3200" spc="-105" dirty="0"/>
              <a:t> </a:t>
            </a:r>
            <a:r>
              <a:rPr sz="3200" dirty="0"/>
              <a:t>더하기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772411" y="2776727"/>
            <a:ext cx="5599430" cy="237172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2349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85"/>
              </a:spcBef>
            </a:pPr>
            <a:r>
              <a:rPr sz="1600" b="1" spc="-5" dirty="0">
                <a:solidFill>
                  <a:srgbClr val="3E3D00"/>
                </a:solidFill>
                <a:latin typeface="Courier New"/>
                <a:cs typeface="Courier New"/>
              </a:rPr>
              <a:t>number</a:t>
            </a:r>
            <a:r>
              <a:rPr sz="1600" b="1" spc="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sum(</a:t>
            </a:r>
            <a:r>
              <a:rPr sz="1600" b="1" spc="-5" dirty="0">
                <a:solidFill>
                  <a:srgbClr val="3E3D00"/>
                </a:solidFill>
                <a:latin typeface="Courier New"/>
                <a:cs typeface="Courier New"/>
              </a:rPr>
              <a:t>int</a:t>
            </a:r>
            <a:r>
              <a:rPr sz="1600" b="1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n,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3E3D00"/>
                </a:solidFill>
                <a:latin typeface="Courier New"/>
                <a:cs typeface="Courier New"/>
              </a:rPr>
              <a:t>const</a:t>
            </a:r>
            <a:r>
              <a:rPr sz="1600" b="1" spc="1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3E3D00"/>
                </a:solidFill>
                <a:latin typeface="Courier New"/>
                <a:cs typeface="Courier New"/>
              </a:rPr>
              <a:t>number</a:t>
            </a:r>
            <a:r>
              <a:rPr sz="1600" b="1" spc="1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S[ ])</a:t>
            </a:r>
            <a:r>
              <a:rPr sz="1600" spc="1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700405">
              <a:lnSpc>
                <a:spcPct val="100000"/>
              </a:lnSpc>
            </a:pPr>
            <a:r>
              <a:rPr sz="1600" b="1" spc="-5" dirty="0">
                <a:solidFill>
                  <a:srgbClr val="3E3D00"/>
                </a:solidFill>
                <a:latin typeface="Courier New"/>
                <a:cs typeface="Courier New"/>
              </a:rPr>
              <a:t>index</a:t>
            </a:r>
            <a:r>
              <a:rPr sz="1600" b="1" spc="-5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i;</a:t>
            </a:r>
            <a:endParaRPr sz="1600">
              <a:latin typeface="Courier New"/>
              <a:cs typeface="Courier New"/>
            </a:endParaRPr>
          </a:p>
          <a:p>
            <a:pPr marL="700405">
              <a:lnSpc>
                <a:spcPct val="100000"/>
              </a:lnSpc>
            </a:pPr>
            <a:r>
              <a:rPr sz="1600" b="1" spc="-5" dirty="0">
                <a:solidFill>
                  <a:srgbClr val="3E3D00"/>
                </a:solidFill>
                <a:latin typeface="Courier New"/>
                <a:cs typeface="Courier New"/>
              </a:rPr>
              <a:t>number</a:t>
            </a:r>
            <a:r>
              <a:rPr sz="1600" b="1" spc="-2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result;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ourier New"/>
              <a:cs typeface="Courier New"/>
            </a:endParaRPr>
          </a:p>
          <a:p>
            <a:pPr marL="700405">
              <a:lnSpc>
                <a:spcPct val="100000"/>
              </a:lnSpc>
            </a:pP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result</a:t>
            </a:r>
            <a:r>
              <a:rPr sz="1600" spc="-2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sz="1600" spc="-2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3E3D00"/>
                </a:solidFill>
                <a:latin typeface="Courier New"/>
                <a:cs typeface="Courier New"/>
              </a:rPr>
              <a:t>0;</a:t>
            </a:r>
            <a:endParaRPr sz="1600">
              <a:latin typeface="Courier New"/>
              <a:cs typeface="Courier New"/>
            </a:endParaRPr>
          </a:p>
          <a:p>
            <a:pPr marL="700405">
              <a:lnSpc>
                <a:spcPct val="100000"/>
              </a:lnSpc>
            </a:pPr>
            <a:r>
              <a:rPr sz="1600" b="1" dirty="0">
                <a:solidFill>
                  <a:srgbClr val="3E3D00"/>
                </a:solidFill>
                <a:latin typeface="Courier New"/>
                <a:cs typeface="Courier New"/>
              </a:rPr>
              <a:t>for</a:t>
            </a:r>
            <a:r>
              <a:rPr sz="1600" b="1" spc="-3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(i=1;i&lt;=n;i++)</a:t>
            </a:r>
            <a:endParaRPr sz="1600">
              <a:latin typeface="Courier New"/>
              <a:cs typeface="Courier New"/>
            </a:endParaRPr>
          </a:p>
          <a:p>
            <a:pPr marL="1189990">
              <a:lnSpc>
                <a:spcPct val="100000"/>
              </a:lnSpc>
            </a:pP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result</a:t>
            </a:r>
            <a:r>
              <a:rPr sz="1600" spc="-1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result+S[i];</a:t>
            </a:r>
            <a:endParaRPr sz="1600">
              <a:latin typeface="Courier New"/>
              <a:cs typeface="Courier New"/>
            </a:endParaRPr>
          </a:p>
          <a:p>
            <a:pPr marL="700405">
              <a:lnSpc>
                <a:spcPct val="100000"/>
              </a:lnSpc>
            </a:pPr>
            <a:r>
              <a:rPr sz="1600" b="1" spc="-5" dirty="0">
                <a:solidFill>
                  <a:srgbClr val="3E3D00"/>
                </a:solidFill>
                <a:latin typeface="Courier New"/>
                <a:cs typeface="Courier New"/>
              </a:rPr>
              <a:t>return</a:t>
            </a:r>
            <a:r>
              <a:rPr sz="1600" b="1" spc="-3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result;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38365" y="423481"/>
            <a:ext cx="1437640" cy="581025"/>
            <a:chOff x="638365" y="423481"/>
            <a:chExt cx="1437640" cy="581025"/>
          </a:xfrm>
        </p:grpSpPr>
        <p:sp>
          <p:nvSpPr>
            <p:cNvPr id="5" name="object 5"/>
            <p:cNvSpPr/>
            <p:nvPr/>
          </p:nvSpPr>
          <p:spPr>
            <a:xfrm>
              <a:off x="643127" y="428244"/>
              <a:ext cx="1428115" cy="571500"/>
            </a:xfrm>
            <a:custGeom>
              <a:avLst/>
              <a:gdLst/>
              <a:ahLst/>
              <a:cxnLst/>
              <a:rect l="l" t="t" r="r" b="b"/>
              <a:pathLst>
                <a:path w="1428114" h="571500">
                  <a:moveTo>
                    <a:pt x="1332738" y="0"/>
                  </a:moveTo>
                  <a:lnTo>
                    <a:pt x="95250" y="0"/>
                  </a:lnTo>
                  <a:lnTo>
                    <a:pt x="58175" y="7489"/>
                  </a:lnTo>
                  <a:lnTo>
                    <a:pt x="27898" y="27908"/>
                  </a:lnTo>
                  <a:lnTo>
                    <a:pt x="7485" y="58185"/>
                  </a:lnTo>
                  <a:lnTo>
                    <a:pt x="0" y="95250"/>
                  </a:lnTo>
                  <a:lnTo>
                    <a:pt x="0" y="476250"/>
                  </a:lnTo>
                  <a:lnTo>
                    <a:pt x="7485" y="513314"/>
                  </a:lnTo>
                  <a:lnTo>
                    <a:pt x="27898" y="543591"/>
                  </a:lnTo>
                  <a:lnTo>
                    <a:pt x="58175" y="564010"/>
                  </a:lnTo>
                  <a:lnTo>
                    <a:pt x="95250" y="571500"/>
                  </a:lnTo>
                  <a:lnTo>
                    <a:pt x="1332738" y="571500"/>
                  </a:lnTo>
                  <a:lnTo>
                    <a:pt x="1369802" y="564010"/>
                  </a:lnTo>
                  <a:lnTo>
                    <a:pt x="1400079" y="543591"/>
                  </a:lnTo>
                  <a:lnTo>
                    <a:pt x="1420498" y="513314"/>
                  </a:lnTo>
                  <a:lnTo>
                    <a:pt x="1427988" y="476250"/>
                  </a:lnTo>
                  <a:lnTo>
                    <a:pt x="1427988" y="95250"/>
                  </a:lnTo>
                  <a:lnTo>
                    <a:pt x="1420498" y="58185"/>
                  </a:lnTo>
                  <a:lnTo>
                    <a:pt x="1400079" y="27908"/>
                  </a:lnTo>
                  <a:lnTo>
                    <a:pt x="1369802" y="7489"/>
                  </a:lnTo>
                  <a:lnTo>
                    <a:pt x="1332738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3127" y="428244"/>
              <a:ext cx="1428115" cy="571500"/>
            </a:xfrm>
            <a:custGeom>
              <a:avLst/>
              <a:gdLst/>
              <a:ahLst/>
              <a:cxnLst/>
              <a:rect l="l" t="t" r="r" b="b"/>
              <a:pathLst>
                <a:path w="1428114" h="571500">
                  <a:moveTo>
                    <a:pt x="0" y="95250"/>
                  </a:moveTo>
                  <a:lnTo>
                    <a:pt x="7485" y="58185"/>
                  </a:lnTo>
                  <a:lnTo>
                    <a:pt x="27898" y="27908"/>
                  </a:lnTo>
                  <a:lnTo>
                    <a:pt x="58175" y="7489"/>
                  </a:lnTo>
                  <a:lnTo>
                    <a:pt x="95250" y="0"/>
                  </a:lnTo>
                  <a:lnTo>
                    <a:pt x="1332738" y="0"/>
                  </a:lnTo>
                  <a:lnTo>
                    <a:pt x="1369802" y="7489"/>
                  </a:lnTo>
                  <a:lnTo>
                    <a:pt x="1400079" y="27908"/>
                  </a:lnTo>
                  <a:lnTo>
                    <a:pt x="1420498" y="58185"/>
                  </a:lnTo>
                  <a:lnTo>
                    <a:pt x="1427988" y="95250"/>
                  </a:lnTo>
                  <a:lnTo>
                    <a:pt x="1427988" y="476250"/>
                  </a:lnTo>
                  <a:lnTo>
                    <a:pt x="1420498" y="513314"/>
                  </a:lnTo>
                  <a:lnTo>
                    <a:pt x="1400079" y="543591"/>
                  </a:lnTo>
                  <a:lnTo>
                    <a:pt x="1369802" y="564010"/>
                  </a:lnTo>
                  <a:lnTo>
                    <a:pt x="1332738" y="571500"/>
                  </a:lnTo>
                  <a:lnTo>
                    <a:pt x="95250" y="571500"/>
                  </a:lnTo>
                  <a:lnTo>
                    <a:pt x="58175" y="564010"/>
                  </a:lnTo>
                  <a:lnTo>
                    <a:pt x="27898" y="543591"/>
                  </a:lnTo>
                  <a:lnTo>
                    <a:pt x="7485" y="513314"/>
                  </a:lnTo>
                  <a:lnTo>
                    <a:pt x="0" y="476250"/>
                  </a:lnTo>
                  <a:lnTo>
                    <a:pt x="0" y="95250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49604" y="507949"/>
            <a:ext cx="940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E3D00"/>
                </a:solidFill>
                <a:latin typeface="Times New Roman"/>
                <a:cs typeface="Times New Roman"/>
              </a:rPr>
              <a:t>Alg</a:t>
            </a:r>
            <a:r>
              <a:rPr sz="2400" spc="-8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E3D00"/>
                </a:solidFill>
                <a:latin typeface="Times New Roman"/>
                <a:cs typeface="Times New Roman"/>
              </a:rPr>
              <a:t>1.2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spc="25" dirty="0"/>
              <a:t>44</a:t>
            </a:fld>
            <a:endParaRPr spc="25" dirty="0"/>
          </a:p>
        </p:txBody>
      </p:sp>
      <p:sp>
        <p:nvSpPr>
          <p:cNvPr id="8" name="object 8"/>
          <p:cNvSpPr txBox="1"/>
          <p:nvPr/>
        </p:nvSpPr>
        <p:spPr>
          <a:xfrm>
            <a:off x="578916" y="1241247"/>
            <a:ext cx="574040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문제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sz="2000" spc="-4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개의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수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로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된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배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열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S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에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있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는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모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든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수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를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더하라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입력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sz="2000" spc="-4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양의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정수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sz="2000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수의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배열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S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첨자는</a:t>
            </a:r>
            <a:r>
              <a:rPr sz="2000" spc="-24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부터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출력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sz="2000" spc="-4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S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에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있는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수의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합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s</a:t>
            </a:r>
            <a:r>
              <a:rPr sz="2000" i="1" spc="10" dirty="0">
                <a:solidFill>
                  <a:srgbClr val="3E3D00"/>
                </a:solidFill>
                <a:latin typeface="Times New Roman"/>
                <a:cs typeface="Times New Roman"/>
              </a:rPr>
              <a:t>u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m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0745" y="474090"/>
            <a:ext cx="165353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교환정렬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574291" y="2781300"/>
            <a:ext cx="5995670" cy="212471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2222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75"/>
              </a:spcBef>
              <a:tabLst>
                <a:tab pos="822960" algn="l"/>
                <a:tab pos="3023870" algn="l"/>
                <a:tab pos="4490720" algn="l"/>
              </a:tabLst>
            </a:pPr>
            <a:r>
              <a:rPr sz="1600" b="1" spc="-5" dirty="0">
                <a:solidFill>
                  <a:srgbClr val="3E3D00"/>
                </a:solidFill>
                <a:latin typeface="Courier New"/>
                <a:cs typeface="Courier New"/>
              </a:rPr>
              <a:t>void	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exchangesort(</a:t>
            </a:r>
            <a:r>
              <a:rPr sz="1600" b="1" spc="-5" dirty="0">
                <a:solidFill>
                  <a:srgbClr val="3E3D00"/>
                </a:solidFill>
                <a:latin typeface="Courier New"/>
                <a:cs typeface="Courier New"/>
              </a:rPr>
              <a:t>int	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n,</a:t>
            </a:r>
            <a:r>
              <a:rPr sz="1600" spc="1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3E3D00"/>
                </a:solidFill>
                <a:latin typeface="Courier New"/>
                <a:cs typeface="Courier New"/>
              </a:rPr>
              <a:t>keytype	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S[</a:t>
            </a:r>
            <a:r>
              <a:rPr sz="1600" spc="-3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])</a:t>
            </a:r>
            <a:r>
              <a:rPr sz="1600" spc="-3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701675">
              <a:lnSpc>
                <a:spcPct val="100000"/>
              </a:lnSpc>
              <a:tabLst>
                <a:tab pos="1557655" algn="l"/>
              </a:tabLst>
            </a:pPr>
            <a:r>
              <a:rPr sz="1600" b="1" spc="-5" dirty="0">
                <a:solidFill>
                  <a:srgbClr val="3E3D00"/>
                </a:solidFill>
                <a:latin typeface="Courier New"/>
                <a:cs typeface="Courier New"/>
              </a:rPr>
              <a:t>index	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i,j;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ourier New"/>
              <a:cs typeface="Courier New"/>
            </a:endParaRPr>
          </a:p>
          <a:p>
            <a:pPr marL="701675">
              <a:lnSpc>
                <a:spcPct val="100000"/>
              </a:lnSpc>
            </a:pPr>
            <a:r>
              <a:rPr sz="1600" b="1" dirty="0">
                <a:solidFill>
                  <a:srgbClr val="3E3D00"/>
                </a:solidFill>
                <a:latin typeface="Courier New"/>
                <a:cs typeface="Courier New"/>
              </a:rPr>
              <a:t>for</a:t>
            </a:r>
            <a:r>
              <a:rPr sz="1600" b="1" spc="-1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(i=1;</a:t>
            </a:r>
            <a:r>
              <a:rPr sz="1600" spc="-1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i&lt;=n-1;</a:t>
            </a:r>
            <a:r>
              <a:rPr sz="1600" spc="-2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i++)</a:t>
            </a:r>
            <a:endParaRPr sz="1600">
              <a:latin typeface="Courier New"/>
              <a:cs typeface="Courier New"/>
            </a:endParaRPr>
          </a:p>
          <a:p>
            <a:pPr marL="1068705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3E3D00"/>
                </a:solidFill>
                <a:latin typeface="Courier New"/>
                <a:cs typeface="Courier New"/>
              </a:rPr>
              <a:t>for</a:t>
            </a:r>
            <a:r>
              <a:rPr sz="1600" b="1" spc="-1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(j=i+1; j&lt;=n;</a:t>
            </a:r>
            <a:r>
              <a:rPr sz="1600" spc="-1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3E3D00"/>
                </a:solidFill>
                <a:latin typeface="Courier New"/>
                <a:cs typeface="Courier New"/>
              </a:rPr>
              <a:t>j++)</a:t>
            </a:r>
            <a:endParaRPr sz="1600">
              <a:latin typeface="Courier New"/>
              <a:cs typeface="Courier New"/>
            </a:endParaRPr>
          </a:p>
          <a:p>
            <a:pPr marL="1434465">
              <a:lnSpc>
                <a:spcPct val="100000"/>
              </a:lnSpc>
            </a:pPr>
            <a:r>
              <a:rPr sz="1600" b="1" spc="-5" dirty="0">
                <a:solidFill>
                  <a:srgbClr val="3E3D00"/>
                </a:solidFill>
                <a:latin typeface="Courier New"/>
                <a:cs typeface="Courier New"/>
              </a:rPr>
              <a:t>if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(S[j]</a:t>
            </a:r>
            <a:r>
              <a:rPr sz="1600" spc="-2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&lt;</a:t>
            </a:r>
            <a:r>
              <a:rPr sz="1600" spc="-3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S[i])</a:t>
            </a:r>
            <a:endParaRPr sz="1600">
              <a:latin typeface="Courier New"/>
              <a:cs typeface="Courier New"/>
            </a:endParaRPr>
          </a:p>
          <a:p>
            <a:pPr marL="1801495">
              <a:lnSpc>
                <a:spcPct val="100000"/>
              </a:lnSpc>
            </a:pP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exchange</a:t>
            </a:r>
            <a:r>
              <a:rPr sz="1600" spc="-2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S[i]</a:t>
            </a:r>
            <a:r>
              <a:rPr sz="1600" spc="-1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and</a:t>
            </a:r>
            <a:r>
              <a:rPr sz="1600" spc="-1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S[j]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38365" y="423481"/>
            <a:ext cx="1437640" cy="581025"/>
            <a:chOff x="638365" y="423481"/>
            <a:chExt cx="1437640" cy="581025"/>
          </a:xfrm>
        </p:grpSpPr>
        <p:sp>
          <p:nvSpPr>
            <p:cNvPr id="5" name="object 5"/>
            <p:cNvSpPr/>
            <p:nvPr/>
          </p:nvSpPr>
          <p:spPr>
            <a:xfrm>
              <a:off x="643127" y="428244"/>
              <a:ext cx="1428115" cy="571500"/>
            </a:xfrm>
            <a:custGeom>
              <a:avLst/>
              <a:gdLst/>
              <a:ahLst/>
              <a:cxnLst/>
              <a:rect l="l" t="t" r="r" b="b"/>
              <a:pathLst>
                <a:path w="1428114" h="571500">
                  <a:moveTo>
                    <a:pt x="1332738" y="0"/>
                  </a:moveTo>
                  <a:lnTo>
                    <a:pt x="95250" y="0"/>
                  </a:lnTo>
                  <a:lnTo>
                    <a:pt x="58175" y="7489"/>
                  </a:lnTo>
                  <a:lnTo>
                    <a:pt x="27898" y="27908"/>
                  </a:lnTo>
                  <a:lnTo>
                    <a:pt x="7485" y="58185"/>
                  </a:lnTo>
                  <a:lnTo>
                    <a:pt x="0" y="95250"/>
                  </a:lnTo>
                  <a:lnTo>
                    <a:pt x="0" y="476250"/>
                  </a:lnTo>
                  <a:lnTo>
                    <a:pt x="7485" y="513314"/>
                  </a:lnTo>
                  <a:lnTo>
                    <a:pt x="27898" y="543591"/>
                  </a:lnTo>
                  <a:lnTo>
                    <a:pt x="58175" y="564010"/>
                  </a:lnTo>
                  <a:lnTo>
                    <a:pt x="95250" y="571500"/>
                  </a:lnTo>
                  <a:lnTo>
                    <a:pt x="1332738" y="571500"/>
                  </a:lnTo>
                  <a:lnTo>
                    <a:pt x="1369802" y="564010"/>
                  </a:lnTo>
                  <a:lnTo>
                    <a:pt x="1400079" y="543591"/>
                  </a:lnTo>
                  <a:lnTo>
                    <a:pt x="1420498" y="513314"/>
                  </a:lnTo>
                  <a:lnTo>
                    <a:pt x="1427988" y="476250"/>
                  </a:lnTo>
                  <a:lnTo>
                    <a:pt x="1427988" y="95250"/>
                  </a:lnTo>
                  <a:lnTo>
                    <a:pt x="1420498" y="58185"/>
                  </a:lnTo>
                  <a:lnTo>
                    <a:pt x="1400079" y="27908"/>
                  </a:lnTo>
                  <a:lnTo>
                    <a:pt x="1369802" y="7489"/>
                  </a:lnTo>
                  <a:lnTo>
                    <a:pt x="1332738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3127" y="428244"/>
              <a:ext cx="1428115" cy="571500"/>
            </a:xfrm>
            <a:custGeom>
              <a:avLst/>
              <a:gdLst/>
              <a:ahLst/>
              <a:cxnLst/>
              <a:rect l="l" t="t" r="r" b="b"/>
              <a:pathLst>
                <a:path w="1428114" h="571500">
                  <a:moveTo>
                    <a:pt x="0" y="95250"/>
                  </a:moveTo>
                  <a:lnTo>
                    <a:pt x="7485" y="58185"/>
                  </a:lnTo>
                  <a:lnTo>
                    <a:pt x="27898" y="27908"/>
                  </a:lnTo>
                  <a:lnTo>
                    <a:pt x="58175" y="7489"/>
                  </a:lnTo>
                  <a:lnTo>
                    <a:pt x="95250" y="0"/>
                  </a:lnTo>
                  <a:lnTo>
                    <a:pt x="1332738" y="0"/>
                  </a:lnTo>
                  <a:lnTo>
                    <a:pt x="1369802" y="7489"/>
                  </a:lnTo>
                  <a:lnTo>
                    <a:pt x="1400079" y="27908"/>
                  </a:lnTo>
                  <a:lnTo>
                    <a:pt x="1420498" y="58185"/>
                  </a:lnTo>
                  <a:lnTo>
                    <a:pt x="1427988" y="95250"/>
                  </a:lnTo>
                  <a:lnTo>
                    <a:pt x="1427988" y="476250"/>
                  </a:lnTo>
                  <a:lnTo>
                    <a:pt x="1420498" y="513314"/>
                  </a:lnTo>
                  <a:lnTo>
                    <a:pt x="1400079" y="543591"/>
                  </a:lnTo>
                  <a:lnTo>
                    <a:pt x="1369802" y="564010"/>
                  </a:lnTo>
                  <a:lnTo>
                    <a:pt x="1332738" y="571500"/>
                  </a:lnTo>
                  <a:lnTo>
                    <a:pt x="95250" y="571500"/>
                  </a:lnTo>
                  <a:lnTo>
                    <a:pt x="58175" y="564010"/>
                  </a:lnTo>
                  <a:lnTo>
                    <a:pt x="27898" y="543591"/>
                  </a:lnTo>
                  <a:lnTo>
                    <a:pt x="7485" y="513314"/>
                  </a:lnTo>
                  <a:lnTo>
                    <a:pt x="0" y="476250"/>
                  </a:lnTo>
                  <a:lnTo>
                    <a:pt x="0" y="95250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49604" y="507949"/>
            <a:ext cx="940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E3D00"/>
                </a:solidFill>
                <a:latin typeface="Times New Roman"/>
                <a:cs typeface="Times New Roman"/>
              </a:rPr>
              <a:t>Alg</a:t>
            </a:r>
            <a:r>
              <a:rPr sz="2400" spc="-8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E3D00"/>
                </a:solidFill>
                <a:latin typeface="Times New Roman"/>
                <a:cs typeface="Times New Roman"/>
              </a:rPr>
              <a:t>1.3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spc="25" dirty="0"/>
              <a:t>45</a:t>
            </a:fld>
            <a:endParaRPr spc="25" dirty="0"/>
          </a:p>
        </p:txBody>
      </p:sp>
      <p:sp>
        <p:nvSpPr>
          <p:cNvPr id="8" name="object 8"/>
          <p:cNvSpPr txBox="1"/>
          <p:nvPr/>
        </p:nvSpPr>
        <p:spPr>
          <a:xfrm>
            <a:off x="650240" y="1241247"/>
            <a:ext cx="7020559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문제</a:t>
            </a:r>
            <a:r>
              <a:rPr sz="2000" spc="-15" dirty="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sz="2000" spc="-3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비내림차순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(nondecreasing</a:t>
            </a:r>
            <a:r>
              <a:rPr sz="2000" spc="-3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order)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으로</a:t>
            </a:r>
            <a:r>
              <a:rPr sz="2000" spc="-229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개의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키를</a:t>
            </a:r>
            <a:r>
              <a:rPr sz="2000" spc="-204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정렬하라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입력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sz="2000" spc="-4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양의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정수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sz="2000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키의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배열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S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첨자는</a:t>
            </a:r>
            <a:r>
              <a:rPr sz="2000" spc="-23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부터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출력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sz="2000" spc="-4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키가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비내림차순으로</a:t>
            </a:r>
            <a:r>
              <a:rPr sz="2000" spc="-23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정렬된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배열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S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0745" y="474090"/>
            <a:ext cx="165353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행렬곱셈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277111" y="2961132"/>
            <a:ext cx="6590030" cy="3107690"/>
          </a:xfrm>
          <a:custGeom>
            <a:avLst/>
            <a:gdLst/>
            <a:ahLst/>
            <a:cxnLst/>
            <a:rect l="l" t="t" r="r" b="b"/>
            <a:pathLst>
              <a:path w="6590030" h="3107690">
                <a:moveTo>
                  <a:pt x="6589776" y="0"/>
                </a:moveTo>
                <a:lnTo>
                  <a:pt x="0" y="0"/>
                </a:lnTo>
                <a:lnTo>
                  <a:pt x="0" y="3107436"/>
                </a:lnTo>
                <a:lnTo>
                  <a:pt x="6589776" y="3107436"/>
                </a:lnTo>
                <a:lnTo>
                  <a:pt x="658977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8916" y="1241247"/>
            <a:ext cx="8270875" cy="478400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문제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sz="2000" spc="-4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두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개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의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Symbol"/>
                <a:cs typeface="Symbol"/>
              </a:rPr>
              <a:t>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행렬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의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곱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을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구하라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입력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sz="2000" spc="-4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양의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정수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n,</a:t>
            </a:r>
            <a:r>
              <a:rPr sz="2000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수의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차원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배열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와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B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여기서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이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행렬의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행과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열은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-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모두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 marL="645160">
              <a:lnSpc>
                <a:spcPct val="100000"/>
              </a:lnSpc>
            </a:pP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부터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까지의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첨자를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갖는다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출력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sz="2000" spc="-4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와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B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의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곱이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되는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수의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차원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배열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C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이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행렬의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행과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열은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모두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 marL="647700">
              <a:lnSpc>
                <a:spcPct val="100000"/>
              </a:lnSpc>
            </a:pP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부터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까지의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첨자를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갖는다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 marR="2098675" algn="r">
              <a:lnSpc>
                <a:spcPct val="100000"/>
              </a:lnSpc>
              <a:spcBef>
                <a:spcPts val="1614"/>
              </a:spcBef>
            </a:pPr>
            <a:r>
              <a:rPr sz="1600" b="1" spc="-5" dirty="0">
                <a:solidFill>
                  <a:srgbClr val="3E3D00"/>
                </a:solidFill>
                <a:latin typeface="Courier New"/>
                <a:cs typeface="Courier New"/>
              </a:rPr>
              <a:t>void</a:t>
            </a:r>
            <a:r>
              <a:rPr sz="1600" b="1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matrixmult(</a:t>
            </a:r>
            <a:r>
              <a:rPr sz="1600" b="1" spc="-5" dirty="0">
                <a:solidFill>
                  <a:srgbClr val="3E3D00"/>
                </a:solidFill>
                <a:latin typeface="Courier New"/>
                <a:cs typeface="Courier New"/>
              </a:rPr>
              <a:t>int</a:t>
            </a:r>
            <a:r>
              <a:rPr sz="1600" b="1" spc="1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n,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3E3D00"/>
                </a:solidFill>
                <a:latin typeface="Courier New"/>
                <a:cs typeface="Courier New"/>
              </a:rPr>
              <a:t>const</a:t>
            </a:r>
            <a:r>
              <a:rPr sz="1600" b="1" spc="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3E3D00"/>
                </a:solidFill>
                <a:latin typeface="Courier New"/>
                <a:cs typeface="Courier New"/>
              </a:rPr>
              <a:t>number</a:t>
            </a:r>
            <a:r>
              <a:rPr sz="1600" b="1" spc="2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A[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][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 ],</a:t>
            </a:r>
            <a:endParaRPr sz="1600" dirty="0">
              <a:latin typeface="Courier New"/>
              <a:cs typeface="Courier New"/>
            </a:endParaRPr>
          </a:p>
          <a:p>
            <a:pPr marR="2098675" algn="r">
              <a:lnSpc>
                <a:spcPct val="100000"/>
              </a:lnSpc>
            </a:pPr>
            <a:r>
              <a:rPr sz="1600" b="1" spc="-5" dirty="0">
                <a:solidFill>
                  <a:srgbClr val="3E3D00"/>
                </a:solidFill>
                <a:latin typeface="Courier New"/>
                <a:cs typeface="Courier New"/>
              </a:rPr>
              <a:t>const</a:t>
            </a:r>
            <a:r>
              <a:rPr sz="1600" b="1" spc="-1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3E3D00"/>
                </a:solidFill>
                <a:latin typeface="Courier New"/>
                <a:cs typeface="Courier New"/>
              </a:rPr>
              <a:t>number</a:t>
            </a:r>
            <a:r>
              <a:rPr sz="1600" b="1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B[</a:t>
            </a:r>
            <a:r>
              <a:rPr sz="1600" spc="-1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][</a:t>
            </a:r>
            <a:r>
              <a:rPr sz="1600" spc="-1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],</a:t>
            </a:r>
            <a:endParaRPr sz="1600" dirty="0">
              <a:latin typeface="Courier New"/>
              <a:cs typeface="Courier New"/>
            </a:endParaRPr>
          </a:p>
          <a:p>
            <a:pPr marL="4331335">
              <a:lnSpc>
                <a:spcPct val="100000"/>
              </a:lnSpc>
            </a:pPr>
            <a:r>
              <a:rPr sz="1600" b="1" spc="-5" dirty="0">
                <a:solidFill>
                  <a:srgbClr val="3E3D00"/>
                </a:solidFill>
                <a:latin typeface="Courier New"/>
                <a:cs typeface="Courier New"/>
              </a:rPr>
              <a:t>number</a:t>
            </a:r>
            <a:r>
              <a:rPr sz="1600" b="1" spc="-1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C[</a:t>
            </a:r>
            <a:r>
              <a:rPr sz="1600" spc="-2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][</a:t>
            </a:r>
            <a:r>
              <a:rPr sz="1600" spc="-2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]){</a:t>
            </a:r>
            <a:endParaRPr sz="1600" dirty="0">
              <a:latin typeface="Courier New"/>
              <a:cs typeface="Courier New"/>
            </a:endParaRPr>
          </a:p>
          <a:p>
            <a:pPr marL="1398905">
              <a:lnSpc>
                <a:spcPct val="100000"/>
              </a:lnSpc>
            </a:pPr>
            <a:r>
              <a:rPr sz="1600" b="1" spc="-5" dirty="0">
                <a:solidFill>
                  <a:srgbClr val="3E3D00"/>
                </a:solidFill>
                <a:latin typeface="Courier New"/>
                <a:cs typeface="Courier New"/>
              </a:rPr>
              <a:t>index</a:t>
            </a:r>
            <a:r>
              <a:rPr sz="1600" b="1" spc="-5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i,j,k;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 dirty="0">
              <a:latin typeface="Courier New"/>
              <a:cs typeface="Courier New"/>
            </a:endParaRPr>
          </a:p>
          <a:p>
            <a:pPr marL="1398905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3E3D00"/>
                </a:solidFill>
                <a:latin typeface="Courier New"/>
                <a:cs typeface="Courier New"/>
              </a:rPr>
              <a:t>for</a:t>
            </a:r>
            <a:r>
              <a:rPr sz="1600" b="1" spc="-3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(i=1;i&lt;=n;i++)</a:t>
            </a:r>
            <a:endParaRPr sz="1600" dirty="0">
              <a:latin typeface="Courier New"/>
              <a:cs typeface="Courier New"/>
            </a:endParaRPr>
          </a:p>
          <a:p>
            <a:pPr marL="2131695" marR="4175760" indent="-365760">
              <a:lnSpc>
                <a:spcPct val="100000"/>
              </a:lnSpc>
            </a:pPr>
            <a:r>
              <a:rPr sz="1600" b="1" spc="-5" dirty="0">
                <a:solidFill>
                  <a:srgbClr val="3E3D00"/>
                </a:solidFill>
                <a:latin typeface="Courier New"/>
                <a:cs typeface="Courier New"/>
              </a:rPr>
              <a:t>for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(j=1;j&lt;=n;j++){ </a:t>
            </a:r>
            <a:r>
              <a:rPr sz="1600" spc="-95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C[i][j]=0;</a:t>
            </a:r>
            <a:endParaRPr sz="1600" dirty="0">
              <a:latin typeface="Courier New"/>
              <a:cs typeface="Courier New"/>
            </a:endParaRPr>
          </a:p>
          <a:p>
            <a:pPr marL="2499360" marR="1855470" indent="-367665">
              <a:lnSpc>
                <a:spcPct val="100000"/>
              </a:lnSpc>
            </a:pPr>
            <a:r>
              <a:rPr sz="1600" b="1" dirty="0">
                <a:solidFill>
                  <a:srgbClr val="3E3D00"/>
                </a:solidFill>
                <a:latin typeface="Courier New"/>
                <a:cs typeface="Courier New"/>
              </a:rPr>
              <a:t>for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(k=1;k&lt;=n;k++) 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C[i][j]=C[i][j]+A[i][k]*B[k][j];</a:t>
            </a:r>
            <a:endParaRPr sz="1600" dirty="0">
              <a:latin typeface="Courier New"/>
              <a:cs typeface="Courier New"/>
            </a:endParaRPr>
          </a:p>
          <a:p>
            <a:pPr marL="1765935">
              <a:lnSpc>
                <a:spcPct val="100000"/>
              </a:lnSpc>
            </a:pP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  <a:p>
            <a:pPr marL="789305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38365" y="423481"/>
            <a:ext cx="1437640" cy="581025"/>
            <a:chOff x="638365" y="423481"/>
            <a:chExt cx="1437640" cy="581025"/>
          </a:xfrm>
        </p:grpSpPr>
        <p:sp>
          <p:nvSpPr>
            <p:cNvPr id="6" name="object 6"/>
            <p:cNvSpPr/>
            <p:nvPr/>
          </p:nvSpPr>
          <p:spPr>
            <a:xfrm>
              <a:off x="643127" y="428244"/>
              <a:ext cx="1428115" cy="571500"/>
            </a:xfrm>
            <a:custGeom>
              <a:avLst/>
              <a:gdLst/>
              <a:ahLst/>
              <a:cxnLst/>
              <a:rect l="l" t="t" r="r" b="b"/>
              <a:pathLst>
                <a:path w="1428114" h="571500">
                  <a:moveTo>
                    <a:pt x="1332738" y="0"/>
                  </a:moveTo>
                  <a:lnTo>
                    <a:pt x="95250" y="0"/>
                  </a:lnTo>
                  <a:lnTo>
                    <a:pt x="58175" y="7489"/>
                  </a:lnTo>
                  <a:lnTo>
                    <a:pt x="27898" y="27908"/>
                  </a:lnTo>
                  <a:lnTo>
                    <a:pt x="7485" y="58185"/>
                  </a:lnTo>
                  <a:lnTo>
                    <a:pt x="0" y="95250"/>
                  </a:lnTo>
                  <a:lnTo>
                    <a:pt x="0" y="476250"/>
                  </a:lnTo>
                  <a:lnTo>
                    <a:pt x="7485" y="513314"/>
                  </a:lnTo>
                  <a:lnTo>
                    <a:pt x="27898" y="543591"/>
                  </a:lnTo>
                  <a:lnTo>
                    <a:pt x="58175" y="564010"/>
                  </a:lnTo>
                  <a:lnTo>
                    <a:pt x="95250" y="571500"/>
                  </a:lnTo>
                  <a:lnTo>
                    <a:pt x="1332738" y="571500"/>
                  </a:lnTo>
                  <a:lnTo>
                    <a:pt x="1369802" y="564010"/>
                  </a:lnTo>
                  <a:lnTo>
                    <a:pt x="1400079" y="543591"/>
                  </a:lnTo>
                  <a:lnTo>
                    <a:pt x="1420498" y="513314"/>
                  </a:lnTo>
                  <a:lnTo>
                    <a:pt x="1427988" y="476250"/>
                  </a:lnTo>
                  <a:lnTo>
                    <a:pt x="1427988" y="95250"/>
                  </a:lnTo>
                  <a:lnTo>
                    <a:pt x="1420498" y="58185"/>
                  </a:lnTo>
                  <a:lnTo>
                    <a:pt x="1400079" y="27908"/>
                  </a:lnTo>
                  <a:lnTo>
                    <a:pt x="1369802" y="7489"/>
                  </a:lnTo>
                  <a:lnTo>
                    <a:pt x="1332738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43127" y="428244"/>
              <a:ext cx="1428115" cy="571500"/>
            </a:xfrm>
            <a:custGeom>
              <a:avLst/>
              <a:gdLst/>
              <a:ahLst/>
              <a:cxnLst/>
              <a:rect l="l" t="t" r="r" b="b"/>
              <a:pathLst>
                <a:path w="1428114" h="571500">
                  <a:moveTo>
                    <a:pt x="0" y="95250"/>
                  </a:moveTo>
                  <a:lnTo>
                    <a:pt x="7485" y="58185"/>
                  </a:lnTo>
                  <a:lnTo>
                    <a:pt x="27898" y="27908"/>
                  </a:lnTo>
                  <a:lnTo>
                    <a:pt x="58175" y="7489"/>
                  </a:lnTo>
                  <a:lnTo>
                    <a:pt x="95250" y="0"/>
                  </a:lnTo>
                  <a:lnTo>
                    <a:pt x="1332738" y="0"/>
                  </a:lnTo>
                  <a:lnTo>
                    <a:pt x="1369802" y="7489"/>
                  </a:lnTo>
                  <a:lnTo>
                    <a:pt x="1400079" y="27908"/>
                  </a:lnTo>
                  <a:lnTo>
                    <a:pt x="1420498" y="58185"/>
                  </a:lnTo>
                  <a:lnTo>
                    <a:pt x="1427988" y="95250"/>
                  </a:lnTo>
                  <a:lnTo>
                    <a:pt x="1427988" y="476250"/>
                  </a:lnTo>
                  <a:lnTo>
                    <a:pt x="1420498" y="513314"/>
                  </a:lnTo>
                  <a:lnTo>
                    <a:pt x="1400079" y="543591"/>
                  </a:lnTo>
                  <a:lnTo>
                    <a:pt x="1369802" y="564010"/>
                  </a:lnTo>
                  <a:lnTo>
                    <a:pt x="1332738" y="571500"/>
                  </a:lnTo>
                  <a:lnTo>
                    <a:pt x="95250" y="571500"/>
                  </a:lnTo>
                  <a:lnTo>
                    <a:pt x="58175" y="564010"/>
                  </a:lnTo>
                  <a:lnTo>
                    <a:pt x="27898" y="543591"/>
                  </a:lnTo>
                  <a:lnTo>
                    <a:pt x="7485" y="513314"/>
                  </a:lnTo>
                  <a:lnTo>
                    <a:pt x="0" y="476250"/>
                  </a:lnTo>
                  <a:lnTo>
                    <a:pt x="0" y="95250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49604" y="507949"/>
            <a:ext cx="940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E3D00"/>
                </a:solidFill>
                <a:latin typeface="Times New Roman"/>
                <a:cs typeface="Times New Roman"/>
              </a:rPr>
              <a:t>Alg</a:t>
            </a:r>
            <a:r>
              <a:rPr sz="2400" spc="-8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E3D00"/>
                </a:solidFill>
                <a:latin typeface="Times New Roman"/>
                <a:cs typeface="Times New Roman"/>
              </a:rPr>
              <a:t>1.4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spc="25" dirty="0"/>
              <a:t>46</a:t>
            </a:fld>
            <a:endParaRPr spc="25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7894" y="883665"/>
            <a:ext cx="66668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이분검색</a:t>
            </a:r>
            <a:r>
              <a:rPr spc="-365" dirty="0"/>
              <a:t> </a:t>
            </a:r>
            <a:r>
              <a:rPr dirty="0"/>
              <a:t>알고리즘</a:t>
            </a:r>
            <a:r>
              <a:rPr spc="-365" dirty="0"/>
              <a:t> </a:t>
            </a:r>
            <a:r>
              <a:rPr dirty="0">
                <a:latin typeface="Times New Roman"/>
                <a:cs typeface="Times New Roman"/>
              </a:rPr>
              <a:t>(binary search)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934" y="2152192"/>
            <a:ext cx="121513" cy="130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07744" y="1948408"/>
            <a:ext cx="57880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15010">
              <a:lnSpc>
                <a:spcPct val="120000"/>
              </a:lnSpc>
              <a:spcBef>
                <a:spcPts val="100"/>
              </a:spcBef>
              <a:tabLst>
                <a:tab pos="1597660" algn="l"/>
              </a:tabLst>
            </a:pPr>
            <a:r>
              <a:rPr sz="2000" b="1" spc="-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문제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sz="2000" spc="-4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크기가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인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u="sng" dirty="0">
                <a:solidFill>
                  <a:srgbClr val="D10729"/>
                </a:solidFill>
                <a:uFill>
                  <a:solidFill>
                    <a:srgbClr val="D10729"/>
                  </a:solidFill>
                </a:uFill>
                <a:latin typeface="에스코어 드림 3 Light" panose="020B0303030302020204" pitchFamily="34" charset="-127"/>
                <a:cs typeface="Malgun Gothic"/>
              </a:rPr>
              <a:t>정렬된</a:t>
            </a:r>
            <a:r>
              <a:rPr sz="2000" spc="-215" dirty="0">
                <a:solidFill>
                  <a:srgbClr val="D10729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배열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S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에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x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가</a:t>
            </a:r>
            <a:r>
              <a:rPr sz="2000" spc="-2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있는가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?  </a:t>
            </a:r>
            <a:r>
              <a:rPr sz="2000" b="1" spc="-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입력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: </a:t>
            </a:r>
            <a:r>
              <a:rPr sz="2000" spc="-3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양수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,	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배열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S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[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sz="2000" i="1" spc="-10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]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, </a:t>
            </a:r>
            <a:r>
              <a:rPr sz="2000" spc="-2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키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x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출력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: </a:t>
            </a:r>
            <a:r>
              <a:rPr sz="2000" spc="-3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x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가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S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의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어디에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있는지의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위치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만약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없으면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sz="2000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0.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934" y="2517952"/>
            <a:ext cx="121513" cy="13075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934" y="2883712"/>
            <a:ext cx="121513" cy="13075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spc="25" dirty="0"/>
              <a:t>47</a:t>
            </a:fld>
            <a:endParaRPr spc="25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6622" y="474090"/>
            <a:ext cx="34137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이분검색</a:t>
            </a:r>
            <a:r>
              <a:rPr sz="3200" spc="-150" dirty="0"/>
              <a:t> </a:t>
            </a:r>
            <a:r>
              <a:rPr sz="3200" dirty="0"/>
              <a:t>알고리즘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542288" y="1228344"/>
            <a:ext cx="6059805" cy="3639820"/>
          </a:xfrm>
          <a:custGeom>
            <a:avLst/>
            <a:gdLst/>
            <a:ahLst/>
            <a:cxnLst/>
            <a:rect l="l" t="t" r="r" b="b"/>
            <a:pathLst>
              <a:path w="6059805" h="3639820">
                <a:moveTo>
                  <a:pt x="6059423" y="0"/>
                </a:moveTo>
                <a:lnTo>
                  <a:pt x="0" y="0"/>
                </a:lnTo>
                <a:lnTo>
                  <a:pt x="0" y="3639311"/>
                </a:lnTo>
                <a:lnTo>
                  <a:pt x="6059423" y="3639311"/>
                </a:lnTo>
                <a:lnTo>
                  <a:pt x="6059423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35415" y="1791080"/>
            <a:ext cx="78549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//</a:t>
            </a:r>
            <a:r>
              <a:rPr sz="1600" spc="-8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출력</a:t>
            </a:r>
            <a:endParaRPr sz="1600" dirty="0">
              <a:latin typeface="에스코어 드림 3 Light" panose="020B0303030302020204" pitchFamily="34" charset="-127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34363" y="1202562"/>
            <a:ext cx="4046854" cy="1439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ts val="1730"/>
              </a:lnSpc>
              <a:spcBef>
                <a:spcPts val="95"/>
              </a:spcBef>
            </a:pPr>
            <a:r>
              <a:rPr sz="1600" b="1" spc="-5" dirty="0">
                <a:solidFill>
                  <a:srgbClr val="3E3D00"/>
                </a:solidFill>
                <a:latin typeface="Courier New"/>
                <a:cs typeface="Courier New"/>
              </a:rPr>
              <a:t>void</a:t>
            </a:r>
            <a:r>
              <a:rPr sz="1600" b="1" spc="-1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binsearch(</a:t>
            </a:r>
            <a:r>
              <a:rPr sz="1600" b="1" spc="-5" dirty="0">
                <a:solidFill>
                  <a:srgbClr val="3E3D00"/>
                </a:solidFill>
                <a:latin typeface="Courier New"/>
                <a:cs typeface="Courier New"/>
              </a:rPr>
              <a:t>int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n,</a:t>
            </a:r>
            <a:endParaRPr sz="1600">
              <a:latin typeface="Courier New"/>
              <a:cs typeface="Courier New"/>
            </a:endParaRPr>
          </a:p>
          <a:p>
            <a:pPr marL="1831975">
              <a:lnSpc>
                <a:spcPts val="1535"/>
              </a:lnSpc>
            </a:pPr>
            <a:r>
              <a:rPr sz="1600" b="1" spc="-5" dirty="0">
                <a:solidFill>
                  <a:srgbClr val="3E3D00"/>
                </a:solidFill>
                <a:latin typeface="Courier New"/>
                <a:cs typeface="Courier New"/>
              </a:rPr>
              <a:t>const</a:t>
            </a:r>
            <a:r>
              <a:rPr sz="1600" b="1" spc="-3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3E3D00"/>
                </a:solidFill>
                <a:latin typeface="Courier New"/>
                <a:cs typeface="Courier New"/>
              </a:rPr>
              <a:t>keytype</a:t>
            </a:r>
            <a:r>
              <a:rPr sz="1600" b="1" spc="-2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S[],</a:t>
            </a:r>
            <a:endParaRPr sz="1600">
              <a:latin typeface="Courier New"/>
              <a:cs typeface="Courier New"/>
            </a:endParaRPr>
          </a:p>
          <a:p>
            <a:pPr marL="1831975">
              <a:lnSpc>
                <a:spcPts val="1550"/>
              </a:lnSpc>
            </a:pPr>
            <a:r>
              <a:rPr sz="1600" b="1" spc="-5" dirty="0">
                <a:solidFill>
                  <a:srgbClr val="3E3D00"/>
                </a:solidFill>
                <a:latin typeface="Courier New"/>
                <a:cs typeface="Courier New"/>
              </a:rPr>
              <a:t>keytype</a:t>
            </a:r>
            <a:r>
              <a:rPr sz="1600" b="1" spc="-4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x,</a:t>
            </a:r>
            <a:endParaRPr sz="1600">
              <a:latin typeface="Courier New"/>
              <a:cs typeface="Courier New"/>
            </a:endParaRPr>
          </a:p>
          <a:p>
            <a:pPr marL="1833245">
              <a:lnSpc>
                <a:spcPts val="1535"/>
              </a:lnSpc>
            </a:pPr>
            <a:r>
              <a:rPr sz="1600" b="1" spc="-5" dirty="0">
                <a:solidFill>
                  <a:srgbClr val="3E3D00"/>
                </a:solidFill>
                <a:latin typeface="Courier New"/>
                <a:cs typeface="Courier New"/>
              </a:rPr>
              <a:t>index&amp;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location) {</a:t>
            </a:r>
            <a:endParaRPr sz="1600">
              <a:latin typeface="Courier New"/>
              <a:cs typeface="Courier New"/>
            </a:endParaRPr>
          </a:p>
          <a:p>
            <a:pPr marL="243204">
              <a:lnSpc>
                <a:spcPts val="1714"/>
              </a:lnSpc>
            </a:pPr>
            <a:r>
              <a:rPr sz="1600" b="1" spc="-5" dirty="0">
                <a:solidFill>
                  <a:srgbClr val="3E3D00"/>
                </a:solidFill>
                <a:latin typeface="Courier New"/>
                <a:cs typeface="Courier New"/>
              </a:rPr>
              <a:t>index</a:t>
            </a:r>
            <a:r>
              <a:rPr sz="1600" b="1" spc="-1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low,</a:t>
            </a:r>
            <a:r>
              <a:rPr sz="1600" spc="-1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high,</a:t>
            </a:r>
            <a:r>
              <a:rPr sz="1600" spc="-10" dirty="0">
                <a:solidFill>
                  <a:srgbClr val="3E3D00"/>
                </a:solidFill>
                <a:latin typeface="Courier New"/>
                <a:cs typeface="Courier New"/>
              </a:rPr>
              <a:t> mid;</a:t>
            </a:r>
            <a:endParaRPr sz="1600">
              <a:latin typeface="Courier New"/>
              <a:cs typeface="Courier New"/>
            </a:endParaRPr>
          </a:p>
          <a:p>
            <a:pPr marL="243204">
              <a:lnSpc>
                <a:spcPct val="100000"/>
              </a:lnSpc>
              <a:spcBef>
                <a:spcPts val="1150"/>
              </a:spcBef>
            </a:pP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low</a:t>
            </a:r>
            <a:r>
              <a:rPr sz="1600" spc="-1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1;</a:t>
            </a:r>
            <a:r>
              <a:rPr sz="1600" spc="-1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high</a:t>
            </a:r>
            <a:r>
              <a:rPr sz="1600" spc="-1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sz="1600" spc="-1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n;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34363" y="2568320"/>
            <a:ext cx="5052060" cy="2220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3204">
              <a:lnSpc>
                <a:spcPts val="1730"/>
              </a:lnSpc>
              <a:spcBef>
                <a:spcPts val="95"/>
              </a:spcBef>
            </a:pP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location</a:t>
            </a:r>
            <a:r>
              <a:rPr sz="1600" spc="-3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sz="1600" spc="-2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0;</a:t>
            </a:r>
            <a:endParaRPr sz="1600" dirty="0">
              <a:latin typeface="Courier New"/>
              <a:cs typeface="Courier New"/>
            </a:endParaRPr>
          </a:p>
          <a:p>
            <a:pPr marL="487680" marR="5080" indent="-243840">
              <a:lnSpc>
                <a:spcPct val="80100"/>
              </a:lnSpc>
              <a:spcBef>
                <a:spcPts val="190"/>
              </a:spcBef>
              <a:tabLst>
                <a:tab pos="3657600" algn="l"/>
              </a:tabLst>
            </a:pPr>
            <a:r>
              <a:rPr sz="1600" b="1" spc="-5" dirty="0">
                <a:solidFill>
                  <a:srgbClr val="3E3D00"/>
                </a:solidFill>
                <a:latin typeface="Courier New"/>
                <a:cs typeface="Courier New"/>
              </a:rPr>
              <a:t>while</a:t>
            </a:r>
            <a:r>
              <a:rPr sz="1600" b="1" spc="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(low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&lt;=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high &amp;&amp;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location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==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0) { 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mid</a:t>
            </a:r>
            <a:r>
              <a:rPr sz="1600" spc="1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sz="1600" spc="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(low</a:t>
            </a:r>
            <a:r>
              <a:rPr sz="1600" spc="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+</a:t>
            </a:r>
            <a:r>
              <a:rPr sz="1600" spc="1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high)</a:t>
            </a:r>
            <a:r>
              <a:rPr sz="1600" spc="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/</a:t>
            </a:r>
            <a:r>
              <a:rPr sz="1600" spc="1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2;	//</a:t>
            </a:r>
            <a:r>
              <a:rPr sz="1600" spc="-7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정수나눗셈 </a:t>
            </a:r>
            <a:r>
              <a:rPr sz="1600" spc="-55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b="1" spc="-5" dirty="0">
                <a:solidFill>
                  <a:srgbClr val="3E3D00"/>
                </a:solidFill>
                <a:latin typeface="Courier New"/>
                <a:cs typeface="Courier New"/>
              </a:rPr>
              <a:t>if</a:t>
            </a:r>
            <a:r>
              <a:rPr sz="1600" b="1" spc="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(x ==</a:t>
            </a:r>
            <a:r>
              <a:rPr sz="1600" spc="1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S[mid])</a:t>
            </a:r>
            <a:endParaRPr sz="1600" dirty="0">
              <a:latin typeface="Courier New"/>
              <a:cs typeface="Courier New"/>
            </a:endParaRPr>
          </a:p>
          <a:p>
            <a:pPr marL="1220470">
              <a:lnSpc>
                <a:spcPts val="1345"/>
              </a:lnSpc>
            </a:pP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location</a:t>
            </a:r>
            <a:r>
              <a:rPr sz="1600" spc="-2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sz="1600" spc="-3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mid;</a:t>
            </a:r>
            <a:endParaRPr sz="1600" dirty="0">
              <a:latin typeface="Courier New"/>
              <a:cs typeface="Courier New"/>
            </a:endParaRPr>
          </a:p>
          <a:p>
            <a:pPr marL="1220470" marR="1988185" indent="-733425">
              <a:lnSpc>
                <a:spcPts val="1540"/>
              </a:lnSpc>
              <a:spcBef>
                <a:spcPts val="175"/>
              </a:spcBef>
            </a:pPr>
            <a:r>
              <a:rPr sz="1600" b="1" spc="-5" dirty="0">
                <a:solidFill>
                  <a:srgbClr val="3E3D00"/>
                </a:solidFill>
                <a:latin typeface="Courier New"/>
                <a:cs typeface="Courier New"/>
              </a:rPr>
              <a:t>else if</a:t>
            </a:r>
            <a:r>
              <a:rPr sz="1600" b="1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(x &lt;</a:t>
            </a:r>
            <a:r>
              <a:rPr sz="1600" spc="-1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S[mid]) 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high</a:t>
            </a:r>
            <a:r>
              <a:rPr sz="1600" spc="-2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sz="1600" spc="-2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mid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 –</a:t>
            </a:r>
            <a:r>
              <a:rPr sz="1600" spc="-2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5" dirty="0">
                <a:solidFill>
                  <a:srgbClr val="3E3D00"/>
                </a:solidFill>
                <a:latin typeface="Courier New"/>
                <a:cs typeface="Courier New"/>
              </a:rPr>
              <a:t>1;</a:t>
            </a:r>
            <a:endParaRPr sz="1600" dirty="0">
              <a:latin typeface="Courier New"/>
              <a:cs typeface="Courier New"/>
            </a:endParaRPr>
          </a:p>
          <a:p>
            <a:pPr marL="487680">
              <a:lnSpc>
                <a:spcPts val="1350"/>
              </a:lnSpc>
            </a:pPr>
            <a:r>
              <a:rPr sz="1600" b="1" spc="-5" dirty="0">
                <a:solidFill>
                  <a:srgbClr val="3E3D00"/>
                </a:solidFill>
                <a:latin typeface="Courier New"/>
                <a:cs typeface="Courier New"/>
              </a:rPr>
              <a:t>else</a:t>
            </a:r>
            <a:endParaRPr sz="1600" dirty="0">
              <a:latin typeface="Courier New"/>
              <a:cs typeface="Courier New"/>
            </a:endParaRPr>
          </a:p>
          <a:p>
            <a:pPr marL="1220470">
              <a:lnSpc>
                <a:spcPts val="1535"/>
              </a:lnSpc>
            </a:pP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low</a:t>
            </a:r>
            <a:r>
              <a:rPr sz="1600" spc="-2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sz="1600" spc="-2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mid</a:t>
            </a:r>
            <a:r>
              <a:rPr sz="1600" spc="-1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+</a:t>
            </a:r>
            <a:r>
              <a:rPr sz="1600" spc="-1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1;</a:t>
            </a:r>
            <a:endParaRPr sz="1600" dirty="0">
              <a:latin typeface="Courier New"/>
              <a:cs typeface="Courier New"/>
            </a:endParaRPr>
          </a:p>
          <a:p>
            <a:pPr marL="243204">
              <a:lnSpc>
                <a:spcPts val="1535"/>
              </a:lnSpc>
            </a:pP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ts val="1730"/>
              </a:lnSpc>
            </a:pP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8916" y="5385917"/>
            <a:ext cx="75704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6225" indent="-26416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276860" algn="l"/>
              </a:tabLst>
            </a:pPr>
            <a:r>
              <a:rPr sz="2000" u="sng" dirty="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while-</a:t>
            </a:r>
            <a:r>
              <a:rPr sz="2000" u="sng" dirty="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에스코어 드림 3 Light" panose="020B0303030302020204" pitchFamily="34" charset="-127"/>
                <a:cs typeface="Malgun Gothic"/>
              </a:rPr>
              <a:t>루프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sz="2000" spc="-5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아직</a:t>
            </a:r>
            <a:r>
              <a:rPr sz="2000" spc="-19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검사할</a:t>
            </a:r>
            <a:r>
              <a:rPr sz="2000" spc="-22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항목이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있고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,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x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를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찾지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못했나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(location=0)?</a:t>
            </a:r>
            <a:endParaRPr sz="2000" dirty="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38365" y="423481"/>
            <a:ext cx="1437640" cy="581025"/>
            <a:chOff x="638365" y="423481"/>
            <a:chExt cx="1437640" cy="581025"/>
          </a:xfrm>
        </p:grpSpPr>
        <p:sp>
          <p:nvSpPr>
            <p:cNvPr id="9" name="object 9"/>
            <p:cNvSpPr/>
            <p:nvPr/>
          </p:nvSpPr>
          <p:spPr>
            <a:xfrm>
              <a:off x="643127" y="428244"/>
              <a:ext cx="1428115" cy="571500"/>
            </a:xfrm>
            <a:custGeom>
              <a:avLst/>
              <a:gdLst/>
              <a:ahLst/>
              <a:cxnLst/>
              <a:rect l="l" t="t" r="r" b="b"/>
              <a:pathLst>
                <a:path w="1428114" h="571500">
                  <a:moveTo>
                    <a:pt x="1332738" y="0"/>
                  </a:moveTo>
                  <a:lnTo>
                    <a:pt x="95250" y="0"/>
                  </a:lnTo>
                  <a:lnTo>
                    <a:pt x="58175" y="7489"/>
                  </a:lnTo>
                  <a:lnTo>
                    <a:pt x="27898" y="27908"/>
                  </a:lnTo>
                  <a:lnTo>
                    <a:pt x="7485" y="58185"/>
                  </a:lnTo>
                  <a:lnTo>
                    <a:pt x="0" y="95250"/>
                  </a:lnTo>
                  <a:lnTo>
                    <a:pt x="0" y="476250"/>
                  </a:lnTo>
                  <a:lnTo>
                    <a:pt x="7485" y="513314"/>
                  </a:lnTo>
                  <a:lnTo>
                    <a:pt x="27898" y="543591"/>
                  </a:lnTo>
                  <a:lnTo>
                    <a:pt x="58175" y="564010"/>
                  </a:lnTo>
                  <a:lnTo>
                    <a:pt x="95250" y="571500"/>
                  </a:lnTo>
                  <a:lnTo>
                    <a:pt x="1332738" y="571500"/>
                  </a:lnTo>
                  <a:lnTo>
                    <a:pt x="1369802" y="564010"/>
                  </a:lnTo>
                  <a:lnTo>
                    <a:pt x="1400079" y="543591"/>
                  </a:lnTo>
                  <a:lnTo>
                    <a:pt x="1420498" y="513314"/>
                  </a:lnTo>
                  <a:lnTo>
                    <a:pt x="1427988" y="476250"/>
                  </a:lnTo>
                  <a:lnTo>
                    <a:pt x="1427988" y="95250"/>
                  </a:lnTo>
                  <a:lnTo>
                    <a:pt x="1420498" y="58185"/>
                  </a:lnTo>
                  <a:lnTo>
                    <a:pt x="1400079" y="27908"/>
                  </a:lnTo>
                  <a:lnTo>
                    <a:pt x="1369802" y="7489"/>
                  </a:lnTo>
                  <a:lnTo>
                    <a:pt x="1332738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3127" y="428244"/>
              <a:ext cx="1428115" cy="571500"/>
            </a:xfrm>
            <a:custGeom>
              <a:avLst/>
              <a:gdLst/>
              <a:ahLst/>
              <a:cxnLst/>
              <a:rect l="l" t="t" r="r" b="b"/>
              <a:pathLst>
                <a:path w="1428114" h="571500">
                  <a:moveTo>
                    <a:pt x="0" y="95250"/>
                  </a:moveTo>
                  <a:lnTo>
                    <a:pt x="7485" y="58185"/>
                  </a:lnTo>
                  <a:lnTo>
                    <a:pt x="27898" y="27908"/>
                  </a:lnTo>
                  <a:lnTo>
                    <a:pt x="58175" y="7489"/>
                  </a:lnTo>
                  <a:lnTo>
                    <a:pt x="95250" y="0"/>
                  </a:lnTo>
                  <a:lnTo>
                    <a:pt x="1332738" y="0"/>
                  </a:lnTo>
                  <a:lnTo>
                    <a:pt x="1369802" y="7489"/>
                  </a:lnTo>
                  <a:lnTo>
                    <a:pt x="1400079" y="27908"/>
                  </a:lnTo>
                  <a:lnTo>
                    <a:pt x="1420498" y="58185"/>
                  </a:lnTo>
                  <a:lnTo>
                    <a:pt x="1427988" y="95250"/>
                  </a:lnTo>
                  <a:lnTo>
                    <a:pt x="1427988" y="476250"/>
                  </a:lnTo>
                  <a:lnTo>
                    <a:pt x="1420498" y="513314"/>
                  </a:lnTo>
                  <a:lnTo>
                    <a:pt x="1400079" y="543591"/>
                  </a:lnTo>
                  <a:lnTo>
                    <a:pt x="1369802" y="564010"/>
                  </a:lnTo>
                  <a:lnTo>
                    <a:pt x="1332738" y="571500"/>
                  </a:lnTo>
                  <a:lnTo>
                    <a:pt x="95250" y="571500"/>
                  </a:lnTo>
                  <a:lnTo>
                    <a:pt x="58175" y="564010"/>
                  </a:lnTo>
                  <a:lnTo>
                    <a:pt x="27898" y="543591"/>
                  </a:lnTo>
                  <a:lnTo>
                    <a:pt x="7485" y="513314"/>
                  </a:lnTo>
                  <a:lnTo>
                    <a:pt x="0" y="476250"/>
                  </a:lnTo>
                  <a:lnTo>
                    <a:pt x="0" y="95250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49604" y="507949"/>
            <a:ext cx="940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E3D00"/>
                </a:solidFill>
                <a:latin typeface="Times New Roman"/>
                <a:cs typeface="Times New Roman"/>
              </a:rPr>
              <a:t>Alg</a:t>
            </a:r>
            <a:r>
              <a:rPr sz="2400" spc="-8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E3D00"/>
                </a:solidFill>
                <a:latin typeface="Times New Roman"/>
                <a:cs typeface="Times New Roman"/>
              </a:rPr>
              <a:t>1.5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spc="25" dirty="0"/>
              <a:t>48</a:t>
            </a:fld>
            <a:endParaRPr spc="25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934" y="2152192"/>
            <a:ext cx="121513" cy="13075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07744" y="2008758"/>
            <a:ext cx="7215505" cy="1306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447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이분검색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알고리즘으로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키를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찾기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위해서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S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에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있는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항목을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몇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개  나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검색해야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하는</a:t>
            </a:r>
            <a:r>
              <a:rPr sz="20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가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?</a:t>
            </a:r>
            <a:endParaRPr sz="2000" dirty="0">
              <a:latin typeface="Times New Roman"/>
              <a:cs typeface="Times New Roman"/>
            </a:endParaRPr>
          </a:p>
          <a:p>
            <a:pPr marL="413384" marR="5080" indent="-287020">
              <a:lnSpc>
                <a:spcPct val="100000"/>
              </a:lnSpc>
              <a:spcBef>
                <a:spcPts val="4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  <a:tab pos="414020" algn="l"/>
              </a:tabLst>
            </a:pP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w</a:t>
            </a:r>
            <a:r>
              <a:rPr sz="2000" spc="10" dirty="0">
                <a:solidFill>
                  <a:srgbClr val="3E3D00"/>
                </a:solidFill>
                <a:latin typeface="Times New Roman"/>
                <a:cs typeface="Times New Roman"/>
              </a:rPr>
              <a:t>h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l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e</a:t>
            </a:r>
            <a:r>
              <a:rPr sz="2000" spc="-2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문을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수행할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때마다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검색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대상의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총</a:t>
            </a:r>
            <a:r>
              <a:rPr sz="2000" spc="-2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크기가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반</a:t>
            </a:r>
            <a:r>
              <a:rPr sz="2000" spc="-2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씩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감소하  기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때문에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최악의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경우라도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lg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+</a:t>
            </a:r>
            <a:r>
              <a:rPr sz="2000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개만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검사하면</a:t>
            </a:r>
            <a:r>
              <a:rPr sz="2000" spc="-229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된다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23353" y="923353"/>
            <a:ext cx="1582420" cy="581025"/>
            <a:chOff x="923353" y="923353"/>
            <a:chExt cx="1582420" cy="581025"/>
          </a:xfrm>
        </p:grpSpPr>
        <p:sp>
          <p:nvSpPr>
            <p:cNvPr id="5" name="object 5"/>
            <p:cNvSpPr/>
            <p:nvPr/>
          </p:nvSpPr>
          <p:spPr>
            <a:xfrm>
              <a:off x="928116" y="928116"/>
              <a:ext cx="1572895" cy="571500"/>
            </a:xfrm>
            <a:custGeom>
              <a:avLst/>
              <a:gdLst/>
              <a:ahLst/>
              <a:cxnLst/>
              <a:rect l="l" t="t" r="r" b="b"/>
              <a:pathLst>
                <a:path w="1572895" h="571500">
                  <a:moveTo>
                    <a:pt x="1477517" y="0"/>
                  </a:moveTo>
                  <a:lnTo>
                    <a:pt x="95250" y="0"/>
                  </a:lnTo>
                  <a:lnTo>
                    <a:pt x="58175" y="7489"/>
                  </a:lnTo>
                  <a:lnTo>
                    <a:pt x="27898" y="27908"/>
                  </a:lnTo>
                  <a:lnTo>
                    <a:pt x="7485" y="58185"/>
                  </a:lnTo>
                  <a:lnTo>
                    <a:pt x="0" y="95250"/>
                  </a:lnTo>
                  <a:lnTo>
                    <a:pt x="0" y="476250"/>
                  </a:lnTo>
                  <a:lnTo>
                    <a:pt x="7485" y="513314"/>
                  </a:lnTo>
                  <a:lnTo>
                    <a:pt x="27898" y="543591"/>
                  </a:lnTo>
                  <a:lnTo>
                    <a:pt x="58175" y="564010"/>
                  </a:lnTo>
                  <a:lnTo>
                    <a:pt x="95250" y="571500"/>
                  </a:lnTo>
                  <a:lnTo>
                    <a:pt x="1477517" y="571500"/>
                  </a:lnTo>
                  <a:lnTo>
                    <a:pt x="1514582" y="564010"/>
                  </a:lnTo>
                  <a:lnTo>
                    <a:pt x="1544859" y="543591"/>
                  </a:lnTo>
                  <a:lnTo>
                    <a:pt x="1565278" y="513314"/>
                  </a:lnTo>
                  <a:lnTo>
                    <a:pt x="1572767" y="476250"/>
                  </a:lnTo>
                  <a:lnTo>
                    <a:pt x="1572767" y="95250"/>
                  </a:lnTo>
                  <a:lnTo>
                    <a:pt x="1565278" y="58185"/>
                  </a:lnTo>
                  <a:lnTo>
                    <a:pt x="1544859" y="27908"/>
                  </a:lnTo>
                  <a:lnTo>
                    <a:pt x="1514582" y="7489"/>
                  </a:lnTo>
                  <a:lnTo>
                    <a:pt x="1477517" y="0"/>
                  </a:lnTo>
                  <a:close/>
                </a:path>
              </a:pathLst>
            </a:custGeom>
            <a:solidFill>
              <a:srgbClr val="FFFF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28116" y="928116"/>
              <a:ext cx="1572895" cy="571500"/>
            </a:xfrm>
            <a:custGeom>
              <a:avLst/>
              <a:gdLst/>
              <a:ahLst/>
              <a:cxnLst/>
              <a:rect l="l" t="t" r="r" b="b"/>
              <a:pathLst>
                <a:path w="1572895" h="571500">
                  <a:moveTo>
                    <a:pt x="0" y="95250"/>
                  </a:moveTo>
                  <a:lnTo>
                    <a:pt x="7485" y="58185"/>
                  </a:lnTo>
                  <a:lnTo>
                    <a:pt x="27898" y="27908"/>
                  </a:lnTo>
                  <a:lnTo>
                    <a:pt x="58175" y="7489"/>
                  </a:lnTo>
                  <a:lnTo>
                    <a:pt x="95250" y="0"/>
                  </a:lnTo>
                  <a:lnTo>
                    <a:pt x="1477517" y="0"/>
                  </a:lnTo>
                  <a:lnTo>
                    <a:pt x="1514582" y="7489"/>
                  </a:lnTo>
                  <a:lnTo>
                    <a:pt x="1544859" y="27908"/>
                  </a:lnTo>
                  <a:lnTo>
                    <a:pt x="1565278" y="58185"/>
                  </a:lnTo>
                  <a:lnTo>
                    <a:pt x="1572767" y="95250"/>
                  </a:lnTo>
                  <a:lnTo>
                    <a:pt x="1572767" y="476250"/>
                  </a:lnTo>
                  <a:lnTo>
                    <a:pt x="1565278" y="513314"/>
                  </a:lnTo>
                  <a:lnTo>
                    <a:pt x="1544859" y="543591"/>
                  </a:lnTo>
                  <a:lnTo>
                    <a:pt x="1514582" y="564010"/>
                  </a:lnTo>
                  <a:lnTo>
                    <a:pt x="1477517" y="571500"/>
                  </a:lnTo>
                  <a:lnTo>
                    <a:pt x="95250" y="571500"/>
                  </a:lnTo>
                  <a:lnTo>
                    <a:pt x="58175" y="564010"/>
                  </a:lnTo>
                  <a:lnTo>
                    <a:pt x="27898" y="543591"/>
                  </a:lnTo>
                  <a:lnTo>
                    <a:pt x="7485" y="513314"/>
                  </a:lnTo>
                  <a:lnTo>
                    <a:pt x="0" y="476250"/>
                  </a:lnTo>
                  <a:lnTo>
                    <a:pt x="0" y="95250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90980" y="1008075"/>
            <a:ext cx="12465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E3D00"/>
                </a:solidFill>
                <a:latin typeface="Times New Roman"/>
                <a:cs typeface="Times New Roman"/>
              </a:rPr>
              <a:t>Q</a:t>
            </a:r>
            <a:r>
              <a:rPr sz="2400" spc="-10" dirty="0">
                <a:solidFill>
                  <a:srgbClr val="3E3D00"/>
                </a:solidFill>
                <a:latin typeface="Times New Roman"/>
                <a:cs typeface="Times New Roman"/>
              </a:rPr>
              <a:t>u</a:t>
            </a:r>
            <a:r>
              <a:rPr sz="2400" dirty="0">
                <a:solidFill>
                  <a:srgbClr val="3E3D00"/>
                </a:solidFill>
                <a:latin typeface="Times New Roman"/>
                <a:cs typeface="Times New Roman"/>
              </a:rPr>
              <a:t>est</a:t>
            </a:r>
            <a:r>
              <a:rPr sz="2400" spc="5" dirty="0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3E3D00"/>
                </a:solidFill>
                <a:latin typeface="Times New Roman"/>
                <a:cs typeface="Times New Roman"/>
              </a:rPr>
              <a:t>ons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spc="25" dirty="0"/>
              <a:t>49</a:t>
            </a:fld>
            <a:endParaRPr spc="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5720" y="917910"/>
            <a:ext cx="5043170" cy="849630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1800" dirty="0">
                <a:solidFill>
                  <a:srgbClr val="3E3D00"/>
                </a:solidFill>
                <a:latin typeface="Times New Roman"/>
                <a:cs typeface="Times New Roman"/>
              </a:rPr>
              <a:t>Q</a:t>
            </a:r>
            <a:r>
              <a:rPr sz="1800" spc="-10" dirty="0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r>
              <a:rPr sz="1800" dirty="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sz="1800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화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랑</a:t>
            </a:r>
            <a:r>
              <a:rPr sz="1800" spc="-18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문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제</a:t>
            </a:r>
            <a:r>
              <a:rPr sz="18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1800" spc="-10" dirty="0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sz="1800" dirty="0">
                <a:solidFill>
                  <a:srgbClr val="3E3D00"/>
                </a:solidFill>
                <a:latin typeface="Times New Roman"/>
                <a:cs typeface="Times New Roman"/>
              </a:rPr>
              <a:t>rt </a:t>
            </a:r>
            <a:r>
              <a:rPr sz="1800" spc="-10" dirty="0">
                <a:solidFill>
                  <a:srgbClr val="3E3D00"/>
                </a:solidFill>
                <a:latin typeface="Times New Roman"/>
                <a:cs typeface="Times New Roman"/>
              </a:rPr>
              <a:t>G</a:t>
            </a:r>
            <a:r>
              <a:rPr sz="1800" dirty="0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sz="1800" spc="5" dirty="0">
                <a:solidFill>
                  <a:srgbClr val="3E3D00"/>
                </a:solidFill>
                <a:latin typeface="Times New Roman"/>
                <a:cs typeface="Times New Roman"/>
              </a:rPr>
              <a:t>l</a:t>
            </a:r>
            <a:r>
              <a:rPr sz="1800" dirty="0">
                <a:solidFill>
                  <a:srgbClr val="3E3D00"/>
                </a:solidFill>
                <a:latin typeface="Times New Roman"/>
                <a:cs typeface="Times New Roman"/>
              </a:rPr>
              <a:t>l</a:t>
            </a:r>
            <a:r>
              <a:rPr sz="1800" spc="5" dirty="0">
                <a:solidFill>
                  <a:srgbClr val="3E3D00"/>
                </a:solidFill>
                <a:latin typeface="Times New Roman"/>
                <a:cs typeface="Times New Roman"/>
              </a:rPr>
              <a:t>e</a:t>
            </a:r>
            <a:r>
              <a:rPr sz="1800" dirty="0">
                <a:solidFill>
                  <a:srgbClr val="3E3D00"/>
                </a:solidFill>
                <a:latin typeface="Times New Roman"/>
                <a:cs typeface="Times New Roman"/>
              </a:rPr>
              <a:t>ry</a:t>
            </a:r>
            <a:r>
              <a:rPr sz="1800" spc="-10" dirty="0">
                <a:solidFill>
                  <a:srgbClr val="3E3D00"/>
                </a:solidFill>
                <a:latin typeface="Times New Roman"/>
                <a:cs typeface="Times New Roman"/>
              </a:rPr>
              <a:t> P</a:t>
            </a:r>
            <a:r>
              <a:rPr sz="1800" dirty="0">
                <a:solidFill>
                  <a:srgbClr val="3E3D00"/>
                </a:solidFill>
                <a:latin typeface="Times New Roman"/>
                <a:cs typeface="Times New Roman"/>
              </a:rPr>
              <a:t>roble</a:t>
            </a:r>
            <a:r>
              <a:rPr sz="1800" spc="-10" dirty="0">
                <a:solidFill>
                  <a:srgbClr val="3E3D00"/>
                </a:solidFill>
                <a:latin typeface="Times New Roman"/>
                <a:cs typeface="Times New Roman"/>
              </a:rPr>
              <a:t>m</a:t>
            </a:r>
            <a:r>
              <a:rPr sz="1800" dirty="0">
                <a:solidFill>
                  <a:srgbClr val="3E3D00"/>
                </a:solidFill>
                <a:latin typeface="Times New Roman"/>
                <a:cs typeface="Times New Roman"/>
              </a:rPr>
              <a:t>):</a:t>
            </a:r>
            <a:endParaRPr sz="1800" dirty="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1085"/>
              </a:spcBef>
            </a:pP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모든</a:t>
            </a:r>
            <a:r>
              <a:rPr sz="1800" spc="-19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공간을</a:t>
            </a:r>
            <a:r>
              <a:rPr sz="1800" spc="-17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감시하기</a:t>
            </a:r>
            <a:r>
              <a:rPr sz="1800" spc="-18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위한</a:t>
            </a:r>
            <a:r>
              <a:rPr sz="1800" spc="-19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최소</a:t>
            </a:r>
            <a:r>
              <a:rPr sz="1800" spc="-18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인원</a:t>
            </a:r>
            <a:r>
              <a:rPr sz="1800" spc="-19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배치는</a:t>
            </a:r>
            <a:r>
              <a:rPr sz="1800" dirty="0">
                <a:solidFill>
                  <a:srgbClr val="3E3D00"/>
                </a:solidFill>
                <a:latin typeface="Times New Roman"/>
                <a:cs typeface="Times New Roman"/>
              </a:rPr>
              <a:t>?</a:t>
            </a:r>
            <a:endParaRPr sz="1800" dirty="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102355" y="2555557"/>
            <a:ext cx="2561590" cy="1784985"/>
            <a:chOff x="3102355" y="2555557"/>
            <a:chExt cx="2561590" cy="1784985"/>
          </a:xfrm>
        </p:grpSpPr>
        <p:sp>
          <p:nvSpPr>
            <p:cNvPr id="4" name="object 4"/>
            <p:cNvSpPr/>
            <p:nvPr/>
          </p:nvSpPr>
          <p:spPr>
            <a:xfrm>
              <a:off x="3131819" y="2560320"/>
              <a:ext cx="2527300" cy="1737360"/>
            </a:xfrm>
            <a:custGeom>
              <a:avLst/>
              <a:gdLst/>
              <a:ahLst/>
              <a:cxnLst/>
              <a:rect l="l" t="t" r="r" b="b"/>
              <a:pathLst>
                <a:path w="2527300" h="1737360">
                  <a:moveTo>
                    <a:pt x="531876" y="70103"/>
                  </a:moveTo>
                  <a:lnTo>
                    <a:pt x="531876" y="695325"/>
                  </a:lnTo>
                </a:path>
                <a:path w="2527300" h="1737360">
                  <a:moveTo>
                    <a:pt x="531876" y="694943"/>
                  </a:moveTo>
                  <a:lnTo>
                    <a:pt x="1063879" y="694943"/>
                  </a:lnTo>
                </a:path>
                <a:path w="2527300" h="1737360">
                  <a:moveTo>
                    <a:pt x="1063752" y="694943"/>
                  </a:moveTo>
                  <a:lnTo>
                    <a:pt x="1063752" y="1042288"/>
                  </a:lnTo>
                </a:path>
                <a:path w="2527300" h="1737360">
                  <a:moveTo>
                    <a:pt x="1063879" y="1042415"/>
                  </a:moveTo>
                  <a:lnTo>
                    <a:pt x="0" y="1042415"/>
                  </a:lnTo>
                </a:path>
                <a:path w="2527300" h="1737360">
                  <a:moveTo>
                    <a:pt x="0" y="1042415"/>
                  </a:moveTo>
                  <a:lnTo>
                    <a:pt x="0" y="1459229"/>
                  </a:lnTo>
                </a:path>
                <a:path w="2527300" h="1737360">
                  <a:moveTo>
                    <a:pt x="0" y="1458467"/>
                  </a:moveTo>
                  <a:lnTo>
                    <a:pt x="797941" y="1458467"/>
                  </a:lnTo>
                </a:path>
                <a:path w="2527300" h="1737360">
                  <a:moveTo>
                    <a:pt x="798576" y="1458467"/>
                  </a:moveTo>
                  <a:lnTo>
                    <a:pt x="798576" y="1736343"/>
                  </a:lnTo>
                </a:path>
                <a:path w="2527300" h="1737360">
                  <a:moveTo>
                    <a:pt x="798576" y="1737359"/>
                  </a:moveTo>
                  <a:lnTo>
                    <a:pt x="1397000" y="1737359"/>
                  </a:lnTo>
                </a:path>
                <a:path w="2527300" h="1737360">
                  <a:moveTo>
                    <a:pt x="1395983" y="1737105"/>
                  </a:moveTo>
                  <a:lnTo>
                    <a:pt x="1395983" y="1042415"/>
                  </a:lnTo>
                </a:path>
                <a:path w="2527300" h="1737360">
                  <a:moveTo>
                    <a:pt x="1395983" y="1042415"/>
                  </a:moveTo>
                  <a:lnTo>
                    <a:pt x="1927987" y="1042415"/>
                  </a:lnTo>
                </a:path>
                <a:path w="2527300" h="1737360">
                  <a:moveTo>
                    <a:pt x="1927859" y="1042415"/>
                  </a:moveTo>
                  <a:lnTo>
                    <a:pt x="1927859" y="1459229"/>
                  </a:lnTo>
                </a:path>
                <a:path w="2527300" h="1737360">
                  <a:moveTo>
                    <a:pt x="1927859" y="1458467"/>
                  </a:moveTo>
                  <a:lnTo>
                    <a:pt x="2526284" y="1458467"/>
                  </a:lnTo>
                </a:path>
                <a:path w="2527300" h="1737360">
                  <a:moveTo>
                    <a:pt x="2526792" y="1459102"/>
                  </a:moveTo>
                  <a:lnTo>
                    <a:pt x="2526792" y="694943"/>
                  </a:lnTo>
                </a:path>
                <a:path w="2527300" h="1737360">
                  <a:moveTo>
                    <a:pt x="2527300" y="694943"/>
                  </a:moveTo>
                  <a:lnTo>
                    <a:pt x="2228088" y="694943"/>
                  </a:lnTo>
                </a:path>
                <a:path w="2527300" h="1737360">
                  <a:moveTo>
                    <a:pt x="2228088" y="694689"/>
                  </a:moveTo>
                  <a:lnTo>
                    <a:pt x="2228088" y="0"/>
                  </a:lnTo>
                </a:path>
                <a:path w="2527300" h="1737360">
                  <a:moveTo>
                    <a:pt x="2227834" y="0"/>
                  </a:moveTo>
                  <a:lnTo>
                    <a:pt x="1662683" y="0"/>
                  </a:lnTo>
                </a:path>
                <a:path w="2527300" h="1737360">
                  <a:moveTo>
                    <a:pt x="1662683" y="0"/>
                  </a:moveTo>
                  <a:lnTo>
                    <a:pt x="1662683" y="868299"/>
                  </a:lnTo>
                </a:path>
                <a:path w="2527300" h="1737360">
                  <a:moveTo>
                    <a:pt x="1661921" y="868679"/>
                  </a:moveTo>
                  <a:lnTo>
                    <a:pt x="1395983" y="868679"/>
                  </a:lnTo>
                </a:path>
                <a:path w="2527300" h="1737360">
                  <a:moveTo>
                    <a:pt x="1395983" y="868933"/>
                  </a:moveTo>
                  <a:lnTo>
                    <a:pt x="1395983" y="70103"/>
                  </a:lnTo>
                </a:path>
                <a:path w="2527300" h="1737360">
                  <a:moveTo>
                    <a:pt x="1396365" y="70103"/>
                  </a:moveTo>
                  <a:lnTo>
                    <a:pt x="531876" y="70103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87889" y="3032569"/>
              <a:ext cx="168021" cy="1451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21973" y="3844861"/>
              <a:ext cx="168021" cy="14516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734562" y="2719577"/>
              <a:ext cx="1488440" cy="1069975"/>
            </a:xfrm>
            <a:custGeom>
              <a:avLst/>
              <a:gdLst/>
              <a:ahLst/>
              <a:cxnLst/>
              <a:rect l="l" t="t" r="r" b="b"/>
              <a:pathLst>
                <a:path w="1488439" h="1069975">
                  <a:moveTo>
                    <a:pt x="47625" y="261239"/>
                  </a:moveTo>
                  <a:lnTo>
                    <a:pt x="28575" y="261239"/>
                  </a:lnTo>
                  <a:lnTo>
                    <a:pt x="28575" y="318389"/>
                  </a:lnTo>
                  <a:lnTo>
                    <a:pt x="47625" y="318389"/>
                  </a:lnTo>
                  <a:lnTo>
                    <a:pt x="47625" y="261239"/>
                  </a:lnTo>
                  <a:close/>
                </a:path>
                <a:path w="1488439" h="1069975">
                  <a:moveTo>
                    <a:pt x="47625" y="185039"/>
                  </a:moveTo>
                  <a:lnTo>
                    <a:pt x="28575" y="185039"/>
                  </a:lnTo>
                  <a:lnTo>
                    <a:pt x="28575" y="242189"/>
                  </a:lnTo>
                  <a:lnTo>
                    <a:pt x="47625" y="242189"/>
                  </a:lnTo>
                  <a:lnTo>
                    <a:pt x="47625" y="185039"/>
                  </a:lnTo>
                  <a:close/>
                </a:path>
                <a:path w="1488439" h="1069975">
                  <a:moveTo>
                    <a:pt x="47625" y="108839"/>
                  </a:moveTo>
                  <a:lnTo>
                    <a:pt x="28575" y="108839"/>
                  </a:lnTo>
                  <a:lnTo>
                    <a:pt x="28575" y="165989"/>
                  </a:lnTo>
                  <a:lnTo>
                    <a:pt x="47625" y="165989"/>
                  </a:lnTo>
                  <a:lnTo>
                    <a:pt x="47625" y="108839"/>
                  </a:lnTo>
                  <a:close/>
                </a:path>
                <a:path w="1488439" h="1069975">
                  <a:moveTo>
                    <a:pt x="76200" y="76200"/>
                  </a:move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28575" y="76200"/>
                  </a:lnTo>
                  <a:lnTo>
                    <a:pt x="28575" y="89789"/>
                  </a:lnTo>
                  <a:lnTo>
                    <a:pt x="47625" y="89789"/>
                  </a:lnTo>
                  <a:lnTo>
                    <a:pt x="47625" y="76200"/>
                  </a:lnTo>
                  <a:lnTo>
                    <a:pt x="76200" y="76200"/>
                  </a:lnTo>
                  <a:close/>
                </a:path>
                <a:path w="1488439" h="1069975">
                  <a:moveTo>
                    <a:pt x="179197" y="419354"/>
                  </a:moveTo>
                  <a:lnTo>
                    <a:pt x="122047" y="418719"/>
                  </a:lnTo>
                  <a:lnTo>
                    <a:pt x="121793" y="437769"/>
                  </a:lnTo>
                  <a:lnTo>
                    <a:pt x="178943" y="438404"/>
                  </a:lnTo>
                  <a:lnTo>
                    <a:pt x="179197" y="419354"/>
                  </a:lnTo>
                  <a:close/>
                </a:path>
                <a:path w="1488439" h="1069975">
                  <a:moveTo>
                    <a:pt x="255397" y="420243"/>
                  </a:moveTo>
                  <a:lnTo>
                    <a:pt x="198247" y="419608"/>
                  </a:lnTo>
                  <a:lnTo>
                    <a:pt x="197993" y="438658"/>
                  </a:lnTo>
                  <a:lnTo>
                    <a:pt x="255143" y="439293"/>
                  </a:lnTo>
                  <a:lnTo>
                    <a:pt x="255397" y="420243"/>
                  </a:lnTo>
                  <a:close/>
                </a:path>
                <a:path w="1488439" h="1069975">
                  <a:moveTo>
                    <a:pt x="331597" y="421005"/>
                  </a:moveTo>
                  <a:lnTo>
                    <a:pt x="274447" y="420370"/>
                  </a:lnTo>
                  <a:lnTo>
                    <a:pt x="274193" y="439420"/>
                  </a:lnTo>
                  <a:lnTo>
                    <a:pt x="331343" y="440055"/>
                  </a:lnTo>
                  <a:lnTo>
                    <a:pt x="331597" y="421005"/>
                  </a:lnTo>
                  <a:close/>
                </a:path>
                <a:path w="1488439" h="1069975">
                  <a:moveTo>
                    <a:pt x="407797" y="421894"/>
                  </a:moveTo>
                  <a:lnTo>
                    <a:pt x="350647" y="421259"/>
                  </a:lnTo>
                  <a:lnTo>
                    <a:pt x="350393" y="440309"/>
                  </a:lnTo>
                  <a:lnTo>
                    <a:pt x="407543" y="440944"/>
                  </a:lnTo>
                  <a:lnTo>
                    <a:pt x="407797" y="421894"/>
                  </a:lnTo>
                  <a:close/>
                </a:path>
                <a:path w="1488439" h="1069975">
                  <a:moveTo>
                    <a:pt x="540232" y="441706"/>
                  </a:moveTo>
                  <a:lnTo>
                    <a:pt x="483743" y="441706"/>
                  </a:lnTo>
                  <a:lnTo>
                    <a:pt x="481660" y="441706"/>
                  </a:lnTo>
                  <a:lnTo>
                    <a:pt x="481330" y="470281"/>
                  </a:lnTo>
                  <a:lnTo>
                    <a:pt x="540232" y="441706"/>
                  </a:lnTo>
                  <a:close/>
                </a:path>
                <a:path w="1488439" h="1069975">
                  <a:moveTo>
                    <a:pt x="558038" y="433070"/>
                  </a:moveTo>
                  <a:lnTo>
                    <a:pt x="482219" y="394081"/>
                  </a:lnTo>
                  <a:lnTo>
                    <a:pt x="481876" y="422643"/>
                  </a:lnTo>
                  <a:lnTo>
                    <a:pt x="426847" y="422021"/>
                  </a:lnTo>
                  <a:lnTo>
                    <a:pt x="426593" y="441071"/>
                  </a:lnTo>
                  <a:lnTo>
                    <a:pt x="481660" y="441693"/>
                  </a:lnTo>
                  <a:lnTo>
                    <a:pt x="483743" y="441693"/>
                  </a:lnTo>
                  <a:lnTo>
                    <a:pt x="540270" y="441693"/>
                  </a:lnTo>
                  <a:lnTo>
                    <a:pt x="558038" y="433070"/>
                  </a:lnTo>
                  <a:close/>
                </a:path>
                <a:path w="1488439" h="1069975">
                  <a:moveTo>
                    <a:pt x="1200277" y="578485"/>
                  </a:moveTo>
                  <a:lnTo>
                    <a:pt x="1126236" y="536448"/>
                  </a:lnTo>
                  <a:lnTo>
                    <a:pt x="1137031" y="620903"/>
                  </a:lnTo>
                  <a:lnTo>
                    <a:pt x="1160716" y="605015"/>
                  </a:lnTo>
                  <a:lnTo>
                    <a:pt x="1175385" y="626872"/>
                  </a:lnTo>
                  <a:lnTo>
                    <a:pt x="1191260" y="616331"/>
                  </a:lnTo>
                  <a:lnTo>
                    <a:pt x="1176578" y="594372"/>
                  </a:lnTo>
                  <a:lnTo>
                    <a:pt x="1192314" y="583819"/>
                  </a:lnTo>
                  <a:lnTo>
                    <a:pt x="1200277" y="578485"/>
                  </a:lnTo>
                  <a:close/>
                </a:path>
                <a:path w="1488439" h="1069975">
                  <a:moveTo>
                    <a:pt x="1233678" y="679577"/>
                  </a:moveTo>
                  <a:lnTo>
                    <a:pt x="1201928" y="632079"/>
                  </a:lnTo>
                  <a:lnTo>
                    <a:pt x="1186053" y="642747"/>
                  </a:lnTo>
                  <a:lnTo>
                    <a:pt x="1217930" y="690245"/>
                  </a:lnTo>
                  <a:lnTo>
                    <a:pt x="1233678" y="679577"/>
                  </a:lnTo>
                  <a:close/>
                </a:path>
                <a:path w="1488439" h="1069975">
                  <a:moveTo>
                    <a:pt x="1276096" y="742823"/>
                  </a:moveTo>
                  <a:lnTo>
                    <a:pt x="1244346" y="695452"/>
                  </a:lnTo>
                  <a:lnTo>
                    <a:pt x="1228471" y="705993"/>
                  </a:lnTo>
                  <a:lnTo>
                    <a:pt x="1260348" y="753491"/>
                  </a:lnTo>
                  <a:lnTo>
                    <a:pt x="1276096" y="742823"/>
                  </a:lnTo>
                  <a:close/>
                </a:path>
                <a:path w="1488439" h="1069975">
                  <a:moveTo>
                    <a:pt x="1318641" y="806196"/>
                  </a:moveTo>
                  <a:lnTo>
                    <a:pt x="1286764" y="758698"/>
                  </a:lnTo>
                  <a:lnTo>
                    <a:pt x="1270889" y="769366"/>
                  </a:lnTo>
                  <a:lnTo>
                    <a:pt x="1302766" y="816737"/>
                  </a:lnTo>
                  <a:lnTo>
                    <a:pt x="1318641" y="806196"/>
                  </a:lnTo>
                  <a:close/>
                </a:path>
                <a:path w="1488439" h="1069975">
                  <a:moveTo>
                    <a:pt x="1361059" y="869454"/>
                  </a:moveTo>
                  <a:lnTo>
                    <a:pt x="1329182" y="821944"/>
                  </a:lnTo>
                  <a:lnTo>
                    <a:pt x="1313434" y="832612"/>
                  </a:lnTo>
                  <a:lnTo>
                    <a:pt x="1345184" y="880110"/>
                  </a:lnTo>
                  <a:lnTo>
                    <a:pt x="1361059" y="869454"/>
                  </a:lnTo>
                  <a:close/>
                </a:path>
                <a:path w="1488439" h="1069975">
                  <a:moveTo>
                    <a:pt x="1403477" y="932688"/>
                  </a:moveTo>
                  <a:lnTo>
                    <a:pt x="1371600" y="885329"/>
                  </a:lnTo>
                  <a:lnTo>
                    <a:pt x="1355852" y="895858"/>
                  </a:lnTo>
                  <a:lnTo>
                    <a:pt x="1387602" y="943356"/>
                  </a:lnTo>
                  <a:lnTo>
                    <a:pt x="1403477" y="932688"/>
                  </a:lnTo>
                  <a:close/>
                </a:path>
                <a:path w="1488439" h="1069975">
                  <a:moveTo>
                    <a:pt x="1445895" y="996061"/>
                  </a:moveTo>
                  <a:lnTo>
                    <a:pt x="1414018" y="948563"/>
                  </a:lnTo>
                  <a:lnTo>
                    <a:pt x="1398270" y="959231"/>
                  </a:lnTo>
                  <a:lnTo>
                    <a:pt x="1430147" y="1006602"/>
                  </a:lnTo>
                  <a:lnTo>
                    <a:pt x="1445895" y="996061"/>
                  </a:lnTo>
                  <a:close/>
                </a:path>
                <a:path w="1488439" h="1069975">
                  <a:moveTo>
                    <a:pt x="1488313" y="1059307"/>
                  </a:moveTo>
                  <a:lnTo>
                    <a:pt x="1456563" y="1011809"/>
                  </a:lnTo>
                  <a:lnTo>
                    <a:pt x="1440688" y="1022477"/>
                  </a:lnTo>
                  <a:lnTo>
                    <a:pt x="1472565" y="1069975"/>
                  </a:lnTo>
                  <a:lnTo>
                    <a:pt x="1488313" y="1059307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09361" y="3911219"/>
              <a:ext cx="236092" cy="7569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102355" y="3037840"/>
              <a:ext cx="446405" cy="96520"/>
            </a:xfrm>
            <a:custGeom>
              <a:avLst/>
              <a:gdLst/>
              <a:ahLst/>
              <a:cxnLst/>
              <a:rect l="l" t="t" r="r" b="b"/>
              <a:pathLst>
                <a:path w="446404" h="96519">
                  <a:moveTo>
                    <a:pt x="2539" y="0"/>
                  </a:moveTo>
                  <a:lnTo>
                    <a:pt x="0" y="18796"/>
                  </a:lnTo>
                  <a:lnTo>
                    <a:pt x="56642" y="26288"/>
                  </a:lnTo>
                  <a:lnTo>
                    <a:pt x="59181" y="7493"/>
                  </a:lnTo>
                  <a:lnTo>
                    <a:pt x="2539" y="0"/>
                  </a:lnTo>
                  <a:close/>
                </a:path>
                <a:path w="446404" h="96519">
                  <a:moveTo>
                    <a:pt x="78105" y="9906"/>
                  </a:moveTo>
                  <a:lnTo>
                    <a:pt x="75564" y="28829"/>
                  </a:lnTo>
                  <a:lnTo>
                    <a:pt x="132206" y="36322"/>
                  </a:lnTo>
                  <a:lnTo>
                    <a:pt x="134746" y="17525"/>
                  </a:lnTo>
                  <a:lnTo>
                    <a:pt x="78105" y="9906"/>
                  </a:lnTo>
                  <a:close/>
                </a:path>
                <a:path w="446404" h="96519">
                  <a:moveTo>
                    <a:pt x="153543" y="19938"/>
                  </a:moveTo>
                  <a:lnTo>
                    <a:pt x="151130" y="38862"/>
                  </a:lnTo>
                  <a:lnTo>
                    <a:pt x="207771" y="46355"/>
                  </a:lnTo>
                  <a:lnTo>
                    <a:pt x="210311" y="27432"/>
                  </a:lnTo>
                  <a:lnTo>
                    <a:pt x="153543" y="19938"/>
                  </a:lnTo>
                  <a:close/>
                </a:path>
                <a:path w="446404" h="96519">
                  <a:moveTo>
                    <a:pt x="229107" y="29972"/>
                  </a:moveTo>
                  <a:lnTo>
                    <a:pt x="226694" y="48895"/>
                  </a:lnTo>
                  <a:lnTo>
                    <a:pt x="283336" y="56387"/>
                  </a:lnTo>
                  <a:lnTo>
                    <a:pt x="285749" y="37464"/>
                  </a:lnTo>
                  <a:lnTo>
                    <a:pt x="229107" y="29972"/>
                  </a:lnTo>
                  <a:close/>
                </a:path>
                <a:path w="446404" h="96519">
                  <a:moveTo>
                    <a:pt x="304672" y="40005"/>
                  </a:moveTo>
                  <a:lnTo>
                    <a:pt x="302132" y="58927"/>
                  </a:lnTo>
                  <a:lnTo>
                    <a:pt x="358774" y="66421"/>
                  </a:lnTo>
                  <a:lnTo>
                    <a:pt x="361315" y="47498"/>
                  </a:lnTo>
                  <a:lnTo>
                    <a:pt x="304672" y="40005"/>
                  </a:lnTo>
                  <a:close/>
                </a:path>
                <a:path w="446404" h="96519">
                  <a:moveTo>
                    <a:pt x="375793" y="20574"/>
                  </a:moveTo>
                  <a:lnTo>
                    <a:pt x="365759" y="96138"/>
                  </a:lnTo>
                  <a:lnTo>
                    <a:pt x="442969" y="69469"/>
                  </a:lnTo>
                  <a:lnTo>
                    <a:pt x="382143" y="69469"/>
                  </a:lnTo>
                  <a:lnTo>
                    <a:pt x="377697" y="68961"/>
                  </a:lnTo>
                  <a:lnTo>
                    <a:pt x="380238" y="50037"/>
                  </a:lnTo>
                  <a:lnTo>
                    <a:pt x="419283" y="50037"/>
                  </a:lnTo>
                  <a:lnTo>
                    <a:pt x="375793" y="20574"/>
                  </a:lnTo>
                  <a:close/>
                </a:path>
                <a:path w="446404" h="96519">
                  <a:moveTo>
                    <a:pt x="380238" y="50037"/>
                  </a:moveTo>
                  <a:lnTo>
                    <a:pt x="377697" y="68961"/>
                  </a:lnTo>
                  <a:lnTo>
                    <a:pt x="382143" y="69469"/>
                  </a:lnTo>
                  <a:lnTo>
                    <a:pt x="384556" y="50546"/>
                  </a:lnTo>
                  <a:lnTo>
                    <a:pt x="380238" y="50037"/>
                  </a:lnTo>
                  <a:close/>
                </a:path>
                <a:path w="446404" h="96519">
                  <a:moveTo>
                    <a:pt x="419283" y="50037"/>
                  </a:moveTo>
                  <a:lnTo>
                    <a:pt x="380238" y="50037"/>
                  </a:lnTo>
                  <a:lnTo>
                    <a:pt x="384556" y="50546"/>
                  </a:lnTo>
                  <a:lnTo>
                    <a:pt x="382143" y="69469"/>
                  </a:lnTo>
                  <a:lnTo>
                    <a:pt x="442969" y="69469"/>
                  </a:lnTo>
                  <a:lnTo>
                    <a:pt x="446278" y="68325"/>
                  </a:lnTo>
                  <a:lnTo>
                    <a:pt x="419283" y="50037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45636" y="3925824"/>
              <a:ext cx="358139" cy="41440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479294" y="2887726"/>
            <a:ext cx="59690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감시원</a:t>
            </a:r>
            <a:endParaRPr sz="1500" dirty="0">
              <a:latin typeface="에스코어 드림 3 Light" panose="020B0303030302020204" pitchFamily="34" charset="-127"/>
              <a:cs typeface="Malgun Gothic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spc="25" dirty="0"/>
              <a:t>5</a:t>
            </a:fld>
            <a:endParaRPr spc="25" dirty="0"/>
          </a:p>
        </p:txBody>
      </p:sp>
      <p:sp>
        <p:nvSpPr>
          <p:cNvPr id="12" name="object 12"/>
          <p:cNvSpPr txBox="1"/>
          <p:nvPr/>
        </p:nvSpPr>
        <p:spPr>
          <a:xfrm>
            <a:off x="4019169" y="4500498"/>
            <a:ext cx="9410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화랑공간</a:t>
            </a:r>
            <a:endParaRPr sz="1800" dirty="0">
              <a:latin typeface="에스코어 드림 3 Light" panose="020B0303030302020204" pitchFamily="34" charset="-127"/>
              <a:cs typeface="Malgun Gothic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spc="25" dirty="0"/>
              <a:t>50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5989" y="845565"/>
            <a:ext cx="4433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순차검색</a:t>
            </a:r>
            <a:r>
              <a:rPr spc="-365" dirty="0"/>
              <a:t> </a:t>
            </a:r>
            <a:r>
              <a:rPr spc="-5" dirty="0">
                <a:latin typeface="Times New Roman"/>
                <a:cs typeface="Times New Roman"/>
              </a:rPr>
              <a:t>vs.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/>
              <a:t>이분검색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85837" y="1914588"/>
          <a:ext cx="7543799" cy="2785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2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4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7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3875"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2000" dirty="0">
                          <a:solidFill>
                            <a:srgbClr val="D10729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배열의</a:t>
                      </a:r>
                      <a:r>
                        <a:rPr sz="2000" spc="-210" dirty="0">
                          <a:solidFill>
                            <a:srgbClr val="D10729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 </a:t>
                      </a:r>
                      <a:r>
                        <a:rPr sz="2000" dirty="0">
                          <a:solidFill>
                            <a:srgbClr val="D10729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크기</a:t>
                      </a:r>
                      <a:endParaRPr sz="20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104139" marB="0">
                    <a:lnL w="28575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28575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2000" dirty="0">
                          <a:solidFill>
                            <a:srgbClr val="D10729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순차검색의</a:t>
                      </a:r>
                      <a:r>
                        <a:rPr sz="2000" spc="-225" dirty="0">
                          <a:solidFill>
                            <a:srgbClr val="D10729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 </a:t>
                      </a:r>
                      <a:r>
                        <a:rPr sz="2000" dirty="0">
                          <a:solidFill>
                            <a:srgbClr val="D10729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비교</a:t>
                      </a:r>
                      <a:r>
                        <a:rPr sz="2000" spc="-215" dirty="0">
                          <a:solidFill>
                            <a:srgbClr val="D10729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 </a:t>
                      </a:r>
                      <a:r>
                        <a:rPr sz="2000" dirty="0">
                          <a:solidFill>
                            <a:srgbClr val="D10729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회수</a:t>
                      </a:r>
                      <a:endParaRPr sz="20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28575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2000" dirty="0">
                          <a:solidFill>
                            <a:srgbClr val="D10729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이분검색의</a:t>
                      </a:r>
                      <a:r>
                        <a:rPr sz="2000" spc="-225" dirty="0">
                          <a:solidFill>
                            <a:srgbClr val="D10729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 </a:t>
                      </a:r>
                      <a:r>
                        <a:rPr sz="2000" dirty="0">
                          <a:solidFill>
                            <a:srgbClr val="D10729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비교회수</a:t>
                      </a:r>
                      <a:endParaRPr sz="20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28575">
                      <a:solidFill>
                        <a:srgbClr val="3E3D00"/>
                      </a:solidFill>
                      <a:prstDash val="solid"/>
                    </a:lnR>
                    <a:lnT w="28575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000" i="1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lnL w="28575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000" i="1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000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lg</a:t>
                      </a:r>
                      <a:r>
                        <a:rPr sz="2000" spc="-35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i="1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000" i="1" spc="-25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sz="2000" spc="-35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28575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9999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000" spc="5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128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28575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000" spc="5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128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000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28575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2000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1,024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L w="28575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2000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1,024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2710" algn="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2000" spc="-70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28575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2000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1,048,576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L w="28575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2000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1,048,576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2000" spc="5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28575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000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4,294,967,296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28575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2857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000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4,294,967,296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2857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000" spc="5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28575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28575">
                      <a:solidFill>
                        <a:srgbClr val="3E3D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812660" y="1079753"/>
            <a:ext cx="17195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(*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최악의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경우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9764" y="883665"/>
            <a:ext cx="5285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dirty="0">
                <a:latin typeface="Times New Roman"/>
                <a:cs typeface="Times New Roman"/>
              </a:rPr>
              <a:t>n</a:t>
            </a:r>
            <a:r>
              <a:rPr dirty="0"/>
              <a:t>번째</a:t>
            </a:r>
            <a:r>
              <a:rPr spc="-100" dirty="0"/>
              <a:t> </a:t>
            </a:r>
            <a:r>
              <a:rPr dirty="0"/>
              <a:t>피보나찌</a:t>
            </a:r>
            <a:r>
              <a:rPr spc="-100" dirty="0"/>
              <a:t> </a:t>
            </a:r>
            <a:r>
              <a:rPr dirty="0"/>
              <a:t>수</a:t>
            </a:r>
            <a:r>
              <a:rPr spc="-100" dirty="0"/>
              <a:t> </a:t>
            </a:r>
            <a:r>
              <a:rPr dirty="0"/>
              <a:t>구하기</a:t>
            </a:r>
          </a:p>
        </p:txBody>
      </p:sp>
      <p:sp>
        <p:nvSpPr>
          <p:cNvPr id="3" name="object 3"/>
          <p:cNvSpPr/>
          <p:nvPr/>
        </p:nvSpPr>
        <p:spPr>
          <a:xfrm>
            <a:off x="1844040" y="3184664"/>
            <a:ext cx="1286510" cy="317500"/>
          </a:xfrm>
          <a:custGeom>
            <a:avLst/>
            <a:gdLst/>
            <a:ahLst/>
            <a:cxnLst/>
            <a:rect l="l" t="t" r="r" b="b"/>
            <a:pathLst>
              <a:path w="1286510" h="317500">
                <a:moveTo>
                  <a:pt x="217919" y="0"/>
                </a:moveTo>
                <a:lnTo>
                  <a:pt x="155448" y="0"/>
                </a:lnTo>
                <a:lnTo>
                  <a:pt x="70104" y="0"/>
                </a:lnTo>
                <a:lnTo>
                  <a:pt x="0" y="0"/>
                </a:lnTo>
                <a:lnTo>
                  <a:pt x="0" y="316979"/>
                </a:lnTo>
                <a:lnTo>
                  <a:pt x="70104" y="316979"/>
                </a:lnTo>
                <a:lnTo>
                  <a:pt x="155448" y="316979"/>
                </a:lnTo>
                <a:lnTo>
                  <a:pt x="217919" y="316979"/>
                </a:lnTo>
                <a:lnTo>
                  <a:pt x="217919" y="0"/>
                </a:lnTo>
                <a:close/>
              </a:path>
              <a:path w="1286510" h="317500">
                <a:moveTo>
                  <a:pt x="989063" y="0"/>
                </a:moveTo>
                <a:lnTo>
                  <a:pt x="989063" y="0"/>
                </a:lnTo>
                <a:lnTo>
                  <a:pt x="217932" y="0"/>
                </a:lnTo>
                <a:lnTo>
                  <a:pt x="217932" y="316979"/>
                </a:lnTo>
                <a:lnTo>
                  <a:pt x="989063" y="316979"/>
                </a:lnTo>
                <a:lnTo>
                  <a:pt x="989063" y="0"/>
                </a:lnTo>
                <a:close/>
              </a:path>
              <a:path w="1286510" h="317500">
                <a:moveTo>
                  <a:pt x="1286256" y="0"/>
                </a:moveTo>
                <a:lnTo>
                  <a:pt x="1200912" y="0"/>
                </a:lnTo>
                <a:lnTo>
                  <a:pt x="1144524" y="0"/>
                </a:lnTo>
                <a:lnTo>
                  <a:pt x="1059180" y="0"/>
                </a:lnTo>
                <a:lnTo>
                  <a:pt x="989076" y="0"/>
                </a:lnTo>
                <a:lnTo>
                  <a:pt x="989076" y="316979"/>
                </a:lnTo>
                <a:lnTo>
                  <a:pt x="1059180" y="316979"/>
                </a:lnTo>
                <a:lnTo>
                  <a:pt x="1144524" y="316979"/>
                </a:lnTo>
                <a:lnTo>
                  <a:pt x="1200912" y="316979"/>
                </a:lnTo>
                <a:lnTo>
                  <a:pt x="1286256" y="316979"/>
                </a:lnTo>
                <a:lnTo>
                  <a:pt x="128625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4544" y="1957832"/>
            <a:ext cx="3634104" cy="1136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2000" u="sng" dirty="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에스코어 드림 3 Light" panose="020B0303030302020204" pitchFamily="34" charset="-127"/>
                <a:cs typeface="Malgun Gothic"/>
              </a:rPr>
              <a:t>피보나</a:t>
            </a:r>
            <a:r>
              <a:rPr sz="2000" u="sng" spc="-5" dirty="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에스코어 드림 3 Light" panose="020B0303030302020204" pitchFamily="34" charset="-127"/>
                <a:cs typeface="Malgun Gothic"/>
              </a:rPr>
              <a:t>찌</a:t>
            </a:r>
            <a:r>
              <a:rPr sz="2000" u="sng" dirty="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(Fibo</a:t>
            </a:r>
            <a:r>
              <a:rPr sz="2000" u="sng" spc="-15" dirty="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000" u="sng" dirty="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acc</a:t>
            </a:r>
            <a:r>
              <a:rPr sz="2000" u="sng" spc="-10" dirty="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2000" u="sng" dirty="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)</a:t>
            </a:r>
            <a:r>
              <a:rPr sz="2000" u="sng" spc="-35" dirty="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에스코어 드림 3 Light" panose="020B0303030302020204" pitchFamily="34" charset="-127"/>
                <a:cs typeface="Malgun Gothic"/>
              </a:rPr>
              <a:t>수열의</a:t>
            </a:r>
            <a:r>
              <a:rPr sz="2000" u="sng" spc="-215" dirty="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u="sng" dirty="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에스코어 드림 3 Light" panose="020B0303030302020204" pitchFamily="34" charset="-127"/>
                <a:cs typeface="Malgun Gothic"/>
              </a:rPr>
              <a:t>정의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 dirty="0">
              <a:latin typeface="에스코어 드림 3 Light" panose="020B0303030302020204" pitchFamily="34" charset="-127"/>
              <a:cs typeface="Malgun Gothic"/>
            </a:endParaRPr>
          </a:p>
          <a:p>
            <a:pPr marL="939165">
              <a:lnSpc>
                <a:spcPct val="100000"/>
              </a:lnSpc>
            </a:pP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f</a:t>
            </a:r>
            <a:r>
              <a:rPr sz="1950" baseline="-21367" dirty="0">
                <a:solidFill>
                  <a:srgbClr val="3E3D00"/>
                </a:solidFill>
                <a:latin typeface="Times New Roman"/>
                <a:cs typeface="Times New Roman"/>
              </a:rPr>
              <a:t>0</a:t>
            </a:r>
            <a:r>
              <a:rPr sz="1950" spc="187" baseline="-21367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sz="2000" spc="-5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0</a:t>
            </a:r>
            <a:endParaRPr sz="2000" dirty="0">
              <a:latin typeface="Times New Roman"/>
              <a:cs typeface="Times New Roman"/>
            </a:endParaRPr>
          </a:p>
          <a:p>
            <a:pPr marL="939165">
              <a:lnSpc>
                <a:spcPct val="100000"/>
              </a:lnSpc>
              <a:spcBef>
                <a:spcPts val="5"/>
              </a:spcBef>
            </a:pP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f</a:t>
            </a:r>
            <a:r>
              <a:rPr sz="1950" spc="7" baseline="-21367" dirty="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sz="1950" spc="179" baseline="-21367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sz="2000" spc="-6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06194" y="3238245"/>
            <a:ext cx="13620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000" i="1" spc="7" baseline="13888" dirty="0">
                <a:solidFill>
                  <a:srgbClr val="3E3D00"/>
                </a:solidFill>
                <a:latin typeface="Times New Roman"/>
                <a:cs typeface="Times New Roman"/>
              </a:rPr>
              <a:t>f</a:t>
            </a:r>
            <a:r>
              <a:rPr sz="1300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1300" spc="15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3000" baseline="13888" dirty="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sz="3000" spc="-52" baseline="13888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3000" i="1" spc="15" baseline="13888" dirty="0">
                <a:solidFill>
                  <a:srgbClr val="3E3D00"/>
                </a:solidFill>
                <a:latin typeface="Times New Roman"/>
                <a:cs typeface="Times New Roman"/>
              </a:rPr>
              <a:t>f</a:t>
            </a:r>
            <a:r>
              <a:rPr sz="1300" spc="10" dirty="0">
                <a:solidFill>
                  <a:srgbClr val="3E3D00"/>
                </a:solidFill>
                <a:latin typeface="Times New Roman"/>
                <a:cs typeface="Times New Roman"/>
              </a:rPr>
              <a:t>n-1</a:t>
            </a:r>
            <a:r>
              <a:rPr sz="1300" spc="15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3000" baseline="13888" dirty="0">
                <a:solidFill>
                  <a:srgbClr val="3E3D00"/>
                </a:solidFill>
                <a:latin typeface="Times New Roman"/>
                <a:cs typeface="Times New Roman"/>
              </a:rPr>
              <a:t>+</a:t>
            </a:r>
            <a:r>
              <a:rPr sz="3000" spc="-44" baseline="13888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3000" i="1" spc="15" baseline="13888" dirty="0">
                <a:solidFill>
                  <a:srgbClr val="3E3D00"/>
                </a:solidFill>
                <a:latin typeface="Times New Roman"/>
                <a:cs typeface="Times New Roman"/>
              </a:rPr>
              <a:t>f</a:t>
            </a:r>
            <a:r>
              <a:rPr sz="1300" spc="10" dirty="0">
                <a:solidFill>
                  <a:srgbClr val="3E3D00"/>
                </a:solidFill>
                <a:latin typeface="Times New Roman"/>
                <a:cs typeface="Times New Roman"/>
              </a:rPr>
              <a:t>n-2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60775" y="3175762"/>
            <a:ext cx="10325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88975" algn="l"/>
              </a:tabLst>
            </a:pP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for</a:t>
            </a:r>
            <a:r>
              <a:rPr sz="2000" spc="48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	</a:t>
            </a:r>
            <a:r>
              <a:rPr sz="2000" dirty="0">
                <a:solidFill>
                  <a:srgbClr val="3E3D00"/>
                </a:solidFill>
                <a:latin typeface="Symbol"/>
                <a:cs typeface="Symbol"/>
              </a:rPr>
              <a:t></a:t>
            </a:r>
            <a:r>
              <a:rPr sz="2000" spc="-8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7244" y="4091381"/>
            <a:ext cx="75203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예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0, 1,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1, 2, 3, 5,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8,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13,</a:t>
            </a:r>
            <a:r>
              <a:rPr sz="2000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21,</a:t>
            </a:r>
            <a:r>
              <a:rPr sz="2000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34,</a:t>
            </a:r>
            <a:r>
              <a:rPr sz="2000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55,</a:t>
            </a:r>
            <a:r>
              <a:rPr sz="2000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89,</a:t>
            </a:r>
            <a:r>
              <a:rPr sz="2000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144,</a:t>
            </a:r>
            <a:r>
              <a:rPr sz="2000" spc="-2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233,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377,</a:t>
            </a:r>
            <a:r>
              <a:rPr sz="2000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610,</a:t>
            </a:r>
            <a:r>
              <a:rPr sz="2000" spc="-2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987,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1597,</a:t>
            </a:r>
            <a:r>
              <a:rPr sz="2000" spc="-4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…</a:t>
            </a:r>
            <a:endParaRPr sz="2000" dirty="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413716" y="4843838"/>
            <a:ext cx="283845" cy="267970"/>
            <a:chOff x="3413716" y="4843838"/>
            <a:chExt cx="283845" cy="267970"/>
          </a:xfrm>
        </p:grpSpPr>
        <p:sp>
          <p:nvSpPr>
            <p:cNvPr id="9" name="object 9"/>
            <p:cNvSpPr/>
            <p:nvPr/>
          </p:nvSpPr>
          <p:spPr>
            <a:xfrm>
              <a:off x="3418980" y="5011717"/>
              <a:ext cx="31750" cy="18415"/>
            </a:xfrm>
            <a:custGeom>
              <a:avLst/>
              <a:gdLst/>
              <a:ahLst/>
              <a:cxnLst/>
              <a:rect l="l" t="t" r="r" b="b"/>
              <a:pathLst>
                <a:path w="31750" h="18414">
                  <a:moveTo>
                    <a:pt x="0" y="18069"/>
                  </a:moveTo>
                  <a:lnTo>
                    <a:pt x="31484" y="0"/>
                  </a:lnTo>
                </a:path>
              </a:pathLst>
            </a:custGeom>
            <a:ln w="105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50465" y="5016736"/>
              <a:ext cx="45720" cy="85090"/>
            </a:xfrm>
            <a:custGeom>
              <a:avLst/>
              <a:gdLst/>
              <a:ahLst/>
              <a:cxnLst/>
              <a:rect l="l" t="t" r="r" b="b"/>
              <a:pathLst>
                <a:path w="45720" h="85089">
                  <a:moveTo>
                    <a:pt x="0" y="0"/>
                  </a:moveTo>
                  <a:lnTo>
                    <a:pt x="45452" y="84817"/>
                  </a:lnTo>
                </a:path>
              </a:pathLst>
            </a:custGeom>
            <a:ln w="205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00913" y="4849109"/>
              <a:ext cx="196850" cy="252729"/>
            </a:xfrm>
            <a:custGeom>
              <a:avLst/>
              <a:gdLst/>
              <a:ahLst/>
              <a:cxnLst/>
              <a:rect l="l" t="t" r="r" b="b"/>
              <a:pathLst>
                <a:path w="196850" h="252729">
                  <a:moveTo>
                    <a:pt x="0" y="252444"/>
                  </a:moveTo>
                  <a:lnTo>
                    <a:pt x="60460" y="0"/>
                  </a:lnTo>
                </a:path>
                <a:path w="196850" h="252729">
                  <a:moveTo>
                    <a:pt x="60460" y="0"/>
                  </a:moveTo>
                  <a:lnTo>
                    <a:pt x="196350" y="0"/>
                  </a:lnTo>
                </a:path>
              </a:pathLst>
            </a:custGeom>
            <a:ln w="105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907071" y="4843838"/>
            <a:ext cx="283210" cy="267970"/>
            <a:chOff x="4907071" y="4843838"/>
            <a:chExt cx="283210" cy="267970"/>
          </a:xfrm>
        </p:grpSpPr>
        <p:sp>
          <p:nvSpPr>
            <p:cNvPr id="13" name="object 13"/>
            <p:cNvSpPr/>
            <p:nvPr/>
          </p:nvSpPr>
          <p:spPr>
            <a:xfrm>
              <a:off x="4912335" y="5011717"/>
              <a:ext cx="31750" cy="18415"/>
            </a:xfrm>
            <a:custGeom>
              <a:avLst/>
              <a:gdLst/>
              <a:ahLst/>
              <a:cxnLst/>
              <a:rect l="l" t="t" r="r" b="b"/>
              <a:pathLst>
                <a:path w="31750" h="18414">
                  <a:moveTo>
                    <a:pt x="0" y="18069"/>
                  </a:moveTo>
                  <a:lnTo>
                    <a:pt x="31402" y="0"/>
                  </a:lnTo>
                </a:path>
              </a:pathLst>
            </a:custGeom>
            <a:ln w="105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43738" y="5016736"/>
              <a:ext cx="45720" cy="85090"/>
            </a:xfrm>
            <a:custGeom>
              <a:avLst/>
              <a:gdLst/>
              <a:ahLst/>
              <a:cxnLst/>
              <a:rect l="l" t="t" r="r" b="b"/>
              <a:pathLst>
                <a:path w="45720" h="85089">
                  <a:moveTo>
                    <a:pt x="0" y="0"/>
                  </a:moveTo>
                  <a:lnTo>
                    <a:pt x="45473" y="84817"/>
                  </a:lnTo>
                </a:path>
              </a:pathLst>
            </a:custGeom>
            <a:ln w="205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94309" y="4849109"/>
              <a:ext cx="196215" cy="252729"/>
            </a:xfrm>
            <a:custGeom>
              <a:avLst/>
              <a:gdLst/>
              <a:ahLst/>
              <a:cxnLst/>
              <a:rect l="l" t="t" r="r" b="b"/>
              <a:pathLst>
                <a:path w="196214" h="252729">
                  <a:moveTo>
                    <a:pt x="0" y="252444"/>
                  </a:moveTo>
                  <a:lnTo>
                    <a:pt x="60358" y="0"/>
                  </a:lnTo>
                </a:path>
                <a:path w="196214" h="252729">
                  <a:moveTo>
                    <a:pt x="60358" y="0"/>
                  </a:moveTo>
                  <a:lnTo>
                    <a:pt x="195758" y="0"/>
                  </a:lnTo>
                </a:path>
              </a:pathLst>
            </a:custGeom>
            <a:ln w="105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2947853" y="5176573"/>
            <a:ext cx="2800985" cy="304165"/>
            <a:chOff x="2947853" y="5176573"/>
            <a:chExt cx="2800985" cy="304165"/>
          </a:xfrm>
        </p:grpSpPr>
        <p:sp>
          <p:nvSpPr>
            <p:cNvPr id="17" name="object 17"/>
            <p:cNvSpPr/>
            <p:nvPr/>
          </p:nvSpPr>
          <p:spPr>
            <a:xfrm>
              <a:off x="4211865" y="5380589"/>
              <a:ext cx="31750" cy="19050"/>
            </a:xfrm>
            <a:custGeom>
              <a:avLst/>
              <a:gdLst/>
              <a:ahLst/>
              <a:cxnLst/>
              <a:rect l="l" t="t" r="r" b="b"/>
              <a:pathLst>
                <a:path w="31750" h="19050">
                  <a:moveTo>
                    <a:pt x="0" y="18569"/>
                  </a:moveTo>
                  <a:lnTo>
                    <a:pt x="31484" y="0"/>
                  </a:lnTo>
                </a:path>
              </a:pathLst>
            </a:custGeom>
            <a:ln w="105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43350" y="5386110"/>
              <a:ext cx="45720" cy="84455"/>
            </a:xfrm>
            <a:custGeom>
              <a:avLst/>
              <a:gdLst/>
              <a:ahLst/>
              <a:cxnLst/>
              <a:rect l="l" t="t" r="r" b="b"/>
              <a:pathLst>
                <a:path w="45720" h="84454">
                  <a:moveTo>
                    <a:pt x="0" y="0"/>
                  </a:moveTo>
                  <a:lnTo>
                    <a:pt x="45452" y="84315"/>
                  </a:lnTo>
                </a:path>
              </a:pathLst>
            </a:custGeom>
            <a:ln w="205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947853" y="5181843"/>
              <a:ext cx="2800985" cy="288925"/>
            </a:xfrm>
            <a:custGeom>
              <a:avLst/>
              <a:gdLst/>
              <a:ahLst/>
              <a:cxnLst/>
              <a:rect l="l" t="t" r="r" b="b"/>
              <a:pathLst>
                <a:path w="2800985" h="288925">
                  <a:moveTo>
                    <a:pt x="1345944" y="288582"/>
                  </a:moveTo>
                  <a:lnTo>
                    <a:pt x="1406405" y="36631"/>
                  </a:lnTo>
                </a:path>
                <a:path w="2800985" h="288925">
                  <a:moveTo>
                    <a:pt x="1406405" y="36631"/>
                  </a:moveTo>
                  <a:lnTo>
                    <a:pt x="1541764" y="36631"/>
                  </a:lnTo>
                </a:path>
                <a:path w="2800985" h="288925">
                  <a:moveTo>
                    <a:pt x="0" y="0"/>
                  </a:moveTo>
                  <a:lnTo>
                    <a:pt x="2800739" y="0"/>
                  </a:lnTo>
                </a:path>
              </a:pathLst>
            </a:custGeom>
            <a:ln w="105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881845" y="4754796"/>
            <a:ext cx="2891790" cy="76454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65"/>
              </a:spcBef>
              <a:tabLst>
                <a:tab pos="622935" algn="l"/>
                <a:tab pos="2116455" algn="l"/>
              </a:tabLst>
            </a:pPr>
            <a:r>
              <a:rPr sz="1950" spc="10" dirty="0">
                <a:latin typeface="Times New Roman"/>
                <a:cs typeface="Times New Roman"/>
              </a:rPr>
              <a:t>[</a:t>
            </a:r>
            <a:r>
              <a:rPr sz="1950" spc="-195" dirty="0">
                <a:latin typeface="Times New Roman"/>
                <a:cs typeface="Times New Roman"/>
              </a:rPr>
              <a:t>(</a:t>
            </a:r>
            <a:r>
              <a:rPr sz="1950" spc="135" dirty="0">
                <a:latin typeface="Times New Roman"/>
                <a:cs typeface="Times New Roman"/>
              </a:rPr>
              <a:t>1</a:t>
            </a:r>
            <a:r>
              <a:rPr sz="1950" dirty="0">
                <a:latin typeface="Symbol"/>
                <a:cs typeface="Symbol"/>
              </a:rPr>
              <a:t>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120" dirty="0">
                <a:latin typeface="Times New Roman"/>
                <a:cs typeface="Times New Roman"/>
              </a:rPr>
              <a:t>5</a:t>
            </a:r>
            <a:r>
              <a:rPr sz="1950" dirty="0">
                <a:latin typeface="Times New Roman"/>
                <a:cs typeface="Times New Roman"/>
              </a:rPr>
              <a:t>)</a:t>
            </a:r>
            <a:r>
              <a:rPr sz="1950" spc="-204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/</a:t>
            </a:r>
            <a:r>
              <a:rPr sz="1950" spc="-15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Times New Roman"/>
                <a:cs typeface="Times New Roman"/>
              </a:rPr>
              <a:t>2</a:t>
            </a:r>
            <a:r>
              <a:rPr sz="1950" dirty="0">
                <a:latin typeface="Times New Roman"/>
                <a:cs typeface="Times New Roman"/>
              </a:rPr>
              <a:t>]</a:t>
            </a:r>
            <a:r>
              <a:rPr sz="1725" i="1" spc="-7" baseline="43478" dirty="0">
                <a:latin typeface="Times New Roman"/>
                <a:cs typeface="Times New Roman"/>
              </a:rPr>
              <a:t>n</a:t>
            </a:r>
            <a:r>
              <a:rPr sz="1725" i="1" baseline="43478" dirty="0">
                <a:latin typeface="Times New Roman"/>
                <a:cs typeface="Times New Roman"/>
              </a:rPr>
              <a:t> </a:t>
            </a:r>
            <a:r>
              <a:rPr sz="1725" i="1" spc="-67" baseline="43478" dirty="0">
                <a:latin typeface="Times New Roman"/>
                <a:cs typeface="Times New Roman"/>
              </a:rPr>
              <a:t> </a:t>
            </a:r>
            <a:r>
              <a:rPr sz="1950" spc="165" dirty="0">
                <a:latin typeface="Symbol"/>
                <a:cs typeface="Symbol"/>
              </a:rPr>
              <a:t></a:t>
            </a:r>
            <a:r>
              <a:rPr sz="1950" spc="10" dirty="0">
                <a:latin typeface="Times New Roman"/>
                <a:cs typeface="Times New Roman"/>
              </a:rPr>
              <a:t>[</a:t>
            </a:r>
            <a:r>
              <a:rPr sz="1950" spc="-195" dirty="0">
                <a:latin typeface="Times New Roman"/>
                <a:cs typeface="Times New Roman"/>
              </a:rPr>
              <a:t>(</a:t>
            </a:r>
            <a:r>
              <a:rPr sz="1950" spc="140" dirty="0">
                <a:latin typeface="Times New Roman"/>
                <a:cs typeface="Times New Roman"/>
              </a:rPr>
              <a:t>1</a:t>
            </a:r>
            <a:r>
              <a:rPr sz="1950" dirty="0">
                <a:latin typeface="Symbol"/>
                <a:cs typeface="Symbol"/>
              </a:rPr>
              <a:t>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120" dirty="0">
                <a:latin typeface="Times New Roman"/>
                <a:cs typeface="Times New Roman"/>
              </a:rPr>
              <a:t>5</a:t>
            </a:r>
            <a:r>
              <a:rPr sz="1950" dirty="0">
                <a:latin typeface="Times New Roman"/>
                <a:cs typeface="Times New Roman"/>
              </a:rPr>
              <a:t>)</a:t>
            </a:r>
            <a:r>
              <a:rPr sz="1950" spc="-204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/</a:t>
            </a:r>
            <a:r>
              <a:rPr sz="1950" spc="-15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Times New Roman"/>
                <a:cs typeface="Times New Roman"/>
              </a:rPr>
              <a:t>2</a:t>
            </a:r>
            <a:r>
              <a:rPr sz="1950" spc="-5" dirty="0">
                <a:latin typeface="Times New Roman"/>
                <a:cs typeface="Times New Roman"/>
              </a:rPr>
              <a:t>]</a:t>
            </a:r>
            <a:r>
              <a:rPr sz="1725" i="1" spc="-7" baseline="43478" dirty="0">
                <a:latin typeface="Times New Roman"/>
                <a:cs typeface="Times New Roman"/>
              </a:rPr>
              <a:t>n</a:t>
            </a:r>
            <a:endParaRPr sz="1725" baseline="43478">
              <a:latin typeface="Times New Roman"/>
              <a:cs typeface="Times New Roman"/>
            </a:endParaRPr>
          </a:p>
          <a:p>
            <a:pPr marL="191770" algn="ctr">
              <a:lnSpc>
                <a:spcPct val="100000"/>
              </a:lnSpc>
              <a:spcBef>
                <a:spcPts val="570"/>
              </a:spcBef>
            </a:pPr>
            <a:r>
              <a:rPr sz="1950" dirty="0">
                <a:latin typeface="Times New Roman"/>
                <a:cs typeface="Times New Roman"/>
              </a:rPr>
              <a:t>5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spc="25" dirty="0"/>
              <a:t>51</a:t>
            </a:fld>
            <a:endParaRPr spc="25" dirty="0"/>
          </a:p>
        </p:txBody>
      </p:sp>
      <p:sp>
        <p:nvSpPr>
          <p:cNvPr id="21" name="object 21"/>
          <p:cNvSpPr txBox="1"/>
          <p:nvPr/>
        </p:nvSpPr>
        <p:spPr>
          <a:xfrm>
            <a:off x="2474590" y="4981910"/>
            <a:ext cx="452120" cy="3251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1950" i="1" spc="55" dirty="0">
                <a:latin typeface="Times New Roman"/>
                <a:cs typeface="Times New Roman"/>
              </a:rPr>
              <a:t>f</a:t>
            </a:r>
            <a:r>
              <a:rPr sz="1725" i="1" spc="82" baseline="-24154" dirty="0">
                <a:latin typeface="Times New Roman"/>
                <a:cs typeface="Times New Roman"/>
              </a:rPr>
              <a:t>n</a:t>
            </a:r>
            <a:r>
              <a:rPr sz="1725" i="1" spc="442" baseline="-24154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Symbol"/>
                <a:cs typeface="Symbol"/>
              </a:rPr>
              <a:t>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94882" y="5316092"/>
            <a:ext cx="2355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예제</a:t>
            </a:r>
            <a:r>
              <a:rPr sz="1800" spc="-19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dirty="0">
                <a:solidFill>
                  <a:srgbClr val="3E3D00"/>
                </a:solidFill>
                <a:latin typeface="Times New Roman"/>
                <a:cs typeface="Times New Roman"/>
              </a:rPr>
              <a:t>B.9</a:t>
            </a:r>
            <a:r>
              <a:rPr sz="1800" spc="-1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D00"/>
                </a:solidFill>
                <a:latin typeface="Times New Roman"/>
                <a:cs typeface="Times New Roman"/>
              </a:rPr>
              <a:t>in</a:t>
            </a:r>
            <a:r>
              <a:rPr sz="1800" spc="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D00"/>
                </a:solidFill>
                <a:latin typeface="Times New Roman"/>
                <a:cs typeface="Times New Roman"/>
              </a:rPr>
              <a:t>app</a:t>
            </a:r>
            <a:r>
              <a:rPr sz="1800" spc="5" dirty="0">
                <a:solidFill>
                  <a:srgbClr val="3E3D00"/>
                </a:solidFill>
                <a:latin typeface="Times New Roman"/>
                <a:cs typeface="Times New Roman"/>
              </a:rPr>
              <a:t>e</a:t>
            </a:r>
            <a:r>
              <a:rPr sz="1800" dirty="0">
                <a:solidFill>
                  <a:srgbClr val="3E3D00"/>
                </a:solidFill>
                <a:latin typeface="Times New Roman"/>
                <a:cs typeface="Times New Roman"/>
              </a:rPr>
              <a:t>ndix</a:t>
            </a:r>
            <a:r>
              <a:rPr sz="1800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D00"/>
                </a:solidFill>
                <a:latin typeface="Times New Roman"/>
                <a:cs typeface="Times New Roman"/>
              </a:rPr>
              <a:t>B)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58417" y="3509589"/>
            <a:ext cx="405130" cy="377825"/>
            <a:chOff x="3258417" y="3509589"/>
            <a:chExt cx="405130" cy="377825"/>
          </a:xfrm>
        </p:grpSpPr>
        <p:sp>
          <p:nvSpPr>
            <p:cNvPr id="3" name="object 3"/>
            <p:cNvSpPr/>
            <p:nvPr/>
          </p:nvSpPr>
          <p:spPr>
            <a:xfrm>
              <a:off x="3265738" y="3745818"/>
              <a:ext cx="45085" cy="26034"/>
            </a:xfrm>
            <a:custGeom>
              <a:avLst/>
              <a:gdLst/>
              <a:ahLst/>
              <a:cxnLst/>
              <a:rect l="l" t="t" r="r" b="b"/>
              <a:pathLst>
                <a:path w="45085" h="26035">
                  <a:moveTo>
                    <a:pt x="0" y="25632"/>
                  </a:moveTo>
                  <a:lnTo>
                    <a:pt x="44887" y="0"/>
                  </a:lnTo>
                </a:path>
              </a:pathLst>
            </a:custGeom>
            <a:ln w="146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310626" y="3753137"/>
              <a:ext cx="65405" cy="119380"/>
            </a:xfrm>
            <a:custGeom>
              <a:avLst/>
              <a:gdLst/>
              <a:ahLst/>
              <a:cxnLst/>
              <a:rect l="l" t="t" r="r" b="b"/>
              <a:pathLst>
                <a:path w="65404" h="119379">
                  <a:moveTo>
                    <a:pt x="0" y="0"/>
                  </a:moveTo>
                  <a:lnTo>
                    <a:pt x="65032" y="119040"/>
                  </a:lnTo>
                </a:path>
              </a:pathLst>
            </a:custGeom>
            <a:ln w="293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82980" y="3516912"/>
              <a:ext cx="280670" cy="355600"/>
            </a:xfrm>
            <a:custGeom>
              <a:avLst/>
              <a:gdLst/>
              <a:ahLst/>
              <a:cxnLst/>
              <a:rect l="l" t="t" r="r" b="b"/>
              <a:pathLst>
                <a:path w="280670" h="355600">
                  <a:moveTo>
                    <a:pt x="0" y="355264"/>
                  </a:moveTo>
                  <a:lnTo>
                    <a:pt x="86149" y="0"/>
                  </a:lnTo>
                </a:path>
                <a:path w="280670" h="355600">
                  <a:moveTo>
                    <a:pt x="86149" y="0"/>
                  </a:moveTo>
                  <a:lnTo>
                    <a:pt x="280415" y="0"/>
                  </a:lnTo>
                </a:path>
              </a:pathLst>
            </a:custGeom>
            <a:ln w="146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2805700" y="3985720"/>
            <a:ext cx="887094" cy="0"/>
          </a:xfrm>
          <a:custGeom>
            <a:avLst/>
            <a:gdLst/>
            <a:ahLst/>
            <a:cxnLst/>
            <a:rect l="l" t="t" r="r" b="b"/>
            <a:pathLst>
              <a:path w="887095">
                <a:moveTo>
                  <a:pt x="0" y="0"/>
                </a:moveTo>
                <a:lnTo>
                  <a:pt x="887036" y="0"/>
                </a:lnTo>
              </a:path>
            </a:pathLst>
          </a:custGeom>
          <a:ln w="146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154066" y="3983959"/>
            <a:ext cx="201930" cy="4476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50" spc="10" dirty="0">
                <a:latin typeface="Times New Roman"/>
                <a:cs typeface="Times New Roman"/>
              </a:rPr>
              <a:t>2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42048" y="3709236"/>
            <a:ext cx="2202180" cy="4476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4125" spc="15" baseline="35353" dirty="0">
                <a:latin typeface="Times New Roman"/>
                <a:cs typeface="Times New Roman"/>
              </a:rPr>
              <a:t>5</a:t>
            </a:r>
            <a:r>
              <a:rPr sz="4125" spc="502" baseline="35353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Symbol"/>
                <a:cs typeface="Symbol"/>
              </a:rPr>
              <a:t></a:t>
            </a:r>
            <a:r>
              <a:rPr sz="2750" spc="-350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Times New Roman"/>
                <a:cs typeface="Times New Roman"/>
              </a:rPr>
              <a:t>1.61803.....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50778" y="3487649"/>
            <a:ext cx="975360" cy="4476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4125" i="1" spc="7" baseline="-35353" dirty="0">
                <a:latin typeface="Times New Roman"/>
                <a:cs typeface="Times New Roman"/>
              </a:rPr>
              <a:t>r</a:t>
            </a:r>
            <a:r>
              <a:rPr sz="4125" i="1" spc="75" baseline="-35353" dirty="0">
                <a:latin typeface="Times New Roman"/>
                <a:cs typeface="Times New Roman"/>
              </a:rPr>
              <a:t> </a:t>
            </a:r>
            <a:r>
              <a:rPr sz="4125" spc="15" baseline="-35353" dirty="0">
                <a:latin typeface="Symbol"/>
                <a:cs typeface="Symbol"/>
              </a:rPr>
              <a:t></a:t>
            </a:r>
            <a:r>
              <a:rPr sz="4125" spc="-225" baseline="-35353" dirty="0">
                <a:latin typeface="Times New Roman"/>
                <a:cs typeface="Times New Roman"/>
              </a:rPr>
              <a:t> </a:t>
            </a:r>
            <a:r>
              <a:rPr sz="2750" spc="114" dirty="0">
                <a:latin typeface="Times New Roman"/>
                <a:cs typeface="Times New Roman"/>
              </a:rPr>
              <a:t>1</a:t>
            </a:r>
            <a:r>
              <a:rPr sz="2750" spc="114" dirty="0">
                <a:latin typeface="Symbol"/>
                <a:cs typeface="Symbol"/>
              </a:rPr>
              <a:t>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38452" y="865377"/>
            <a:ext cx="15373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Golden</a:t>
            </a:r>
            <a:r>
              <a:rPr sz="2000" spc="-8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Ratio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619705" y="2257345"/>
            <a:ext cx="708025" cy="0"/>
          </a:xfrm>
          <a:custGeom>
            <a:avLst/>
            <a:gdLst/>
            <a:ahLst/>
            <a:cxnLst/>
            <a:rect l="l" t="t" r="r" b="b"/>
            <a:pathLst>
              <a:path w="708025">
                <a:moveTo>
                  <a:pt x="0" y="0"/>
                </a:moveTo>
                <a:lnTo>
                  <a:pt x="707439" y="0"/>
                </a:lnTo>
              </a:path>
            </a:pathLst>
          </a:custGeom>
          <a:ln w="146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01008" y="2257345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604" y="0"/>
                </a:lnTo>
              </a:path>
            </a:pathLst>
          </a:custGeom>
          <a:ln w="146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5592736" y="1683926"/>
            <a:ext cx="1888489" cy="1019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2100" marR="43180" indent="-241935">
              <a:lnSpc>
                <a:spcPct val="118600"/>
              </a:lnSpc>
              <a:spcBef>
                <a:spcPts val="95"/>
              </a:spcBef>
              <a:tabLst>
                <a:tab pos="1129030" algn="l"/>
              </a:tabLst>
            </a:pPr>
            <a:r>
              <a:rPr sz="2750" i="1" spc="10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2750" i="1" spc="-1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00000"/>
                </a:solidFill>
                <a:latin typeface="Symbol"/>
                <a:cs typeface="Symbol"/>
              </a:rPr>
              <a:t></a:t>
            </a:r>
            <a:r>
              <a:rPr sz="2750" spc="-2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750" i="1" spc="10" dirty="0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sz="2750" i="1" spc="1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125" spc="15" baseline="-35353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4125" spc="277" baseline="-3535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750" i="1" spc="10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2750" i="1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125" spc="15" baseline="-35353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4125" spc="-75" baseline="-3535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125" i="1" spc="7" baseline="-35353" dirty="0">
                <a:solidFill>
                  <a:srgbClr val="000000"/>
                </a:solidFill>
                <a:latin typeface="Times New Roman"/>
                <a:cs typeface="Times New Roman"/>
              </a:rPr>
              <a:t>r  </a:t>
            </a:r>
            <a:r>
              <a:rPr sz="2750" i="1" spc="10" dirty="0">
                <a:solidFill>
                  <a:srgbClr val="000000"/>
                </a:solidFill>
                <a:latin typeface="Times New Roman"/>
                <a:cs typeface="Times New Roman"/>
              </a:rPr>
              <a:t>a	b</a:t>
            </a:r>
            <a:endParaRPr sz="2750">
              <a:latin typeface="Times New Roman"/>
              <a:cs typeface="Times New Roman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25433" y="2057209"/>
            <a:ext cx="81153" cy="8115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57409" y="2057209"/>
            <a:ext cx="81152" cy="8115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62081" y="2057209"/>
            <a:ext cx="82676" cy="81152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2354833" y="1757933"/>
            <a:ext cx="21583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76275" algn="l"/>
                <a:tab pos="1753235" algn="l"/>
                <a:tab pos="2145030" algn="l"/>
              </a:tabLst>
            </a:pPr>
            <a:r>
              <a:rPr sz="2000" i="1" u="heavy" dirty="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 	a	b	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30372" y="2527807"/>
            <a:ext cx="4527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+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401823" y="2225039"/>
            <a:ext cx="2065020" cy="341630"/>
          </a:xfrm>
          <a:custGeom>
            <a:avLst/>
            <a:gdLst/>
            <a:ahLst/>
            <a:cxnLst/>
            <a:rect l="l" t="t" r="r" b="b"/>
            <a:pathLst>
              <a:path w="2065020" h="341630">
                <a:moveTo>
                  <a:pt x="2065020" y="0"/>
                </a:moveTo>
                <a:lnTo>
                  <a:pt x="2057687" y="53937"/>
                </a:lnTo>
                <a:lnTo>
                  <a:pt x="2037266" y="100791"/>
                </a:lnTo>
                <a:lnTo>
                  <a:pt x="2006123" y="137745"/>
                </a:lnTo>
                <a:lnTo>
                  <a:pt x="1966622" y="161982"/>
                </a:lnTo>
                <a:lnTo>
                  <a:pt x="1921128" y="170687"/>
                </a:lnTo>
                <a:lnTo>
                  <a:pt x="1176401" y="170687"/>
                </a:lnTo>
                <a:lnTo>
                  <a:pt x="1130907" y="179393"/>
                </a:lnTo>
                <a:lnTo>
                  <a:pt x="1091406" y="203630"/>
                </a:lnTo>
                <a:lnTo>
                  <a:pt x="1060263" y="240584"/>
                </a:lnTo>
                <a:lnTo>
                  <a:pt x="1039842" y="287438"/>
                </a:lnTo>
                <a:lnTo>
                  <a:pt x="1032510" y="341375"/>
                </a:lnTo>
                <a:lnTo>
                  <a:pt x="1025177" y="287438"/>
                </a:lnTo>
                <a:lnTo>
                  <a:pt x="1004756" y="240584"/>
                </a:lnTo>
                <a:lnTo>
                  <a:pt x="973613" y="203630"/>
                </a:lnTo>
                <a:lnTo>
                  <a:pt x="934112" y="179393"/>
                </a:lnTo>
                <a:lnTo>
                  <a:pt x="888618" y="170687"/>
                </a:lnTo>
                <a:lnTo>
                  <a:pt x="143890" y="170687"/>
                </a:lnTo>
                <a:lnTo>
                  <a:pt x="98397" y="161982"/>
                </a:lnTo>
                <a:lnTo>
                  <a:pt x="58896" y="137745"/>
                </a:lnTo>
                <a:lnTo>
                  <a:pt x="27753" y="100791"/>
                </a:lnTo>
                <a:lnTo>
                  <a:pt x="7332" y="53937"/>
                </a:lnTo>
                <a:lnTo>
                  <a:pt x="0" y="0"/>
                </a:lnTo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spc="25" dirty="0"/>
              <a:t>52</a:t>
            </a:fld>
            <a:endParaRPr spc="25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2119" y="727075"/>
            <a:ext cx="67710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피보나찌</a:t>
            </a:r>
            <a:r>
              <a:rPr spc="-100" dirty="0"/>
              <a:t> </a:t>
            </a:r>
            <a:r>
              <a:rPr dirty="0"/>
              <a:t>수</a:t>
            </a:r>
            <a:r>
              <a:rPr spc="-90" dirty="0"/>
              <a:t> </a:t>
            </a:r>
            <a:r>
              <a:rPr spc="35" dirty="0"/>
              <a:t>구하기(재귀적</a:t>
            </a:r>
            <a:r>
              <a:rPr spc="-90" dirty="0"/>
              <a:t> </a:t>
            </a:r>
            <a:r>
              <a:rPr spc="80" dirty="0"/>
              <a:t>방법)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934" y="2152192"/>
            <a:ext cx="121513" cy="130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07744" y="1948408"/>
            <a:ext cx="384492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문</a:t>
            </a:r>
            <a:r>
              <a:rPr sz="20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제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sz="2000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번째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피보나찌</a:t>
            </a:r>
            <a:r>
              <a:rPr sz="2000" spc="-22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수를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구하</a:t>
            </a:r>
            <a:r>
              <a:rPr sz="20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라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. 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입</a:t>
            </a:r>
            <a:r>
              <a:rPr sz="20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력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sz="2000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양수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출</a:t>
            </a:r>
            <a:r>
              <a:rPr sz="20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력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sz="2000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번째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피보나찌</a:t>
            </a:r>
            <a:r>
              <a:rPr sz="2000" spc="-229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수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알고리즘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934" y="2517952"/>
            <a:ext cx="121513" cy="13075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934" y="2883712"/>
            <a:ext cx="121513" cy="13075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934" y="3249472"/>
            <a:ext cx="121513" cy="13075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267711" y="3933444"/>
            <a:ext cx="4011295" cy="156972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228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0"/>
              </a:spcBef>
            </a:pPr>
            <a:r>
              <a:rPr sz="1600" b="1" spc="-5" dirty="0">
                <a:solidFill>
                  <a:srgbClr val="3E3D00"/>
                </a:solidFill>
                <a:latin typeface="Courier New"/>
                <a:cs typeface="Courier New"/>
              </a:rPr>
              <a:t>int</a:t>
            </a:r>
            <a:r>
              <a:rPr sz="1600" b="1" spc="-1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fib (</a:t>
            </a:r>
            <a:r>
              <a:rPr sz="1600" b="1" spc="-5" dirty="0">
                <a:solidFill>
                  <a:srgbClr val="3E3D00"/>
                </a:solidFill>
                <a:latin typeface="Courier New"/>
                <a:cs typeface="Courier New"/>
              </a:rPr>
              <a:t>int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n)</a:t>
            </a:r>
            <a:r>
              <a:rPr sz="1600" spc="-1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R="2324100" algn="r">
              <a:lnSpc>
                <a:spcPct val="100000"/>
              </a:lnSpc>
            </a:pPr>
            <a:r>
              <a:rPr sz="1600" b="1" spc="-5" dirty="0">
                <a:solidFill>
                  <a:srgbClr val="3E3D00"/>
                </a:solidFill>
                <a:latin typeface="Courier New"/>
                <a:cs typeface="Courier New"/>
              </a:rPr>
              <a:t>if</a:t>
            </a:r>
            <a:r>
              <a:rPr sz="1600" b="1" spc="-3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(n</a:t>
            </a:r>
            <a:r>
              <a:rPr sz="1600" spc="-2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&lt;=</a:t>
            </a:r>
            <a:r>
              <a:rPr sz="1600" spc="-2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1)</a:t>
            </a:r>
            <a:endParaRPr sz="1600">
              <a:latin typeface="Courier New"/>
              <a:cs typeface="Courier New"/>
            </a:endParaRPr>
          </a:p>
          <a:p>
            <a:pPr marR="2321560" algn="r">
              <a:lnSpc>
                <a:spcPct val="100000"/>
              </a:lnSpc>
            </a:pPr>
            <a:r>
              <a:rPr sz="1600" b="1" spc="-5" dirty="0">
                <a:solidFill>
                  <a:srgbClr val="3E3D00"/>
                </a:solidFill>
                <a:latin typeface="Courier New"/>
                <a:cs typeface="Courier New"/>
              </a:rPr>
              <a:t>return</a:t>
            </a:r>
            <a:r>
              <a:rPr sz="1600" b="1" spc="-7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5" dirty="0">
                <a:solidFill>
                  <a:srgbClr val="3E3D00"/>
                </a:solidFill>
                <a:latin typeface="Courier New"/>
                <a:cs typeface="Courier New"/>
              </a:rPr>
              <a:t>n;</a:t>
            </a:r>
            <a:endParaRPr sz="160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</a:pPr>
            <a:r>
              <a:rPr sz="1600" b="1" spc="-5" dirty="0">
                <a:solidFill>
                  <a:srgbClr val="3E3D00"/>
                </a:solidFill>
                <a:latin typeface="Courier New"/>
                <a:cs typeface="Courier New"/>
              </a:rPr>
              <a:t>else</a:t>
            </a:r>
            <a:endParaRPr sz="1600">
              <a:latin typeface="Courier New"/>
              <a:cs typeface="Courier New"/>
            </a:endParaRPr>
          </a:p>
          <a:p>
            <a:pPr marL="579755">
              <a:lnSpc>
                <a:spcPct val="100000"/>
              </a:lnSpc>
            </a:pPr>
            <a:r>
              <a:rPr sz="1600" b="1" spc="-5" dirty="0">
                <a:solidFill>
                  <a:srgbClr val="3E3D00"/>
                </a:solidFill>
                <a:latin typeface="Courier New"/>
                <a:cs typeface="Courier New"/>
              </a:rPr>
              <a:t>return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fib(n-1)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+ fib(n-2);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95109" y="709993"/>
            <a:ext cx="1439545" cy="581025"/>
            <a:chOff x="495109" y="709993"/>
            <a:chExt cx="1439545" cy="581025"/>
          </a:xfrm>
        </p:grpSpPr>
        <p:sp>
          <p:nvSpPr>
            <p:cNvPr id="10" name="object 10"/>
            <p:cNvSpPr/>
            <p:nvPr/>
          </p:nvSpPr>
          <p:spPr>
            <a:xfrm>
              <a:off x="499872" y="714755"/>
              <a:ext cx="1430020" cy="571500"/>
            </a:xfrm>
            <a:custGeom>
              <a:avLst/>
              <a:gdLst/>
              <a:ahLst/>
              <a:cxnLst/>
              <a:rect l="l" t="t" r="r" b="b"/>
              <a:pathLst>
                <a:path w="1430020" h="571500">
                  <a:moveTo>
                    <a:pt x="1334261" y="0"/>
                  </a:moveTo>
                  <a:lnTo>
                    <a:pt x="95250" y="0"/>
                  </a:lnTo>
                  <a:lnTo>
                    <a:pt x="58175" y="7489"/>
                  </a:lnTo>
                  <a:lnTo>
                    <a:pt x="27898" y="27908"/>
                  </a:lnTo>
                  <a:lnTo>
                    <a:pt x="7485" y="58185"/>
                  </a:lnTo>
                  <a:lnTo>
                    <a:pt x="0" y="95250"/>
                  </a:lnTo>
                  <a:lnTo>
                    <a:pt x="0" y="476250"/>
                  </a:lnTo>
                  <a:lnTo>
                    <a:pt x="7485" y="513314"/>
                  </a:lnTo>
                  <a:lnTo>
                    <a:pt x="27898" y="543591"/>
                  </a:lnTo>
                  <a:lnTo>
                    <a:pt x="58175" y="564010"/>
                  </a:lnTo>
                  <a:lnTo>
                    <a:pt x="95250" y="571500"/>
                  </a:lnTo>
                  <a:lnTo>
                    <a:pt x="1334261" y="571500"/>
                  </a:lnTo>
                  <a:lnTo>
                    <a:pt x="1371326" y="564010"/>
                  </a:lnTo>
                  <a:lnTo>
                    <a:pt x="1401603" y="543591"/>
                  </a:lnTo>
                  <a:lnTo>
                    <a:pt x="1422022" y="513314"/>
                  </a:lnTo>
                  <a:lnTo>
                    <a:pt x="1429511" y="476250"/>
                  </a:lnTo>
                  <a:lnTo>
                    <a:pt x="1429511" y="95250"/>
                  </a:lnTo>
                  <a:lnTo>
                    <a:pt x="1422022" y="58185"/>
                  </a:lnTo>
                  <a:lnTo>
                    <a:pt x="1401603" y="27908"/>
                  </a:lnTo>
                  <a:lnTo>
                    <a:pt x="1371326" y="7489"/>
                  </a:lnTo>
                  <a:lnTo>
                    <a:pt x="1334261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9872" y="714755"/>
              <a:ext cx="1430020" cy="571500"/>
            </a:xfrm>
            <a:custGeom>
              <a:avLst/>
              <a:gdLst/>
              <a:ahLst/>
              <a:cxnLst/>
              <a:rect l="l" t="t" r="r" b="b"/>
              <a:pathLst>
                <a:path w="1430020" h="571500">
                  <a:moveTo>
                    <a:pt x="0" y="95250"/>
                  </a:moveTo>
                  <a:lnTo>
                    <a:pt x="7485" y="58185"/>
                  </a:lnTo>
                  <a:lnTo>
                    <a:pt x="27898" y="27908"/>
                  </a:lnTo>
                  <a:lnTo>
                    <a:pt x="58175" y="7489"/>
                  </a:lnTo>
                  <a:lnTo>
                    <a:pt x="95250" y="0"/>
                  </a:lnTo>
                  <a:lnTo>
                    <a:pt x="1334261" y="0"/>
                  </a:lnTo>
                  <a:lnTo>
                    <a:pt x="1371326" y="7489"/>
                  </a:lnTo>
                  <a:lnTo>
                    <a:pt x="1401603" y="27908"/>
                  </a:lnTo>
                  <a:lnTo>
                    <a:pt x="1422022" y="58185"/>
                  </a:lnTo>
                  <a:lnTo>
                    <a:pt x="1429511" y="95250"/>
                  </a:lnTo>
                  <a:lnTo>
                    <a:pt x="1429511" y="476250"/>
                  </a:lnTo>
                  <a:lnTo>
                    <a:pt x="1422022" y="513314"/>
                  </a:lnTo>
                  <a:lnTo>
                    <a:pt x="1401603" y="543591"/>
                  </a:lnTo>
                  <a:lnTo>
                    <a:pt x="1371326" y="564010"/>
                  </a:lnTo>
                  <a:lnTo>
                    <a:pt x="1334261" y="571500"/>
                  </a:lnTo>
                  <a:lnTo>
                    <a:pt x="95250" y="571500"/>
                  </a:lnTo>
                  <a:lnTo>
                    <a:pt x="58175" y="564010"/>
                  </a:lnTo>
                  <a:lnTo>
                    <a:pt x="27898" y="543591"/>
                  </a:lnTo>
                  <a:lnTo>
                    <a:pt x="7485" y="513314"/>
                  </a:lnTo>
                  <a:lnTo>
                    <a:pt x="0" y="476250"/>
                  </a:lnTo>
                  <a:lnTo>
                    <a:pt x="0" y="95250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06958" y="794130"/>
            <a:ext cx="939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E3D00"/>
                </a:solidFill>
                <a:latin typeface="Times New Roman"/>
                <a:cs typeface="Times New Roman"/>
              </a:rPr>
              <a:t>Alg</a:t>
            </a:r>
            <a:r>
              <a:rPr sz="2400" spc="-7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E3D00"/>
                </a:solidFill>
                <a:latin typeface="Times New Roman"/>
                <a:cs typeface="Times New Roman"/>
              </a:rPr>
              <a:t>1.6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spc="25" dirty="0"/>
              <a:t>53</a:t>
            </a:fld>
            <a:endParaRPr spc="25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8916" y="5095189"/>
            <a:ext cx="21583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fib(5)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의</a:t>
            </a:r>
            <a:r>
              <a:rPr sz="2000" spc="-19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재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귀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트리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5946" y="1756333"/>
            <a:ext cx="121513" cy="130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07719" y="1552422"/>
            <a:ext cx="7052309" cy="110490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피보나찌</a:t>
            </a:r>
            <a:r>
              <a:rPr sz="2000" spc="-5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수</a:t>
            </a:r>
            <a:r>
              <a:rPr sz="2000" spc="-4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구하기</a:t>
            </a:r>
            <a:r>
              <a:rPr sz="2000" spc="-6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재귀</a:t>
            </a:r>
            <a:r>
              <a:rPr sz="2000" spc="-4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알고리즘은</a:t>
            </a:r>
            <a:r>
              <a:rPr sz="2000" spc="-7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수행속도가</a:t>
            </a:r>
            <a:r>
              <a:rPr sz="2000" spc="-5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매우</a:t>
            </a:r>
            <a:r>
              <a:rPr sz="2000" spc="-6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5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느리다.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 marL="413384" indent="-287020">
              <a:lnSpc>
                <a:spcPct val="100000"/>
              </a:lnSpc>
              <a:spcBef>
                <a:spcPts val="4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  <a:tab pos="414020" algn="l"/>
              </a:tabLst>
            </a:pPr>
            <a:r>
              <a:rPr sz="2000" spc="7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이유:</a:t>
            </a:r>
            <a:r>
              <a:rPr sz="2000" spc="-6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같은</a:t>
            </a:r>
            <a:r>
              <a:rPr sz="2000" spc="-6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피보나찌</a:t>
            </a:r>
            <a:r>
              <a:rPr sz="2000" spc="-6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수를</a:t>
            </a:r>
            <a:r>
              <a:rPr sz="2000" spc="-5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중복</a:t>
            </a:r>
            <a:r>
              <a:rPr sz="2000" spc="-7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계산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 marL="413384" indent="-287020">
              <a:lnSpc>
                <a:spcPct val="100000"/>
              </a:lnSpc>
              <a:spcBef>
                <a:spcPts val="335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  <a:tab pos="414020" algn="l"/>
              </a:tabLst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예</a:t>
            </a:r>
            <a:r>
              <a:rPr sz="2000" spc="229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:</a:t>
            </a:r>
            <a:r>
              <a:rPr sz="2000" spc="-5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fib(5)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계산에</a:t>
            </a:r>
            <a:r>
              <a:rPr sz="2000" spc="-3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fib(2)</a:t>
            </a:r>
            <a:r>
              <a:rPr sz="1600" spc="-28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2000" spc="4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3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번</a:t>
            </a:r>
            <a:r>
              <a:rPr sz="2000" spc="-4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중복계산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94981" y="566737"/>
            <a:ext cx="1652905" cy="581025"/>
            <a:chOff x="994981" y="566737"/>
            <a:chExt cx="1652905" cy="581025"/>
          </a:xfrm>
        </p:grpSpPr>
        <p:sp>
          <p:nvSpPr>
            <p:cNvPr id="6" name="object 6"/>
            <p:cNvSpPr/>
            <p:nvPr/>
          </p:nvSpPr>
          <p:spPr>
            <a:xfrm>
              <a:off x="999744" y="571500"/>
              <a:ext cx="1643380" cy="571500"/>
            </a:xfrm>
            <a:custGeom>
              <a:avLst/>
              <a:gdLst/>
              <a:ahLst/>
              <a:cxnLst/>
              <a:rect l="l" t="t" r="r" b="b"/>
              <a:pathLst>
                <a:path w="1643380" h="571500">
                  <a:moveTo>
                    <a:pt x="1547622" y="0"/>
                  </a:moveTo>
                  <a:lnTo>
                    <a:pt x="95250" y="0"/>
                  </a:lnTo>
                  <a:lnTo>
                    <a:pt x="58175" y="7489"/>
                  </a:lnTo>
                  <a:lnTo>
                    <a:pt x="27898" y="27908"/>
                  </a:lnTo>
                  <a:lnTo>
                    <a:pt x="7485" y="58185"/>
                  </a:lnTo>
                  <a:lnTo>
                    <a:pt x="0" y="95250"/>
                  </a:lnTo>
                  <a:lnTo>
                    <a:pt x="0" y="476250"/>
                  </a:lnTo>
                  <a:lnTo>
                    <a:pt x="7485" y="513314"/>
                  </a:lnTo>
                  <a:lnTo>
                    <a:pt x="27898" y="543591"/>
                  </a:lnTo>
                  <a:lnTo>
                    <a:pt x="58175" y="564010"/>
                  </a:lnTo>
                  <a:lnTo>
                    <a:pt x="95250" y="571500"/>
                  </a:lnTo>
                  <a:lnTo>
                    <a:pt x="1547622" y="571500"/>
                  </a:lnTo>
                  <a:lnTo>
                    <a:pt x="1584686" y="564010"/>
                  </a:lnTo>
                  <a:lnTo>
                    <a:pt x="1614963" y="543591"/>
                  </a:lnTo>
                  <a:lnTo>
                    <a:pt x="1635382" y="513314"/>
                  </a:lnTo>
                  <a:lnTo>
                    <a:pt x="1642872" y="476250"/>
                  </a:lnTo>
                  <a:lnTo>
                    <a:pt x="1642872" y="95250"/>
                  </a:lnTo>
                  <a:lnTo>
                    <a:pt x="1635382" y="58185"/>
                  </a:lnTo>
                  <a:lnTo>
                    <a:pt x="1614963" y="27908"/>
                  </a:lnTo>
                  <a:lnTo>
                    <a:pt x="1584686" y="7489"/>
                  </a:lnTo>
                  <a:lnTo>
                    <a:pt x="1547622" y="0"/>
                  </a:lnTo>
                  <a:close/>
                </a:path>
              </a:pathLst>
            </a:custGeom>
            <a:solidFill>
              <a:srgbClr val="FFFF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9744" y="571500"/>
              <a:ext cx="1643380" cy="571500"/>
            </a:xfrm>
            <a:custGeom>
              <a:avLst/>
              <a:gdLst/>
              <a:ahLst/>
              <a:cxnLst/>
              <a:rect l="l" t="t" r="r" b="b"/>
              <a:pathLst>
                <a:path w="1643380" h="571500">
                  <a:moveTo>
                    <a:pt x="0" y="95250"/>
                  </a:moveTo>
                  <a:lnTo>
                    <a:pt x="7485" y="58185"/>
                  </a:lnTo>
                  <a:lnTo>
                    <a:pt x="27898" y="27908"/>
                  </a:lnTo>
                  <a:lnTo>
                    <a:pt x="58175" y="7489"/>
                  </a:lnTo>
                  <a:lnTo>
                    <a:pt x="95250" y="0"/>
                  </a:lnTo>
                  <a:lnTo>
                    <a:pt x="1547622" y="0"/>
                  </a:lnTo>
                  <a:lnTo>
                    <a:pt x="1584686" y="7489"/>
                  </a:lnTo>
                  <a:lnTo>
                    <a:pt x="1614963" y="27908"/>
                  </a:lnTo>
                  <a:lnTo>
                    <a:pt x="1635382" y="58185"/>
                  </a:lnTo>
                  <a:lnTo>
                    <a:pt x="1642872" y="95250"/>
                  </a:lnTo>
                  <a:lnTo>
                    <a:pt x="1642872" y="476250"/>
                  </a:lnTo>
                  <a:lnTo>
                    <a:pt x="1635382" y="513314"/>
                  </a:lnTo>
                  <a:lnTo>
                    <a:pt x="1614963" y="543591"/>
                  </a:lnTo>
                  <a:lnTo>
                    <a:pt x="1584686" y="564010"/>
                  </a:lnTo>
                  <a:lnTo>
                    <a:pt x="1547622" y="571500"/>
                  </a:lnTo>
                  <a:lnTo>
                    <a:pt x="95250" y="571500"/>
                  </a:lnTo>
                  <a:lnTo>
                    <a:pt x="58175" y="564010"/>
                  </a:lnTo>
                  <a:lnTo>
                    <a:pt x="27898" y="543591"/>
                  </a:lnTo>
                  <a:lnTo>
                    <a:pt x="7485" y="513314"/>
                  </a:lnTo>
                  <a:lnTo>
                    <a:pt x="0" y="476250"/>
                  </a:lnTo>
                  <a:lnTo>
                    <a:pt x="0" y="95250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39444" y="651128"/>
            <a:ext cx="1363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E3D00"/>
                </a:solidFill>
                <a:latin typeface="Times New Roman"/>
                <a:cs typeface="Times New Roman"/>
              </a:rPr>
              <a:t>Discussion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929127" y="2929127"/>
            <a:ext cx="4215765" cy="3363595"/>
            <a:chOff x="2929127" y="2929127"/>
            <a:chExt cx="4215765" cy="336359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29127" y="2929127"/>
              <a:ext cx="4215383" cy="336346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369308" y="4261103"/>
              <a:ext cx="144780" cy="288290"/>
            </a:xfrm>
            <a:custGeom>
              <a:avLst/>
              <a:gdLst/>
              <a:ahLst/>
              <a:cxnLst/>
              <a:rect l="l" t="t" r="r" b="b"/>
              <a:pathLst>
                <a:path w="144779" h="288289">
                  <a:moveTo>
                    <a:pt x="97281" y="0"/>
                  </a:moveTo>
                  <a:lnTo>
                    <a:pt x="72389" y="77343"/>
                  </a:lnTo>
                  <a:lnTo>
                    <a:pt x="56006" y="30607"/>
                  </a:lnTo>
                  <a:lnTo>
                    <a:pt x="49021" y="84328"/>
                  </a:lnTo>
                  <a:lnTo>
                    <a:pt x="2539" y="30607"/>
                  </a:lnTo>
                  <a:lnTo>
                    <a:pt x="30987" y="101600"/>
                  </a:lnTo>
                  <a:lnTo>
                    <a:pt x="0" y="114935"/>
                  </a:lnTo>
                  <a:lnTo>
                    <a:pt x="24891" y="156972"/>
                  </a:lnTo>
                  <a:lnTo>
                    <a:pt x="888" y="194564"/>
                  </a:lnTo>
                  <a:lnTo>
                    <a:pt x="37972" y="185801"/>
                  </a:lnTo>
                  <a:lnTo>
                    <a:pt x="31876" y="234950"/>
                  </a:lnTo>
                  <a:lnTo>
                    <a:pt x="51688" y="208407"/>
                  </a:lnTo>
                  <a:lnTo>
                    <a:pt x="56895" y="288036"/>
                  </a:lnTo>
                  <a:lnTo>
                    <a:pt x="70612" y="199136"/>
                  </a:lnTo>
                  <a:lnTo>
                    <a:pt x="88772" y="263144"/>
                  </a:lnTo>
                  <a:lnTo>
                    <a:pt x="93979" y="192786"/>
                  </a:lnTo>
                  <a:lnTo>
                    <a:pt x="121665" y="241300"/>
                  </a:lnTo>
                  <a:lnTo>
                    <a:pt x="112902" y="172593"/>
                  </a:lnTo>
                  <a:lnTo>
                    <a:pt x="144779" y="177165"/>
                  </a:lnTo>
                  <a:lnTo>
                    <a:pt x="117982" y="139700"/>
                  </a:lnTo>
                  <a:lnTo>
                    <a:pt x="141350" y="108458"/>
                  </a:lnTo>
                  <a:lnTo>
                    <a:pt x="111887" y="97536"/>
                  </a:lnTo>
                  <a:lnTo>
                    <a:pt x="123189" y="59436"/>
                  </a:lnTo>
                  <a:lnTo>
                    <a:pt x="94868" y="70993"/>
                  </a:lnTo>
                  <a:lnTo>
                    <a:pt x="97281" y="0"/>
                  </a:lnTo>
                  <a:close/>
                </a:path>
              </a:pathLst>
            </a:custGeom>
            <a:solidFill>
              <a:srgbClr val="88C6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69308" y="4261103"/>
              <a:ext cx="144780" cy="288290"/>
            </a:xfrm>
            <a:custGeom>
              <a:avLst/>
              <a:gdLst/>
              <a:ahLst/>
              <a:cxnLst/>
              <a:rect l="l" t="t" r="r" b="b"/>
              <a:pathLst>
                <a:path w="144779" h="288289">
                  <a:moveTo>
                    <a:pt x="72389" y="77343"/>
                  </a:moveTo>
                  <a:lnTo>
                    <a:pt x="97281" y="0"/>
                  </a:lnTo>
                  <a:lnTo>
                    <a:pt x="94868" y="70993"/>
                  </a:lnTo>
                  <a:lnTo>
                    <a:pt x="123189" y="59436"/>
                  </a:lnTo>
                  <a:lnTo>
                    <a:pt x="111887" y="97536"/>
                  </a:lnTo>
                  <a:lnTo>
                    <a:pt x="141350" y="108458"/>
                  </a:lnTo>
                  <a:lnTo>
                    <a:pt x="117982" y="139700"/>
                  </a:lnTo>
                  <a:lnTo>
                    <a:pt x="144779" y="177165"/>
                  </a:lnTo>
                  <a:lnTo>
                    <a:pt x="112902" y="172593"/>
                  </a:lnTo>
                  <a:lnTo>
                    <a:pt x="121665" y="241300"/>
                  </a:lnTo>
                  <a:lnTo>
                    <a:pt x="93979" y="192786"/>
                  </a:lnTo>
                  <a:lnTo>
                    <a:pt x="88772" y="263144"/>
                  </a:lnTo>
                  <a:lnTo>
                    <a:pt x="70612" y="199136"/>
                  </a:lnTo>
                  <a:lnTo>
                    <a:pt x="56895" y="288036"/>
                  </a:lnTo>
                  <a:lnTo>
                    <a:pt x="51688" y="208407"/>
                  </a:lnTo>
                  <a:lnTo>
                    <a:pt x="31876" y="234950"/>
                  </a:lnTo>
                  <a:lnTo>
                    <a:pt x="37972" y="185801"/>
                  </a:lnTo>
                  <a:lnTo>
                    <a:pt x="888" y="194564"/>
                  </a:lnTo>
                  <a:lnTo>
                    <a:pt x="24891" y="156972"/>
                  </a:lnTo>
                  <a:lnTo>
                    <a:pt x="0" y="114935"/>
                  </a:lnTo>
                  <a:lnTo>
                    <a:pt x="30987" y="101600"/>
                  </a:lnTo>
                  <a:lnTo>
                    <a:pt x="2539" y="30607"/>
                  </a:lnTo>
                  <a:lnTo>
                    <a:pt x="49021" y="84328"/>
                  </a:lnTo>
                  <a:lnTo>
                    <a:pt x="56006" y="30607"/>
                  </a:lnTo>
                  <a:lnTo>
                    <a:pt x="72389" y="77343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76287" y="5158739"/>
              <a:ext cx="143510" cy="288290"/>
            </a:xfrm>
            <a:custGeom>
              <a:avLst/>
              <a:gdLst/>
              <a:ahLst/>
              <a:cxnLst/>
              <a:rect l="l" t="t" r="r" b="b"/>
              <a:pathLst>
                <a:path w="143509" h="288289">
                  <a:moveTo>
                    <a:pt x="96265" y="0"/>
                  </a:moveTo>
                  <a:lnTo>
                    <a:pt x="71627" y="77343"/>
                  </a:lnTo>
                  <a:lnTo>
                    <a:pt x="55371" y="30607"/>
                  </a:lnTo>
                  <a:lnTo>
                    <a:pt x="48513" y="84328"/>
                  </a:lnTo>
                  <a:lnTo>
                    <a:pt x="2412" y="30607"/>
                  </a:lnTo>
                  <a:lnTo>
                    <a:pt x="30733" y="101600"/>
                  </a:lnTo>
                  <a:lnTo>
                    <a:pt x="0" y="114935"/>
                  </a:lnTo>
                  <a:lnTo>
                    <a:pt x="24637" y="156972"/>
                  </a:lnTo>
                  <a:lnTo>
                    <a:pt x="888" y="194564"/>
                  </a:lnTo>
                  <a:lnTo>
                    <a:pt x="37591" y="185801"/>
                  </a:lnTo>
                  <a:lnTo>
                    <a:pt x="31622" y="234950"/>
                  </a:lnTo>
                  <a:lnTo>
                    <a:pt x="51180" y="208407"/>
                  </a:lnTo>
                  <a:lnTo>
                    <a:pt x="56260" y="288036"/>
                  </a:lnTo>
                  <a:lnTo>
                    <a:pt x="69850" y="199136"/>
                  </a:lnTo>
                  <a:lnTo>
                    <a:pt x="87883" y="263144"/>
                  </a:lnTo>
                  <a:lnTo>
                    <a:pt x="92963" y="192786"/>
                  </a:lnTo>
                  <a:lnTo>
                    <a:pt x="120395" y="241300"/>
                  </a:lnTo>
                  <a:lnTo>
                    <a:pt x="111632" y="172593"/>
                  </a:lnTo>
                  <a:lnTo>
                    <a:pt x="143255" y="177165"/>
                  </a:lnTo>
                  <a:lnTo>
                    <a:pt x="116712" y="139700"/>
                  </a:lnTo>
                  <a:lnTo>
                    <a:pt x="139953" y="108458"/>
                  </a:lnTo>
                  <a:lnTo>
                    <a:pt x="110743" y="97536"/>
                  </a:lnTo>
                  <a:lnTo>
                    <a:pt x="121919" y="59436"/>
                  </a:lnTo>
                  <a:lnTo>
                    <a:pt x="93852" y="70993"/>
                  </a:lnTo>
                  <a:lnTo>
                    <a:pt x="96265" y="0"/>
                  </a:lnTo>
                  <a:close/>
                </a:path>
              </a:pathLst>
            </a:custGeom>
            <a:solidFill>
              <a:srgbClr val="88C6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876287" y="5158739"/>
              <a:ext cx="143510" cy="288290"/>
            </a:xfrm>
            <a:custGeom>
              <a:avLst/>
              <a:gdLst/>
              <a:ahLst/>
              <a:cxnLst/>
              <a:rect l="l" t="t" r="r" b="b"/>
              <a:pathLst>
                <a:path w="143509" h="288289">
                  <a:moveTo>
                    <a:pt x="71627" y="77343"/>
                  </a:moveTo>
                  <a:lnTo>
                    <a:pt x="96265" y="0"/>
                  </a:lnTo>
                  <a:lnTo>
                    <a:pt x="93852" y="70993"/>
                  </a:lnTo>
                  <a:lnTo>
                    <a:pt x="121919" y="59436"/>
                  </a:lnTo>
                  <a:lnTo>
                    <a:pt x="110743" y="97536"/>
                  </a:lnTo>
                  <a:lnTo>
                    <a:pt x="139953" y="108458"/>
                  </a:lnTo>
                  <a:lnTo>
                    <a:pt x="116712" y="139700"/>
                  </a:lnTo>
                  <a:lnTo>
                    <a:pt x="143255" y="177165"/>
                  </a:lnTo>
                  <a:lnTo>
                    <a:pt x="111632" y="172593"/>
                  </a:lnTo>
                  <a:lnTo>
                    <a:pt x="120395" y="241300"/>
                  </a:lnTo>
                  <a:lnTo>
                    <a:pt x="92963" y="192786"/>
                  </a:lnTo>
                  <a:lnTo>
                    <a:pt x="87883" y="263144"/>
                  </a:lnTo>
                  <a:lnTo>
                    <a:pt x="69850" y="199136"/>
                  </a:lnTo>
                  <a:lnTo>
                    <a:pt x="56260" y="288036"/>
                  </a:lnTo>
                  <a:lnTo>
                    <a:pt x="51180" y="208407"/>
                  </a:lnTo>
                  <a:lnTo>
                    <a:pt x="31622" y="234950"/>
                  </a:lnTo>
                  <a:lnTo>
                    <a:pt x="37591" y="185801"/>
                  </a:lnTo>
                  <a:lnTo>
                    <a:pt x="888" y="194564"/>
                  </a:lnTo>
                  <a:lnTo>
                    <a:pt x="24637" y="156972"/>
                  </a:lnTo>
                  <a:lnTo>
                    <a:pt x="0" y="114935"/>
                  </a:lnTo>
                  <a:lnTo>
                    <a:pt x="30733" y="101600"/>
                  </a:lnTo>
                  <a:lnTo>
                    <a:pt x="2412" y="30607"/>
                  </a:lnTo>
                  <a:lnTo>
                    <a:pt x="48513" y="84328"/>
                  </a:lnTo>
                  <a:lnTo>
                    <a:pt x="55371" y="30607"/>
                  </a:lnTo>
                  <a:lnTo>
                    <a:pt x="71627" y="77343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79363" y="4323588"/>
              <a:ext cx="144780" cy="288290"/>
            </a:xfrm>
            <a:custGeom>
              <a:avLst/>
              <a:gdLst/>
              <a:ahLst/>
              <a:cxnLst/>
              <a:rect l="l" t="t" r="r" b="b"/>
              <a:pathLst>
                <a:path w="144779" h="288289">
                  <a:moveTo>
                    <a:pt x="97282" y="0"/>
                  </a:moveTo>
                  <a:lnTo>
                    <a:pt x="72389" y="77343"/>
                  </a:lnTo>
                  <a:lnTo>
                    <a:pt x="56007" y="30606"/>
                  </a:lnTo>
                  <a:lnTo>
                    <a:pt x="49022" y="84328"/>
                  </a:lnTo>
                  <a:lnTo>
                    <a:pt x="2539" y="30606"/>
                  </a:lnTo>
                  <a:lnTo>
                    <a:pt x="30987" y="101600"/>
                  </a:lnTo>
                  <a:lnTo>
                    <a:pt x="0" y="114935"/>
                  </a:lnTo>
                  <a:lnTo>
                    <a:pt x="24891" y="156972"/>
                  </a:lnTo>
                  <a:lnTo>
                    <a:pt x="888" y="194563"/>
                  </a:lnTo>
                  <a:lnTo>
                    <a:pt x="37973" y="185800"/>
                  </a:lnTo>
                  <a:lnTo>
                    <a:pt x="31876" y="234950"/>
                  </a:lnTo>
                  <a:lnTo>
                    <a:pt x="51688" y="208406"/>
                  </a:lnTo>
                  <a:lnTo>
                    <a:pt x="56896" y="288036"/>
                  </a:lnTo>
                  <a:lnTo>
                    <a:pt x="70612" y="199136"/>
                  </a:lnTo>
                  <a:lnTo>
                    <a:pt x="88773" y="263144"/>
                  </a:lnTo>
                  <a:lnTo>
                    <a:pt x="93980" y="192786"/>
                  </a:lnTo>
                  <a:lnTo>
                    <a:pt x="121665" y="241300"/>
                  </a:lnTo>
                  <a:lnTo>
                    <a:pt x="112902" y="172593"/>
                  </a:lnTo>
                  <a:lnTo>
                    <a:pt x="144780" y="177164"/>
                  </a:lnTo>
                  <a:lnTo>
                    <a:pt x="117983" y="139700"/>
                  </a:lnTo>
                  <a:lnTo>
                    <a:pt x="141350" y="108457"/>
                  </a:lnTo>
                  <a:lnTo>
                    <a:pt x="111887" y="97536"/>
                  </a:lnTo>
                  <a:lnTo>
                    <a:pt x="123189" y="59436"/>
                  </a:lnTo>
                  <a:lnTo>
                    <a:pt x="94869" y="70993"/>
                  </a:lnTo>
                  <a:lnTo>
                    <a:pt x="97282" y="0"/>
                  </a:lnTo>
                  <a:close/>
                </a:path>
              </a:pathLst>
            </a:custGeom>
            <a:solidFill>
              <a:srgbClr val="88C6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579363" y="4323588"/>
              <a:ext cx="144780" cy="288290"/>
            </a:xfrm>
            <a:custGeom>
              <a:avLst/>
              <a:gdLst/>
              <a:ahLst/>
              <a:cxnLst/>
              <a:rect l="l" t="t" r="r" b="b"/>
              <a:pathLst>
                <a:path w="144779" h="288289">
                  <a:moveTo>
                    <a:pt x="72389" y="77343"/>
                  </a:moveTo>
                  <a:lnTo>
                    <a:pt x="97282" y="0"/>
                  </a:lnTo>
                  <a:lnTo>
                    <a:pt x="94869" y="70993"/>
                  </a:lnTo>
                  <a:lnTo>
                    <a:pt x="123189" y="59436"/>
                  </a:lnTo>
                  <a:lnTo>
                    <a:pt x="111887" y="97536"/>
                  </a:lnTo>
                  <a:lnTo>
                    <a:pt x="141350" y="108457"/>
                  </a:lnTo>
                  <a:lnTo>
                    <a:pt x="117983" y="139700"/>
                  </a:lnTo>
                  <a:lnTo>
                    <a:pt x="144780" y="177164"/>
                  </a:lnTo>
                  <a:lnTo>
                    <a:pt x="112902" y="172593"/>
                  </a:lnTo>
                  <a:lnTo>
                    <a:pt x="121665" y="241300"/>
                  </a:lnTo>
                  <a:lnTo>
                    <a:pt x="93980" y="192786"/>
                  </a:lnTo>
                  <a:lnTo>
                    <a:pt x="88773" y="263144"/>
                  </a:lnTo>
                  <a:lnTo>
                    <a:pt x="70612" y="199136"/>
                  </a:lnTo>
                  <a:lnTo>
                    <a:pt x="56896" y="288036"/>
                  </a:lnTo>
                  <a:lnTo>
                    <a:pt x="51688" y="208406"/>
                  </a:lnTo>
                  <a:lnTo>
                    <a:pt x="31876" y="234950"/>
                  </a:lnTo>
                  <a:lnTo>
                    <a:pt x="37973" y="185800"/>
                  </a:lnTo>
                  <a:lnTo>
                    <a:pt x="888" y="194563"/>
                  </a:lnTo>
                  <a:lnTo>
                    <a:pt x="24891" y="156972"/>
                  </a:lnTo>
                  <a:lnTo>
                    <a:pt x="0" y="114935"/>
                  </a:lnTo>
                  <a:lnTo>
                    <a:pt x="30987" y="101600"/>
                  </a:lnTo>
                  <a:lnTo>
                    <a:pt x="2539" y="30606"/>
                  </a:lnTo>
                  <a:lnTo>
                    <a:pt x="49022" y="84328"/>
                  </a:lnTo>
                  <a:lnTo>
                    <a:pt x="56007" y="30606"/>
                  </a:lnTo>
                  <a:lnTo>
                    <a:pt x="72389" y="77343"/>
                  </a:lnTo>
                  <a:close/>
                </a:path>
              </a:pathLst>
            </a:custGeom>
            <a:ln w="9524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579364" y="188976"/>
            <a:ext cx="2571115" cy="101536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2984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35"/>
              </a:spcBef>
            </a:pPr>
            <a:r>
              <a:rPr sz="1000" b="1" spc="-5" dirty="0">
                <a:solidFill>
                  <a:srgbClr val="3E3D00"/>
                </a:solidFill>
                <a:latin typeface="Courier New"/>
                <a:cs typeface="Courier New"/>
              </a:rPr>
              <a:t>int</a:t>
            </a:r>
            <a:r>
              <a:rPr sz="1000" b="1" spc="-1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E3D00"/>
                </a:solidFill>
                <a:latin typeface="Courier New"/>
                <a:cs typeface="Courier New"/>
              </a:rPr>
              <a:t>fib</a:t>
            </a:r>
            <a:r>
              <a:rPr sz="1000" spc="-1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E3D00"/>
                </a:solidFill>
                <a:latin typeface="Courier New"/>
                <a:cs typeface="Courier New"/>
              </a:rPr>
              <a:t>(</a:t>
            </a:r>
            <a:r>
              <a:rPr sz="1000" b="1" spc="-5" dirty="0">
                <a:solidFill>
                  <a:srgbClr val="3E3D00"/>
                </a:solidFill>
                <a:latin typeface="Courier New"/>
                <a:cs typeface="Courier New"/>
              </a:rPr>
              <a:t>int</a:t>
            </a:r>
            <a:r>
              <a:rPr sz="1000" b="1" spc="-1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E3D00"/>
                </a:solidFill>
                <a:latin typeface="Courier New"/>
                <a:cs typeface="Courier New"/>
              </a:rPr>
              <a:t>n)</a:t>
            </a:r>
            <a:r>
              <a:rPr sz="1000" spc="-1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E3D00"/>
                </a:solidFill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R="1479550" algn="r">
              <a:lnSpc>
                <a:spcPct val="100000"/>
              </a:lnSpc>
            </a:pPr>
            <a:r>
              <a:rPr sz="1000" b="1" spc="-5" dirty="0">
                <a:solidFill>
                  <a:srgbClr val="3E3D00"/>
                </a:solidFill>
                <a:latin typeface="Courier New"/>
                <a:cs typeface="Courier New"/>
              </a:rPr>
              <a:t>if</a:t>
            </a:r>
            <a:r>
              <a:rPr sz="1000" b="1" spc="-3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E3D00"/>
                </a:solidFill>
                <a:latin typeface="Courier New"/>
                <a:cs typeface="Courier New"/>
              </a:rPr>
              <a:t>(n</a:t>
            </a:r>
            <a:r>
              <a:rPr sz="1000" spc="-2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E3D00"/>
                </a:solidFill>
                <a:latin typeface="Courier New"/>
                <a:cs typeface="Courier New"/>
              </a:rPr>
              <a:t>&lt;=</a:t>
            </a:r>
            <a:r>
              <a:rPr sz="1000" spc="-2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E3D00"/>
                </a:solidFill>
                <a:latin typeface="Courier New"/>
                <a:cs typeface="Courier New"/>
              </a:rPr>
              <a:t>1)</a:t>
            </a:r>
            <a:endParaRPr sz="1000">
              <a:latin typeface="Courier New"/>
              <a:cs typeface="Courier New"/>
            </a:endParaRPr>
          </a:p>
          <a:p>
            <a:pPr marR="1480185" algn="r">
              <a:lnSpc>
                <a:spcPct val="100000"/>
              </a:lnSpc>
            </a:pPr>
            <a:r>
              <a:rPr sz="1000" b="1" spc="-5" dirty="0">
                <a:solidFill>
                  <a:srgbClr val="3E3D00"/>
                </a:solidFill>
                <a:latin typeface="Courier New"/>
                <a:cs typeface="Courier New"/>
              </a:rPr>
              <a:t>return</a:t>
            </a:r>
            <a:r>
              <a:rPr sz="1000" b="1" spc="-8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E3D00"/>
                </a:solidFill>
                <a:latin typeface="Courier New"/>
                <a:cs typeface="Courier New"/>
              </a:rPr>
              <a:t>n;</a:t>
            </a:r>
            <a:endParaRPr sz="1000">
              <a:latin typeface="Courier New"/>
              <a:cs typeface="Courier New"/>
            </a:endParaRPr>
          </a:p>
          <a:p>
            <a:pPr marL="245110">
              <a:lnSpc>
                <a:spcPct val="100000"/>
              </a:lnSpc>
            </a:pPr>
            <a:r>
              <a:rPr sz="1000" b="1" spc="-5" dirty="0">
                <a:solidFill>
                  <a:srgbClr val="3E3D00"/>
                </a:solidFill>
                <a:latin typeface="Courier New"/>
                <a:cs typeface="Courier New"/>
              </a:rPr>
              <a:t>else</a:t>
            </a:r>
            <a:endParaRPr sz="1000">
              <a:latin typeface="Courier New"/>
              <a:cs typeface="Courier New"/>
            </a:endParaRPr>
          </a:p>
          <a:p>
            <a:pPr marL="397510">
              <a:lnSpc>
                <a:spcPct val="100000"/>
              </a:lnSpc>
            </a:pPr>
            <a:r>
              <a:rPr sz="1000" b="1" spc="-5" dirty="0">
                <a:solidFill>
                  <a:srgbClr val="3E3D00"/>
                </a:solidFill>
                <a:latin typeface="Courier New"/>
                <a:cs typeface="Courier New"/>
              </a:rPr>
              <a:t>return</a:t>
            </a:r>
            <a:r>
              <a:rPr sz="1000" b="1" spc="-2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E3D00"/>
                </a:solidFill>
                <a:latin typeface="Courier New"/>
                <a:cs typeface="Courier New"/>
              </a:rPr>
              <a:t>fib(n-1)</a:t>
            </a:r>
            <a:r>
              <a:rPr sz="1000" spc="-1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E3D00"/>
                </a:solidFill>
                <a:latin typeface="Courier New"/>
                <a:cs typeface="Courier New"/>
              </a:rPr>
              <a:t>+</a:t>
            </a:r>
            <a:r>
              <a:rPr sz="1000" spc="-1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E3D00"/>
                </a:solidFill>
                <a:latin typeface="Courier New"/>
                <a:cs typeface="Courier New"/>
              </a:rPr>
              <a:t>fib(n-2);</a:t>
            </a:r>
            <a:endParaRPr sz="1000">
              <a:latin typeface="Courier New"/>
              <a:cs typeface="Courier New"/>
            </a:endParaRPr>
          </a:p>
          <a:p>
            <a:pPr marL="92710">
              <a:lnSpc>
                <a:spcPct val="100000"/>
              </a:lnSpc>
            </a:pPr>
            <a:r>
              <a:rPr sz="1000" spc="-5" dirty="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spc="25" dirty="0"/>
              <a:t>54</a:t>
            </a:fld>
            <a:endParaRPr spc="25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60035" y="188976"/>
            <a:ext cx="4059936" cy="3240024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93241" y="2126488"/>
          <a:ext cx="3528695" cy="29667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5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3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600" dirty="0">
                          <a:solidFill>
                            <a:srgbClr val="E7F8C7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n</a:t>
                      </a:r>
                      <a:endParaRPr sz="16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E7F8C7"/>
                      </a:solidFill>
                      <a:prstDash val="solid"/>
                    </a:lnL>
                    <a:lnR w="12700">
                      <a:solidFill>
                        <a:srgbClr val="E7F8C7"/>
                      </a:solidFill>
                      <a:prstDash val="solid"/>
                    </a:lnR>
                    <a:lnT w="12700">
                      <a:solidFill>
                        <a:srgbClr val="E7F8C7"/>
                      </a:solidFill>
                      <a:prstDash val="solid"/>
                    </a:lnT>
                    <a:lnB w="38100">
                      <a:solidFill>
                        <a:srgbClr val="E7F8C7"/>
                      </a:solidFill>
                      <a:prstDash val="solid"/>
                    </a:lnB>
                    <a:solidFill>
                      <a:srgbClr val="3434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600" spc="-5" dirty="0">
                          <a:solidFill>
                            <a:srgbClr val="E7F8C7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계산하는</a:t>
                      </a:r>
                      <a:r>
                        <a:rPr sz="1600" spc="-45" dirty="0">
                          <a:solidFill>
                            <a:srgbClr val="E7F8C7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solidFill>
                            <a:srgbClr val="E7F8C7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항의</a:t>
                      </a:r>
                      <a:r>
                        <a:rPr sz="1600" spc="-45" dirty="0">
                          <a:solidFill>
                            <a:srgbClr val="E7F8C7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solidFill>
                            <a:srgbClr val="E7F8C7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개수</a:t>
                      </a:r>
                      <a:endParaRPr sz="16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E7F8C7"/>
                      </a:solidFill>
                      <a:prstDash val="solid"/>
                    </a:lnL>
                    <a:lnR w="12700">
                      <a:solidFill>
                        <a:srgbClr val="E7F8C7"/>
                      </a:solidFill>
                      <a:prstDash val="solid"/>
                    </a:lnR>
                    <a:lnT w="12700">
                      <a:solidFill>
                        <a:srgbClr val="E7F8C7"/>
                      </a:solidFill>
                      <a:prstDash val="solid"/>
                    </a:lnT>
                    <a:lnB w="38100">
                      <a:solidFill>
                        <a:srgbClr val="E7F8C7"/>
                      </a:solidFill>
                      <a:prstDash val="solid"/>
                    </a:lnB>
                    <a:solidFill>
                      <a:srgbClr val="3434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0</a:t>
                      </a:r>
                      <a:endParaRPr sz="18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E7F8C7"/>
                      </a:solidFill>
                      <a:prstDash val="solid"/>
                    </a:lnL>
                    <a:lnR w="12700">
                      <a:solidFill>
                        <a:srgbClr val="E7F8C7"/>
                      </a:solidFill>
                      <a:prstDash val="solid"/>
                    </a:lnR>
                    <a:lnT w="38100">
                      <a:solidFill>
                        <a:srgbClr val="E7F8C7"/>
                      </a:solidFill>
                      <a:prstDash val="solid"/>
                    </a:lnT>
                    <a:lnB w="12700">
                      <a:solidFill>
                        <a:srgbClr val="E7F8C7"/>
                      </a:solidFill>
                      <a:prstDash val="solid"/>
                    </a:lnB>
                    <a:solidFill>
                      <a:srgbClr val="CDCDC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1</a:t>
                      </a:r>
                      <a:endParaRPr sz="18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E7F8C7"/>
                      </a:solidFill>
                      <a:prstDash val="solid"/>
                    </a:lnL>
                    <a:lnR w="12700">
                      <a:solidFill>
                        <a:srgbClr val="E7F8C7"/>
                      </a:solidFill>
                      <a:prstDash val="solid"/>
                    </a:lnR>
                    <a:lnT w="38100">
                      <a:solidFill>
                        <a:srgbClr val="E7F8C7"/>
                      </a:solidFill>
                      <a:prstDash val="solid"/>
                    </a:lnT>
                    <a:lnB w="12700">
                      <a:solidFill>
                        <a:srgbClr val="E7F8C7"/>
                      </a:solidFill>
                      <a:prstDash val="solid"/>
                    </a:lnB>
                    <a:solidFill>
                      <a:srgbClr val="CDCD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1</a:t>
                      </a:r>
                      <a:endParaRPr sz="18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E7F8C7"/>
                      </a:solidFill>
                      <a:prstDash val="solid"/>
                    </a:lnL>
                    <a:lnR w="12700">
                      <a:solidFill>
                        <a:srgbClr val="E7F8C7"/>
                      </a:solidFill>
                      <a:prstDash val="solid"/>
                    </a:lnR>
                    <a:lnT w="12700">
                      <a:solidFill>
                        <a:srgbClr val="E7F8C7"/>
                      </a:solidFill>
                      <a:prstDash val="solid"/>
                    </a:lnT>
                    <a:lnB w="12700">
                      <a:solidFill>
                        <a:srgbClr val="E7F8C7"/>
                      </a:solidFill>
                      <a:prstDash val="solid"/>
                    </a:lnB>
                    <a:solidFill>
                      <a:srgbClr val="E8E8E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1</a:t>
                      </a:r>
                      <a:endParaRPr sz="18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E7F8C7"/>
                      </a:solidFill>
                      <a:prstDash val="solid"/>
                    </a:lnL>
                    <a:lnR w="12700">
                      <a:solidFill>
                        <a:srgbClr val="E7F8C7"/>
                      </a:solidFill>
                      <a:prstDash val="solid"/>
                    </a:lnR>
                    <a:lnT w="12700">
                      <a:solidFill>
                        <a:srgbClr val="E7F8C7"/>
                      </a:solidFill>
                      <a:prstDash val="solid"/>
                    </a:lnT>
                    <a:lnB w="12700">
                      <a:solidFill>
                        <a:srgbClr val="E7F8C7"/>
                      </a:solidFill>
                      <a:prstDash val="solid"/>
                    </a:lnB>
                    <a:solidFill>
                      <a:srgbClr val="E8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2</a:t>
                      </a:r>
                      <a:endParaRPr sz="18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E7F8C7"/>
                      </a:solidFill>
                      <a:prstDash val="solid"/>
                    </a:lnL>
                    <a:lnR w="12700">
                      <a:solidFill>
                        <a:srgbClr val="E7F8C7"/>
                      </a:solidFill>
                      <a:prstDash val="solid"/>
                    </a:lnR>
                    <a:lnT w="12700">
                      <a:solidFill>
                        <a:srgbClr val="E7F8C7"/>
                      </a:solidFill>
                      <a:prstDash val="solid"/>
                    </a:lnT>
                    <a:lnB w="12700">
                      <a:solidFill>
                        <a:srgbClr val="E7F8C7"/>
                      </a:solidFill>
                      <a:prstDash val="solid"/>
                    </a:lnB>
                    <a:solidFill>
                      <a:srgbClr val="CDCDC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3</a:t>
                      </a:r>
                      <a:endParaRPr sz="18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E7F8C7"/>
                      </a:solidFill>
                      <a:prstDash val="solid"/>
                    </a:lnL>
                    <a:lnR w="12700">
                      <a:solidFill>
                        <a:srgbClr val="E7F8C7"/>
                      </a:solidFill>
                      <a:prstDash val="solid"/>
                    </a:lnR>
                    <a:lnT w="12700">
                      <a:solidFill>
                        <a:srgbClr val="E7F8C7"/>
                      </a:solidFill>
                      <a:prstDash val="solid"/>
                    </a:lnT>
                    <a:lnB w="12700">
                      <a:solidFill>
                        <a:srgbClr val="E7F8C7"/>
                      </a:solidFill>
                      <a:prstDash val="solid"/>
                    </a:lnB>
                    <a:solidFill>
                      <a:srgbClr val="CDCD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3</a:t>
                      </a:r>
                      <a:endParaRPr sz="18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E7F8C7"/>
                      </a:solidFill>
                      <a:prstDash val="solid"/>
                    </a:lnL>
                    <a:lnR w="12700">
                      <a:solidFill>
                        <a:srgbClr val="E7F8C7"/>
                      </a:solidFill>
                      <a:prstDash val="solid"/>
                    </a:lnR>
                    <a:lnT w="12700">
                      <a:solidFill>
                        <a:srgbClr val="E7F8C7"/>
                      </a:solidFill>
                      <a:prstDash val="solid"/>
                    </a:lnT>
                    <a:lnB w="12700">
                      <a:solidFill>
                        <a:srgbClr val="E7F8C7"/>
                      </a:solidFill>
                      <a:prstDash val="solid"/>
                    </a:lnB>
                    <a:solidFill>
                      <a:srgbClr val="E8E8E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5</a:t>
                      </a:r>
                      <a:endParaRPr sz="18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E7F8C7"/>
                      </a:solidFill>
                      <a:prstDash val="solid"/>
                    </a:lnL>
                    <a:lnR w="12700">
                      <a:solidFill>
                        <a:srgbClr val="E7F8C7"/>
                      </a:solidFill>
                      <a:prstDash val="solid"/>
                    </a:lnR>
                    <a:lnT w="12700">
                      <a:solidFill>
                        <a:srgbClr val="E7F8C7"/>
                      </a:solidFill>
                      <a:prstDash val="solid"/>
                    </a:lnT>
                    <a:lnB w="12700">
                      <a:solidFill>
                        <a:srgbClr val="E7F8C7"/>
                      </a:solidFill>
                      <a:prstDash val="solid"/>
                    </a:lnB>
                    <a:solidFill>
                      <a:srgbClr val="E8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4</a:t>
                      </a:r>
                      <a:endParaRPr sz="18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E7F8C7"/>
                      </a:solidFill>
                      <a:prstDash val="solid"/>
                    </a:lnL>
                    <a:lnR w="12700">
                      <a:solidFill>
                        <a:srgbClr val="E7F8C7"/>
                      </a:solidFill>
                      <a:prstDash val="solid"/>
                    </a:lnR>
                    <a:lnT w="12700">
                      <a:solidFill>
                        <a:srgbClr val="E7F8C7"/>
                      </a:solidFill>
                      <a:prstDash val="solid"/>
                    </a:lnT>
                    <a:lnB w="12700">
                      <a:solidFill>
                        <a:srgbClr val="E7F8C7"/>
                      </a:solidFill>
                      <a:prstDash val="solid"/>
                    </a:lnB>
                    <a:solidFill>
                      <a:srgbClr val="CDCDC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9</a:t>
                      </a:r>
                      <a:endParaRPr sz="18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E7F8C7"/>
                      </a:solidFill>
                      <a:prstDash val="solid"/>
                    </a:lnL>
                    <a:lnR w="12700">
                      <a:solidFill>
                        <a:srgbClr val="E7F8C7"/>
                      </a:solidFill>
                      <a:prstDash val="solid"/>
                    </a:lnR>
                    <a:lnT w="12700">
                      <a:solidFill>
                        <a:srgbClr val="E7F8C7"/>
                      </a:solidFill>
                      <a:prstDash val="solid"/>
                    </a:lnT>
                    <a:lnB w="12700">
                      <a:solidFill>
                        <a:srgbClr val="E7F8C7"/>
                      </a:solidFill>
                      <a:prstDash val="solid"/>
                    </a:lnB>
                    <a:solidFill>
                      <a:srgbClr val="CDCD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5</a:t>
                      </a:r>
                      <a:endParaRPr sz="18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E7F8C7"/>
                      </a:solidFill>
                      <a:prstDash val="solid"/>
                    </a:lnL>
                    <a:lnR w="12700">
                      <a:solidFill>
                        <a:srgbClr val="E7F8C7"/>
                      </a:solidFill>
                      <a:prstDash val="solid"/>
                    </a:lnR>
                    <a:lnT w="12700">
                      <a:solidFill>
                        <a:srgbClr val="E7F8C7"/>
                      </a:solidFill>
                      <a:prstDash val="solid"/>
                    </a:lnT>
                    <a:lnB w="12700">
                      <a:solidFill>
                        <a:srgbClr val="E7F8C7"/>
                      </a:solidFill>
                      <a:prstDash val="solid"/>
                    </a:lnB>
                    <a:solidFill>
                      <a:srgbClr val="E8E8E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spc="35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15</a:t>
                      </a:r>
                      <a:endParaRPr sz="18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E7F8C7"/>
                      </a:solidFill>
                      <a:prstDash val="solid"/>
                    </a:lnL>
                    <a:lnR w="12700">
                      <a:solidFill>
                        <a:srgbClr val="E7F8C7"/>
                      </a:solidFill>
                      <a:prstDash val="solid"/>
                    </a:lnR>
                    <a:lnT w="12700">
                      <a:solidFill>
                        <a:srgbClr val="E7F8C7"/>
                      </a:solidFill>
                      <a:prstDash val="solid"/>
                    </a:lnT>
                    <a:lnB w="12700">
                      <a:solidFill>
                        <a:srgbClr val="E7F8C7"/>
                      </a:solidFill>
                      <a:prstDash val="solid"/>
                    </a:lnB>
                    <a:solidFill>
                      <a:srgbClr val="E8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800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6</a:t>
                      </a:r>
                      <a:endParaRPr sz="18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E7F8C7"/>
                      </a:solidFill>
                      <a:prstDash val="solid"/>
                    </a:lnL>
                    <a:lnR w="12700">
                      <a:solidFill>
                        <a:srgbClr val="E7F8C7"/>
                      </a:solidFill>
                      <a:prstDash val="solid"/>
                    </a:lnR>
                    <a:lnT w="12700">
                      <a:solidFill>
                        <a:srgbClr val="E7F8C7"/>
                      </a:solidFill>
                      <a:prstDash val="solid"/>
                    </a:lnT>
                    <a:lnB w="12700">
                      <a:solidFill>
                        <a:srgbClr val="E7F8C7"/>
                      </a:solidFill>
                      <a:prstDash val="solid"/>
                    </a:lnB>
                    <a:solidFill>
                      <a:srgbClr val="CDCDC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800" spc="35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25</a:t>
                      </a:r>
                      <a:endParaRPr sz="18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E7F8C7"/>
                      </a:solidFill>
                      <a:prstDash val="solid"/>
                    </a:lnL>
                    <a:lnR w="12700">
                      <a:solidFill>
                        <a:srgbClr val="E7F8C7"/>
                      </a:solidFill>
                      <a:prstDash val="solid"/>
                    </a:lnR>
                    <a:lnT w="12700">
                      <a:solidFill>
                        <a:srgbClr val="E7F8C7"/>
                      </a:solidFill>
                      <a:prstDash val="solid"/>
                    </a:lnT>
                    <a:lnB w="12700">
                      <a:solidFill>
                        <a:srgbClr val="E7F8C7"/>
                      </a:solidFill>
                      <a:prstDash val="solid"/>
                    </a:lnB>
                    <a:solidFill>
                      <a:srgbClr val="CDCD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spc="25" dirty="0"/>
              <a:t>55</a:t>
            </a:fld>
            <a:endParaRPr spc="25" dirty="0"/>
          </a:p>
        </p:txBody>
      </p:sp>
      <p:sp>
        <p:nvSpPr>
          <p:cNvPr id="4" name="object 4"/>
          <p:cNvSpPr txBox="1"/>
          <p:nvPr/>
        </p:nvSpPr>
        <p:spPr>
          <a:xfrm>
            <a:off x="5364479" y="4940808"/>
            <a:ext cx="2108200" cy="35137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431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40"/>
              </a:spcBef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25</a:t>
            </a:r>
            <a:r>
              <a:rPr sz="2000" spc="-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=</a:t>
            </a:r>
            <a:r>
              <a:rPr sz="2000" spc="-2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15</a:t>
            </a:r>
            <a:r>
              <a:rPr sz="2000" spc="-3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+</a:t>
            </a:r>
            <a:r>
              <a:rPr sz="2000" spc="-2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9</a:t>
            </a:r>
            <a:r>
              <a:rPr sz="2000" spc="-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+</a:t>
            </a:r>
            <a:r>
              <a:rPr sz="2000" spc="-2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1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3505" y="856234"/>
            <a:ext cx="6398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2A54AA"/>
                </a:solidFill>
                <a:latin typeface="Courier New"/>
                <a:cs typeface="Courier New"/>
              </a:rPr>
              <a:t>fib(n)</a:t>
            </a:r>
            <a:r>
              <a:rPr sz="3600" spc="-5" dirty="0">
                <a:solidFill>
                  <a:srgbClr val="2A54AA"/>
                </a:solidFill>
                <a:latin typeface="에스코어 드림 3 Light" panose="020B0303030302020204" pitchFamily="34" charset="-127"/>
                <a:cs typeface="Malgun Gothic"/>
              </a:rPr>
              <a:t>의</a:t>
            </a:r>
            <a:r>
              <a:rPr sz="3600" spc="-80" dirty="0">
                <a:solidFill>
                  <a:srgbClr val="2A54AA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3600" dirty="0">
                <a:solidFill>
                  <a:srgbClr val="2A54AA"/>
                </a:solidFill>
                <a:latin typeface="에스코어 드림 3 Light" panose="020B0303030302020204" pitchFamily="34" charset="-127"/>
                <a:cs typeface="Malgun Gothic"/>
              </a:rPr>
              <a:t>함수</a:t>
            </a:r>
            <a:r>
              <a:rPr sz="3600" spc="-90" dirty="0">
                <a:solidFill>
                  <a:srgbClr val="2A54AA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3600" dirty="0">
                <a:solidFill>
                  <a:srgbClr val="2A54AA"/>
                </a:solidFill>
                <a:latin typeface="에스코어 드림 3 Light" panose="020B0303030302020204" pitchFamily="34" charset="-127"/>
                <a:cs typeface="Malgun Gothic"/>
              </a:rPr>
              <a:t>호출</a:t>
            </a:r>
            <a:r>
              <a:rPr sz="3600" spc="-90" dirty="0">
                <a:solidFill>
                  <a:srgbClr val="2A54AA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3600" dirty="0">
                <a:solidFill>
                  <a:srgbClr val="2A54AA"/>
                </a:solidFill>
                <a:latin typeface="에스코어 드림 3 Light" panose="020B0303030302020204" pitchFamily="34" charset="-127"/>
                <a:cs typeface="Malgun Gothic"/>
              </a:rPr>
              <a:t>횟수</a:t>
            </a:r>
            <a:r>
              <a:rPr sz="3600" spc="-90" dirty="0">
                <a:solidFill>
                  <a:srgbClr val="2A54AA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3600" dirty="0">
                <a:solidFill>
                  <a:srgbClr val="2A54AA"/>
                </a:solidFill>
                <a:latin typeface="에스코어 드림 3 Light" panose="020B0303030302020204" pitchFamily="34" charset="-127"/>
                <a:cs typeface="Malgun Gothic"/>
              </a:rPr>
              <a:t>계산</a:t>
            </a:r>
            <a:endParaRPr sz="3600" dirty="0">
              <a:latin typeface="에스코어 드림 3 Light" panose="020B0303030302020204" pitchFamily="34" charset="-127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4890" y="2049907"/>
            <a:ext cx="626173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10565" marR="5080" indent="-6985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2000" spc="-3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= 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fi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b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을</a:t>
            </a:r>
            <a:r>
              <a:rPr sz="2000" spc="-24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계산하기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위하여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fi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b</a:t>
            </a:r>
            <a:r>
              <a:rPr sz="2000" i="1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함수를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호출하는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횟수  즉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재귀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트리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상의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마디의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개수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4890" y="2748152"/>
            <a:ext cx="2886075" cy="943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(0)</a:t>
            </a:r>
            <a:r>
              <a:rPr sz="2000" spc="-7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sz="2000" spc="-4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(1)</a:t>
            </a:r>
            <a:r>
              <a:rPr sz="2000" spc="-7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sz="2000" spc="-4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2000" spc="-4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i="1" spc="-3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sz="2000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1)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+</a:t>
            </a:r>
            <a:r>
              <a:rPr sz="2000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i="1" spc="-2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2)</a:t>
            </a:r>
            <a:r>
              <a:rPr sz="2000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+1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74720" y="3360801"/>
            <a:ext cx="25577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f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o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r</a:t>
            </a:r>
            <a:r>
              <a:rPr sz="2000" spc="-2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 </a:t>
            </a:r>
            <a:r>
              <a:rPr sz="2000" dirty="0">
                <a:solidFill>
                  <a:srgbClr val="3E3D00"/>
                </a:solidFill>
                <a:latin typeface="Symbol"/>
                <a:cs typeface="Symbol"/>
              </a:rPr>
              <a:t>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2,</a:t>
            </a:r>
            <a:r>
              <a:rPr sz="2000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이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짝수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가정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17467" y="3665601"/>
            <a:ext cx="332105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왜냐하면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i="1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1)</a:t>
            </a:r>
            <a:r>
              <a:rPr sz="2000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&gt;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i="1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2)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왜냐하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면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i="1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sz="2000" i="1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2) &gt;</a:t>
            </a:r>
            <a:r>
              <a:rPr sz="2000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Symbol"/>
                <a:cs typeface="Symbol"/>
              </a:rPr>
              <a:t>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i="1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4)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07338" y="3665601"/>
            <a:ext cx="1538605" cy="1776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&gt;</a:t>
            </a:r>
            <a:r>
              <a:rPr sz="2000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sz="2000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Symbol"/>
                <a:cs typeface="Symbol"/>
              </a:rPr>
              <a:t></a:t>
            </a:r>
            <a:r>
              <a:rPr sz="2000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i="1" spc="-3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sz="2000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2)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ts val="2395"/>
              </a:lnSpc>
            </a:pP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&gt;</a:t>
            </a:r>
            <a:r>
              <a:rPr sz="2000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sz="1950" spc="7" baseline="25641" dirty="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sz="1950" spc="217" baseline="25641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Symbol"/>
                <a:cs typeface="Symbol"/>
              </a:rPr>
              <a:t></a:t>
            </a:r>
            <a:r>
              <a:rPr sz="2000" spc="-2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i="1" spc="-3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sz="2000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4)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ts val="2395"/>
              </a:lnSpc>
            </a:pP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&gt;</a:t>
            </a:r>
            <a:r>
              <a:rPr sz="2000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sz="1950" spc="15" baseline="25641" dirty="0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r>
              <a:rPr sz="1950" spc="217" baseline="25641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Symbol"/>
                <a:cs typeface="Symbol"/>
              </a:rPr>
              <a:t></a:t>
            </a:r>
            <a:r>
              <a:rPr sz="2000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i="1" spc="-3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sz="2000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6)</a:t>
            </a:r>
            <a:endParaRPr sz="2000">
              <a:latin typeface="Times New Roman"/>
              <a:cs typeface="Times New Roman"/>
            </a:endParaRPr>
          </a:p>
          <a:p>
            <a:pPr marL="419100">
              <a:lnSpc>
                <a:spcPct val="100000"/>
              </a:lnSpc>
            </a:pPr>
            <a:r>
              <a:rPr sz="2000" dirty="0">
                <a:solidFill>
                  <a:srgbClr val="3E3D00"/>
                </a:solidFill>
                <a:latin typeface="Symbol"/>
                <a:cs typeface="Symbol"/>
              </a:rPr>
              <a:t></a:t>
            </a:r>
            <a:endParaRPr sz="2000">
              <a:latin typeface="Symbol"/>
              <a:cs typeface="Symbol"/>
            </a:endParaRPr>
          </a:p>
          <a:p>
            <a:pPr marL="38100">
              <a:lnSpc>
                <a:spcPts val="2095"/>
              </a:lnSpc>
            </a:pP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&gt;</a:t>
            </a:r>
            <a:r>
              <a:rPr sz="2000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sz="1950" i="1" spc="15" baseline="2564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1950" spc="15" baseline="25641" dirty="0">
                <a:solidFill>
                  <a:srgbClr val="3E3D00"/>
                </a:solidFill>
                <a:latin typeface="Times New Roman"/>
                <a:cs typeface="Times New Roman"/>
              </a:rPr>
              <a:t>/2</a:t>
            </a:r>
            <a:r>
              <a:rPr sz="1950" spc="195" baseline="25641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Symbol"/>
                <a:cs typeface="Symbol"/>
              </a:rPr>
              <a:t>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(0)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ts val="2095"/>
              </a:lnSpc>
            </a:pPr>
            <a:r>
              <a:rPr sz="3000" baseline="-16666" dirty="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sz="3000" spc="-60" baseline="-16666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3000" spc="15" baseline="-16666" dirty="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sz="1300" i="1" spc="10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1300" spc="10" dirty="0">
                <a:solidFill>
                  <a:srgbClr val="3E3D00"/>
                </a:solidFill>
                <a:latin typeface="Times New Roman"/>
                <a:cs typeface="Times New Roman"/>
              </a:rPr>
              <a:t>/2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08653" y="3136010"/>
            <a:ext cx="224154" cy="294005"/>
          </a:xfrm>
          <a:custGeom>
            <a:avLst/>
            <a:gdLst/>
            <a:ahLst/>
            <a:cxnLst/>
            <a:rect l="l" t="t" r="r" b="b"/>
            <a:pathLst>
              <a:path w="224154" h="294004">
                <a:moveTo>
                  <a:pt x="208407" y="0"/>
                </a:moveTo>
                <a:lnTo>
                  <a:pt x="174117" y="45719"/>
                </a:lnTo>
                <a:lnTo>
                  <a:pt x="189357" y="57150"/>
                </a:lnTo>
                <a:lnTo>
                  <a:pt x="223647" y="11429"/>
                </a:lnTo>
                <a:lnTo>
                  <a:pt x="208407" y="0"/>
                </a:lnTo>
                <a:close/>
              </a:path>
              <a:path w="224154" h="294004">
                <a:moveTo>
                  <a:pt x="162687" y="60960"/>
                </a:moveTo>
                <a:lnTo>
                  <a:pt x="128397" y="106679"/>
                </a:lnTo>
                <a:lnTo>
                  <a:pt x="143637" y="118110"/>
                </a:lnTo>
                <a:lnTo>
                  <a:pt x="177926" y="72389"/>
                </a:lnTo>
                <a:lnTo>
                  <a:pt x="162687" y="60960"/>
                </a:lnTo>
                <a:close/>
              </a:path>
              <a:path w="224154" h="294004">
                <a:moveTo>
                  <a:pt x="116967" y="121919"/>
                </a:moveTo>
                <a:lnTo>
                  <a:pt x="82676" y="167639"/>
                </a:lnTo>
                <a:lnTo>
                  <a:pt x="97917" y="179069"/>
                </a:lnTo>
                <a:lnTo>
                  <a:pt x="132207" y="133350"/>
                </a:lnTo>
                <a:lnTo>
                  <a:pt x="116967" y="121919"/>
                </a:lnTo>
                <a:close/>
              </a:path>
              <a:path w="224154" h="294004">
                <a:moveTo>
                  <a:pt x="15240" y="209930"/>
                </a:moveTo>
                <a:lnTo>
                  <a:pt x="0" y="293750"/>
                </a:lnTo>
                <a:lnTo>
                  <a:pt x="76200" y="255650"/>
                </a:lnTo>
                <a:lnTo>
                  <a:pt x="55372" y="240029"/>
                </a:lnTo>
                <a:lnTo>
                  <a:pt x="52197" y="240029"/>
                </a:lnTo>
                <a:lnTo>
                  <a:pt x="36957" y="228600"/>
                </a:lnTo>
                <a:lnTo>
                  <a:pt x="38100" y="227075"/>
                </a:lnTo>
                <a:lnTo>
                  <a:pt x="15240" y="209930"/>
                </a:lnTo>
                <a:close/>
              </a:path>
              <a:path w="224154" h="294004">
                <a:moveTo>
                  <a:pt x="38100" y="227075"/>
                </a:moveTo>
                <a:lnTo>
                  <a:pt x="36957" y="228600"/>
                </a:lnTo>
                <a:lnTo>
                  <a:pt x="52197" y="240029"/>
                </a:lnTo>
                <a:lnTo>
                  <a:pt x="53339" y="238505"/>
                </a:lnTo>
                <a:lnTo>
                  <a:pt x="38100" y="227075"/>
                </a:lnTo>
                <a:close/>
              </a:path>
              <a:path w="224154" h="294004">
                <a:moveTo>
                  <a:pt x="53339" y="238505"/>
                </a:moveTo>
                <a:lnTo>
                  <a:pt x="52197" y="240029"/>
                </a:lnTo>
                <a:lnTo>
                  <a:pt x="55372" y="240029"/>
                </a:lnTo>
                <a:lnTo>
                  <a:pt x="53339" y="238505"/>
                </a:lnTo>
                <a:close/>
              </a:path>
              <a:path w="224154" h="294004">
                <a:moveTo>
                  <a:pt x="71247" y="182879"/>
                </a:moveTo>
                <a:lnTo>
                  <a:pt x="38100" y="227075"/>
                </a:lnTo>
                <a:lnTo>
                  <a:pt x="53339" y="238505"/>
                </a:lnTo>
                <a:lnTo>
                  <a:pt x="86487" y="194310"/>
                </a:lnTo>
                <a:lnTo>
                  <a:pt x="71247" y="1828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816096" y="2875788"/>
            <a:ext cx="1216660" cy="227626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4254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35"/>
              </a:spcBef>
            </a:pPr>
            <a:r>
              <a:rPr sz="12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자기</a:t>
            </a:r>
            <a:r>
              <a:rPr sz="1200" spc="-4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2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자신</a:t>
            </a:r>
            <a:r>
              <a:rPr sz="1200" spc="-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2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포함</a:t>
            </a:r>
            <a:endParaRPr sz="1200" dirty="0">
              <a:latin typeface="에스코어 드림 3 Light" panose="020B0303030302020204" pitchFamily="34" charset="-127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00327" y="5977534"/>
            <a:ext cx="45370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i="1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이</a:t>
            </a:r>
            <a:r>
              <a:rPr sz="2000" spc="-5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홀수일</a:t>
            </a:r>
            <a:r>
              <a:rPr sz="2000" spc="-6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때도</a:t>
            </a:r>
            <a:r>
              <a:rPr sz="2000" spc="-5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유사하게</a:t>
            </a:r>
            <a:r>
              <a:rPr sz="2000" spc="-6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증명</a:t>
            </a:r>
            <a:r>
              <a:rPr sz="2000" spc="-7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가능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335267" y="71627"/>
            <a:ext cx="2646045" cy="862965"/>
          </a:xfrm>
          <a:custGeom>
            <a:avLst/>
            <a:gdLst/>
            <a:ahLst/>
            <a:cxnLst/>
            <a:rect l="l" t="t" r="r" b="b"/>
            <a:pathLst>
              <a:path w="2646045" h="862965">
                <a:moveTo>
                  <a:pt x="2645664" y="0"/>
                </a:moveTo>
                <a:lnTo>
                  <a:pt x="0" y="0"/>
                </a:lnTo>
                <a:lnTo>
                  <a:pt x="0" y="862584"/>
                </a:lnTo>
                <a:lnTo>
                  <a:pt x="2645664" y="862584"/>
                </a:lnTo>
                <a:lnTo>
                  <a:pt x="2645664" y="0"/>
                </a:lnTo>
                <a:close/>
              </a:path>
            </a:pathLst>
          </a:custGeom>
          <a:solidFill>
            <a:srgbClr val="FFFF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414642" y="90297"/>
            <a:ext cx="2464435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3E3D00"/>
                </a:solidFill>
                <a:latin typeface="Courier New"/>
                <a:cs typeface="Courier New"/>
              </a:rPr>
              <a:t>int</a:t>
            </a:r>
            <a:r>
              <a:rPr sz="1000" b="1" spc="-1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E3D00"/>
                </a:solidFill>
                <a:latin typeface="Courier New"/>
                <a:cs typeface="Courier New"/>
              </a:rPr>
              <a:t>fib</a:t>
            </a:r>
            <a:r>
              <a:rPr sz="1000" spc="-1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E3D00"/>
                </a:solidFill>
                <a:latin typeface="Courier New"/>
                <a:cs typeface="Courier New"/>
              </a:rPr>
              <a:t>(</a:t>
            </a:r>
            <a:r>
              <a:rPr sz="1000" b="1" spc="-5" dirty="0">
                <a:solidFill>
                  <a:srgbClr val="3E3D00"/>
                </a:solidFill>
                <a:latin typeface="Courier New"/>
                <a:cs typeface="Courier New"/>
              </a:rPr>
              <a:t>int</a:t>
            </a:r>
            <a:r>
              <a:rPr sz="1000" b="1" spc="-1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E3D00"/>
                </a:solidFill>
                <a:latin typeface="Courier New"/>
                <a:cs typeface="Courier New"/>
              </a:rPr>
              <a:t>n)</a:t>
            </a:r>
            <a:r>
              <a:rPr sz="1000" spc="-1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E3D00"/>
                </a:solidFill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R="1452880" algn="r">
              <a:lnSpc>
                <a:spcPct val="100000"/>
              </a:lnSpc>
            </a:pPr>
            <a:r>
              <a:rPr sz="1000" b="1" spc="-5" dirty="0">
                <a:solidFill>
                  <a:srgbClr val="3E3D00"/>
                </a:solidFill>
                <a:latin typeface="Courier New"/>
                <a:cs typeface="Courier New"/>
              </a:rPr>
              <a:t>if</a:t>
            </a:r>
            <a:r>
              <a:rPr sz="1000" b="1" spc="-3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E3D00"/>
                </a:solidFill>
                <a:latin typeface="Courier New"/>
                <a:cs typeface="Courier New"/>
              </a:rPr>
              <a:t>(n</a:t>
            </a:r>
            <a:r>
              <a:rPr sz="1000" spc="-2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E3D00"/>
                </a:solidFill>
                <a:latin typeface="Courier New"/>
                <a:cs typeface="Courier New"/>
              </a:rPr>
              <a:t>&lt;=</a:t>
            </a:r>
            <a:r>
              <a:rPr sz="1000" spc="-2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E3D00"/>
                </a:solidFill>
                <a:latin typeface="Courier New"/>
                <a:cs typeface="Courier New"/>
              </a:rPr>
              <a:t>1)</a:t>
            </a:r>
            <a:endParaRPr sz="1000">
              <a:latin typeface="Courier New"/>
              <a:cs typeface="Courier New"/>
            </a:endParaRPr>
          </a:p>
          <a:p>
            <a:pPr marR="1452880" algn="r">
              <a:lnSpc>
                <a:spcPct val="100000"/>
              </a:lnSpc>
            </a:pPr>
            <a:r>
              <a:rPr sz="1000" b="1" spc="-5" dirty="0">
                <a:solidFill>
                  <a:srgbClr val="3E3D00"/>
                </a:solidFill>
                <a:latin typeface="Courier New"/>
                <a:cs typeface="Courier New"/>
              </a:rPr>
              <a:t>return</a:t>
            </a:r>
            <a:r>
              <a:rPr sz="1000" b="1" spc="-8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E3D00"/>
                </a:solidFill>
                <a:latin typeface="Courier New"/>
                <a:cs typeface="Courier New"/>
              </a:rPr>
              <a:t>n;</a:t>
            </a:r>
            <a:endParaRPr sz="10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</a:pPr>
            <a:r>
              <a:rPr sz="1000" b="1" spc="-5" dirty="0">
                <a:solidFill>
                  <a:srgbClr val="3E3D00"/>
                </a:solidFill>
                <a:latin typeface="Courier New"/>
                <a:cs typeface="Courier New"/>
              </a:rPr>
              <a:t>else</a:t>
            </a:r>
            <a:endParaRPr sz="1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sz="1000" b="1" spc="-5" dirty="0">
                <a:solidFill>
                  <a:srgbClr val="3E3D00"/>
                </a:solidFill>
                <a:latin typeface="Courier New"/>
                <a:cs typeface="Courier New"/>
              </a:rPr>
              <a:t>return</a:t>
            </a:r>
            <a:r>
              <a:rPr sz="1000" b="1" spc="-2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E3D00"/>
                </a:solidFill>
                <a:latin typeface="Courier New"/>
                <a:cs typeface="Courier New"/>
              </a:rPr>
              <a:t>fib(n-1)</a:t>
            </a:r>
            <a:r>
              <a:rPr sz="1000" spc="-1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E3D00"/>
                </a:solidFill>
                <a:latin typeface="Courier New"/>
                <a:cs typeface="Courier New"/>
              </a:rPr>
              <a:t>+</a:t>
            </a:r>
            <a:r>
              <a:rPr sz="1000" spc="-1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E3D00"/>
                </a:solidFill>
                <a:latin typeface="Courier New"/>
                <a:cs typeface="Courier New"/>
              </a:rPr>
              <a:t>fib(n-2);}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spc="25" dirty="0"/>
              <a:t>56</a:t>
            </a:fld>
            <a:endParaRPr spc="25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spc="25" dirty="0"/>
              <a:t>57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9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수학적</a:t>
            </a:r>
            <a:r>
              <a:rPr spc="-165" dirty="0"/>
              <a:t> </a:t>
            </a:r>
            <a:r>
              <a:rPr dirty="0"/>
              <a:t>귀납법</a:t>
            </a:r>
          </a:p>
          <a:p>
            <a:pPr algn="ctr">
              <a:lnSpc>
                <a:spcPct val="100000"/>
              </a:lnSpc>
            </a:pPr>
            <a:r>
              <a:rPr spc="55" dirty="0"/>
              <a:t>(mathematical</a:t>
            </a:r>
            <a:r>
              <a:rPr spc="-114" dirty="0"/>
              <a:t> </a:t>
            </a:r>
            <a:r>
              <a:rPr spc="40" dirty="0"/>
              <a:t>induction)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2601213"/>
            <a:ext cx="826960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Times New Roman"/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귀납출발점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b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as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s,</a:t>
            </a:r>
            <a:r>
              <a:rPr sz="2000" spc="-3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base</a:t>
            </a:r>
            <a:r>
              <a:rPr sz="2000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case):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sz="2000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0</a:t>
            </a:r>
            <a:r>
              <a:rPr sz="2000" spc="1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또는</a:t>
            </a:r>
            <a:r>
              <a:rPr sz="2000" spc="-23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1)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일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때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주장이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사실임을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보임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469900" marR="16510" indent="-457200">
              <a:lnSpc>
                <a:spcPct val="100000"/>
              </a:lnSpc>
              <a:buFont typeface="Times New Roman"/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귀납가정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(induction(inductive)</a:t>
            </a:r>
            <a:r>
              <a:rPr sz="2000" spc="-2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hypothesis):</a:t>
            </a:r>
            <a:r>
              <a:rPr sz="2000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어떤</a:t>
            </a:r>
            <a:r>
              <a:rPr sz="2000" spc="-2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에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대해서</a:t>
            </a:r>
            <a:r>
              <a:rPr sz="2000" spc="-19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주장이</a:t>
            </a:r>
            <a:r>
              <a:rPr sz="2000" spc="-2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사실 </a:t>
            </a:r>
            <a:r>
              <a:rPr sz="2000" spc="-68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임을</a:t>
            </a:r>
            <a:r>
              <a:rPr sz="2000" spc="-22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가정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 marL="469900" indent="-457200">
              <a:lnSpc>
                <a:spcPct val="100000"/>
              </a:lnSpc>
              <a:buFont typeface="Times New Roman"/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귀납절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차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(induc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sz="2000" spc="-20" dirty="0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ve</a:t>
            </a:r>
            <a:r>
              <a:rPr sz="2000" spc="-4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s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ep):</a:t>
            </a:r>
            <a:r>
              <a:rPr sz="2000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n+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에</a:t>
            </a:r>
            <a:r>
              <a:rPr sz="2000" spc="-24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대해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서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주장이</a:t>
            </a:r>
            <a:r>
              <a:rPr sz="2000" spc="-22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사실임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을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보임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17483" y="6289040"/>
            <a:ext cx="214629" cy="4122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2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58</a:t>
            </a:r>
            <a:endParaRPr sz="1300" dirty="0">
              <a:latin typeface="에스코어 드림 3 Light" panose="020B0303030302020204" pitchFamily="34" charset="-127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6166" y="1665858"/>
            <a:ext cx="364109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9265" algn="l"/>
              </a:tabLst>
            </a:pP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.	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귀납출발점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b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as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s,</a:t>
            </a:r>
            <a:r>
              <a:rPr sz="2000" spc="-3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base</a:t>
            </a:r>
            <a:r>
              <a:rPr sz="2000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case):</a:t>
            </a:r>
            <a:endParaRPr sz="2000" dirty="0">
              <a:latin typeface="Times New Roman"/>
              <a:cs typeface="Times New Roman"/>
            </a:endParaRPr>
          </a:p>
          <a:p>
            <a:pPr marL="329565">
              <a:lnSpc>
                <a:spcPct val="100000"/>
              </a:lnSpc>
            </a:pP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= 1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일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때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6166" y="2885313"/>
            <a:ext cx="48818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30835" algn="l"/>
              </a:tabLst>
            </a:pP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2.	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귀납가정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(induction(inductive)</a:t>
            </a:r>
            <a:r>
              <a:rPr sz="2000" spc="-4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hypothesis):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6166" y="4104894"/>
            <a:ext cx="28886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3.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귀납절차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(inductive</a:t>
            </a:r>
            <a:r>
              <a:rPr sz="2000" spc="-1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step):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40888" y="360291"/>
            <a:ext cx="723265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50" i="1" baseline="-35087" dirty="0">
                <a:latin typeface="Times New Roman"/>
                <a:cs typeface="Times New Roman"/>
              </a:rPr>
              <a:t>i</a:t>
            </a:r>
            <a:r>
              <a:rPr sz="2850" i="1" spc="-52" baseline="-35087" dirty="0">
                <a:latin typeface="Times New Roman"/>
                <a:cs typeface="Times New Roman"/>
              </a:rPr>
              <a:t> </a:t>
            </a:r>
            <a:r>
              <a:rPr sz="2850" baseline="-35087" dirty="0">
                <a:latin typeface="Symbol"/>
                <a:cs typeface="Symbol"/>
              </a:rPr>
              <a:t></a:t>
            </a:r>
            <a:r>
              <a:rPr sz="2850" spc="-135" baseline="-35087" dirty="0">
                <a:latin typeface="Times New Roman"/>
                <a:cs typeface="Times New Roman"/>
              </a:rPr>
              <a:t> </a:t>
            </a:r>
            <a:r>
              <a:rPr sz="1900" i="1" spc="25" dirty="0">
                <a:latin typeface="Times New Roman"/>
                <a:cs typeface="Times New Roman"/>
              </a:rPr>
              <a:t>n</a:t>
            </a:r>
            <a:r>
              <a:rPr sz="1900" spc="25" dirty="0">
                <a:latin typeface="Times New Roman"/>
                <a:cs typeface="Times New Roman"/>
              </a:rPr>
              <a:t>(</a:t>
            </a:r>
            <a:r>
              <a:rPr sz="1900" i="1" spc="25" dirty="0">
                <a:latin typeface="Times New Roman"/>
                <a:cs typeface="Times New Roman"/>
              </a:rPr>
              <a:t>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86282" y="367840"/>
            <a:ext cx="793750" cy="484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112395" algn="r">
              <a:lnSpc>
                <a:spcPts val="750"/>
              </a:lnSpc>
              <a:spcBef>
                <a:spcPts val="110"/>
              </a:spcBef>
            </a:pPr>
            <a:r>
              <a:rPr sz="1100" i="1" dirty="0"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  <a:p>
            <a:pPr marL="38100">
              <a:lnSpc>
                <a:spcPts val="2850"/>
              </a:lnSpc>
            </a:pPr>
            <a:r>
              <a:rPr sz="1900" i="1" spc="45" dirty="0">
                <a:latin typeface="Times New Roman"/>
                <a:cs typeface="Times New Roman"/>
              </a:rPr>
              <a:t>S</a:t>
            </a:r>
            <a:r>
              <a:rPr sz="1650" i="1" spc="67" baseline="-25252" dirty="0">
                <a:latin typeface="Times New Roman"/>
                <a:cs typeface="Times New Roman"/>
              </a:rPr>
              <a:t>n</a:t>
            </a:r>
            <a:r>
              <a:rPr sz="1650" i="1" spc="494" baseline="-25252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Symbol"/>
                <a:cs typeface="Symbol"/>
              </a:rPr>
              <a:t></a:t>
            </a:r>
            <a:r>
              <a:rPr sz="1900" spc="-75" dirty="0">
                <a:latin typeface="Times New Roman"/>
                <a:cs typeface="Times New Roman"/>
              </a:rPr>
              <a:t> </a:t>
            </a:r>
            <a:r>
              <a:rPr sz="4275" spc="-1957" baseline="-8771" dirty="0">
                <a:latin typeface="Symbol"/>
                <a:cs typeface="Symbol"/>
              </a:rPr>
              <a:t></a:t>
            </a:r>
            <a:endParaRPr sz="4275" baseline="-8771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51628" y="578612"/>
            <a:ext cx="22371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수학적</a:t>
            </a:r>
            <a:r>
              <a:rPr sz="2000" spc="-5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귀납법</a:t>
            </a:r>
            <a:r>
              <a:rPr sz="2000" spc="-3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증명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13499" y="2473623"/>
            <a:ext cx="388620" cy="0"/>
          </a:xfrm>
          <a:custGeom>
            <a:avLst/>
            <a:gdLst/>
            <a:ahLst/>
            <a:cxnLst/>
            <a:rect l="l" t="t" r="r" b="b"/>
            <a:pathLst>
              <a:path w="388620">
                <a:moveTo>
                  <a:pt x="0" y="0"/>
                </a:moveTo>
                <a:lnTo>
                  <a:pt x="388367" y="0"/>
                </a:lnTo>
              </a:path>
            </a:pathLst>
          </a:custGeom>
          <a:ln w="99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538788" y="2468384"/>
            <a:ext cx="146050" cy="3136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00" spc="-5" dirty="0">
                <a:latin typeface="Times New Roman"/>
                <a:cs typeface="Times New Roman"/>
              </a:rPr>
              <a:t>2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90819" y="2129420"/>
            <a:ext cx="412750" cy="3136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00" spc="-155" dirty="0">
                <a:latin typeface="Times New Roman"/>
                <a:cs typeface="Times New Roman"/>
              </a:rPr>
              <a:t>1</a:t>
            </a:r>
            <a:r>
              <a:rPr sz="1900" spc="40" dirty="0">
                <a:latin typeface="Times New Roman"/>
                <a:cs typeface="Times New Roman"/>
              </a:rPr>
              <a:t>(</a:t>
            </a:r>
            <a:r>
              <a:rPr sz="1900" spc="-10" dirty="0">
                <a:latin typeface="Times New Roman"/>
                <a:cs typeface="Times New Roman"/>
              </a:rPr>
              <a:t>2</a:t>
            </a:r>
            <a:r>
              <a:rPr sz="1900" spc="-5" dirty="0">
                <a:latin typeface="Times New Roman"/>
                <a:cs typeface="Times New Roman"/>
              </a:rPr>
              <a:t>)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15513" y="2280763"/>
            <a:ext cx="777240" cy="3136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900" i="1" spc="-45" dirty="0">
                <a:latin typeface="Times New Roman"/>
                <a:cs typeface="Times New Roman"/>
              </a:rPr>
              <a:t>S</a:t>
            </a:r>
            <a:r>
              <a:rPr sz="1650" baseline="-22727" dirty="0">
                <a:latin typeface="Times New Roman"/>
                <a:cs typeface="Times New Roman"/>
              </a:rPr>
              <a:t>1 </a:t>
            </a:r>
            <a:r>
              <a:rPr sz="1650" spc="-22" baseline="-22727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Symbol"/>
                <a:cs typeface="Symbol"/>
              </a:rPr>
              <a:t></a:t>
            </a:r>
            <a:r>
              <a:rPr sz="1900" spc="-24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1</a:t>
            </a:r>
            <a:r>
              <a:rPr sz="1900" spc="-21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Symbol"/>
                <a:cs typeface="Symbol"/>
              </a:rPr>
              <a:t>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20336" y="2347721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성립</a:t>
            </a:r>
            <a:endParaRPr sz="1800" dirty="0">
              <a:latin typeface="에스코어 드림 3 Light" panose="020B0303030302020204" pitchFamily="34" charset="-127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12287" y="3381226"/>
            <a:ext cx="73850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925" i="1" spc="7" baseline="-35612" dirty="0">
                <a:latin typeface="Times New Roman"/>
                <a:cs typeface="Times New Roman"/>
              </a:rPr>
              <a:t>i</a:t>
            </a:r>
            <a:r>
              <a:rPr sz="2925" i="1" spc="15" baseline="-35612" dirty="0">
                <a:latin typeface="Times New Roman"/>
                <a:cs typeface="Times New Roman"/>
              </a:rPr>
              <a:t> </a:t>
            </a:r>
            <a:r>
              <a:rPr sz="2925" spc="22" baseline="-35612" dirty="0">
                <a:latin typeface="Symbol"/>
                <a:cs typeface="Symbol"/>
              </a:rPr>
              <a:t></a:t>
            </a:r>
            <a:r>
              <a:rPr sz="2925" spc="-75" baseline="-35612" dirty="0">
                <a:latin typeface="Times New Roman"/>
                <a:cs typeface="Times New Roman"/>
              </a:rPr>
              <a:t> </a:t>
            </a:r>
            <a:r>
              <a:rPr sz="1950" i="1" spc="10" dirty="0">
                <a:latin typeface="Times New Roman"/>
                <a:cs typeface="Times New Roman"/>
              </a:rPr>
              <a:t>k</a:t>
            </a:r>
            <a:r>
              <a:rPr sz="1950" i="1" spc="-315" dirty="0">
                <a:latin typeface="Times New Roman"/>
                <a:cs typeface="Times New Roman"/>
              </a:rPr>
              <a:t> </a:t>
            </a:r>
            <a:r>
              <a:rPr sz="1950" spc="55" dirty="0">
                <a:latin typeface="Times New Roman"/>
                <a:cs typeface="Times New Roman"/>
              </a:rPr>
              <a:t>(</a:t>
            </a:r>
            <a:r>
              <a:rPr sz="1950" i="1" spc="10" dirty="0">
                <a:latin typeface="Times New Roman"/>
                <a:cs typeface="Times New Roman"/>
              </a:rPr>
              <a:t>k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12758" y="3389094"/>
            <a:ext cx="850265" cy="503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137795" algn="r">
              <a:lnSpc>
                <a:spcPts val="795"/>
              </a:lnSpc>
              <a:spcBef>
                <a:spcPts val="105"/>
              </a:spcBef>
            </a:pPr>
            <a:r>
              <a:rPr sz="1150" i="1" dirty="0">
                <a:latin typeface="Times New Roman"/>
                <a:cs typeface="Times New Roman"/>
              </a:rPr>
              <a:t>k</a:t>
            </a:r>
            <a:endParaRPr sz="1150">
              <a:latin typeface="Times New Roman"/>
              <a:cs typeface="Times New Roman"/>
            </a:endParaRPr>
          </a:p>
          <a:p>
            <a:pPr marL="50800">
              <a:lnSpc>
                <a:spcPts val="2955"/>
              </a:lnSpc>
            </a:pPr>
            <a:r>
              <a:rPr sz="1950" i="1" spc="50" dirty="0">
                <a:latin typeface="Times New Roman"/>
                <a:cs typeface="Times New Roman"/>
              </a:rPr>
              <a:t>S</a:t>
            </a:r>
            <a:r>
              <a:rPr sz="1725" i="1" spc="75" baseline="-24154" dirty="0">
                <a:latin typeface="Times New Roman"/>
                <a:cs typeface="Times New Roman"/>
              </a:rPr>
              <a:t>k</a:t>
            </a:r>
            <a:r>
              <a:rPr sz="1725" i="1" spc="142" baseline="-24154" dirty="0">
                <a:latin typeface="Times New Roman"/>
                <a:cs typeface="Times New Roman"/>
              </a:rPr>
              <a:t> </a:t>
            </a:r>
            <a:r>
              <a:rPr sz="1950" spc="15" dirty="0">
                <a:latin typeface="Symbol"/>
                <a:cs typeface="Symbol"/>
              </a:rPr>
              <a:t></a:t>
            </a:r>
            <a:r>
              <a:rPr sz="1950" spc="-70" dirty="0">
                <a:latin typeface="Times New Roman"/>
                <a:cs typeface="Times New Roman"/>
              </a:rPr>
              <a:t> </a:t>
            </a:r>
            <a:r>
              <a:rPr sz="4425" spc="-2025" baseline="-8474" dirty="0">
                <a:latin typeface="Symbol"/>
                <a:cs typeface="Symbol"/>
              </a:rPr>
              <a:t></a:t>
            </a:r>
            <a:endParaRPr sz="4425" baseline="-8474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97167" y="3549142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가정</a:t>
            </a:r>
            <a:endParaRPr sz="1800" dirty="0">
              <a:latin typeface="에스코어 드림 3 Light" panose="020B0303030302020204" pitchFamily="34" charset="-127"/>
              <a:cs typeface="Malgun Goth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759925" y="4588159"/>
            <a:ext cx="715645" cy="0"/>
          </a:xfrm>
          <a:custGeom>
            <a:avLst/>
            <a:gdLst/>
            <a:ahLst/>
            <a:cxnLst/>
            <a:rect l="l" t="t" r="r" b="b"/>
            <a:pathLst>
              <a:path w="715645">
                <a:moveTo>
                  <a:pt x="0" y="0"/>
                </a:moveTo>
                <a:lnTo>
                  <a:pt x="715062" y="0"/>
                </a:lnTo>
              </a:path>
            </a:pathLst>
          </a:custGeom>
          <a:ln w="98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82379" y="5263782"/>
            <a:ext cx="1169670" cy="0"/>
          </a:xfrm>
          <a:custGeom>
            <a:avLst/>
            <a:gdLst/>
            <a:ahLst/>
            <a:cxnLst/>
            <a:rect l="l" t="t" r="r" b="b"/>
            <a:pathLst>
              <a:path w="1169670">
                <a:moveTo>
                  <a:pt x="0" y="0"/>
                </a:moveTo>
                <a:lnTo>
                  <a:pt x="1169243" y="0"/>
                </a:lnTo>
              </a:path>
            </a:pathLst>
          </a:custGeom>
          <a:ln w="98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82379" y="5896297"/>
            <a:ext cx="718820" cy="0"/>
          </a:xfrm>
          <a:custGeom>
            <a:avLst/>
            <a:gdLst/>
            <a:ahLst/>
            <a:cxnLst/>
            <a:rect l="l" t="t" r="r" b="b"/>
            <a:pathLst>
              <a:path w="718820">
                <a:moveTo>
                  <a:pt x="0" y="0"/>
                </a:moveTo>
                <a:lnTo>
                  <a:pt x="718757" y="0"/>
                </a:lnTo>
              </a:path>
            </a:pathLst>
          </a:custGeom>
          <a:ln w="98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049378" y="4582820"/>
            <a:ext cx="144145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spc="5" dirty="0">
                <a:latin typeface="Times New Roman"/>
                <a:cs typeface="Times New Roman"/>
              </a:rPr>
              <a:t>2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37948" y="4875009"/>
            <a:ext cx="1464945" cy="132524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500"/>
              </a:spcBef>
            </a:pPr>
            <a:r>
              <a:rPr sz="2775" spc="7" baseline="-34534" dirty="0">
                <a:latin typeface="Symbol"/>
                <a:cs typeface="Symbol"/>
              </a:rPr>
              <a:t></a:t>
            </a:r>
            <a:r>
              <a:rPr sz="2775" spc="52" baseline="-34534" dirty="0">
                <a:latin typeface="Times New Roman"/>
                <a:cs typeface="Times New Roman"/>
              </a:rPr>
              <a:t> </a:t>
            </a:r>
            <a:r>
              <a:rPr sz="1850" spc="45" dirty="0">
                <a:latin typeface="Times New Roman"/>
                <a:cs typeface="Times New Roman"/>
              </a:rPr>
              <a:t>(</a:t>
            </a:r>
            <a:r>
              <a:rPr sz="1850" i="1" spc="5" dirty="0">
                <a:latin typeface="Times New Roman"/>
                <a:cs typeface="Times New Roman"/>
              </a:rPr>
              <a:t>n</a:t>
            </a:r>
            <a:r>
              <a:rPr sz="1850" i="1" spc="-145" dirty="0">
                <a:latin typeface="Times New Roman"/>
                <a:cs typeface="Times New Roman"/>
              </a:rPr>
              <a:t> </a:t>
            </a:r>
            <a:r>
              <a:rPr sz="1850" spc="114" dirty="0">
                <a:latin typeface="Symbol"/>
                <a:cs typeface="Symbol"/>
              </a:rPr>
              <a:t></a:t>
            </a:r>
            <a:r>
              <a:rPr sz="1850" spc="-145" dirty="0">
                <a:latin typeface="Times New Roman"/>
                <a:cs typeface="Times New Roman"/>
              </a:rPr>
              <a:t>1</a:t>
            </a:r>
            <a:r>
              <a:rPr sz="1850" spc="45" dirty="0">
                <a:latin typeface="Times New Roman"/>
                <a:cs typeface="Times New Roman"/>
              </a:rPr>
              <a:t>)</a:t>
            </a:r>
            <a:r>
              <a:rPr sz="1850" i="1" spc="5" dirty="0">
                <a:latin typeface="Times New Roman"/>
                <a:cs typeface="Times New Roman"/>
              </a:rPr>
              <a:t>n</a:t>
            </a:r>
            <a:r>
              <a:rPr sz="1850" i="1" spc="-145" dirty="0">
                <a:latin typeface="Times New Roman"/>
                <a:cs typeface="Times New Roman"/>
              </a:rPr>
              <a:t> </a:t>
            </a:r>
            <a:r>
              <a:rPr sz="1850" spc="5" dirty="0">
                <a:latin typeface="Symbol"/>
                <a:cs typeface="Symbol"/>
              </a:rPr>
              <a:t></a:t>
            </a:r>
            <a:r>
              <a:rPr sz="1850" spc="-120" dirty="0">
                <a:latin typeface="Times New Roman"/>
                <a:cs typeface="Times New Roman"/>
              </a:rPr>
              <a:t> </a:t>
            </a:r>
            <a:r>
              <a:rPr sz="1850" spc="30" dirty="0">
                <a:latin typeface="Times New Roman"/>
                <a:cs typeface="Times New Roman"/>
              </a:rPr>
              <a:t>2</a:t>
            </a:r>
            <a:r>
              <a:rPr sz="1850" i="1" spc="5" dirty="0">
                <a:latin typeface="Times New Roman"/>
                <a:cs typeface="Times New Roman"/>
              </a:rPr>
              <a:t>n</a:t>
            </a:r>
            <a:endParaRPr sz="1850">
              <a:latin typeface="Times New Roman"/>
              <a:cs typeface="Times New Roman"/>
            </a:endParaRPr>
          </a:p>
          <a:p>
            <a:pPr marL="200660" algn="ctr">
              <a:lnSpc>
                <a:spcPct val="100000"/>
              </a:lnSpc>
              <a:spcBef>
                <a:spcPts val="409"/>
              </a:spcBef>
            </a:pPr>
            <a:r>
              <a:rPr sz="1850" spc="5" dirty="0">
                <a:latin typeface="Times New Roman"/>
                <a:cs typeface="Times New Roman"/>
              </a:rPr>
              <a:t>2</a:t>
            </a:r>
            <a:endParaRPr sz="185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135"/>
              </a:spcBef>
            </a:pPr>
            <a:r>
              <a:rPr sz="2775" spc="7" baseline="-34534" dirty="0">
                <a:latin typeface="Symbol"/>
                <a:cs typeface="Symbol"/>
              </a:rPr>
              <a:t></a:t>
            </a:r>
            <a:r>
              <a:rPr sz="2775" spc="97" baseline="-34534" dirty="0">
                <a:latin typeface="Times New Roman"/>
                <a:cs typeface="Times New Roman"/>
              </a:rPr>
              <a:t> </a:t>
            </a:r>
            <a:r>
              <a:rPr sz="1850" i="1" spc="30" dirty="0">
                <a:latin typeface="Times New Roman"/>
                <a:cs typeface="Times New Roman"/>
              </a:rPr>
              <a:t>n</a:t>
            </a:r>
            <a:r>
              <a:rPr sz="1850" spc="45" dirty="0">
                <a:latin typeface="Times New Roman"/>
                <a:cs typeface="Times New Roman"/>
              </a:rPr>
              <a:t>(</a:t>
            </a:r>
            <a:r>
              <a:rPr sz="1850" i="1" spc="5" dirty="0">
                <a:latin typeface="Times New Roman"/>
                <a:cs typeface="Times New Roman"/>
              </a:rPr>
              <a:t>n</a:t>
            </a:r>
            <a:r>
              <a:rPr sz="1850" i="1" spc="-145" dirty="0">
                <a:latin typeface="Times New Roman"/>
                <a:cs typeface="Times New Roman"/>
              </a:rPr>
              <a:t> </a:t>
            </a:r>
            <a:r>
              <a:rPr sz="1850" spc="145" dirty="0">
                <a:latin typeface="Symbol"/>
                <a:cs typeface="Symbol"/>
              </a:rPr>
              <a:t></a:t>
            </a:r>
            <a:r>
              <a:rPr sz="1850" spc="-145" dirty="0">
                <a:latin typeface="Times New Roman"/>
                <a:cs typeface="Times New Roman"/>
              </a:rPr>
              <a:t>1</a:t>
            </a:r>
            <a:r>
              <a:rPr sz="1850" dirty="0">
                <a:latin typeface="Times New Roman"/>
                <a:cs typeface="Times New Roman"/>
              </a:rPr>
              <a:t>)</a:t>
            </a:r>
            <a:endParaRPr sz="1850">
              <a:latin typeface="Times New Roman"/>
              <a:cs typeface="Times New Roman"/>
            </a:endParaRPr>
          </a:p>
          <a:p>
            <a:pPr marR="241935" algn="ctr">
              <a:lnSpc>
                <a:spcPct val="100000"/>
              </a:lnSpc>
              <a:spcBef>
                <a:spcPts val="405"/>
              </a:spcBef>
            </a:pPr>
            <a:r>
              <a:rPr sz="1850" spc="5" dirty="0">
                <a:latin typeface="Times New Roman"/>
                <a:cs typeface="Times New Roman"/>
              </a:rPr>
              <a:t>2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59532" y="4249312"/>
            <a:ext cx="716280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spc="45" dirty="0">
                <a:latin typeface="Times New Roman"/>
                <a:cs typeface="Times New Roman"/>
              </a:rPr>
              <a:t>(</a:t>
            </a:r>
            <a:r>
              <a:rPr sz="1850" i="1" spc="5" dirty="0">
                <a:latin typeface="Times New Roman"/>
                <a:cs typeface="Times New Roman"/>
              </a:rPr>
              <a:t>n</a:t>
            </a:r>
            <a:r>
              <a:rPr sz="1850" i="1" spc="-145" dirty="0">
                <a:latin typeface="Times New Roman"/>
                <a:cs typeface="Times New Roman"/>
              </a:rPr>
              <a:t> </a:t>
            </a:r>
            <a:r>
              <a:rPr sz="1850" spc="114" dirty="0">
                <a:latin typeface="Symbol"/>
                <a:cs typeface="Symbol"/>
              </a:rPr>
              <a:t></a:t>
            </a:r>
            <a:r>
              <a:rPr sz="1850" spc="-145" dirty="0">
                <a:latin typeface="Times New Roman"/>
                <a:cs typeface="Times New Roman"/>
              </a:rPr>
              <a:t>1</a:t>
            </a:r>
            <a:r>
              <a:rPr sz="1850" spc="45" dirty="0">
                <a:latin typeface="Times New Roman"/>
                <a:cs typeface="Times New Roman"/>
              </a:rPr>
              <a:t>)</a:t>
            </a:r>
            <a:r>
              <a:rPr sz="1850" i="1" spc="5" dirty="0">
                <a:latin typeface="Times New Roman"/>
                <a:cs typeface="Times New Roman"/>
              </a:rPr>
              <a:t>n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510283" y="4398228"/>
            <a:ext cx="317500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6055" indent="-173990">
              <a:lnSpc>
                <a:spcPct val="100000"/>
              </a:lnSpc>
              <a:spcBef>
                <a:spcPts val="110"/>
              </a:spcBef>
              <a:buFont typeface="Symbol"/>
              <a:buChar char=""/>
              <a:tabLst>
                <a:tab pos="186690" algn="l"/>
              </a:tabLst>
            </a:pPr>
            <a:r>
              <a:rPr sz="1850" i="1" spc="5" dirty="0">
                <a:latin typeface="Times New Roman"/>
                <a:cs typeface="Times New Roman"/>
              </a:rPr>
              <a:t>n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81678" y="4256708"/>
            <a:ext cx="94615" cy="191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50" i="1" spc="15" dirty="0">
                <a:latin typeface="Times New Roman"/>
                <a:cs typeface="Times New Roman"/>
              </a:rPr>
              <a:t>n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327518" y="4722487"/>
            <a:ext cx="212090" cy="191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50" i="1" spc="95" dirty="0">
                <a:latin typeface="Times New Roman"/>
                <a:cs typeface="Times New Roman"/>
              </a:rPr>
              <a:t>i</a:t>
            </a:r>
            <a:r>
              <a:rPr sz="1050" spc="-45" dirty="0">
                <a:latin typeface="Symbol"/>
                <a:cs typeface="Symbol"/>
              </a:rPr>
              <a:t></a:t>
            </a:r>
            <a:r>
              <a:rPr sz="1050" spc="15" dirty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03661" y="4280062"/>
            <a:ext cx="1936114" cy="4508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850" i="1" spc="90" dirty="0">
                <a:latin typeface="Times New Roman"/>
                <a:cs typeface="Times New Roman"/>
              </a:rPr>
              <a:t>S</a:t>
            </a:r>
            <a:r>
              <a:rPr sz="1575" i="1" spc="22" baseline="-23809" dirty="0">
                <a:latin typeface="Times New Roman"/>
                <a:cs typeface="Times New Roman"/>
              </a:rPr>
              <a:t>n</a:t>
            </a:r>
            <a:r>
              <a:rPr sz="1575" i="1" baseline="-23809" dirty="0">
                <a:latin typeface="Times New Roman"/>
                <a:cs typeface="Times New Roman"/>
              </a:rPr>
              <a:t> </a:t>
            </a:r>
            <a:r>
              <a:rPr sz="1575" i="1" spc="157" baseline="-23809" dirty="0">
                <a:latin typeface="Times New Roman"/>
                <a:cs typeface="Times New Roman"/>
              </a:rPr>
              <a:t> </a:t>
            </a:r>
            <a:r>
              <a:rPr sz="1850" spc="5" dirty="0">
                <a:latin typeface="Symbol"/>
                <a:cs typeface="Symbol"/>
              </a:rPr>
              <a:t></a:t>
            </a:r>
            <a:r>
              <a:rPr sz="1850" spc="-50" dirty="0">
                <a:latin typeface="Times New Roman"/>
                <a:cs typeface="Times New Roman"/>
              </a:rPr>
              <a:t> </a:t>
            </a:r>
            <a:r>
              <a:rPr sz="4200" spc="262" baseline="-8928" dirty="0">
                <a:latin typeface="Symbol"/>
                <a:cs typeface="Symbol"/>
              </a:rPr>
              <a:t></a:t>
            </a:r>
            <a:r>
              <a:rPr sz="1850" i="1" dirty="0">
                <a:latin typeface="Times New Roman"/>
                <a:cs typeface="Times New Roman"/>
              </a:rPr>
              <a:t>i</a:t>
            </a:r>
            <a:r>
              <a:rPr sz="1850" i="1" spc="5" dirty="0">
                <a:latin typeface="Times New Roman"/>
                <a:cs typeface="Times New Roman"/>
              </a:rPr>
              <a:t> </a:t>
            </a:r>
            <a:r>
              <a:rPr sz="1850" spc="-60" dirty="0">
                <a:latin typeface="Symbol"/>
                <a:cs typeface="Symbol"/>
              </a:rPr>
              <a:t></a:t>
            </a:r>
            <a:r>
              <a:rPr sz="1850" i="1" spc="90" dirty="0">
                <a:latin typeface="Times New Roman"/>
                <a:cs typeface="Times New Roman"/>
              </a:rPr>
              <a:t>S</a:t>
            </a:r>
            <a:r>
              <a:rPr sz="1575" i="1" spc="120" baseline="-23809" dirty="0">
                <a:latin typeface="Times New Roman"/>
                <a:cs typeface="Times New Roman"/>
              </a:rPr>
              <a:t>n</a:t>
            </a:r>
            <a:r>
              <a:rPr sz="1575" spc="-67" baseline="-23809" dirty="0">
                <a:latin typeface="Symbol"/>
                <a:cs typeface="Symbol"/>
              </a:rPr>
              <a:t></a:t>
            </a:r>
            <a:r>
              <a:rPr sz="1575" spc="22" baseline="-23809" dirty="0">
                <a:latin typeface="Times New Roman"/>
                <a:cs typeface="Times New Roman"/>
              </a:rPr>
              <a:t>1</a:t>
            </a:r>
            <a:r>
              <a:rPr sz="1575" baseline="-23809" dirty="0">
                <a:latin typeface="Times New Roman"/>
                <a:cs typeface="Times New Roman"/>
              </a:rPr>
              <a:t> </a:t>
            </a:r>
            <a:r>
              <a:rPr sz="1575" spc="-165" baseline="-23809" dirty="0">
                <a:latin typeface="Times New Roman"/>
                <a:cs typeface="Times New Roman"/>
              </a:rPr>
              <a:t> </a:t>
            </a:r>
            <a:r>
              <a:rPr sz="1850" spc="5" dirty="0">
                <a:latin typeface="Symbol"/>
                <a:cs typeface="Symbol"/>
              </a:rPr>
              <a:t></a:t>
            </a:r>
            <a:r>
              <a:rPr sz="1850" spc="-120" dirty="0">
                <a:latin typeface="Times New Roman"/>
                <a:cs typeface="Times New Roman"/>
              </a:rPr>
              <a:t> </a:t>
            </a:r>
            <a:r>
              <a:rPr sz="1850" i="1" spc="5" dirty="0">
                <a:latin typeface="Times New Roman"/>
                <a:cs typeface="Times New Roman"/>
              </a:rPr>
              <a:t>n</a:t>
            </a:r>
            <a:r>
              <a:rPr sz="1850" i="1" spc="-30" dirty="0">
                <a:latin typeface="Times New Roman"/>
                <a:cs typeface="Times New Roman"/>
              </a:rPr>
              <a:t> </a:t>
            </a:r>
            <a:r>
              <a:rPr sz="1850" spc="5" dirty="0">
                <a:latin typeface="Symbol"/>
                <a:cs typeface="Symbol"/>
              </a:rPr>
              <a:t>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49681" y="6248196"/>
            <a:ext cx="40284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* 1,</a:t>
            </a:r>
            <a:r>
              <a:rPr sz="2000" spc="10" dirty="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,3</a:t>
            </a:r>
            <a:r>
              <a:rPr sz="2000" spc="-2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에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의해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모든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자연수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에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대해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614168" y="6417442"/>
            <a:ext cx="618490" cy="0"/>
          </a:xfrm>
          <a:custGeom>
            <a:avLst/>
            <a:gdLst/>
            <a:ahLst/>
            <a:cxnLst/>
            <a:rect l="l" t="t" r="r" b="b"/>
            <a:pathLst>
              <a:path w="618489">
                <a:moveTo>
                  <a:pt x="0" y="0"/>
                </a:moveTo>
                <a:lnTo>
                  <a:pt x="618441" y="0"/>
                </a:lnTo>
              </a:path>
            </a:pathLst>
          </a:custGeom>
          <a:ln w="84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863033" y="6411035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615233" y="6124195"/>
            <a:ext cx="62103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spc="25" dirty="0">
                <a:latin typeface="Times New Roman"/>
                <a:cs typeface="Times New Roman"/>
              </a:rPr>
              <a:t>n</a:t>
            </a:r>
            <a:r>
              <a:rPr sz="1600" spc="40" dirty="0">
                <a:latin typeface="Times New Roman"/>
                <a:cs typeface="Times New Roman"/>
              </a:rPr>
              <a:t>(</a:t>
            </a:r>
            <a:r>
              <a:rPr sz="1600" i="1" dirty="0">
                <a:latin typeface="Times New Roman"/>
                <a:cs typeface="Times New Roman"/>
              </a:rPr>
              <a:t>n</a:t>
            </a:r>
            <a:r>
              <a:rPr sz="1600" i="1" spc="-125" dirty="0">
                <a:latin typeface="Times New Roman"/>
                <a:cs typeface="Times New Roman"/>
              </a:rPr>
              <a:t> </a:t>
            </a:r>
            <a:r>
              <a:rPr sz="1600" spc="120" dirty="0">
                <a:latin typeface="Symbol"/>
                <a:cs typeface="Symbol"/>
              </a:rPr>
              <a:t></a:t>
            </a:r>
            <a:r>
              <a:rPr sz="1600" spc="-125" dirty="0">
                <a:latin typeface="Times New Roman"/>
                <a:cs typeface="Times New Roman"/>
              </a:rPr>
              <a:t>1</a:t>
            </a:r>
            <a:r>
              <a:rPr sz="1600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190584" y="6130551"/>
            <a:ext cx="85090" cy="1682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i="1" spc="15" dirty="0">
                <a:latin typeface="Times New Roman"/>
                <a:cs typeface="Times New Roman"/>
              </a:rPr>
              <a:t>n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689720" y="6112954"/>
            <a:ext cx="931544" cy="58610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95"/>
              </a:spcBef>
            </a:pPr>
            <a:r>
              <a:rPr sz="1600" i="1" spc="45" dirty="0">
                <a:latin typeface="Times New Roman"/>
                <a:cs typeface="Times New Roman"/>
              </a:rPr>
              <a:t>S</a:t>
            </a:r>
            <a:r>
              <a:rPr sz="1350" i="1" spc="67" baseline="-24691" dirty="0">
                <a:latin typeface="Times New Roman"/>
                <a:cs typeface="Times New Roman"/>
              </a:rPr>
              <a:t>n</a:t>
            </a:r>
            <a:r>
              <a:rPr sz="1350" i="1" spc="427" baseline="-2469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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3600" spc="120" baseline="-8101" dirty="0">
                <a:latin typeface="Symbol"/>
                <a:cs typeface="Symbol"/>
              </a:rPr>
              <a:t></a:t>
            </a:r>
            <a:r>
              <a:rPr sz="1600" i="1" spc="80" dirty="0">
                <a:latin typeface="Times New Roman"/>
                <a:cs typeface="Times New Roman"/>
              </a:rPr>
              <a:t>i</a:t>
            </a:r>
            <a:r>
              <a:rPr sz="1600" i="1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</a:t>
            </a:r>
            <a:endParaRPr sz="1600">
              <a:latin typeface="Symbol"/>
              <a:cs typeface="Symbol"/>
            </a:endParaRPr>
          </a:p>
          <a:p>
            <a:pPr marL="466725">
              <a:lnSpc>
                <a:spcPct val="100000"/>
              </a:lnSpc>
              <a:spcBef>
                <a:spcPts val="150"/>
              </a:spcBef>
            </a:pPr>
            <a:r>
              <a:rPr sz="900" i="1" spc="20" dirty="0">
                <a:latin typeface="Times New Roman"/>
                <a:cs typeface="Times New Roman"/>
              </a:rPr>
              <a:t>i</a:t>
            </a:r>
            <a:r>
              <a:rPr sz="900" spc="20" dirty="0">
                <a:latin typeface="Symbol"/>
                <a:cs typeface="Symbol"/>
              </a:rPr>
              <a:t></a:t>
            </a:r>
            <a:r>
              <a:rPr sz="900" spc="20" dirty="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385305" y="6219240"/>
            <a:ext cx="5346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성립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85901" y="3436405"/>
            <a:ext cx="347980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i="1" spc="10" dirty="0">
                <a:latin typeface="Times New Roman"/>
                <a:cs typeface="Times New Roman"/>
              </a:rPr>
              <a:t>k</a:t>
            </a:r>
            <a:r>
              <a:rPr sz="1950" i="1" spc="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Symbol"/>
                <a:cs typeface="Symbol"/>
              </a:rPr>
              <a:t>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727454" y="3478479"/>
            <a:ext cx="26797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인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모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든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자연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수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에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대해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4064" y="908050"/>
            <a:ext cx="5055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2A54AA"/>
                </a:solidFill>
                <a:latin typeface="에스코어 드림 3 Light" panose="020B0303030302020204" pitchFamily="34" charset="-127"/>
                <a:cs typeface="Malgun Gothic"/>
              </a:rPr>
              <a:t>계산한</a:t>
            </a:r>
            <a:r>
              <a:rPr sz="3600" spc="-105" dirty="0">
                <a:solidFill>
                  <a:srgbClr val="2A54AA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3600" dirty="0">
                <a:solidFill>
                  <a:srgbClr val="2A54AA"/>
                </a:solidFill>
                <a:latin typeface="에스코어 드림 3 Light" panose="020B0303030302020204" pitchFamily="34" charset="-127"/>
                <a:cs typeface="Malgun Gothic"/>
              </a:rPr>
              <a:t>호출</a:t>
            </a:r>
            <a:r>
              <a:rPr sz="3600" spc="-100" dirty="0">
                <a:solidFill>
                  <a:srgbClr val="2A54AA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3600" dirty="0">
                <a:solidFill>
                  <a:srgbClr val="2A54AA"/>
                </a:solidFill>
                <a:latin typeface="에스코어 드림 3 Light" panose="020B0303030302020204" pitchFamily="34" charset="-127"/>
                <a:cs typeface="Malgun Gothic"/>
              </a:rPr>
              <a:t>횟수의</a:t>
            </a:r>
            <a:r>
              <a:rPr sz="3600" spc="-95" dirty="0">
                <a:solidFill>
                  <a:srgbClr val="2A54AA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3600" dirty="0">
                <a:solidFill>
                  <a:srgbClr val="2A54AA"/>
                </a:solidFill>
                <a:latin typeface="에스코어 드림 3 Light" panose="020B0303030302020204" pitchFamily="34" charset="-127"/>
                <a:cs typeface="Malgun Gothic"/>
              </a:rPr>
              <a:t>검증</a:t>
            </a:r>
            <a:endParaRPr sz="3600" dirty="0">
              <a:latin typeface="에스코어 드림 3 Light" panose="020B0303030302020204" pitchFamily="34" charset="-127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7532" y="1706879"/>
            <a:ext cx="7202805" cy="655949"/>
          </a:xfrm>
          <a:prstGeom prst="rect">
            <a:avLst/>
          </a:prstGeom>
          <a:solidFill>
            <a:srgbClr val="F9E8D4"/>
          </a:solidFill>
        </p:spPr>
        <p:txBody>
          <a:bodyPr vert="horz" wrap="square" lIns="0" tIns="400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</a:pPr>
            <a:r>
              <a:rPr sz="2000" b="1" spc="-4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정리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sz="2000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재귀적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알고리</a:t>
            </a:r>
            <a:r>
              <a:rPr sz="2000" spc="-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즘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으로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구성한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재귀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트리의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마</a:t>
            </a:r>
            <a:r>
              <a:rPr sz="2000" spc="-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디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의</a:t>
            </a:r>
            <a:r>
              <a:rPr sz="2000" spc="-2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수를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spc="-15" dirty="0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spc="-10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endParaRPr sz="2000" dirty="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이라고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하면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sz="2000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Symbol"/>
                <a:cs typeface="Symbol"/>
              </a:rPr>
              <a:t>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 2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인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모든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에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대하여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2000" spc="-3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&gt;</a:t>
            </a:r>
            <a:r>
              <a:rPr sz="2000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sz="1950" i="1" spc="30" baseline="2564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1950" spc="15" baseline="25641" dirty="0">
                <a:solidFill>
                  <a:srgbClr val="3E3D00"/>
                </a:solidFill>
                <a:latin typeface="Times New Roman"/>
                <a:cs typeface="Times New Roman"/>
              </a:rPr>
              <a:t>/2</a:t>
            </a:r>
            <a:r>
              <a:rPr sz="1950" spc="-15" baseline="25641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이다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1040" y="2967227"/>
            <a:ext cx="502920" cy="281940"/>
          </a:xfrm>
          <a:custGeom>
            <a:avLst/>
            <a:gdLst/>
            <a:ahLst/>
            <a:cxnLst/>
            <a:rect l="l" t="t" r="r" b="b"/>
            <a:pathLst>
              <a:path w="502919" h="281939">
                <a:moveTo>
                  <a:pt x="502920" y="0"/>
                </a:moveTo>
                <a:lnTo>
                  <a:pt x="0" y="0"/>
                </a:lnTo>
                <a:lnTo>
                  <a:pt x="0" y="281939"/>
                </a:lnTo>
                <a:lnTo>
                  <a:pt x="502920" y="281939"/>
                </a:lnTo>
                <a:lnTo>
                  <a:pt x="50292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24840" y="2923158"/>
            <a:ext cx="6780530" cy="18522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5"/>
              </a:spcBef>
            </a:pPr>
            <a:r>
              <a:rPr sz="2000" b="1" spc="-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증명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sz="2000" spc="-4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에</a:t>
            </a:r>
            <a:r>
              <a:rPr sz="2000" spc="-24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대한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수학적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귀납법으로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증명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endParaRPr sz="2000" dirty="0">
              <a:latin typeface="Times New Roman"/>
              <a:cs typeface="Times New Roman"/>
            </a:endParaRPr>
          </a:p>
          <a:p>
            <a:pPr marL="76200">
              <a:lnSpc>
                <a:spcPts val="2395"/>
              </a:lnSpc>
              <a:tabLst>
                <a:tab pos="1905000" algn="l"/>
              </a:tabLst>
            </a:pPr>
            <a:r>
              <a:rPr sz="2000" b="1" spc="-3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귀납출발점</a:t>
            </a:r>
            <a:r>
              <a:rPr sz="2000" spc="-30" dirty="0">
                <a:solidFill>
                  <a:srgbClr val="3E3D00"/>
                </a:solidFill>
                <a:latin typeface="Times New Roman"/>
                <a:cs typeface="Times New Roman"/>
              </a:rPr>
              <a:t>:	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(2)</a:t>
            </a:r>
            <a:r>
              <a:rPr sz="2000" spc="-3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=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(1)</a:t>
            </a:r>
            <a:r>
              <a:rPr sz="2000" spc="-3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+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(0)</a:t>
            </a:r>
            <a:r>
              <a:rPr sz="2000" spc="-3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+ 1 =</a:t>
            </a:r>
            <a:r>
              <a:rPr sz="2000" spc="-2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3 &gt;</a:t>
            </a:r>
            <a:r>
              <a:rPr sz="2000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2 = </a:t>
            </a:r>
            <a:r>
              <a:rPr sz="2000" spc="10" dirty="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sz="1950" spc="15" baseline="25641" dirty="0">
                <a:solidFill>
                  <a:srgbClr val="3E3D00"/>
                </a:solidFill>
                <a:latin typeface="Times New Roman"/>
                <a:cs typeface="Times New Roman"/>
              </a:rPr>
              <a:t>2/2</a:t>
            </a:r>
            <a:endParaRPr sz="1950" baseline="25641" dirty="0">
              <a:latin typeface="Times New Roman"/>
              <a:cs typeface="Times New Roman"/>
            </a:endParaRPr>
          </a:p>
          <a:p>
            <a:pPr marL="1905000">
              <a:lnSpc>
                <a:spcPts val="2395"/>
              </a:lnSpc>
            </a:pP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(3)</a:t>
            </a:r>
            <a:r>
              <a:rPr sz="2000" spc="-3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=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(2)</a:t>
            </a:r>
            <a:r>
              <a:rPr sz="2000" spc="-3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+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(1)</a:t>
            </a:r>
            <a:r>
              <a:rPr sz="2000" spc="-3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+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sz="2000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5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&gt;</a:t>
            </a:r>
            <a:r>
              <a:rPr sz="2000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2.83 </a:t>
            </a:r>
            <a:r>
              <a:rPr sz="2000" dirty="0">
                <a:solidFill>
                  <a:srgbClr val="3E3D00"/>
                </a:solidFill>
                <a:latin typeface="Symbol"/>
                <a:cs typeface="Symbol"/>
              </a:rPr>
              <a:t>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sz="1950" spc="15" baseline="25641" dirty="0">
                <a:solidFill>
                  <a:srgbClr val="3E3D00"/>
                </a:solidFill>
                <a:latin typeface="Times New Roman"/>
                <a:cs typeface="Times New Roman"/>
              </a:rPr>
              <a:t>3/2</a:t>
            </a:r>
            <a:endParaRPr sz="1950" baseline="25641" dirty="0">
              <a:latin typeface="Times New Roman"/>
              <a:cs typeface="Times New Roman"/>
            </a:endParaRPr>
          </a:p>
          <a:p>
            <a:pPr marL="76200" marR="43180">
              <a:lnSpc>
                <a:spcPct val="100000"/>
              </a:lnSpc>
              <a:spcBef>
                <a:spcPts val="10"/>
              </a:spcBef>
            </a:pPr>
            <a:r>
              <a:rPr sz="2000" b="1" spc="-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귀납</a:t>
            </a:r>
            <a:r>
              <a:rPr sz="2000" b="1" spc="-3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가</a:t>
            </a:r>
            <a:r>
              <a:rPr sz="2000" b="1" spc="-5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정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sz="2000" spc="-4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Symbol"/>
                <a:cs typeface="Symbol"/>
              </a:rPr>
              <a:t>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m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&lt;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인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모든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m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에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대해서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m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2000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&gt;</a:t>
            </a:r>
            <a:r>
              <a:rPr sz="2000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sz="1950" i="1" spc="30" baseline="25641" dirty="0">
                <a:solidFill>
                  <a:srgbClr val="3E3D00"/>
                </a:solidFill>
                <a:latin typeface="Times New Roman"/>
                <a:cs typeface="Times New Roman"/>
              </a:rPr>
              <a:t>m</a:t>
            </a:r>
            <a:r>
              <a:rPr sz="1950" spc="15" baseline="25641" dirty="0">
                <a:solidFill>
                  <a:srgbClr val="3E3D00"/>
                </a:solidFill>
                <a:latin typeface="Times New Roman"/>
                <a:cs typeface="Times New Roman"/>
              </a:rPr>
              <a:t>/2</a:t>
            </a:r>
            <a:r>
              <a:rPr sz="1950" spc="7" baseline="25641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이라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가정  </a:t>
            </a:r>
            <a:r>
              <a:rPr sz="2000" b="1" spc="-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귀납</a:t>
            </a:r>
            <a:r>
              <a:rPr sz="2000" b="1" spc="-3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절</a:t>
            </a:r>
            <a:r>
              <a:rPr sz="2000" b="1" spc="-5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차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sz="2000" spc="-4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2000" spc="-3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&gt;</a:t>
            </a:r>
            <a:r>
              <a:rPr sz="2000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sz="1950" i="1" spc="30" baseline="2564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1950" spc="7" baseline="25641" dirty="0">
                <a:solidFill>
                  <a:srgbClr val="3E3D00"/>
                </a:solidFill>
                <a:latin typeface="Times New Roman"/>
                <a:cs typeface="Times New Roman"/>
              </a:rPr>
              <a:t>/</a:t>
            </a:r>
            <a:r>
              <a:rPr sz="1950" spc="30" baseline="25641" dirty="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임을</a:t>
            </a:r>
            <a:r>
              <a:rPr sz="2000" spc="-24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보이면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된</a:t>
            </a:r>
            <a:r>
              <a:rPr sz="20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다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1054735">
              <a:lnSpc>
                <a:spcPts val="2375"/>
              </a:lnSpc>
            </a:pP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2000" spc="-3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sz="2000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i="1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1)</a:t>
            </a:r>
            <a:r>
              <a:rPr sz="2000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+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i="1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sz="2000" spc="-2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2)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+</a:t>
            </a:r>
            <a:r>
              <a:rPr sz="2000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76009" y="4752594"/>
            <a:ext cx="22917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[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귀납가정에</a:t>
            </a:r>
            <a:r>
              <a:rPr sz="2000" spc="-24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의하</a:t>
            </a:r>
            <a:r>
              <a:rPr sz="20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여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]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85085" y="4676013"/>
            <a:ext cx="2319655" cy="1242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390"/>
              </a:lnSpc>
              <a:spcBef>
                <a:spcPts val="100"/>
              </a:spcBef>
            </a:pPr>
            <a:r>
              <a:rPr sz="3000" baseline="-16666" dirty="0">
                <a:solidFill>
                  <a:srgbClr val="3E3D00"/>
                </a:solidFill>
                <a:latin typeface="Times New Roman"/>
                <a:cs typeface="Times New Roman"/>
              </a:rPr>
              <a:t>&gt;</a:t>
            </a:r>
            <a:r>
              <a:rPr sz="3000" spc="-15" baseline="-16666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3000" spc="15" baseline="-16666" dirty="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sz="1300" spc="1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1300" i="1" spc="10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1300" i="1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1300" spc="10" dirty="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sz="1300" spc="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1300" spc="10" dirty="0">
                <a:solidFill>
                  <a:srgbClr val="3E3D00"/>
                </a:solidFill>
                <a:latin typeface="Times New Roman"/>
                <a:cs typeface="Times New Roman"/>
              </a:rPr>
              <a:t>1)/2</a:t>
            </a:r>
            <a:r>
              <a:rPr sz="1300" spc="15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3000" baseline="-16666" dirty="0">
                <a:solidFill>
                  <a:srgbClr val="3E3D00"/>
                </a:solidFill>
                <a:latin typeface="Times New Roman"/>
                <a:cs typeface="Times New Roman"/>
              </a:rPr>
              <a:t>+</a:t>
            </a:r>
            <a:r>
              <a:rPr sz="3000" spc="-7" baseline="-16666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3000" spc="15" baseline="-16666" dirty="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sz="1300" spc="1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1300" i="1" spc="10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13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1300" spc="10" dirty="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sz="1300" spc="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1300" spc="10" dirty="0">
                <a:solidFill>
                  <a:srgbClr val="3E3D00"/>
                </a:solidFill>
                <a:latin typeface="Times New Roman"/>
                <a:cs typeface="Times New Roman"/>
              </a:rPr>
              <a:t>2)/2</a:t>
            </a:r>
            <a:r>
              <a:rPr sz="1300" spc="15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3000" baseline="-16666" dirty="0">
                <a:solidFill>
                  <a:srgbClr val="3E3D00"/>
                </a:solidFill>
                <a:latin typeface="Times New Roman"/>
                <a:cs typeface="Times New Roman"/>
              </a:rPr>
              <a:t>+</a:t>
            </a:r>
            <a:r>
              <a:rPr sz="3000" spc="-15" baseline="-16666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3000" baseline="-16666" dirty="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sz="3000" baseline="-16666">
              <a:latin typeface="Times New Roman"/>
              <a:cs typeface="Times New Roman"/>
            </a:endParaRPr>
          </a:p>
          <a:p>
            <a:pPr marL="38100">
              <a:lnSpc>
                <a:spcPts val="2390"/>
              </a:lnSpc>
            </a:pPr>
            <a:r>
              <a:rPr sz="3000" baseline="-16666" dirty="0">
                <a:solidFill>
                  <a:srgbClr val="3E3D00"/>
                </a:solidFill>
                <a:latin typeface="Times New Roman"/>
                <a:cs typeface="Times New Roman"/>
              </a:rPr>
              <a:t>&gt;</a:t>
            </a:r>
            <a:r>
              <a:rPr sz="3000" spc="-15" baseline="-16666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3000" spc="15" baseline="-16666" dirty="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sz="1300" spc="1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1300" i="1" spc="10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1300" i="1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1300" spc="10" dirty="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sz="1300" spc="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1300" spc="10" dirty="0">
                <a:solidFill>
                  <a:srgbClr val="3E3D00"/>
                </a:solidFill>
                <a:latin typeface="Times New Roman"/>
                <a:cs typeface="Times New Roman"/>
              </a:rPr>
              <a:t>2)/2</a:t>
            </a:r>
            <a:r>
              <a:rPr sz="1300" spc="15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3000" baseline="-16666" dirty="0">
                <a:solidFill>
                  <a:srgbClr val="3E3D00"/>
                </a:solidFill>
                <a:latin typeface="Times New Roman"/>
                <a:cs typeface="Times New Roman"/>
              </a:rPr>
              <a:t>+</a:t>
            </a:r>
            <a:r>
              <a:rPr sz="3000" spc="-7" baseline="-16666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3000" spc="15" baseline="-16666" dirty="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sz="1300" spc="1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1300" i="1" spc="10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1300" i="1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1300" spc="10" dirty="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sz="1300" spc="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1300" spc="10" dirty="0">
                <a:solidFill>
                  <a:srgbClr val="3E3D00"/>
                </a:solidFill>
                <a:latin typeface="Times New Roman"/>
                <a:cs typeface="Times New Roman"/>
              </a:rPr>
              <a:t>2)/2</a:t>
            </a:r>
            <a:endParaRPr sz="1300">
              <a:latin typeface="Times New Roman"/>
              <a:cs typeface="Times New Roman"/>
            </a:endParaRPr>
          </a:p>
          <a:p>
            <a:pPr marL="38100">
              <a:lnSpc>
                <a:spcPts val="2395"/>
              </a:lnSpc>
              <a:spcBef>
                <a:spcPts val="15"/>
              </a:spcBef>
            </a:pPr>
            <a:r>
              <a:rPr sz="3000" baseline="-16666" dirty="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sz="3000" spc="-22" baseline="-16666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3000" baseline="-16666" dirty="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sz="3000" spc="-30" baseline="-16666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3000" baseline="-16666" dirty="0">
                <a:solidFill>
                  <a:srgbClr val="3E3D00"/>
                </a:solidFill>
                <a:latin typeface="Symbol"/>
                <a:cs typeface="Symbol"/>
              </a:rPr>
              <a:t></a:t>
            </a:r>
            <a:r>
              <a:rPr sz="3000" spc="-30" baseline="-16666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3000" spc="15" baseline="-16666" dirty="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sz="1300" spc="1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1300" i="1" spc="10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13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1300" spc="10" dirty="0">
                <a:solidFill>
                  <a:srgbClr val="3E3D00"/>
                </a:solidFill>
                <a:latin typeface="Times New Roman"/>
                <a:cs typeface="Times New Roman"/>
              </a:rPr>
              <a:t>/2)-1</a:t>
            </a:r>
            <a:endParaRPr sz="1300">
              <a:latin typeface="Times New Roman"/>
              <a:cs typeface="Times New Roman"/>
            </a:endParaRPr>
          </a:p>
          <a:p>
            <a:pPr marL="38100">
              <a:lnSpc>
                <a:spcPts val="2395"/>
              </a:lnSpc>
            </a:pPr>
            <a:r>
              <a:rPr sz="3000" baseline="-16666" dirty="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sz="3000" spc="-60" baseline="-16666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3000" spc="15" baseline="-16666" dirty="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sz="1300" i="1" spc="10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1300" spc="10" dirty="0">
                <a:solidFill>
                  <a:srgbClr val="3E3D00"/>
                </a:solidFill>
                <a:latin typeface="Times New Roman"/>
                <a:cs typeface="Times New Roman"/>
              </a:rPr>
              <a:t>/2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35267" y="71627"/>
            <a:ext cx="2646045" cy="862965"/>
          </a:xfrm>
          <a:custGeom>
            <a:avLst/>
            <a:gdLst/>
            <a:ahLst/>
            <a:cxnLst/>
            <a:rect l="l" t="t" r="r" b="b"/>
            <a:pathLst>
              <a:path w="2646045" h="862965">
                <a:moveTo>
                  <a:pt x="2645664" y="0"/>
                </a:moveTo>
                <a:lnTo>
                  <a:pt x="0" y="0"/>
                </a:lnTo>
                <a:lnTo>
                  <a:pt x="0" y="862584"/>
                </a:lnTo>
                <a:lnTo>
                  <a:pt x="2645664" y="862584"/>
                </a:lnTo>
                <a:lnTo>
                  <a:pt x="2645664" y="0"/>
                </a:lnTo>
                <a:close/>
              </a:path>
            </a:pathLst>
          </a:custGeom>
          <a:solidFill>
            <a:srgbClr val="FFFF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414642" y="90297"/>
            <a:ext cx="2464435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3E3D00"/>
                </a:solidFill>
                <a:latin typeface="Courier New"/>
                <a:cs typeface="Courier New"/>
              </a:rPr>
              <a:t>int</a:t>
            </a:r>
            <a:r>
              <a:rPr sz="1000" b="1" spc="-1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E3D00"/>
                </a:solidFill>
                <a:latin typeface="Courier New"/>
                <a:cs typeface="Courier New"/>
              </a:rPr>
              <a:t>fib</a:t>
            </a:r>
            <a:r>
              <a:rPr sz="1000" spc="-1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E3D00"/>
                </a:solidFill>
                <a:latin typeface="Courier New"/>
                <a:cs typeface="Courier New"/>
              </a:rPr>
              <a:t>(</a:t>
            </a:r>
            <a:r>
              <a:rPr sz="1000" b="1" spc="-5" dirty="0">
                <a:solidFill>
                  <a:srgbClr val="3E3D00"/>
                </a:solidFill>
                <a:latin typeface="Courier New"/>
                <a:cs typeface="Courier New"/>
              </a:rPr>
              <a:t>int</a:t>
            </a:r>
            <a:r>
              <a:rPr sz="1000" b="1" spc="-1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E3D00"/>
                </a:solidFill>
                <a:latin typeface="Courier New"/>
                <a:cs typeface="Courier New"/>
              </a:rPr>
              <a:t>n)</a:t>
            </a:r>
            <a:r>
              <a:rPr sz="1000" spc="-1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E3D00"/>
                </a:solidFill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R="1452880" algn="r">
              <a:lnSpc>
                <a:spcPct val="100000"/>
              </a:lnSpc>
            </a:pPr>
            <a:r>
              <a:rPr sz="1000" b="1" spc="-5" dirty="0">
                <a:solidFill>
                  <a:srgbClr val="3E3D00"/>
                </a:solidFill>
                <a:latin typeface="Courier New"/>
                <a:cs typeface="Courier New"/>
              </a:rPr>
              <a:t>if</a:t>
            </a:r>
            <a:r>
              <a:rPr sz="1000" b="1" spc="-3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E3D00"/>
                </a:solidFill>
                <a:latin typeface="Courier New"/>
                <a:cs typeface="Courier New"/>
              </a:rPr>
              <a:t>(n</a:t>
            </a:r>
            <a:r>
              <a:rPr sz="1000" spc="-2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E3D00"/>
                </a:solidFill>
                <a:latin typeface="Courier New"/>
                <a:cs typeface="Courier New"/>
              </a:rPr>
              <a:t>&lt;=</a:t>
            </a:r>
            <a:r>
              <a:rPr sz="1000" spc="-2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E3D00"/>
                </a:solidFill>
                <a:latin typeface="Courier New"/>
                <a:cs typeface="Courier New"/>
              </a:rPr>
              <a:t>1)</a:t>
            </a:r>
            <a:endParaRPr sz="1000">
              <a:latin typeface="Courier New"/>
              <a:cs typeface="Courier New"/>
            </a:endParaRPr>
          </a:p>
          <a:p>
            <a:pPr marR="1452880" algn="r">
              <a:lnSpc>
                <a:spcPct val="100000"/>
              </a:lnSpc>
            </a:pPr>
            <a:r>
              <a:rPr sz="1000" b="1" spc="-5" dirty="0">
                <a:solidFill>
                  <a:srgbClr val="3E3D00"/>
                </a:solidFill>
                <a:latin typeface="Courier New"/>
                <a:cs typeface="Courier New"/>
              </a:rPr>
              <a:t>return</a:t>
            </a:r>
            <a:r>
              <a:rPr sz="1000" b="1" spc="-8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E3D00"/>
                </a:solidFill>
                <a:latin typeface="Courier New"/>
                <a:cs typeface="Courier New"/>
              </a:rPr>
              <a:t>n;</a:t>
            </a:r>
            <a:endParaRPr sz="10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</a:pPr>
            <a:r>
              <a:rPr sz="1000" b="1" spc="-5" dirty="0">
                <a:solidFill>
                  <a:srgbClr val="3E3D00"/>
                </a:solidFill>
                <a:latin typeface="Courier New"/>
                <a:cs typeface="Courier New"/>
              </a:rPr>
              <a:t>else</a:t>
            </a:r>
            <a:endParaRPr sz="1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sz="1000" b="1" spc="-5" dirty="0">
                <a:solidFill>
                  <a:srgbClr val="3E3D00"/>
                </a:solidFill>
                <a:latin typeface="Courier New"/>
                <a:cs typeface="Courier New"/>
              </a:rPr>
              <a:t>return</a:t>
            </a:r>
            <a:r>
              <a:rPr sz="1000" b="1" spc="-2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E3D00"/>
                </a:solidFill>
                <a:latin typeface="Courier New"/>
                <a:cs typeface="Courier New"/>
              </a:rPr>
              <a:t>fib(n-1)</a:t>
            </a:r>
            <a:r>
              <a:rPr sz="1000" spc="-1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E3D00"/>
                </a:solidFill>
                <a:latin typeface="Courier New"/>
                <a:cs typeface="Courier New"/>
              </a:rPr>
              <a:t>+</a:t>
            </a:r>
            <a:r>
              <a:rPr sz="1000" spc="-1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E3D00"/>
                </a:solidFill>
                <a:latin typeface="Courier New"/>
                <a:cs typeface="Courier New"/>
              </a:rPr>
              <a:t>fib(n-2);}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spc="25" dirty="0"/>
              <a:t>59</a:t>
            </a:fld>
            <a:endParaRPr spc="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0473" y="781155"/>
            <a:ext cx="7315200" cy="167132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R="5528945" algn="r">
              <a:lnSpc>
                <a:spcPct val="100000"/>
              </a:lnSpc>
              <a:spcBef>
                <a:spcPts val="1175"/>
              </a:spcBef>
            </a:pPr>
            <a:r>
              <a:rPr sz="1800" spc="-5" dirty="0">
                <a:solidFill>
                  <a:srgbClr val="3E3D00"/>
                </a:solidFill>
                <a:latin typeface="Times New Roman"/>
                <a:cs typeface="Times New Roman"/>
              </a:rPr>
              <a:t>Q4.</a:t>
            </a:r>
            <a:r>
              <a:rPr sz="1800" spc="-9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선분교차문제</a:t>
            </a:r>
            <a:endParaRPr sz="1800" dirty="0">
              <a:latin typeface="에스코어 드림 3 Light" panose="020B0303030302020204" pitchFamily="34" charset="-127"/>
              <a:cs typeface="Malgun Gothic"/>
            </a:endParaRPr>
          </a:p>
          <a:p>
            <a:pPr marL="269875" indent="-25781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69875" algn="l"/>
                <a:tab pos="270510" algn="l"/>
              </a:tabLst>
            </a:pPr>
            <a:r>
              <a:rPr sz="18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컴퓨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터</a:t>
            </a:r>
            <a:r>
              <a:rPr sz="1800" spc="-19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그래픽에서</a:t>
            </a:r>
            <a:r>
              <a:rPr sz="1800" spc="-19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평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면</a:t>
            </a:r>
            <a:r>
              <a:rPr sz="1800" spc="-18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또는</a:t>
            </a:r>
            <a:r>
              <a:rPr sz="1800" spc="-19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spc="-5" dirty="0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r>
              <a:rPr sz="18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차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원</a:t>
            </a:r>
            <a:r>
              <a:rPr sz="1800" spc="-18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공간상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의</a:t>
            </a:r>
            <a:r>
              <a:rPr sz="1800" spc="-19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두</a:t>
            </a:r>
            <a:r>
              <a:rPr sz="1800" spc="-18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선분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이</a:t>
            </a:r>
            <a:r>
              <a:rPr sz="1800" spc="-19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교차하는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지</a:t>
            </a:r>
            <a:r>
              <a:rPr sz="1800" spc="-18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확</a:t>
            </a:r>
            <a:endParaRPr sz="1800" dirty="0">
              <a:latin typeface="에스코어 드림 3 Light" panose="020B0303030302020204" pitchFamily="34" charset="-127"/>
              <a:cs typeface="Malgun Gothic"/>
            </a:endParaRPr>
          </a:p>
          <a:p>
            <a:pPr marR="5506720" algn="r">
              <a:lnSpc>
                <a:spcPct val="100000"/>
              </a:lnSpc>
              <a:spcBef>
                <a:spcPts val="1085"/>
              </a:spcBef>
            </a:pP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인하는</a:t>
            </a:r>
            <a:r>
              <a:rPr sz="1800" spc="-19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방법</a:t>
            </a:r>
            <a:r>
              <a:rPr sz="18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은</a:t>
            </a:r>
            <a:r>
              <a:rPr sz="1800" dirty="0">
                <a:solidFill>
                  <a:srgbClr val="3E3D00"/>
                </a:solidFill>
                <a:latin typeface="Times New Roman"/>
                <a:cs typeface="Times New Roman"/>
              </a:rPr>
              <a:t>?</a:t>
            </a:r>
            <a:endParaRPr sz="1800" dirty="0">
              <a:latin typeface="Times New Roman"/>
              <a:cs typeface="Times New Roman"/>
            </a:endParaRPr>
          </a:p>
          <a:p>
            <a:pPr marL="269875" indent="-25781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69875" algn="l"/>
                <a:tab pos="270510" algn="l"/>
              </a:tabLst>
            </a:pP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평면과</a:t>
            </a:r>
            <a:r>
              <a:rPr sz="1800" spc="-19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선분이</a:t>
            </a:r>
            <a:r>
              <a:rPr sz="1800" spc="-18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어느</a:t>
            </a:r>
            <a:r>
              <a:rPr sz="1800" spc="-18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지점에서</a:t>
            </a:r>
            <a:r>
              <a:rPr sz="1800" spc="-19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교차하는지</a:t>
            </a:r>
            <a:r>
              <a:rPr sz="1800" spc="-18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확인하는</a:t>
            </a:r>
            <a:r>
              <a:rPr sz="1800" spc="-19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방법은</a:t>
            </a:r>
            <a:r>
              <a:rPr sz="1800" dirty="0">
                <a:solidFill>
                  <a:srgbClr val="3E3D00"/>
                </a:solidFill>
                <a:latin typeface="Times New Roman"/>
                <a:cs typeface="Times New Roman"/>
              </a:rPr>
              <a:t>?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34895" y="3601211"/>
            <a:ext cx="2402205" cy="1125220"/>
          </a:xfrm>
          <a:custGeom>
            <a:avLst/>
            <a:gdLst/>
            <a:ahLst/>
            <a:cxnLst/>
            <a:rect l="l" t="t" r="r" b="b"/>
            <a:pathLst>
              <a:path w="2402204" h="1125220">
                <a:moveTo>
                  <a:pt x="486156" y="260604"/>
                </a:moveTo>
                <a:lnTo>
                  <a:pt x="1240663" y="638682"/>
                </a:lnTo>
              </a:path>
              <a:path w="2402204" h="1125220">
                <a:moveTo>
                  <a:pt x="486156" y="449580"/>
                </a:moveTo>
                <a:lnTo>
                  <a:pt x="1024636" y="260604"/>
                </a:lnTo>
              </a:path>
              <a:path w="2402204" h="1125220">
                <a:moveTo>
                  <a:pt x="1023747" y="910082"/>
                </a:moveTo>
                <a:lnTo>
                  <a:pt x="862584" y="640080"/>
                </a:lnTo>
              </a:path>
              <a:path w="2402204" h="1125220">
                <a:moveTo>
                  <a:pt x="1619504" y="153924"/>
                </a:moveTo>
                <a:lnTo>
                  <a:pt x="1482852" y="639952"/>
                </a:lnTo>
              </a:path>
              <a:path w="2402204" h="1125220">
                <a:moveTo>
                  <a:pt x="1941703" y="449580"/>
                </a:moveTo>
                <a:lnTo>
                  <a:pt x="1374648" y="908685"/>
                </a:lnTo>
              </a:path>
              <a:path w="2402204" h="1125220">
                <a:moveTo>
                  <a:pt x="0" y="1124712"/>
                </a:moveTo>
                <a:lnTo>
                  <a:pt x="2401824" y="1124712"/>
                </a:lnTo>
                <a:lnTo>
                  <a:pt x="2401824" y="0"/>
                </a:lnTo>
                <a:lnTo>
                  <a:pt x="0" y="0"/>
                </a:lnTo>
                <a:lnTo>
                  <a:pt x="0" y="1124712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75275" y="5594096"/>
            <a:ext cx="31000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벽과</a:t>
            </a:r>
            <a:r>
              <a:rPr sz="2000" spc="-17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사람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의</a:t>
            </a:r>
            <a:r>
              <a:rPr sz="2000" spc="-17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충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돌</a:t>
            </a:r>
            <a:r>
              <a:rPr sz="2000" spc="-16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장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면</a:t>
            </a:r>
            <a:r>
              <a:rPr sz="2000" spc="-17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표현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780660" y="2985795"/>
            <a:ext cx="3350260" cy="2509520"/>
            <a:chOff x="4780660" y="2985795"/>
            <a:chExt cx="3350260" cy="250952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66810" y="3073907"/>
              <a:ext cx="963488" cy="209854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80660" y="2985795"/>
              <a:ext cx="2933953" cy="2509494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spc="25" dirty="0"/>
              <a:t>6</a:t>
            </a:fld>
            <a:endParaRPr spc="25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914" rIns="0" bIns="0" rtlCol="0">
            <a:spAutoFit/>
          </a:bodyPr>
          <a:lstStyle/>
          <a:p>
            <a:pPr marL="646430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피보나찌</a:t>
            </a:r>
            <a:r>
              <a:rPr spc="-100" dirty="0"/>
              <a:t> </a:t>
            </a:r>
            <a:r>
              <a:rPr dirty="0"/>
              <a:t>수</a:t>
            </a:r>
            <a:r>
              <a:rPr spc="-100" dirty="0"/>
              <a:t> </a:t>
            </a:r>
            <a:r>
              <a:rPr dirty="0"/>
              <a:t>구하기</a:t>
            </a:r>
            <a:r>
              <a:rPr spc="-100" dirty="0"/>
              <a:t> </a:t>
            </a:r>
            <a:r>
              <a:rPr dirty="0"/>
              <a:t>알고리즘</a:t>
            </a:r>
          </a:p>
          <a:p>
            <a:pPr marL="646430" algn="ctr">
              <a:lnSpc>
                <a:spcPct val="100000"/>
              </a:lnSpc>
            </a:pPr>
            <a:r>
              <a:rPr spc="60" dirty="0"/>
              <a:t>(반복적</a:t>
            </a:r>
            <a:r>
              <a:rPr spc="-100" dirty="0"/>
              <a:t> </a:t>
            </a:r>
            <a:r>
              <a:rPr spc="80" dirty="0"/>
              <a:t>방법)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93035" y="2060448"/>
            <a:ext cx="4758055" cy="287591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2286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80"/>
              </a:spcBef>
            </a:pPr>
            <a:r>
              <a:rPr sz="1600" b="1" spc="-5" dirty="0">
                <a:solidFill>
                  <a:srgbClr val="3E3D00"/>
                </a:solidFill>
                <a:latin typeface="Courier New"/>
                <a:cs typeface="Courier New"/>
              </a:rPr>
              <a:t>int</a:t>
            </a:r>
            <a:r>
              <a:rPr sz="1600" b="1" spc="-1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fib2</a:t>
            </a:r>
            <a:r>
              <a:rPr sz="1600" spc="-1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(</a:t>
            </a:r>
            <a:r>
              <a:rPr sz="1600" b="1" dirty="0">
                <a:solidFill>
                  <a:srgbClr val="3E3D00"/>
                </a:solidFill>
                <a:latin typeface="Courier New"/>
                <a:cs typeface="Courier New"/>
              </a:rPr>
              <a:t>int</a:t>
            </a:r>
            <a:r>
              <a:rPr sz="1600" b="1" spc="-1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n)</a:t>
            </a:r>
            <a:r>
              <a:rPr sz="1600" spc="-1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78485">
              <a:lnSpc>
                <a:spcPct val="100000"/>
              </a:lnSpc>
            </a:pPr>
            <a:r>
              <a:rPr sz="1600" b="1" spc="-5" dirty="0">
                <a:solidFill>
                  <a:srgbClr val="3E3D00"/>
                </a:solidFill>
                <a:latin typeface="Courier New"/>
                <a:cs typeface="Courier New"/>
              </a:rPr>
              <a:t>index</a:t>
            </a:r>
            <a:r>
              <a:rPr sz="1600" b="1" spc="-5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i;</a:t>
            </a:r>
            <a:endParaRPr sz="1600">
              <a:latin typeface="Courier New"/>
              <a:cs typeface="Courier New"/>
            </a:endParaRPr>
          </a:p>
          <a:p>
            <a:pPr marL="578485">
              <a:lnSpc>
                <a:spcPct val="100000"/>
              </a:lnSpc>
            </a:pPr>
            <a:r>
              <a:rPr sz="1600" b="1" spc="-5" dirty="0">
                <a:solidFill>
                  <a:srgbClr val="3E3D00"/>
                </a:solidFill>
                <a:latin typeface="Courier New"/>
                <a:cs typeface="Courier New"/>
              </a:rPr>
              <a:t>int</a:t>
            </a:r>
            <a:r>
              <a:rPr sz="1600" b="1" spc="-4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f[0..n];</a:t>
            </a:r>
            <a:endParaRPr sz="1600">
              <a:latin typeface="Courier New"/>
              <a:cs typeface="Courier New"/>
            </a:endParaRPr>
          </a:p>
          <a:p>
            <a:pPr marL="578485">
              <a:lnSpc>
                <a:spcPct val="100000"/>
              </a:lnSpc>
              <a:spcBef>
                <a:spcPts val="575"/>
              </a:spcBef>
            </a:pP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f[0]</a:t>
            </a:r>
            <a:r>
              <a:rPr sz="1600" spc="-3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sz="1600" spc="-3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5" dirty="0">
                <a:solidFill>
                  <a:srgbClr val="3E3D00"/>
                </a:solidFill>
                <a:latin typeface="Courier New"/>
                <a:cs typeface="Courier New"/>
              </a:rPr>
              <a:t>0;</a:t>
            </a:r>
            <a:endParaRPr sz="1600">
              <a:latin typeface="Courier New"/>
              <a:cs typeface="Courier New"/>
            </a:endParaRPr>
          </a:p>
          <a:p>
            <a:pPr marL="578485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3E3D00"/>
                </a:solidFill>
                <a:latin typeface="Courier New"/>
                <a:cs typeface="Courier New"/>
              </a:rPr>
              <a:t>if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(n</a:t>
            </a:r>
            <a:r>
              <a:rPr sz="1600" spc="-2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&gt;</a:t>
            </a:r>
            <a:r>
              <a:rPr sz="1600" spc="-1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0)</a:t>
            </a:r>
            <a:r>
              <a:rPr sz="1600" spc="-2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189990">
              <a:lnSpc>
                <a:spcPct val="100000"/>
              </a:lnSpc>
            </a:pP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f[1]</a:t>
            </a:r>
            <a:r>
              <a:rPr sz="1600" spc="-3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sz="1600" spc="-3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3E3D00"/>
                </a:solidFill>
                <a:latin typeface="Courier New"/>
                <a:cs typeface="Courier New"/>
              </a:rPr>
              <a:t>1;</a:t>
            </a:r>
            <a:endParaRPr sz="1600">
              <a:latin typeface="Courier New"/>
              <a:cs typeface="Courier New"/>
            </a:endParaRPr>
          </a:p>
          <a:p>
            <a:pPr marL="1189990">
              <a:lnSpc>
                <a:spcPct val="100000"/>
              </a:lnSpc>
            </a:pPr>
            <a:r>
              <a:rPr sz="1600" b="1" spc="-5" dirty="0">
                <a:solidFill>
                  <a:srgbClr val="3E3D00"/>
                </a:solidFill>
                <a:latin typeface="Courier New"/>
                <a:cs typeface="Courier New"/>
              </a:rPr>
              <a:t>for</a:t>
            </a:r>
            <a:r>
              <a:rPr sz="1600" b="1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(i</a:t>
            </a:r>
            <a:r>
              <a:rPr sz="1600" spc="-1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= 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2;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 i</a:t>
            </a:r>
            <a:r>
              <a:rPr sz="1600" spc="-1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&lt;=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 n; i++)</a:t>
            </a:r>
            <a:endParaRPr sz="1600">
              <a:latin typeface="Courier New"/>
              <a:cs typeface="Courier New"/>
            </a:endParaRPr>
          </a:p>
          <a:p>
            <a:pPr marL="1922780">
              <a:lnSpc>
                <a:spcPct val="100000"/>
              </a:lnSpc>
            </a:pP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f[i] =</a:t>
            </a:r>
            <a:r>
              <a:rPr sz="1600" spc="-1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f[i-1]</a:t>
            </a:r>
            <a:r>
              <a:rPr sz="1600" spc="-1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+ f[i-2];</a:t>
            </a:r>
            <a:endParaRPr sz="1600">
              <a:latin typeface="Courier New"/>
              <a:cs typeface="Courier New"/>
            </a:endParaRPr>
          </a:p>
          <a:p>
            <a:pPr marL="1068070">
              <a:lnSpc>
                <a:spcPct val="100000"/>
              </a:lnSpc>
            </a:pP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578485">
              <a:lnSpc>
                <a:spcPct val="100000"/>
              </a:lnSpc>
            </a:pPr>
            <a:r>
              <a:rPr sz="1600" b="1" spc="-5" dirty="0">
                <a:solidFill>
                  <a:srgbClr val="3E3D00"/>
                </a:solidFill>
                <a:latin typeface="Courier New"/>
                <a:cs typeface="Courier New"/>
              </a:rPr>
              <a:t>return</a:t>
            </a:r>
            <a:r>
              <a:rPr sz="1600" b="1" spc="-4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f[n];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5069" y="687133"/>
            <a:ext cx="1437640" cy="581025"/>
            <a:chOff x="175069" y="687133"/>
            <a:chExt cx="1437640" cy="581025"/>
          </a:xfrm>
        </p:grpSpPr>
        <p:sp>
          <p:nvSpPr>
            <p:cNvPr id="5" name="object 5"/>
            <p:cNvSpPr/>
            <p:nvPr/>
          </p:nvSpPr>
          <p:spPr>
            <a:xfrm>
              <a:off x="179831" y="691895"/>
              <a:ext cx="1428115" cy="571500"/>
            </a:xfrm>
            <a:custGeom>
              <a:avLst/>
              <a:gdLst/>
              <a:ahLst/>
              <a:cxnLst/>
              <a:rect l="l" t="t" r="r" b="b"/>
              <a:pathLst>
                <a:path w="1428115" h="571500">
                  <a:moveTo>
                    <a:pt x="1332738" y="0"/>
                  </a:moveTo>
                  <a:lnTo>
                    <a:pt x="95250" y="0"/>
                  </a:lnTo>
                  <a:lnTo>
                    <a:pt x="58175" y="7489"/>
                  </a:lnTo>
                  <a:lnTo>
                    <a:pt x="27898" y="27908"/>
                  </a:lnTo>
                  <a:lnTo>
                    <a:pt x="7485" y="58185"/>
                  </a:lnTo>
                  <a:lnTo>
                    <a:pt x="0" y="95250"/>
                  </a:lnTo>
                  <a:lnTo>
                    <a:pt x="0" y="476250"/>
                  </a:lnTo>
                  <a:lnTo>
                    <a:pt x="7485" y="513314"/>
                  </a:lnTo>
                  <a:lnTo>
                    <a:pt x="27898" y="543591"/>
                  </a:lnTo>
                  <a:lnTo>
                    <a:pt x="58175" y="564010"/>
                  </a:lnTo>
                  <a:lnTo>
                    <a:pt x="95250" y="571500"/>
                  </a:lnTo>
                  <a:lnTo>
                    <a:pt x="1332738" y="571500"/>
                  </a:lnTo>
                  <a:lnTo>
                    <a:pt x="1369802" y="564010"/>
                  </a:lnTo>
                  <a:lnTo>
                    <a:pt x="1400079" y="543591"/>
                  </a:lnTo>
                  <a:lnTo>
                    <a:pt x="1420498" y="513314"/>
                  </a:lnTo>
                  <a:lnTo>
                    <a:pt x="1427988" y="476250"/>
                  </a:lnTo>
                  <a:lnTo>
                    <a:pt x="1427988" y="95250"/>
                  </a:lnTo>
                  <a:lnTo>
                    <a:pt x="1420498" y="58185"/>
                  </a:lnTo>
                  <a:lnTo>
                    <a:pt x="1400079" y="27908"/>
                  </a:lnTo>
                  <a:lnTo>
                    <a:pt x="1369802" y="7489"/>
                  </a:lnTo>
                  <a:lnTo>
                    <a:pt x="1332738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9831" y="691895"/>
              <a:ext cx="1428115" cy="571500"/>
            </a:xfrm>
            <a:custGeom>
              <a:avLst/>
              <a:gdLst/>
              <a:ahLst/>
              <a:cxnLst/>
              <a:rect l="l" t="t" r="r" b="b"/>
              <a:pathLst>
                <a:path w="1428115" h="571500">
                  <a:moveTo>
                    <a:pt x="0" y="95250"/>
                  </a:moveTo>
                  <a:lnTo>
                    <a:pt x="7485" y="58185"/>
                  </a:lnTo>
                  <a:lnTo>
                    <a:pt x="27898" y="27908"/>
                  </a:lnTo>
                  <a:lnTo>
                    <a:pt x="58175" y="7489"/>
                  </a:lnTo>
                  <a:lnTo>
                    <a:pt x="95250" y="0"/>
                  </a:lnTo>
                  <a:lnTo>
                    <a:pt x="1332738" y="0"/>
                  </a:lnTo>
                  <a:lnTo>
                    <a:pt x="1369802" y="7489"/>
                  </a:lnTo>
                  <a:lnTo>
                    <a:pt x="1400079" y="27908"/>
                  </a:lnTo>
                  <a:lnTo>
                    <a:pt x="1420498" y="58185"/>
                  </a:lnTo>
                  <a:lnTo>
                    <a:pt x="1427988" y="95250"/>
                  </a:lnTo>
                  <a:lnTo>
                    <a:pt x="1427988" y="476250"/>
                  </a:lnTo>
                  <a:lnTo>
                    <a:pt x="1420498" y="513314"/>
                  </a:lnTo>
                  <a:lnTo>
                    <a:pt x="1400079" y="543591"/>
                  </a:lnTo>
                  <a:lnTo>
                    <a:pt x="1369802" y="564010"/>
                  </a:lnTo>
                  <a:lnTo>
                    <a:pt x="1332738" y="571500"/>
                  </a:lnTo>
                  <a:lnTo>
                    <a:pt x="95250" y="571500"/>
                  </a:lnTo>
                  <a:lnTo>
                    <a:pt x="58175" y="564010"/>
                  </a:lnTo>
                  <a:lnTo>
                    <a:pt x="27898" y="543591"/>
                  </a:lnTo>
                  <a:lnTo>
                    <a:pt x="7485" y="513314"/>
                  </a:lnTo>
                  <a:lnTo>
                    <a:pt x="0" y="476250"/>
                  </a:lnTo>
                  <a:lnTo>
                    <a:pt x="0" y="95250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86004" y="771905"/>
            <a:ext cx="940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E3D00"/>
                </a:solidFill>
                <a:latin typeface="Times New Roman"/>
                <a:cs typeface="Times New Roman"/>
              </a:rPr>
              <a:t>Alg</a:t>
            </a:r>
            <a:r>
              <a:rPr sz="2400" spc="-7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E3D00"/>
                </a:solidFill>
                <a:latin typeface="Times New Roman"/>
                <a:cs typeface="Times New Roman"/>
              </a:rPr>
              <a:t>1.7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spc="25" dirty="0"/>
              <a:t>60</a:t>
            </a:fld>
            <a:endParaRPr spc="25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934" y="2152192"/>
            <a:ext cx="121513" cy="13075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07744" y="1948408"/>
            <a:ext cx="4980305" cy="2090316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반복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알고리즘은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수행속도가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훨씬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더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빠르다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413384" indent="-287020">
              <a:lnSpc>
                <a:spcPct val="100000"/>
              </a:lnSpc>
              <a:spcBef>
                <a:spcPts val="4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  <a:tab pos="414020" algn="l"/>
              </a:tabLst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이유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sz="2000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중복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계산이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없음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>
              <a:lnSpc>
                <a:spcPct val="100000"/>
              </a:lnSpc>
              <a:buClr>
                <a:srgbClr val="FF9933"/>
              </a:buClr>
              <a:buFont typeface="Wingdings"/>
              <a:buChar char=""/>
            </a:pPr>
            <a:endParaRPr sz="1850" dirty="0">
              <a:latin typeface="에스코어 드림 3 Light" panose="020B0303030302020204" pitchFamily="34" charset="-127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계산하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는</a:t>
            </a:r>
            <a:r>
              <a:rPr sz="2000" spc="-229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항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의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총</a:t>
            </a:r>
            <a:r>
              <a:rPr sz="2000" spc="-204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개수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 marL="413384" indent="-287020">
              <a:lnSpc>
                <a:spcPct val="100000"/>
              </a:lnSpc>
              <a:spcBef>
                <a:spcPts val="455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  <a:tab pos="414020" algn="l"/>
              </a:tabLst>
            </a:pP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2000" spc="-4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sz="2000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i="1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+</a:t>
            </a:r>
            <a:r>
              <a:rPr sz="2000" spc="-3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sz="2000" dirty="0">
              <a:latin typeface="Times New Roman"/>
              <a:cs typeface="Times New Roman"/>
            </a:endParaRPr>
          </a:p>
          <a:p>
            <a:pPr marL="413384" indent="-287020">
              <a:lnSpc>
                <a:spcPct val="100000"/>
              </a:lnSpc>
              <a:spcBef>
                <a:spcPts val="505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  <a:tab pos="414020" algn="l"/>
              </a:tabLst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즉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f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[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0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]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부터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f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[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]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까지</a:t>
            </a:r>
            <a:r>
              <a:rPr sz="2000" spc="-24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한번씩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만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계산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934" y="3249472"/>
            <a:ext cx="121513" cy="13075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994981" y="566737"/>
            <a:ext cx="1652905" cy="581025"/>
            <a:chOff x="994981" y="566737"/>
            <a:chExt cx="1652905" cy="581025"/>
          </a:xfrm>
        </p:grpSpPr>
        <p:sp>
          <p:nvSpPr>
            <p:cNvPr id="6" name="object 6"/>
            <p:cNvSpPr/>
            <p:nvPr/>
          </p:nvSpPr>
          <p:spPr>
            <a:xfrm>
              <a:off x="999744" y="571500"/>
              <a:ext cx="1643380" cy="571500"/>
            </a:xfrm>
            <a:custGeom>
              <a:avLst/>
              <a:gdLst/>
              <a:ahLst/>
              <a:cxnLst/>
              <a:rect l="l" t="t" r="r" b="b"/>
              <a:pathLst>
                <a:path w="1643380" h="571500">
                  <a:moveTo>
                    <a:pt x="1547622" y="0"/>
                  </a:moveTo>
                  <a:lnTo>
                    <a:pt x="95250" y="0"/>
                  </a:lnTo>
                  <a:lnTo>
                    <a:pt x="58175" y="7489"/>
                  </a:lnTo>
                  <a:lnTo>
                    <a:pt x="27898" y="27908"/>
                  </a:lnTo>
                  <a:lnTo>
                    <a:pt x="7485" y="58185"/>
                  </a:lnTo>
                  <a:lnTo>
                    <a:pt x="0" y="95250"/>
                  </a:lnTo>
                  <a:lnTo>
                    <a:pt x="0" y="476250"/>
                  </a:lnTo>
                  <a:lnTo>
                    <a:pt x="7485" y="513314"/>
                  </a:lnTo>
                  <a:lnTo>
                    <a:pt x="27898" y="543591"/>
                  </a:lnTo>
                  <a:lnTo>
                    <a:pt x="58175" y="564010"/>
                  </a:lnTo>
                  <a:lnTo>
                    <a:pt x="95250" y="571500"/>
                  </a:lnTo>
                  <a:lnTo>
                    <a:pt x="1547622" y="571500"/>
                  </a:lnTo>
                  <a:lnTo>
                    <a:pt x="1584686" y="564010"/>
                  </a:lnTo>
                  <a:lnTo>
                    <a:pt x="1614963" y="543591"/>
                  </a:lnTo>
                  <a:lnTo>
                    <a:pt x="1635382" y="513314"/>
                  </a:lnTo>
                  <a:lnTo>
                    <a:pt x="1642872" y="476250"/>
                  </a:lnTo>
                  <a:lnTo>
                    <a:pt x="1642872" y="95250"/>
                  </a:lnTo>
                  <a:lnTo>
                    <a:pt x="1635382" y="58185"/>
                  </a:lnTo>
                  <a:lnTo>
                    <a:pt x="1614963" y="27908"/>
                  </a:lnTo>
                  <a:lnTo>
                    <a:pt x="1584686" y="7489"/>
                  </a:lnTo>
                  <a:lnTo>
                    <a:pt x="1547622" y="0"/>
                  </a:lnTo>
                  <a:close/>
                </a:path>
              </a:pathLst>
            </a:custGeom>
            <a:solidFill>
              <a:srgbClr val="FFFF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9744" y="571500"/>
              <a:ext cx="1643380" cy="571500"/>
            </a:xfrm>
            <a:custGeom>
              <a:avLst/>
              <a:gdLst/>
              <a:ahLst/>
              <a:cxnLst/>
              <a:rect l="l" t="t" r="r" b="b"/>
              <a:pathLst>
                <a:path w="1643380" h="571500">
                  <a:moveTo>
                    <a:pt x="0" y="95250"/>
                  </a:moveTo>
                  <a:lnTo>
                    <a:pt x="7485" y="58185"/>
                  </a:lnTo>
                  <a:lnTo>
                    <a:pt x="27898" y="27908"/>
                  </a:lnTo>
                  <a:lnTo>
                    <a:pt x="58175" y="7489"/>
                  </a:lnTo>
                  <a:lnTo>
                    <a:pt x="95250" y="0"/>
                  </a:lnTo>
                  <a:lnTo>
                    <a:pt x="1547622" y="0"/>
                  </a:lnTo>
                  <a:lnTo>
                    <a:pt x="1584686" y="7489"/>
                  </a:lnTo>
                  <a:lnTo>
                    <a:pt x="1614963" y="27908"/>
                  </a:lnTo>
                  <a:lnTo>
                    <a:pt x="1635382" y="58185"/>
                  </a:lnTo>
                  <a:lnTo>
                    <a:pt x="1642872" y="95250"/>
                  </a:lnTo>
                  <a:lnTo>
                    <a:pt x="1642872" y="476250"/>
                  </a:lnTo>
                  <a:lnTo>
                    <a:pt x="1635382" y="513314"/>
                  </a:lnTo>
                  <a:lnTo>
                    <a:pt x="1614963" y="543591"/>
                  </a:lnTo>
                  <a:lnTo>
                    <a:pt x="1584686" y="564010"/>
                  </a:lnTo>
                  <a:lnTo>
                    <a:pt x="1547622" y="571500"/>
                  </a:lnTo>
                  <a:lnTo>
                    <a:pt x="95250" y="571500"/>
                  </a:lnTo>
                  <a:lnTo>
                    <a:pt x="58175" y="564010"/>
                  </a:lnTo>
                  <a:lnTo>
                    <a:pt x="27898" y="543591"/>
                  </a:lnTo>
                  <a:lnTo>
                    <a:pt x="7485" y="513314"/>
                  </a:lnTo>
                  <a:lnTo>
                    <a:pt x="0" y="476250"/>
                  </a:lnTo>
                  <a:lnTo>
                    <a:pt x="0" y="95250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39444" y="651128"/>
            <a:ext cx="1363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E3D00"/>
                </a:solidFill>
                <a:latin typeface="Times New Roman"/>
                <a:cs typeface="Times New Roman"/>
              </a:rPr>
              <a:t>Discussion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spc="25" dirty="0"/>
              <a:t>61</a:t>
            </a:fld>
            <a:endParaRPr spc="25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spc="25" dirty="0"/>
              <a:t>62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6864" y="908050"/>
            <a:ext cx="5970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두</a:t>
            </a:r>
            <a:r>
              <a:rPr spc="-105" dirty="0"/>
              <a:t> </a:t>
            </a:r>
            <a:r>
              <a:rPr dirty="0"/>
              <a:t>피보나찌</a:t>
            </a:r>
            <a:r>
              <a:rPr spc="-105" dirty="0"/>
              <a:t> </a:t>
            </a:r>
            <a:r>
              <a:rPr dirty="0"/>
              <a:t>알고리즘의</a:t>
            </a:r>
            <a:r>
              <a:rPr spc="-95" dirty="0"/>
              <a:t> </a:t>
            </a:r>
            <a:r>
              <a:rPr dirty="0"/>
              <a:t>비교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00112" y="1662112"/>
          <a:ext cx="7697467" cy="3987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41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1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52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i="1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28575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i="1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000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+1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28575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95"/>
                        </a:lnSpc>
                      </a:pPr>
                      <a:r>
                        <a:rPr sz="3000" spc="15" baseline="-16666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300" i="1" spc="10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300" spc="10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/2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28575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반복</a:t>
                      </a:r>
                      <a:r>
                        <a:rPr sz="2000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(Alg</a:t>
                      </a:r>
                      <a:r>
                        <a:rPr sz="2000" spc="-65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1.7)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28575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2514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재귀</a:t>
                      </a:r>
                      <a:r>
                        <a:rPr sz="2000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(Alg</a:t>
                      </a:r>
                      <a:r>
                        <a:rPr sz="2000" spc="-55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1.6</a:t>
                      </a:r>
                      <a:r>
                        <a:rPr sz="2000" spc="-35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하한</a:t>
                      </a:r>
                      <a:r>
                        <a:rPr sz="2000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28575">
                      <a:solidFill>
                        <a:srgbClr val="3E3D00"/>
                      </a:solidFill>
                      <a:prstDash val="solid"/>
                    </a:lnR>
                    <a:lnT w="28575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1,048,576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41</a:t>
                      </a:r>
                      <a:r>
                        <a:rPr sz="2000" i="1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spc="-10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1048</a:t>
                      </a:r>
                      <a:r>
                        <a:rPr sz="2100" spc="-10" dirty="0">
                          <a:solidFill>
                            <a:srgbClr val="3E3D00"/>
                          </a:solidFill>
                          <a:latin typeface="Symbol"/>
                          <a:cs typeface="Symbol"/>
                        </a:rPr>
                        <a:t></a:t>
                      </a:r>
                      <a:r>
                        <a:rPr sz="2000" i="1" spc="-10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28575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5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1.1</a:t>
                      </a:r>
                      <a:r>
                        <a:rPr sz="2000" spc="5" dirty="0">
                          <a:solidFill>
                            <a:srgbClr val="3E3D00"/>
                          </a:solidFill>
                          <a:latin typeface="Symbol"/>
                          <a:cs typeface="Symbol"/>
                        </a:rPr>
                        <a:t></a:t>
                      </a:r>
                      <a:r>
                        <a:rPr sz="2000" spc="5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sz="1950" spc="7" baseline="25641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1950" baseline="25641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61</a:t>
                      </a:r>
                      <a:r>
                        <a:rPr sz="2000" i="1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000" i="1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28575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80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81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5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1.1</a:t>
                      </a:r>
                      <a:r>
                        <a:rPr sz="2000" spc="5" dirty="0">
                          <a:solidFill>
                            <a:srgbClr val="3E3D00"/>
                          </a:solidFill>
                          <a:latin typeface="Symbol"/>
                          <a:cs typeface="Symbol"/>
                        </a:rPr>
                        <a:t></a:t>
                      </a:r>
                      <a:r>
                        <a:rPr sz="2000" spc="5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sz="1950" spc="7" baseline="25641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1950" baseline="25641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81</a:t>
                      </a:r>
                      <a:r>
                        <a:rPr sz="2000" i="1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r>
                        <a:rPr sz="2000" i="1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mins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28575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101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5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1.1</a:t>
                      </a:r>
                      <a:r>
                        <a:rPr sz="2000" spc="5" dirty="0">
                          <a:solidFill>
                            <a:srgbClr val="3E3D00"/>
                          </a:solidFill>
                          <a:latin typeface="Symbol"/>
                          <a:cs typeface="Symbol"/>
                        </a:rPr>
                        <a:t></a:t>
                      </a:r>
                      <a:r>
                        <a:rPr sz="2000" spc="5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sz="1950" spc="7" baseline="25641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15</a:t>
                      </a:r>
                      <a:endParaRPr sz="1950" baseline="25641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101</a:t>
                      </a:r>
                      <a:r>
                        <a:rPr sz="2000" i="1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r>
                        <a:rPr sz="2000" i="1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days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28575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120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121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5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1.2</a:t>
                      </a:r>
                      <a:r>
                        <a:rPr sz="2000" spc="5" dirty="0">
                          <a:solidFill>
                            <a:srgbClr val="3E3D00"/>
                          </a:solidFill>
                          <a:latin typeface="Symbol"/>
                          <a:cs typeface="Symbol"/>
                        </a:rPr>
                        <a:t></a:t>
                      </a:r>
                      <a:r>
                        <a:rPr sz="2000" spc="5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sz="1950" spc="7" baseline="25641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1950" baseline="25641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121</a:t>
                      </a:r>
                      <a:r>
                        <a:rPr sz="2000" i="1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36</a:t>
                      </a:r>
                      <a:r>
                        <a:rPr sz="2000" i="1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years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28575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160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161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5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1.2</a:t>
                      </a:r>
                      <a:r>
                        <a:rPr sz="2000" spc="5" dirty="0">
                          <a:solidFill>
                            <a:srgbClr val="3E3D00"/>
                          </a:solidFill>
                          <a:latin typeface="Symbol"/>
                          <a:cs typeface="Symbol"/>
                        </a:rPr>
                        <a:t></a:t>
                      </a:r>
                      <a:r>
                        <a:rPr sz="2000" spc="5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sz="1950" spc="7" baseline="25641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24</a:t>
                      </a:r>
                      <a:endParaRPr sz="1950" baseline="25641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161</a:t>
                      </a:r>
                      <a:r>
                        <a:rPr sz="2000" i="1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3.8</a:t>
                      </a:r>
                      <a:r>
                        <a:rPr sz="2000" spc="-45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3E3D00"/>
                          </a:solidFill>
                          <a:latin typeface="Symbol"/>
                          <a:cs typeface="Symbol"/>
                        </a:rPr>
                        <a:t></a:t>
                      </a:r>
                      <a:r>
                        <a:rPr sz="2000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sz="1950" baseline="25641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sz="2000" i="1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years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28575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2857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201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2857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5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1.3</a:t>
                      </a:r>
                      <a:r>
                        <a:rPr sz="2000" spc="5" dirty="0">
                          <a:solidFill>
                            <a:srgbClr val="3E3D00"/>
                          </a:solidFill>
                          <a:latin typeface="Symbol"/>
                          <a:cs typeface="Symbol"/>
                        </a:rPr>
                        <a:t></a:t>
                      </a:r>
                      <a:r>
                        <a:rPr sz="2000" spc="5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sz="1950" spc="7" baseline="25641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30</a:t>
                      </a:r>
                      <a:endParaRPr sz="1950" baseline="25641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2857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201</a:t>
                      </a:r>
                      <a:r>
                        <a:rPr sz="2000" i="1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2857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2000" spc="-30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3E3D00"/>
                          </a:solidFill>
                          <a:latin typeface="Symbol"/>
                          <a:cs typeface="Symbol"/>
                        </a:rPr>
                        <a:t></a:t>
                      </a:r>
                      <a:r>
                        <a:rPr sz="2000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sz="1950" baseline="25641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r>
                        <a:rPr sz="2000" i="1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years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28575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28575">
                      <a:solidFill>
                        <a:srgbClr val="3E3D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044244" y="5944311"/>
            <a:ext cx="64109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3E3D00"/>
                </a:solidFill>
                <a:latin typeface="Times New Roman"/>
                <a:cs typeface="Times New Roman"/>
              </a:rPr>
              <a:t>Assume</a:t>
            </a:r>
            <a:r>
              <a:rPr sz="1600" spc="4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Times New Roman"/>
                <a:cs typeface="Times New Roman"/>
              </a:rPr>
              <a:t>that</a:t>
            </a:r>
            <a:r>
              <a:rPr sz="1600" spc="1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sz="1600" spc="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Times New Roman"/>
                <a:cs typeface="Times New Roman"/>
              </a:rPr>
              <a:t>transaction</a:t>
            </a:r>
            <a:r>
              <a:rPr sz="1600" spc="4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Times New Roman"/>
                <a:cs typeface="Times New Roman"/>
              </a:rPr>
              <a:t>takes</a:t>
            </a:r>
            <a:r>
              <a:rPr sz="1600" spc="1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sz="1600" spc="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Times New Roman"/>
                <a:cs typeface="Times New Roman"/>
              </a:rPr>
              <a:t>ns.</a:t>
            </a:r>
            <a:r>
              <a:rPr sz="1600" spc="409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E3D00"/>
                </a:solidFill>
                <a:latin typeface="Times New Roman"/>
                <a:cs typeface="Times New Roman"/>
              </a:rPr>
              <a:t>(1</a:t>
            </a:r>
            <a:r>
              <a:rPr sz="1600" spc="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Times New Roman"/>
                <a:cs typeface="Times New Roman"/>
              </a:rPr>
              <a:t>ns =</a:t>
            </a:r>
            <a:r>
              <a:rPr sz="160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1600" spc="10" dirty="0">
                <a:solidFill>
                  <a:srgbClr val="3E3D00"/>
                </a:solidFill>
                <a:latin typeface="Times New Roman"/>
                <a:cs typeface="Times New Roman"/>
              </a:rPr>
              <a:t>10</a:t>
            </a:r>
            <a:r>
              <a:rPr sz="1575" spc="15" baseline="26455" dirty="0">
                <a:solidFill>
                  <a:srgbClr val="3E3D00"/>
                </a:solidFill>
                <a:latin typeface="Times New Roman"/>
                <a:cs typeface="Times New Roman"/>
              </a:rPr>
              <a:t>-9</a:t>
            </a:r>
            <a:r>
              <a:rPr sz="1575" spc="217" baseline="2645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Times New Roman"/>
                <a:cs typeface="Times New Roman"/>
              </a:rPr>
              <a:t>second,</a:t>
            </a:r>
            <a:r>
              <a:rPr sz="1600" spc="-1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sz="1600" spc="1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Symbol"/>
                <a:cs typeface="Symbol"/>
              </a:rPr>
              <a:t></a:t>
            </a:r>
            <a:r>
              <a:rPr sz="1600" spc="-5" dirty="0">
                <a:solidFill>
                  <a:srgbClr val="3E3D00"/>
                </a:solidFill>
                <a:latin typeface="Times New Roman"/>
                <a:cs typeface="Times New Roman"/>
              </a:rPr>
              <a:t>s</a:t>
            </a:r>
            <a:r>
              <a:rPr sz="1600" spc="2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sz="1600" dirty="0">
                <a:solidFill>
                  <a:srgbClr val="3E3D00"/>
                </a:solidFill>
                <a:latin typeface="Times New Roman"/>
                <a:cs typeface="Times New Roman"/>
              </a:rPr>
              <a:t> 10</a:t>
            </a:r>
            <a:r>
              <a:rPr sz="1575" baseline="26455" dirty="0">
                <a:solidFill>
                  <a:srgbClr val="3E3D00"/>
                </a:solidFill>
                <a:latin typeface="Times New Roman"/>
                <a:cs typeface="Times New Roman"/>
              </a:rPr>
              <a:t>-6</a:t>
            </a:r>
            <a:r>
              <a:rPr sz="1575" spc="209" baseline="2645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Times New Roman"/>
                <a:cs typeface="Times New Roman"/>
              </a:rPr>
              <a:t>second)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spc="25" dirty="0"/>
              <a:t>63</a:t>
            </a:fld>
            <a:endParaRPr spc="25" dirty="0"/>
          </a:p>
        </p:txBody>
      </p:sp>
      <p:sp>
        <p:nvSpPr>
          <p:cNvPr id="2" name="object 2"/>
          <p:cNvSpPr txBox="1"/>
          <p:nvPr/>
        </p:nvSpPr>
        <p:spPr>
          <a:xfrm>
            <a:off x="618540" y="705357"/>
            <a:ext cx="4017645" cy="144462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3E3D00"/>
              </a:buClr>
              <a:buFont typeface="Wingdings"/>
              <a:buChar char=""/>
              <a:tabLst>
                <a:tab pos="354965" algn="l"/>
                <a:tab pos="355600" algn="l"/>
                <a:tab pos="2877820" algn="l"/>
              </a:tabLst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A사</a:t>
            </a:r>
            <a:r>
              <a:rPr sz="2000" spc="-2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휴대폰가입자수:	2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,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860만명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 dirty="0">
              <a:latin typeface="에스코어 드림 3 Light" panose="020B0303030302020204" pitchFamily="34" charset="-127"/>
              <a:cs typeface="Malgun Gothic"/>
            </a:endParaRPr>
          </a:p>
          <a:p>
            <a:pPr marL="375285">
              <a:lnSpc>
                <a:spcPct val="100000"/>
              </a:lnSpc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문제:</a:t>
            </a:r>
            <a:r>
              <a:rPr sz="2000" spc="-4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성명별</a:t>
            </a:r>
            <a:r>
              <a:rPr sz="2000" spc="-5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정렬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 marL="37528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1</a:t>
            </a:r>
            <a:r>
              <a:rPr sz="2000" spc="-2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transaction</a:t>
            </a:r>
            <a:r>
              <a:rPr sz="2000" spc="-3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=&gt;</a:t>
            </a:r>
            <a:r>
              <a:rPr sz="2000" spc="-3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1</a:t>
            </a:r>
            <a:r>
              <a:rPr sz="2000" spc="-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ns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41590" y="2342514"/>
          <a:ext cx="7224395" cy="11023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1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5" dirty="0">
                          <a:solidFill>
                            <a:srgbClr val="3E3D00"/>
                          </a:solidFill>
                          <a:latin typeface="Arial MT"/>
                          <a:cs typeface="Arial MT"/>
                        </a:rPr>
                        <a:t>n*n</a:t>
                      </a:r>
                      <a:r>
                        <a:rPr sz="1800" spc="-35" dirty="0">
                          <a:solidFill>
                            <a:srgbClr val="3E3D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알고리즘</a:t>
                      </a:r>
                      <a:endParaRPr sz="18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5" dirty="0">
                          <a:solidFill>
                            <a:srgbClr val="3E3D00"/>
                          </a:solidFill>
                          <a:latin typeface="Arial MT"/>
                          <a:cs typeface="Arial MT"/>
                        </a:rPr>
                        <a:t>n*lg</a:t>
                      </a:r>
                      <a:r>
                        <a:rPr sz="1800" spc="-20" dirty="0">
                          <a:solidFill>
                            <a:srgbClr val="3E3D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solidFill>
                            <a:srgbClr val="3E3D00"/>
                          </a:solidFill>
                          <a:latin typeface="Arial MT"/>
                          <a:cs typeface="Arial MT"/>
                        </a:rPr>
                        <a:t>n</a:t>
                      </a:r>
                      <a:r>
                        <a:rPr sz="1800" spc="-30" dirty="0">
                          <a:solidFill>
                            <a:srgbClr val="3E3D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알고리즘</a:t>
                      </a:r>
                      <a:endParaRPr sz="18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spc="70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817,960,000,000,000</a:t>
                      </a:r>
                      <a:endParaRPr sz="18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70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28,600,000*24</a:t>
                      </a:r>
                      <a:r>
                        <a:rPr sz="1800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 ≒</a:t>
                      </a:r>
                      <a:r>
                        <a:rPr sz="1800" spc="-25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 </a:t>
                      </a:r>
                      <a:r>
                        <a:rPr sz="1800" spc="75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6,864,000,000</a:t>
                      </a:r>
                      <a:endParaRPr sz="18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spc="45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817,960초=9.46</a:t>
                      </a:r>
                      <a:r>
                        <a:rPr sz="1800" spc="-20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일</a:t>
                      </a:r>
                      <a:endParaRPr sz="18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spc="70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6.8초</a:t>
                      </a:r>
                      <a:endParaRPr sz="18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74370" y="3976068"/>
            <a:ext cx="5699125" cy="139700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95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Big</a:t>
            </a:r>
            <a:r>
              <a:rPr sz="2000" spc="-3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Data의</a:t>
            </a:r>
            <a:r>
              <a:rPr sz="2000" spc="-3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출현으로</a:t>
            </a:r>
            <a:r>
              <a:rPr sz="2000" spc="-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많은</a:t>
            </a:r>
            <a:r>
              <a:rPr sz="2000" spc="-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수의</a:t>
            </a:r>
            <a:r>
              <a:rPr sz="2000" spc="-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자료</a:t>
            </a:r>
            <a:r>
              <a:rPr sz="2000" spc="-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처리</a:t>
            </a:r>
            <a:r>
              <a:rPr sz="2000" spc="-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필요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 marL="812165" lvl="1" indent="-342900">
              <a:lnSpc>
                <a:spcPct val="100000"/>
              </a:lnSpc>
              <a:spcBef>
                <a:spcPts val="1200"/>
              </a:spcBef>
              <a:buFont typeface="Wingdings"/>
              <a:buChar char=""/>
              <a:tabLst>
                <a:tab pos="812165" algn="l"/>
                <a:tab pos="812800" algn="l"/>
              </a:tabLst>
            </a:pP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새로운</a:t>
            </a:r>
            <a:r>
              <a:rPr sz="2000" spc="-4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문제와</a:t>
            </a:r>
            <a:r>
              <a:rPr sz="2000" spc="-3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새로운</a:t>
            </a:r>
            <a:r>
              <a:rPr sz="2000" spc="-4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해법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 marL="812165" lvl="1" indent="-342900">
              <a:lnSpc>
                <a:spcPct val="100000"/>
              </a:lnSpc>
              <a:spcBef>
                <a:spcPts val="1200"/>
              </a:spcBef>
              <a:buFont typeface="Wingdings"/>
              <a:buChar char=""/>
              <a:tabLst>
                <a:tab pos="812165" algn="l"/>
                <a:tab pos="812800" algn="l"/>
              </a:tabLst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효과적인</a:t>
            </a:r>
            <a:r>
              <a:rPr sz="2000" spc="-4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알고리즘의</a:t>
            </a:r>
            <a:r>
              <a:rPr sz="2000" spc="-3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중요성</a:t>
            </a:r>
            <a:r>
              <a:rPr sz="2000" spc="-3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증대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1321" y="1583867"/>
            <a:ext cx="121513" cy="13075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47368" y="1379956"/>
            <a:ext cx="5323840" cy="3798476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64465">
              <a:lnSpc>
                <a:spcPct val="100000"/>
              </a:lnSpc>
              <a:spcBef>
                <a:spcPts val="580"/>
              </a:spcBef>
            </a:pP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Alg</a:t>
            </a:r>
            <a:r>
              <a:rPr sz="2000" spc="-7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1.6(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재귀법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endParaRPr sz="2000" dirty="0">
              <a:latin typeface="Times New Roman"/>
              <a:cs typeface="Times New Roman"/>
            </a:endParaRPr>
          </a:p>
          <a:p>
            <a:pPr marL="545465" indent="-533400">
              <a:lnSpc>
                <a:spcPct val="100000"/>
              </a:lnSpc>
              <a:spcBef>
                <a:spcPts val="4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545465" algn="l"/>
                <a:tab pos="546100" algn="l"/>
              </a:tabLst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분할정복방법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(divide-and-conquer)</a:t>
            </a:r>
            <a:endParaRPr sz="2000" dirty="0">
              <a:latin typeface="Times New Roman"/>
              <a:cs typeface="Times New Roman"/>
            </a:endParaRPr>
          </a:p>
          <a:p>
            <a:pPr marL="545465" indent="-533400">
              <a:lnSpc>
                <a:spcPct val="100000"/>
              </a:lnSpc>
              <a:spcBef>
                <a:spcPts val="4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545465" algn="l"/>
                <a:tab pos="546100" algn="l"/>
              </a:tabLst>
            </a:pP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장에서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다룸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 marL="545465" indent="-533400">
              <a:lnSpc>
                <a:spcPct val="100000"/>
              </a:lnSpc>
              <a:spcBef>
                <a:spcPts val="4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545465" algn="l"/>
                <a:tab pos="546100" algn="l"/>
              </a:tabLst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어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떤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문제에서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는</a:t>
            </a:r>
            <a:r>
              <a:rPr sz="2000" spc="-229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매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우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효율적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 marL="545465" indent="-533400">
              <a:lnSpc>
                <a:spcPct val="100000"/>
              </a:lnSpc>
              <a:spcBef>
                <a:spcPts val="4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545465" algn="l"/>
                <a:tab pos="546100" algn="l"/>
              </a:tabLst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피보나찌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문제에서는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비효율적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9933"/>
              </a:buClr>
              <a:buFont typeface="Wingdings"/>
              <a:buChar char=""/>
            </a:pPr>
            <a:endParaRPr sz="1850" dirty="0">
              <a:latin typeface="에스코어 드림 3 Light" panose="020B0303030302020204" pitchFamily="34" charset="-127"/>
              <a:cs typeface="Malgun Gothic"/>
            </a:endParaRPr>
          </a:p>
          <a:p>
            <a:pPr marL="164465">
              <a:lnSpc>
                <a:spcPct val="100000"/>
              </a:lnSpc>
            </a:pP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Alg</a:t>
            </a:r>
            <a:r>
              <a:rPr sz="2000" spc="-3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1.7(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반복법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endParaRPr sz="2000" dirty="0">
              <a:latin typeface="Times New Roman"/>
              <a:cs typeface="Times New Roman"/>
            </a:endParaRPr>
          </a:p>
          <a:p>
            <a:pPr marL="545465" indent="-533400">
              <a:lnSpc>
                <a:spcPct val="100000"/>
              </a:lnSpc>
              <a:spcBef>
                <a:spcPts val="4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545465" algn="l"/>
                <a:tab pos="546100" algn="l"/>
              </a:tabLst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동적계획법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(dynamic</a:t>
            </a:r>
            <a:r>
              <a:rPr sz="2000" spc="-6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programming)</a:t>
            </a:r>
            <a:endParaRPr sz="2000" dirty="0">
              <a:latin typeface="Times New Roman"/>
              <a:cs typeface="Times New Roman"/>
            </a:endParaRPr>
          </a:p>
          <a:p>
            <a:pPr marL="545465" indent="-533400">
              <a:lnSpc>
                <a:spcPct val="100000"/>
              </a:lnSpc>
              <a:spcBef>
                <a:spcPts val="484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545465" algn="l"/>
                <a:tab pos="546100" algn="l"/>
              </a:tabLst>
            </a:pP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장에서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다룸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>
              <a:lnSpc>
                <a:spcPct val="100000"/>
              </a:lnSpc>
            </a:pPr>
            <a:endParaRPr sz="1850" dirty="0">
              <a:latin typeface="에스코어 드림 3 Light" panose="020B0303030302020204" pitchFamily="34" charset="-127"/>
              <a:cs typeface="Malgun Gothic"/>
            </a:endParaRPr>
          </a:p>
          <a:p>
            <a:pPr marL="545465" indent="-533400">
              <a:lnSpc>
                <a:spcPct val="100000"/>
              </a:lnSpc>
              <a:spcBef>
                <a:spcPts val="5"/>
              </a:spcBef>
              <a:buClr>
                <a:srgbClr val="FF9933"/>
              </a:buClr>
              <a:buSzPct val="80000"/>
              <a:buFont typeface="Wingdings"/>
              <a:buChar char=""/>
              <a:tabLst>
                <a:tab pos="545465" algn="l"/>
                <a:tab pos="546100" algn="l"/>
              </a:tabLst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문제에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따라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효율적인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방법이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다를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수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있음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1321" y="3778427"/>
            <a:ext cx="121513" cy="13075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994981" y="566737"/>
            <a:ext cx="1652905" cy="581025"/>
            <a:chOff x="994981" y="566737"/>
            <a:chExt cx="1652905" cy="581025"/>
          </a:xfrm>
        </p:grpSpPr>
        <p:sp>
          <p:nvSpPr>
            <p:cNvPr id="6" name="object 6"/>
            <p:cNvSpPr/>
            <p:nvPr/>
          </p:nvSpPr>
          <p:spPr>
            <a:xfrm>
              <a:off x="999744" y="571500"/>
              <a:ext cx="1643380" cy="571500"/>
            </a:xfrm>
            <a:custGeom>
              <a:avLst/>
              <a:gdLst/>
              <a:ahLst/>
              <a:cxnLst/>
              <a:rect l="l" t="t" r="r" b="b"/>
              <a:pathLst>
                <a:path w="1643380" h="571500">
                  <a:moveTo>
                    <a:pt x="1547622" y="0"/>
                  </a:moveTo>
                  <a:lnTo>
                    <a:pt x="95250" y="0"/>
                  </a:lnTo>
                  <a:lnTo>
                    <a:pt x="58175" y="7489"/>
                  </a:lnTo>
                  <a:lnTo>
                    <a:pt x="27898" y="27908"/>
                  </a:lnTo>
                  <a:lnTo>
                    <a:pt x="7485" y="58185"/>
                  </a:lnTo>
                  <a:lnTo>
                    <a:pt x="0" y="95250"/>
                  </a:lnTo>
                  <a:lnTo>
                    <a:pt x="0" y="476250"/>
                  </a:lnTo>
                  <a:lnTo>
                    <a:pt x="7485" y="513314"/>
                  </a:lnTo>
                  <a:lnTo>
                    <a:pt x="27898" y="543591"/>
                  </a:lnTo>
                  <a:lnTo>
                    <a:pt x="58175" y="564010"/>
                  </a:lnTo>
                  <a:lnTo>
                    <a:pt x="95250" y="571500"/>
                  </a:lnTo>
                  <a:lnTo>
                    <a:pt x="1547622" y="571500"/>
                  </a:lnTo>
                  <a:lnTo>
                    <a:pt x="1584686" y="564010"/>
                  </a:lnTo>
                  <a:lnTo>
                    <a:pt x="1614963" y="543591"/>
                  </a:lnTo>
                  <a:lnTo>
                    <a:pt x="1635382" y="513314"/>
                  </a:lnTo>
                  <a:lnTo>
                    <a:pt x="1642872" y="476250"/>
                  </a:lnTo>
                  <a:lnTo>
                    <a:pt x="1642872" y="95250"/>
                  </a:lnTo>
                  <a:lnTo>
                    <a:pt x="1635382" y="58185"/>
                  </a:lnTo>
                  <a:lnTo>
                    <a:pt x="1614963" y="27908"/>
                  </a:lnTo>
                  <a:lnTo>
                    <a:pt x="1584686" y="7489"/>
                  </a:lnTo>
                  <a:lnTo>
                    <a:pt x="1547622" y="0"/>
                  </a:lnTo>
                  <a:close/>
                </a:path>
              </a:pathLst>
            </a:custGeom>
            <a:solidFill>
              <a:srgbClr val="FFFF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9744" y="571500"/>
              <a:ext cx="1643380" cy="571500"/>
            </a:xfrm>
            <a:custGeom>
              <a:avLst/>
              <a:gdLst/>
              <a:ahLst/>
              <a:cxnLst/>
              <a:rect l="l" t="t" r="r" b="b"/>
              <a:pathLst>
                <a:path w="1643380" h="571500">
                  <a:moveTo>
                    <a:pt x="0" y="95250"/>
                  </a:moveTo>
                  <a:lnTo>
                    <a:pt x="7485" y="58185"/>
                  </a:lnTo>
                  <a:lnTo>
                    <a:pt x="27898" y="27908"/>
                  </a:lnTo>
                  <a:lnTo>
                    <a:pt x="58175" y="7489"/>
                  </a:lnTo>
                  <a:lnTo>
                    <a:pt x="95250" y="0"/>
                  </a:lnTo>
                  <a:lnTo>
                    <a:pt x="1547622" y="0"/>
                  </a:lnTo>
                  <a:lnTo>
                    <a:pt x="1584686" y="7489"/>
                  </a:lnTo>
                  <a:lnTo>
                    <a:pt x="1614963" y="27908"/>
                  </a:lnTo>
                  <a:lnTo>
                    <a:pt x="1635382" y="58185"/>
                  </a:lnTo>
                  <a:lnTo>
                    <a:pt x="1642872" y="95250"/>
                  </a:lnTo>
                  <a:lnTo>
                    <a:pt x="1642872" y="476250"/>
                  </a:lnTo>
                  <a:lnTo>
                    <a:pt x="1635382" y="513314"/>
                  </a:lnTo>
                  <a:lnTo>
                    <a:pt x="1614963" y="543591"/>
                  </a:lnTo>
                  <a:lnTo>
                    <a:pt x="1584686" y="564010"/>
                  </a:lnTo>
                  <a:lnTo>
                    <a:pt x="1547622" y="571500"/>
                  </a:lnTo>
                  <a:lnTo>
                    <a:pt x="95250" y="571500"/>
                  </a:lnTo>
                  <a:lnTo>
                    <a:pt x="58175" y="564010"/>
                  </a:lnTo>
                  <a:lnTo>
                    <a:pt x="27898" y="543591"/>
                  </a:lnTo>
                  <a:lnTo>
                    <a:pt x="7485" y="513314"/>
                  </a:lnTo>
                  <a:lnTo>
                    <a:pt x="0" y="476250"/>
                  </a:lnTo>
                  <a:lnTo>
                    <a:pt x="0" y="95250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39444" y="651128"/>
            <a:ext cx="1363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E3D00"/>
                </a:solidFill>
                <a:latin typeface="Times New Roman"/>
                <a:cs typeface="Times New Roman"/>
              </a:rPr>
              <a:t>Discussion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spc="25" dirty="0"/>
              <a:t>64</a:t>
            </a:fld>
            <a:endParaRPr spc="25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4861" y="908050"/>
            <a:ext cx="60337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알고리즘의</a:t>
            </a:r>
            <a:r>
              <a:rPr spc="-100" dirty="0"/>
              <a:t> </a:t>
            </a:r>
            <a:r>
              <a:rPr spc="130" dirty="0"/>
              <a:t>분석(analysis)(1)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3984" y="2152192"/>
            <a:ext cx="121513" cy="13075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3984" y="3554272"/>
            <a:ext cx="121513" cy="13075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2137981" y="4995481"/>
            <a:ext cx="4868545" cy="1296035"/>
            <a:chOff x="2137981" y="4995481"/>
            <a:chExt cx="4868545" cy="1296035"/>
          </a:xfrm>
        </p:grpSpPr>
        <p:sp>
          <p:nvSpPr>
            <p:cNvPr id="6" name="object 6"/>
            <p:cNvSpPr/>
            <p:nvPr/>
          </p:nvSpPr>
          <p:spPr>
            <a:xfrm>
              <a:off x="2142744" y="5000244"/>
              <a:ext cx="4859020" cy="1286510"/>
            </a:xfrm>
            <a:custGeom>
              <a:avLst/>
              <a:gdLst/>
              <a:ahLst/>
              <a:cxnLst/>
              <a:rect l="l" t="t" r="r" b="b"/>
              <a:pathLst>
                <a:path w="4859020" h="1286510">
                  <a:moveTo>
                    <a:pt x="4644135" y="0"/>
                  </a:moveTo>
                  <a:lnTo>
                    <a:pt x="214375" y="0"/>
                  </a:lnTo>
                  <a:lnTo>
                    <a:pt x="165231" y="5663"/>
                  </a:lnTo>
                  <a:lnTo>
                    <a:pt x="120113" y="21795"/>
                  </a:lnTo>
                  <a:lnTo>
                    <a:pt x="80308" y="47106"/>
                  </a:lnTo>
                  <a:lnTo>
                    <a:pt x="47106" y="80308"/>
                  </a:lnTo>
                  <a:lnTo>
                    <a:pt x="21795" y="120113"/>
                  </a:lnTo>
                  <a:lnTo>
                    <a:pt x="5663" y="165231"/>
                  </a:lnTo>
                  <a:lnTo>
                    <a:pt x="0" y="214375"/>
                  </a:lnTo>
                  <a:lnTo>
                    <a:pt x="0" y="1071879"/>
                  </a:lnTo>
                  <a:lnTo>
                    <a:pt x="5663" y="1121032"/>
                  </a:lnTo>
                  <a:lnTo>
                    <a:pt x="21795" y="1166153"/>
                  </a:lnTo>
                  <a:lnTo>
                    <a:pt x="47106" y="1205958"/>
                  </a:lnTo>
                  <a:lnTo>
                    <a:pt x="80308" y="1239157"/>
                  </a:lnTo>
                  <a:lnTo>
                    <a:pt x="120113" y="1264465"/>
                  </a:lnTo>
                  <a:lnTo>
                    <a:pt x="165231" y="1280593"/>
                  </a:lnTo>
                  <a:lnTo>
                    <a:pt x="214375" y="1286255"/>
                  </a:lnTo>
                  <a:lnTo>
                    <a:pt x="4644135" y="1286255"/>
                  </a:lnTo>
                  <a:lnTo>
                    <a:pt x="4693280" y="1280593"/>
                  </a:lnTo>
                  <a:lnTo>
                    <a:pt x="4738398" y="1264465"/>
                  </a:lnTo>
                  <a:lnTo>
                    <a:pt x="4778203" y="1239157"/>
                  </a:lnTo>
                  <a:lnTo>
                    <a:pt x="4811405" y="1205958"/>
                  </a:lnTo>
                  <a:lnTo>
                    <a:pt x="4836716" y="1166153"/>
                  </a:lnTo>
                  <a:lnTo>
                    <a:pt x="4852848" y="1121032"/>
                  </a:lnTo>
                  <a:lnTo>
                    <a:pt x="4858511" y="1071879"/>
                  </a:lnTo>
                  <a:lnTo>
                    <a:pt x="4858511" y="214375"/>
                  </a:lnTo>
                  <a:lnTo>
                    <a:pt x="4852848" y="165231"/>
                  </a:lnTo>
                  <a:lnTo>
                    <a:pt x="4836716" y="120113"/>
                  </a:lnTo>
                  <a:lnTo>
                    <a:pt x="4811405" y="80308"/>
                  </a:lnTo>
                  <a:lnTo>
                    <a:pt x="4778203" y="47106"/>
                  </a:lnTo>
                  <a:lnTo>
                    <a:pt x="4738398" y="21795"/>
                  </a:lnTo>
                  <a:lnTo>
                    <a:pt x="4693280" y="5663"/>
                  </a:lnTo>
                  <a:lnTo>
                    <a:pt x="4644135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42744" y="5000244"/>
              <a:ext cx="4859020" cy="1286510"/>
            </a:xfrm>
            <a:custGeom>
              <a:avLst/>
              <a:gdLst/>
              <a:ahLst/>
              <a:cxnLst/>
              <a:rect l="l" t="t" r="r" b="b"/>
              <a:pathLst>
                <a:path w="4859020" h="1286510">
                  <a:moveTo>
                    <a:pt x="0" y="214375"/>
                  </a:moveTo>
                  <a:lnTo>
                    <a:pt x="5663" y="165231"/>
                  </a:lnTo>
                  <a:lnTo>
                    <a:pt x="21795" y="120113"/>
                  </a:lnTo>
                  <a:lnTo>
                    <a:pt x="47106" y="80308"/>
                  </a:lnTo>
                  <a:lnTo>
                    <a:pt x="80308" y="47106"/>
                  </a:lnTo>
                  <a:lnTo>
                    <a:pt x="120113" y="21795"/>
                  </a:lnTo>
                  <a:lnTo>
                    <a:pt x="165231" y="5663"/>
                  </a:lnTo>
                  <a:lnTo>
                    <a:pt x="214375" y="0"/>
                  </a:lnTo>
                  <a:lnTo>
                    <a:pt x="4644135" y="0"/>
                  </a:lnTo>
                  <a:lnTo>
                    <a:pt x="4693280" y="5663"/>
                  </a:lnTo>
                  <a:lnTo>
                    <a:pt x="4738398" y="21795"/>
                  </a:lnTo>
                  <a:lnTo>
                    <a:pt x="4778203" y="47106"/>
                  </a:lnTo>
                  <a:lnTo>
                    <a:pt x="4811405" y="80308"/>
                  </a:lnTo>
                  <a:lnTo>
                    <a:pt x="4836716" y="120113"/>
                  </a:lnTo>
                  <a:lnTo>
                    <a:pt x="4852848" y="165231"/>
                  </a:lnTo>
                  <a:lnTo>
                    <a:pt x="4858511" y="214375"/>
                  </a:lnTo>
                  <a:lnTo>
                    <a:pt x="4858511" y="1071879"/>
                  </a:lnTo>
                  <a:lnTo>
                    <a:pt x="4852848" y="1121032"/>
                  </a:lnTo>
                  <a:lnTo>
                    <a:pt x="4836716" y="1166153"/>
                  </a:lnTo>
                  <a:lnTo>
                    <a:pt x="4811405" y="1205958"/>
                  </a:lnTo>
                  <a:lnTo>
                    <a:pt x="4778203" y="1239157"/>
                  </a:lnTo>
                  <a:lnTo>
                    <a:pt x="4738398" y="1264465"/>
                  </a:lnTo>
                  <a:lnTo>
                    <a:pt x="4693280" y="1280593"/>
                  </a:lnTo>
                  <a:lnTo>
                    <a:pt x="4644135" y="1286255"/>
                  </a:lnTo>
                  <a:lnTo>
                    <a:pt x="214375" y="1286255"/>
                  </a:lnTo>
                  <a:lnTo>
                    <a:pt x="165231" y="1280593"/>
                  </a:lnTo>
                  <a:lnTo>
                    <a:pt x="120113" y="1264465"/>
                  </a:lnTo>
                  <a:lnTo>
                    <a:pt x="80308" y="1239157"/>
                  </a:lnTo>
                  <a:lnTo>
                    <a:pt x="47106" y="1205958"/>
                  </a:lnTo>
                  <a:lnTo>
                    <a:pt x="21795" y="1166153"/>
                  </a:lnTo>
                  <a:lnTo>
                    <a:pt x="5663" y="1121032"/>
                  </a:lnTo>
                  <a:lnTo>
                    <a:pt x="0" y="1071879"/>
                  </a:lnTo>
                  <a:lnTo>
                    <a:pt x="0" y="214375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45642" y="1948408"/>
            <a:ext cx="7477759" cy="4008754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공간복잡도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(space(memory)</a:t>
            </a:r>
            <a:r>
              <a:rPr sz="2000" spc="-2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complexity)</a:t>
            </a:r>
            <a:r>
              <a:rPr sz="2000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분석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 marL="413384" marR="91440" indent="-287020">
              <a:lnSpc>
                <a:spcPct val="100000"/>
              </a:lnSpc>
              <a:spcBef>
                <a:spcPts val="4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  <a:tab pos="414020" algn="l"/>
              </a:tabLst>
            </a:pPr>
            <a:r>
              <a:rPr sz="2000" u="sng" dirty="0">
                <a:solidFill>
                  <a:srgbClr val="D10729"/>
                </a:solidFill>
                <a:uFill>
                  <a:solidFill>
                    <a:srgbClr val="D10729"/>
                  </a:solidFill>
                </a:uFill>
                <a:latin typeface="에스코어 드림 3 Light" panose="020B0303030302020204" pitchFamily="34" charset="-127"/>
                <a:cs typeface="Malgun Gothic"/>
              </a:rPr>
              <a:t>입력크기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에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따라서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u="sng" dirty="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에스코어 드림 3 Light" panose="020B0303030302020204" pitchFamily="34" charset="-127"/>
                <a:cs typeface="Malgun Gothic"/>
              </a:rPr>
              <a:t>작업공간</a:t>
            </a:r>
            <a:r>
              <a:rPr sz="2000" u="sng" spc="-229" dirty="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u="sng" dirty="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(</a:t>
            </a:r>
            <a:r>
              <a:rPr sz="2000" u="sng" dirty="0">
                <a:solidFill>
                  <a:srgbClr val="D10729"/>
                </a:solidFill>
                <a:uFill>
                  <a:solidFill>
                    <a:srgbClr val="3E3D00"/>
                  </a:solidFill>
                </a:uFill>
                <a:latin typeface="에스코어 드림 3 Light" panose="020B0303030302020204" pitchFamily="34" charset="-127"/>
                <a:cs typeface="Malgun Gothic"/>
              </a:rPr>
              <a:t>메모리</a:t>
            </a:r>
            <a:r>
              <a:rPr sz="2000" u="sng" dirty="0">
                <a:solidFill>
                  <a:srgbClr val="D10729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)</a:t>
            </a:r>
            <a:r>
              <a:rPr sz="2000" dirty="0">
                <a:solidFill>
                  <a:srgbClr val="D10729"/>
                </a:solidFill>
                <a:latin typeface="에스코어 드림 3 Light" panose="020B0303030302020204" pitchFamily="34" charset="-127"/>
                <a:cs typeface="Malgun Gothic"/>
              </a:rPr>
              <a:t>이</a:t>
            </a:r>
            <a:r>
              <a:rPr sz="2000" spc="-240" dirty="0">
                <a:solidFill>
                  <a:srgbClr val="D10729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D10729"/>
                </a:solidFill>
                <a:latin typeface="에스코어 드림 3 Light" panose="020B0303030302020204" pitchFamily="34" charset="-127"/>
                <a:cs typeface="Malgun Gothic"/>
              </a:rPr>
              <a:t>얼마나</a:t>
            </a:r>
            <a:r>
              <a:rPr sz="2000" spc="-225" dirty="0">
                <a:solidFill>
                  <a:srgbClr val="D10729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D10729"/>
                </a:solidFill>
                <a:latin typeface="에스코어 드림 3 Light" panose="020B0303030302020204" pitchFamily="34" charset="-127"/>
                <a:cs typeface="Malgun Gothic"/>
              </a:rPr>
              <a:t>필요한</a:t>
            </a:r>
            <a:r>
              <a:rPr sz="2000" spc="-210" dirty="0">
                <a:solidFill>
                  <a:srgbClr val="D10729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D10729"/>
                </a:solidFill>
                <a:latin typeface="에스코어 드림 3 Light" panose="020B0303030302020204" pitchFamily="34" charset="-127"/>
                <a:cs typeface="Malgun Gothic"/>
              </a:rPr>
              <a:t>지</a:t>
            </a:r>
            <a:r>
              <a:rPr sz="2000" spc="-215" dirty="0">
                <a:solidFill>
                  <a:srgbClr val="D10729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결정 </a:t>
            </a:r>
            <a:r>
              <a:rPr sz="2000" spc="-69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하는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절차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9933"/>
              </a:buClr>
              <a:buFont typeface="Wingdings"/>
              <a:buChar char=""/>
            </a:pPr>
            <a:endParaRPr sz="1850" dirty="0">
              <a:latin typeface="에스코어 드림 3 Light" panose="020B0303030302020204" pitchFamily="34" charset="-127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시간복잡도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(time</a:t>
            </a:r>
            <a:r>
              <a:rPr sz="2000" spc="-3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complexity)</a:t>
            </a:r>
            <a:r>
              <a:rPr sz="2000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분석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 marL="413384" indent="-287020">
              <a:lnSpc>
                <a:spcPct val="100000"/>
              </a:lnSpc>
              <a:spcBef>
                <a:spcPts val="4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  <a:tab pos="414020" algn="l"/>
              </a:tabLst>
            </a:pPr>
            <a:r>
              <a:rPr sz="2000" u="sng" dirty="0">
                <a:solidFill>
                  <a:srgbClr val="D10729"/>
                </a:solidFill>
                <a:uFill>
                  <a:solidFill>
                    <a:srgbClr val="D10729"/>
                  </a:solidFill>
                </a:uFill>
                <a:latin typeface="에스코어 드림 3 Light" panose="020B0303030302020204" pitchFamily="34" charset="-127"/>
                <a:cs typeface="Malgun Gothic"/>
              </a:rPr>
              <a:t>입력크기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에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따라서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u="sng" dirty="0">
                <a:solidFill>
                  <a:srgbClr val="D10729"/>
                </a:solidFill>
                <a:uFill>
                  <a:solidFill>
                    <a:srgbClr val="D10729"/>
                  </a:solidFill>
                </a:uFill>
                <a:latin typeface="에스코어 드림 3 Light" panose="020B0303030302020204" pitchFamily="34" charset="-127"/>
                <a:cs typeface="Malgun Gothic"/>
              </a:rPr>
              <a:t>단위연</a:t>
            </a:r>
            <a:r>
              <a:rPr sz="2000" u="sng" spc="-10" dirty="0">
                <a:solidFill>
                  <a:srgbClr val="D10729"/>
                </a:solidFill>
                <a:uFill>
                  <a:solidFill>
                    <a:srgbClr val="D10729"/>
                  </a:solidFill>
                </a:uFill>
                <a:latin typeface="에스코어 드림 3 Light" panose="020B0303030302020204" pitchFamily="34" charset="-127"/>
                <a:cs typeface="Malgun Gothic"/>
              </a:rPr>
              <a:t>산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이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몇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번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수행되는지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결정하는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절차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 marL="413384" indent="-287020">
              <a:lnSpc>
                <a:spcPct val="100000"/>
              </a:lnSpc>
              <a:spcBef>
                <a:spcPts val="4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  <a:tab pos="414020" algn="l"/>
              </a:tabLst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알고리즘이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수행되는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기계에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따라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문제를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해결하는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시간이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달라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 marL="413384">
              <a:lnSpc>
                <a:spcPct val="100000"/>
              </a:lnSpc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짐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 marR="1861185" algn="ctr">
              <a:lnSpc>
                <a:spcPct val="100000"/>
              </a:lnSpc>
              <a:spcBef>
                <a:spcPts val="1950"/>
              </a:spcBef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우리의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관심도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 marL="369570" algn="ctr">
              <a:lnSpc>
                <a:spcPct val="100000"/>
              </a:lnSpc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시간복잡도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&gt;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공간복잡도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spc="25" dirty="0"/>
              <a:t>65</a:t>
            </a:fld>
            <a:endParaRPr spc="25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0724ED-9A02-8B87-1AE0-56C0D42B15AB}"/>
              </a:ext>
            </a:extLst>
          </p:cNvPr>
          <p:cNvSpPr txBox="1"/>
          <p:nvPr/>
        </p:nvSpPr>
        <p:spPr>
          <a:xfrm>
            <a:off x="4038600" y="2438400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03/11 </a:t>
            </a:r>
            <a:r>
              <a:rPr lang="ko-KR" altLang="en-US" b="1" dirty="0">
                <a:solidFill>
                  <a:srgbClr val="FF0000"/>
                </a:solidFill>
              </a:rPr>
              <a:t>수업시작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08476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9370" y="908050"/>
            <a:ext cx="3984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알고리즘의</a:t>
            </a:r>
            <a:r>
              <a:rPr spc="-150" dirty="0"/>
              <a:t> </a:t>
            </a:r>
            <a:r>
              <a:rPr spc="114" dirty="0"/>
              <a:t>분석(2)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3984" y="2152192"/>
            <a:ext cx="121513" cy="130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45642" y="1948408"/>
            <a:ext cx="7622540" cy="3303468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시간복잡도분석의</a:t>
            </a:r>
            <a:r>
              <a:rPr sz="2000" spc="-23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기준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 marL="413384" indent="-287020">
              <a:lnSpc>
                <a:spcPct val="100000"/>
              </a:lnSpc>
              <a:spcBef>
                <a:spcPts val="4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  <a:tab pos="414020" algn="l"/>
              </a:tabLst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기계에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독립적인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sz="2000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문제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본연의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복잡도를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표현하여야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함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9933"/>
              </a:buClr>
              <a:buFont typeface="Wingdings"/>
              <a:buChar char=""/>
            </a:pPr>
            <a:endParaRPr sz="2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표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현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척도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 marL="413384" indent="-287020">
              <a:lnSpc>
                <a:spcPct val="100000"/>
              </a:lnSpc>
              <a:spcBef>
                <a:spcPts val="4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  <a:tab pos="414020" algn="l"/>
              </a:tabLst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단위연산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(basic</a:t>
            </a:r>
            <a:r>
              <a:rPr sz="2000" spc="-7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operation)</a:t>
            </a:r>
            <a:endParaRPr sz="2000" dirty="0">
              <a:latin typeface="Times New Roman"/>
              <a:cs typeface="Times New Roman"/>
            </a:endParaRPr>
          </a:p>
          <a:p>
            <a:pPr marL="812165" lvl="1" indent="-229235">
              <a:lnSpc>
                <a:spcPct val="100000"/>
              </a:lnSpc>
              <a:spcBef>
                <a:spcPts val="480"/>
              </a:spcBef>
              <a:buClr>
                <a:srgbClr val="2A54AA"/>
              </a:buClr>
              <a:buSzPct val="80000"/>
              <a:buFont typeface="Wingdings"/>
              <a:buChar char=""/>
              <a:tabLst>
                <a:tab pos="812800" algn="l"/>
              </a:tabLst>
            </a:pPr>
            <a:r>
              <a:rPr sz="20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비교문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(comparison),</a:t>
            </a:r>
            <a:r>
              <a:rPr sz="2000" spc="-3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지정문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(assignment)</a:t>
            </a:r>
            <a:r>
              <a:rPr sz="2000" spc="-4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등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 marL="413384" indent="-287020">
              <a:lnSpc>
                <a:spcPct val="100000"/>
              </a:lnSpc>
              <a:spcBef>
                <a:spcPts val="4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  <a:tab pos="414020" algn="l"/>
              </a:tabLst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입력크기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(input</a:t>
            </a:r>
            <a:r>
              <a:rPr sz="2000" spc="-7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size)</a:t>
            </a:r>
            <a:endParaRPr sz="2000" dirty="0">
              <a:latin typeface="Times New Roman"/>
              <a:cs typeface="Times New Roman"/>
            </a:endParaRPr>
          </a:p>
          <a:p>
            <a:pPr marL="812165" lvl="1" indent="-229235">
              <a:lnSpc>
                <a:spcPct val="100000"/>
              </a:lnSpc>
              <a:spcBef>
                <a:spcPts val="480"/>
              </a:spcBef>
              <a:buClr>
                <a:srgbClr val="2A54AA"/>
              </a:buClr>
              <a:buSzPct val="80000"/>
              <a:buFont typeface="Wingdings"/>
              <a:buChar char=""/>
              <a:tabLst>
                <a:tab pos="812800" algn="l"/>
              </a:tabLst>
            </a:pP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배열의</a:t>
            </a:r>
            <a:r>
              <a:rPr sz="2000" spc="-22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크기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sz="2000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리스트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의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길이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sz="2000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행렬에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서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행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과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열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의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크기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sz="2000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트리에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 marL="81216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서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마디와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이음선의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수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3984" y="3249472"/>
            <a:ext cx="121513" cy="13075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spc="25" dirty="0"/>
              <a:t>67</a:t>
            </a:fld>
            <a:endParaRPr spc="25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5064" y="533527"/>
            <a:ext cx="4289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분석</a:t>
            </a:r>
            <a:r>
              <a:rPr spc="-100" dirty="0"/>
              <a:t> </a:t>
            </a:r>
            <a:r>
              <a:rPr dirty="0"/>
              <a:t>방법의</a:t>
            </a:r>
            <a:r>
              <a:rPr spc="-95" dirty="0"/>
              <a:t> </a:t>
            </a:r>
            <a:r>
              <a:rPr dirty="0"/>
              <a:t>종류</a:t>
            </a:r>
            <a:r>
              <a:rPr spc="-95" dirty="0"/>
              <a:t> </a:t>
            </a:r>
            <a:r>
              <a:rPr spc="195" dirty="0"/>
              <a:t>(1)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1321" y="3384092"/>
            <a:ext cx="121513" cy="130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33068" y="3180812"/>
            <a:ext cx="5572760" cy="2461571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모든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경우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분석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(e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ery-c</a:t>
            </a:r>
            <a:r>
              <a:rPr sz="2000" spc="-20" dirty="0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se</a:t>
            </a:r>
            <a:r>
              <a:rPr sz="2000" spc="-3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anal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y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sis)</a:t>
            </a:r>
            <a:endParaRPr sz="2000" dirty="0">
              <a:latin typeface="Times New Roman"/>
              <a:cs typeface="Times New Roman"/>
            </a:endParaRPr>
          </a:p>
          <a:p>
            <a:pPr marL="413384" indent="-287020">
              <a:lnSpc>
                <a:spcPct val="100000"/>
              </a:lnSpc>
              <a:spcBef>
                <a:spcPts val="4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4020" algn="l"/>
              </a:tabLst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입력크기에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만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종속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sz="2000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입력값과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는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무관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 marL="413384" indent="-287020">
              <a:lnSpc>
                <a:spcPct val="100000"/>
              </a:lnSpc>
              <a:spcBef>
                <a:spcPts val="4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  <a:tab pos="414020" algn="l"/>
              </a:tabLst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입력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값과는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무관하게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결과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값은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항상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일정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9933"/>
              </a:buClr>
              <a:buFont typeface="Wingdings"/>
              <a:buChar char=""/>
            </a:pPr>
            <a:endParaRPr sz="1850" dirty="0">
              <a:latin typeface="에스코어 드림 3 Light" panose="020B0303030302020204" pitchFamily="34" charset="-127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최악의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경우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분석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w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o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r</a:t>
            </a:r>
            <a:r>
              <a:rPr sz="2000" spc="-15" dirty="0">
                <a:solidFill>
                  <a:srgbClr val="3E3D00"/>
                </a:solidFill>
                <a:latin typeface="Times New Roman"/>
                <a:cs typeface="Times New Roman"/>
              </a:rPr>
              <a:t>s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case</a:t>
            </a:r>
            <a:r>
              <a:rPr sz="2000" spc="-5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anal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y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sis)</a:t>
            </a:r>
            <a:endParaRPr sz="2000" dirty="0">
              <a:latin typeface="Times New Roman"/>
              <a:cs typeface="Times New Roman"/>
            </a:endParaRPr>
          </a:p>
          <a:p>
            <a:pPr marL="413384" indent="-287020">
              <a:lnSpc>
                <a:spcPct val="100000"/>
              </a:lnSpc>
              <a:spcBef>
                <a:spcPts val="4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4020" algn="l"/>
              </a:tabLst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입력크기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와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입력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값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모두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에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종속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 marL="413384" indent="-287020">
              <a:lnSpc>
                <a:spcPct val="100000"/>
              </a:lnSpc>
              <a:spcBef>
                <a:spcPts val="484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  <a:tab pos="414020" algn="l"/>
              </a:tabLst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단위연산이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수행되는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횟수가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최대인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경우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선택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1321" y="4847132"/>
            <a:ext cx="121513" cy="13075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988564" y="1432560"/>
            <a:ext cx="2901950" cy="1492250"/>
          </a:xfrm>
          <a:prstGeom prst="rect">
            <a:avLst/>
          </a:prstGeom>
          <a:solidFill>
            <a:srgbClr val="FFEBD5"/>
          </a:solidFill>
        </p:spPr>
        <p:txBody>
          <a:bodyPr vert="horz" wrap="square" lIns="0" tIns="36830" rIns="0" bIns="0" rtlCol="0">
            <a:spAutoFit/>
          </a:bodyPr>
          <a:lstStyle/>
          <a:p>
            <a:pPr marL="548640" indent="-457834">
              <a:lnSpc>
                <a:spcPct val="100000"/>
              </a:lnSpc>
              <a:spcBef>
                <a:spcPts val="290"/>
              </a:spcBef>
              <a:buClr>
                <a:srgbClr val="00CC99"/>
              </a:buClr>
              <a:buSzPct val="85000"/>
              <a:buAutoNum type="arabicPeriod"/>
              <a:tabLst>
                <a:tab pos="548005" algn="l"/>
                <a:tab pos="548640" algn="l"/>
              </a:tabLst>
            </a:pP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Every-case</a:t>
            </a:r>
            <a:r>
              <a:rPr sz="2000" spc="-9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analysis</a:t>
            </a:r>
            <a:endParaRPr sz="2000">
              <a:latin typeface="Times New Roman"/>
              <a:cs typeface="Times New Roman"/>
            </a:endParaRPr>
          </a:p>
          <a:p>
            <a:pPr marL="548640" indent="-457834">
              <a:lnSpc>
                <a:spcPct val="100000"/>
              </a:lnSpc>
              <a:spcBef>
                <a:spcPts val="484"/>
              </a:spcBef>
              <a:buClr>
                <a:srgbClr val="00CC99"/>
              </a:buClr>
              <a:buSzPct val="85000"/>
              <a:buAutoNum type="arabicPeriod"/>
              <a:tabLst>
                <a:tab pos="548005" algn="l"/>
                <a:tab pos="548640" algn="l"/>
              </a:tabLst>
            </a:pPr>
            <a:r>
              <a:rPr sz="2000" spc="-145" dirty="0">
                <a:solidFill>
                  <a:srgbClr val="3E3D00"/>
                </a:solidFill>
                <a:latin typeface="Times New Roman"/>
                <a:cs typeface="Times New Roman"/>
              </a:rPr>
              <a:t>W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ors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case</a:t>
            </a:r>
            <a:r>
              <a:rPr sz="2000" spc="-5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anal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y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sis</a:t>
            </a:r>
            <a:endParaRPr sz="2000">
              <a:latin typeface="Times New Roman"/>
              <a:cs typeface="Times New Roman"/>
            </a:endParaRPr>
          </a:p>
          <a:p>
            <a:pPr marL="548640" indent="-457834">
              <a:lnSpc>
                <a:spcPct val="100000"/>
              </a:lnSpc>
              <a:spcBef>
                <a:spcPts val="475"/>
              </a:spcBef>
              <a:buClr>
                <a:srgbClr val="00CC99"/>
              </a:buClr>
              <a:buSzPct val="85000"/>
              <a:buAutoNum type="arabicPeriod"/>
              <a:tabLst>
                <a:tab pos="548005" algn="l"/>
                <a:tab pos="548640" algn="l"/>
              </a:tabLst>
            </a:pPr>
            <a:r>
              <a:rPr sz="2000" spc="-140" dirty="0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ve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r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ag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case</a:t>
            </a:r>
            <a:r>
              <a:rPr sz="2000" spc="-4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anal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y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sis</a:t>
            </a:r>
            <a:endParaRPr sz="2000">
              <a:latin typeface="Times New Roman"/>
              <a:cs typeface="Times New Roman"/>
            </a:endParaRPr>
          </a:p>
          <a:p>
            <a:pPr marL="548640" indent="-457834">
              <a:lnSpc>
                <a:spcPct val="100000"/>
              </a:lnSpc>
              <a:spcBef>
                <a:spcPts val="484"/>
              </a:spcBef>
              <a:buClr>
                <a:srgbClr val="00CC99"/>
              </a:buClr>
              <a:buSzPct val="85000"/>
              <a:buAutoNum type="arabicPeriod"/>
              <a:tabLst>
                <a:tab pos="548005" algn="l"/>
                <a:tab pos="548640" algn="l"/>
              </a:tabLst>
            </a:pP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Best-case</a:t>
            </a:r>
            <a:r>
              <a:rPr sz="2000" spc="-12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analysis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spc="25" dirty="0"/>
              <a:t>68</a:t>
            </a:fld>
            <a:endParaRPr spc="25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6970" y="908050"/>
            <a:ext cx="4289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분석</a:t>
            </a:r>
            <a:r>
              <a:rPr spc="-105" dirty="0"/>
              <a:t> </a:t>
            </a:r>
            <a:r>
              <a:rPr dirty="0"/>
              <a:t>방법의</a:t>
            </a:r>
            <a:r>
              <a:rPr spc="-95" dirty="0"/>
              <a:t> </a:t>
            </a:r>
            <a:r>
              <a:rPr dirty="0"/>
              <a:t>종류</a:t>
            </a:r>
            <a:r>
              <a:rPr spc="-95" dirty="0"/>
              <a:t> </a:t>
            </a:r>
            <a:r>
              <a:rPr spc="195" dirty="0"/>
              <a:t>(2)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934" y="2152192"/>
            <a:ext cx="121513" cy="130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07744" y="1948408"/>
            <a:ext cx="6506209" cy="331787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평균의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경우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분석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(a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erag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case</a:t>
            </a:r>
            <a:r>
              <a:rPr sz="2000" spc="-5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anal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y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sis)</a:t>
            </a:r>
            <a:endParaRPr sz="2000" dirty="0">
              <a:latin typeface="Times New Roman"/>
              <a:cs typeface="Times New Roman"/>
            </a:endParaRPr>
          </a:p>
          <a:p>
            <a:pPr marL="413384" indent="-287020">
              <a:lnSpc>
                <a:spcPct val="100000"/>
              </a:lnSpc>
              <a:spcBef>
                <a:spcPts val="4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  <a:tab pos="414020" algn="l"/>
              </a:tabLst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입력크기에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종속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 marL="413384" indent="-287020">
              <a:lnSpc>
                <a:spcPct val="100000"/>
              </a:lnSpc>
              <a:spcBef>
                <a:spcPts val="4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  <a:tab pos="414020" algn="l"/>
              </a:tabLst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모든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입력에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대해서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단위연산이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수행되는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기대치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평균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endParaRPr sz="2000" dirty="0">
              <a:latin typeface="Times New Roman"/>
              <a:cs typeface="Times New Roman"/>
            </a:endParaRPr>
          </a:p>
          <a:p>
            <a:pPr marL="413384" indent="-287020">
              <a:lnSpc>
                <a:spcPct val="100000"/>
              </a:lnSpc>
              <a:spcBef>
                <a:spcPts val="4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4020" algn="l"/>
              </a:tabLst>
            </a:pP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각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입력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에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대해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서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확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률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할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당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가능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 marL="413384" indent="-287020">
              <a:lnSpc>
                <a:spcPct val="100000"/>
              </a:lnSpc>
              <a:spcBef>
                <a:spcPts val="4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  <a:tab pos="414020" algn="l"/>
              </a:tabLst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일반적으로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최악의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경우보다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계산이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복잡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9933"/>
              </a:buClr>
              <a:buFont typeface="Wingdings"/>
              <a:buChar char=""/>
            </a:pPr>
            <a:endParaRPr sz="1850" dirty="0">
              <a:latin typeface="에스코어 드림 3 Light" panose="020B0303030302020204" pitchFamily="34" charset="-127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최선의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경우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분석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b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es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case</a:t>
            </a:r>
            <a:r>
              <a:rPr sz="2000" spc="-5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anal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y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sis)</a:t>
            </a:r>
            <a:endParaRPr sz="2000" dirty="0">
              <a:latin typeface="Times New Roman"/>
              <a:cs typeface="Times New Roman"/>
            </a:endParaRPr>
          </a:p>
          <a:p>
            <a:pPr marL="413384" indent="-287020">
              <a:lnSpc>
                <a:spcPct val="100000"/>
              </a:lnSpc>
              <a:spcBef>
                <a:spcPts val="4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4020" algn="l"/>
              </a:tabLst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입력크기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와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입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력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값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모두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에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종속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 marL="413384" indent="-287020">
              <a:lnSpc>
                <a:spcPct val="100000"/>
              </a:lnSpc>
              <a:spcBef>
                <a:spcPts val="484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  <a:tab pos="414020" algn="l"/>
              </a:tabLst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단위연산이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수행되는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횟수가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최소인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경우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선택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934" y="4346752"/>
            <a:ext cx="121513" cy="13075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spc="25" dirty="0"/>
              <a:t>69</a:t>
            </a:fld>
            <a:endParaRPr spc="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2019" y="1975104"/>
            <a:ext cx="6568440" cy="36027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01369" y="577341"/>
            <a:ext cx="2280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E3D00"/>
                </a:solidFill>
                <a:latin typeface="Times New Roman"/>
                <a:cs typeface="Times New Roman"/>
              </a:rPr>
              <a:t>Q5. a</a:t>
            </a:r>
            <a:r>
              <a:rPr sz="18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에서</a:t>
            </a:r>
            <a:r>
              <a:rPr sz="1800" spc="-19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dirty="0">
                <a:solidFill>
                  <a:srgbClr val="3E3D00"/>
                </a:solidFill>
                <a:latin typeface="Times New Roman"/>
                <a:cs typeface="Times New Roman"/>
              </a:rPr>
              <a:t>b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로</a:t>
            </a:r>
            <a:r>
              <a:rPr sz="1800" spc="-18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가는</a:t>
            </a:r>
            <a:r>
              <a:rPr sz="1800" spc="-18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길</a:t>
            </a:r>
            <a:r>
              <a:rPr sz="1800" dirty="0">
                <a:solidFill>
                  <a:srgbClr val="3E3D00"/>
                </a:solidFill>
                <a:latin typeface="Times New Roman"/>
                <a:cs typeface="Times New Roman"/>
              </a:rPr>
              <a:t>?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0459" y="3262121"/>
            <a:ext cx="12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9118" y="3492246"/>
            <a:ext cx="550545" cy="207010"/>
          </a:xfrm>
          <a:custGeom>
            <a:avLst/>
            <a:gdLst/>
            <a:ahLst/>
            <a:cxnLst/>
            <a:rect l="l" t="t" r="r" b="b"/>
            <a:pathLst>
              <a:path w="550544" h="207010">
                <a:moveTo>
                  <a:pt x="8128" y="0"/>
                </a:moveTo>
                <a:lnTo>
                  <a:pt x="0" y="27431"/>
                </a:lnTo>
                <a:lnTo>
                  <a:pt x="82181" y="51815"/>
                </a:lnTo>
                <a:lnTo>
                  <a:pt x="90309" y="24383"/>
                </a:lnTo>
                <a:lnTo>
                  <a:pt x="8128" y="0"/>
                </a:lnTo>
                <a:close/>
              </a:path>
              <a:path w="550544" h="207010">
                <a:moveTo>
                  <a:pt x="117703" y="32512"/>
                </a:moveTo>
                <a:lnTo>
                  <a:pt x="109575" y="59943"/>
                </a:lnTo>
                <a:lnTo>
                  <a:pt x="191757" y="84327"/>
                </a:lnTo>
                <a:lnTo>
                  <a:pt x="199885" y="56895"/>
                </a:lnTo>
                <a:lnTo>
                  <a:pt x="117703" y="32512"/>
                </a:lnTo>
                <a:close/>
              </a:path>
              <a:path w="550544" h="207010">
                <a:moveTo>
                  <a:pt x="227279" y="65024"/>
                </a:moveTo>
                <a:lnTo>
                  <a:pt x="219151" y="92455"/>
                </a:lnTo>
                <a:lnTo>
                  <a:pt x="301332" y="116839"/>
                </a:lnTo>
                <a:lnTo>
                  <a:pt x="309460" y="89407"/>
                </a:lnTo>
                <a:lnTo>
                  <a:pt x="227279" y="65024"/>
                </a:lnTo>
                <a:close/>
              </a:path>
              <a:path w="550544" h="207010">
                <a:moveTo>
                  <a:pt x="468103" y="166318"/>
                </a:moveTo>
                <a:lnTo>
                  <a:pt x="415404" y="179196"/>
                </a:lnTo>
                <a:lnTo>
                  <a:pt x="410718" y="186943"/>
                </a:lnTo>
                <a:lnTo>
                  <a:pt x="412584" y="194563"/>
                </a:lnTo>
                <a:lnTo>
                  <a:pt x="414451" y="202310"/>
                </a:lnTo>
                <a:lnTo>
                  <a:pt x="422186" y="207009"/>
                </a:lnTo>
                <a:lnTo>
                  <a:pt x="527166" y="181355"/>
                </a:lnTo>
                <a:lnTo>
                  <a:pt x="518807" y="181355"/>
                </a:lnTo>
                <a:lnTo>
                  <a:pt x="468103" y="166318"/>
                </a:lnTo>
                <a:close/>
              </a:path>
              <a:path w="550544" h="207010">
                <a:moveTo>
                  <a:pt x="495694" y="159593"/>
                </a:moveTo>
                <a:lnTo>
                  <a:pt x="468103" y="166318"/>
                </a:lnTo>
                <a:lnTo>
                  <a:pt x="518807" y="181355"/>
                </a:lnTo>
                <a:lnTo>
                  <a:pt x="519974" y="177418"/>
                </a:lnTo>
                <a:lnTo>
                  <a:pt x="512457" y="177418"/>
                </a:lnTo>
                <a:lnTo>
                  <a:pt x="495694" y="159593"/>
                </a:lnTo>
                <a:close/>
              </a:path>
              <a:path w="550544" h="207010">
                <a:moveTo>
                  <a:pt x="450888" y="79501"/>
                </a:moveTo>
                <a:lnTo>
                  <a:pt x="445134" y="84962"/>
                </a:lnTo>
                <a:lnTo>
                  <a:pt x="439381" y="90296"/>
                </a:lnTo>
                <a:lnTo>
                  <a:pt x="439102" y="99440"/>
                </a:lnTo>
                <a:lnTo>
                  <a:pt x="476216" y="138881"/>
                </a:lnTo>
                <a:lnTo>
                  <a:pt x="526935" y="153923"/>
                </a:lnTo>
                <a:lnTo>
                  <a:pt x="518807" y="181355"/>
                </a:lnTo>
                <a:lnTo>
                  <a:pt x="527166" y="181355"/>
                </a:lnTo>
                <a:lnTo>
                  <a:pt x="550062" y="175767"/>
                </a:lnTo>
                <a:lnTo>
                  <a:pt x="459930" y="79882"/>
                </a:lnTo>
                <a:lnTo>
                  <a:pt x="450888" y="79501"/>
                </a:lnTo>
                <a:close/>
              </a:path>
              <a:path w="550544" h="207010">
                <a:moveTo>
                  <a:pt x="519480" y="153796"/>
                </a:moveTo>
                <a:lnTo>
                  <a:pt x="495694" y="159593"/>
                </a:lnTo>
                <a:lnTo>
                  <a:pt x="512457" y="177418"/>
                </a:lnTo>
                <a:lnTo>
                  <a:pt x="519480" y="153796"/>
                </a:lnTo>
                <a:close/>
              </a:path>
              <a:path w="550544" h="207010">
                <a:moveTo>
                  <a:pt x="526507" y="153796"/>
                </a:moveTo>
                <a:lnTo>
                  <a:pt x="519480" y="153796"/>
                </a:lnTo>
                <a:lnTo>
                  <a:pt x="512457" y="177418"/>
                </a:lnTo>
                <a:lnTo>
                  <a:pt x="519974" y="177418"/>
                </a:lnTo>
                <a:lnTo>
                  <a:pt x="526935" y="153923"/>
                </a:lnTo>
                <a:lnTo>
                  <a:pt x="526507" y="153796"/>
                </a:lnTo>
                <a:close/>
              </a:path>
              <a:path w="550544" h="207010">
                <a:moveTo>
                  <a:pt x="446430" y="130047"/>
                </a:moveTo>
                <a:lnTo>
                  <a:pt x="438302" y="157479"/>
                </a:lnTo>
                <a:lnTo>
                  <a:pt x="468103" y="166318"/>
                </a:lnTo>
                <a:lnTo>
                  <a:pt x="495694" y="159593"/>
                </a:lnTo>
                <a:lnTo>
                  <a:pt x="476216" y="138881"/>
                </a:lnTo>
                <a:lnTo>
                  <a:pt x="446430" y="130047"/>
                </a:lnTo>
                <a:close/>
              </a:path>
              <a:path w="550544" h="207010">
                <a:moveTo>
                  <a:pt x="476216" y="138881"/>
                </a:moveTo>
                <a:lnTo>
                  <a:pt x="495694" y="159593"/>
                </a:lnTo>
                <a:lnTo>
                  <a:pt x="519480" y="153796"/>
                </a:lnTo>
                <a:lnTo>
                  <a:pt x="526507" y="153796"/>
                </a:lnTo>
                <a:lnTo>
                  <a:pt x="476216" y="138881"/>
                </a:lnTo>
                <a:close/>
              </a:path>
              <a:path w="550544" h="207010">
                <a:moveTo>
                  <a:pt x="336854" y="97536"/>
                </a:moveTo>
                <a:lnTo>
                  <a:pt x="328726" y="124967"/>
                </a:lnTo>
                <a:lnTo>
                  <a:pt x="410908" y="149351"/>
                </a:lnTo>
                <a:lnTo>
                  <a:pt x="419036" y="121919"/>
                </a:lnTo>
                <a:lnTo>
                  <a:pt x="336854" y="9753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88554" y="3532123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E3D00"/>
                </a:solidFill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489570" y="3763517"/>
            <a:ext cx="544195" cy="207010"/>
          </a:xfrm>
          <a:custGeom>
            <a:avLst/>
            <a:gdLst/>
            <a:ahLst/>
            <a:cxnLst/>
            <a:rect l="l" t="t" r="r" b="b"/>
            <a:pathLst>
              <a:path w="544195" h="207010">
                <a:moveTo>
                  <a:pt x="535685" y="0"/>
                </a:moveTo>
                <a:lnTo>
                  <a:pt x="453644" y="24637"/>
                </a:lnTo>
                <a:lnTo>
                  <a:pt x="461772" y="52069"/>
                </a:lnTo>
                <a:lnTo>
                  <a:pt x="543940" y="27431"/>
                </a:lnTo>
                <a:lnTo>
                  <a:pt x="535685" y="0"/>
                </a:lnTo>
                <a:close/>
              </a:path>
              <a:path w="544195" h="207010">
                <a:moveTo>
                  <a:pt x="426211" y="32892"/>
                </a:moveTo>
                <a:lnTo>
                  <a:pt x="344170" y="57530"/>
                </a:lnTo>
                <a:lnTo>
                  <a:pt x="352298" y="84962"/>
                </a:lnTo>
                <a:lnTo>
                  <a:pt x="434467" y="60324"/>
                </a:lnTo>
                <a:lnTo>
                  <a:pt x="426211" y="32892"/>
                </a:lnTo>
                <a:close/>
              </a:path>
              <a:path w="544195" h="207010">
                <a:moveTo>
                  <a:pt x="316737" y="65785"/>
                </a:moveTo>
                <a:lnTo>
                  <a:pt x="234696" y="90423"/>
                </a:lnTo>
                <a:lnTo>
                  <a:pt x="242824" y="117728"/>
                </a:lnTo>
                <a:lnTo>
                  <a:pt x="324993" y="93090"/>
                </a:lnTo>
                <a:lnTo>
                  <a:pt x="316737" y="65785"/>
                </a:lnTo>
                <a:close/>
              </a:path>
              <a:path w="544195" h="207010">
                <a:moveTo>
                  <a:pt x="98932" y="79247"/>
                </a:moveTo>
                <a:lnTo>
                  <a:pt x="89915" y="79501"/>
                </a:lnTo>
                <a:lnTo>
                  <a:pt x="0" y="175767"/>
                </a:lnTo>
                <a:lnTo>
                  <a:pt x="128015" y="206628"/>
                </a:lnTo>
                <a:lnTo>
                  <a:pt x="135762" y="201802"/>
                </a:lnTo>
                <a:lnTo>
                  <a:pt x="137540" y="194182"/>
                </a:lnTo>
                <a:lnTo>
                  <a:pt x="139446" y="186562"/>
                </a:lnTo>
                <a:lnTo>
                  <a:pt x="136210" y="181228"/>
                </a:lnTo>
                <a:lnTo>
                  <a:pt x="31369" y="181228"/>
                </a:lnTo>
                <a:lnTo>
                  <a:pt x="23113" y="153923"/>
                </a:lnTo>
                <a:lnTo>
                  <a:pt x="73763" y="138677"/>
                </a:lnTo>
                <a:lnTo>
                  <a:pt x="110744" y="99059"/>
                </a:lnTo>
                <a:lnTo>
                  <a:pt x="110489" y="90042"/>
                </a:lnTo>
                <a:lnTo>
                  <a:pt x="98932" y="79247"/>
                </a:lnTo>
                <a:close/>
              </a:path>
              <a:path w="544195" h="207010">
                <a:moveTo>
                  <a:pt x="73763" y="138677"/>
                </a:moveTo>
                <a:lnTo>
                  <a:pt x="23113" y="153923"/>
                </a:lnTo>
                <a:lnTo>
                  <a:pt x="31369" y="181228"/>
                </a:lnTo>
                <a:lnTo>
                  <a:pt x="44522" y="177291"/>
                </a:lnTo>
                <a:lnTo>
                  <a:pt x="37719" y="177291"/>
                </a:lnTo>
                <a:lnTo>
                  <a:pt x="30606" y="153669"/>
                </a:lnTo>
                <a:lnTo>
                  <a:pt x="59768" y="153669"/>
                </a:lnTo>
                <a:lnTo>
                  <a:pt x="73763" y="138677"/>
                </a:lnTo>
                <a:close/>
              </a:path>
              <a:path w="544195" h="207010">
                <a:moveTo>
                  <a:pt x="82023" y="166066"/>
                </a:moveTo>
                <a:lnTo>
                  <a:pt x="31369" y="181228"/>
                </a:lnTo>
                <a:lnTo>
                  <a:pt x="136210" y="181228"/>
                </a:lnTo>
                <a:lnTo>
                  <a:pt x="134747" y="178815"/>
                </a:lnTo>
                <a:lnTo>
                  <a:pt x="82023" y="166066"/>
                </a:lnTo>
                <a:close/>
              </a:path>
              <a:path w="544195" h="207010">
                <a:moveTo>
                  <a:pt x="30606" y="153669"/>
                </a:moveTo>
                <a:lnTo>
                  <a:pt x="37719" y="177291"/>
                </a:lnTo>
                <a:lnTo>
                  <a:pt x="54411" y="159409"/>
                </a:lnTo>
                <a:lnTo>
                  <a:pt x="30606" y="153669"/>
                </a:lnTo>
                <a:close/>
              </a:path>
              <a:path w="544195" h="207010">
                <a:moveTo>
                  <a:pt x="54411" y="159409"/>
                </a:moveTo>
                <a:lnTo>
                  <a:pt x="37719" y="177291"/>
                </a:lnTo>
                <a:lnTo>
                  <a:pt x="44522" y="177291"/>
                </a:lnTo>
                <a:lnTo>
                  <a:pt x="82023" y="166066"/>
                </a:lnTo>
                <a:lnTo>
                  <a:pt x="54411" y="159409"/>
                </a:lnTo>
                <a:close/>
              </a:path>
              <a:path w="544195" h="207010">
                <a:moveTo>
                  <a:pt x="97789" y="131444"/>
                </a:moveTo>
                <a:lnTo>
                  <a:pt x="73763" y="138677"/>
                </a:lnTo>
                <a:lnTo>
                  <a:pt x="54411" y="159409"/>
                </a:lnTo>
                <a:lnTo>
                  <a:pt x="82023" y="166066"/>
                </a:lnTo>
                <a:lnTo>
                  <a:pt x="106045" y="158876"/>
                </a:lnTo>
                <a:lnTo>
                  <a:pt x="97789" y="131444"/>
                </a:lnTo>
                <a:close/>
              </a:path>
              <a:path w="544195" h="207010">
                <a:moveTo>
                  <a:pt x="59768" y="153669"/>
                </a:moveTo>
                <a:lnTo>
                  <a:pt x="30606" y="153669"/>
                </a:lnTo>
                <a:lnTo>
                  <a:pt x="54411" y="159409"/>
                </a:lnTo>
                <a:lnTo>
                  <a:pt x="59768" y="153669"/>
                </a:lnTo>
                <a:close/>
              </a:path>
              <a:path w="544195" h="207010">
                <a:moveTo>
                  <a:pt x="207263" y="98678"/>
                </a:moveTo>
                <a:lnTo>
                  <a:pt x="125222" y="123316"/>
                </a:lnTo>
                <a:lnTo>
                  <a:pt x="133350" y="150621"/>
                </a:lnTo>
                <a:lnTo>
                  <a:pt x="215519" y="125983"/>
                </a:lnTo>
                <a:lnTo>
                  <a:pt x="207263" y="9867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03952" y="5720283"/>
            <a:ext cx="14370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3E3D00"/>
                </a:solidFill>
                <a:latin typeface="Times New Roman"/>
                <a:cs typeface="Times New Roman"/>
              </a:rPr>
              <a:t>Mysid (SVG),</a:t>
            </a:r>
            <a:r>
              <a:rPr sz="900" spc="-1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3E3D00"/>
                </a:solidFill>
                <a:latin typeface="Times New Roman"/>
                <a:cs typeface="Times New Roman"/>
              </a:rPr>
              <a:t>Ilkant</a:t>
            </a:r>
            <a:r>
              <a:rPr sz="900" spc="-1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3E3D00"/>
                </a:solidFill>
                <a:latin typeface="Times New Roman"/>
                <a:cs typeface="Times New Roman"/>
              </a:rPr>
              <a:t>(original)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spc="25" dirty="0"/>
              <a:t>7</a:t>
            </a:fld>
            <a:endParaRPr spc="25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1321" y="1583867"/>
            <a:ext cx="121513" cy="13075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47368" y="1383004"/>
            <a:ext cx="5070475" cy="208711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64465">
              <a:lnSpc>
                <a:spcPct val="100000"/>
              </a:lnSpc>
              <a:spcBef>
                <a:spcPts val="555"/>
              </a:spcBef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우리의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주요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관심은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 marL="545465" indent="-533400">
              <a:lnSpc>
                <a:spcPct val="100000"/>
              </a:lnSpc>
              <a:spcBef>
                <a:spcPts val="455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545465" algn="l"/>
                <a:tab pos="546100" algn="l"/>
              </a:tabLst>
            </a:pP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Worst-case</a:t>
            </a:r>
            <a:r>
              <a:rPr sz="2000" spc="-8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analysis</a:t>
            </a:r>
            <a:endParaRPr sz="2000" dirty="0">
              <a:latin typeface="Times New Roman"/>
              <a:cs typeface="Times New Roman"/>
            </a:endParaRPr>
          </a:p>
          <a:p>
            <a:pPr marL="545465" indent="-533400">
              <a:lnSpc>
                <a:spcPct val="100000"/>
              </a:lnSpc>
              <a:spcBef>
                <a:spcPts val="505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545465" algn="l"/>
                <a:tab pos="546100" algn="l"/>
              </a:tabLst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비관적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시각으로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알고리즘을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고안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9933"/>
              </a:buClr>
              <a:buFont typeface="Wingdings"/>
              <a:buChar char=""/>
            </a:pPr>
            <a:endParaRPr sz="1850" dirty="0">
              <a:latin typeface="에스코어 드림 3 Light" panose="020B0303030302020204" pitchFamily="34" charset="-127"/>
              <a:cs typeface="Malgun Gothic"/>
            </a:endParaRPr>
          </a:p>
          <a:p>
            <a:pPr marL="164465">
              <a:lnSpc>
                <a:spcPct val="100000"/>
              </a:lnSpc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평균시간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개념의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비현실성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 marL="545465" indent="-533400">
              <a:lnSpc>
                <a:spcPct val="100000"/>
              </a:lnSpc>
              <a:spcBef>
                <a:spcPts val="4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545465" algn="l"/>
                <a:tab pos="546100" algn="l"/>
              </a:tabLst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핵발전소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통제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알고리즘의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평균소요시간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1321" y="3046907"/>
            <a:ext cx="121513" cy="13075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994981" y="566737"/>
            <a:ext cx="1652905" cy="581025"/>
            <a:chOff x="994981" y="566737"/>
            <a:chExt cx="1652905" cy="581025"/>
          </a:xfrm>
        </p:grpSpPr>
        <p:sp>
          <p:nvSpPr>
            <p:cNvPr id="6" name="object 6"/>
            <p:cNvSpPr/>
            <p:nvPr/>
          </p:nvSpPr>
          <p:spPr>
            <a:xfrm>
              <a:off x="999744" y="571500"/>
              <a:ext cx="1643380" cy="571500"/>
            </a:xfrm>
            <a:custGeom>
              <a:avLst/>
              <a:gdLst/>
              <a:ahLst/>
              <a:cxnLst/>
              <a:rect l="l" t="t" r="r" b="b"/>
              <a:pathLst>
                <a:path w="1643380" h="571500">
                  <a:moveTo>
                    <a:pt x="1547622" y="0"/>
                  </a:moveTo>
                  <a:lnTo>
                    <a:pt x="95250" y="0"/>
                  </a:lnTo>
                  <a:lnTo>
                    <a:pt x="58175" y="7489"/>
                  </a:lnTo>
                  <a:lnTo>
                    <a:pt x="27898" y="27908"/>
                  </a:lnTo>
                  <a:lnTo>
                    <a:pt x="7485" y="58185"/>
                  </a:lnTo>
                  <a:lnTo>
                    <a:pt x="0" y="95250"/>
                  </a:lnTo>
                  <a:lnTo>
                    <a:pt x="0" y="476250"/>
                  </a:lnTo>
                  <a:lnTo>
                    <a:pt x="7485" y="513314"/>
                  </a:lnTo>
                  <a:lnTo>
                    <a:pt x="27898" y="543591"/>
                  </a:lnTo>
                  <a:lnTo>
                    <a:pt x="58175" y="564010"/>
                  </a:lnTo>
                  <a:lnTo>
                    <a:pt x="95250" y="571500"/>
                  </a:lnTo>
                  <a:lnTo>
                    <a:pt x="1547622" y="571500"/>
                  </a:lnTo>
                  <a:lnTo>
                    <a:pt x="1584686" y="564010"/>
                  </a:lnTo>
                  <a:lnTo>
                    <a:pt x="1614963" y="543591"/>
                  </a:lnTo>
                  <a:lnTo>
                    <a:pt x="1635382" y="513314"/>
                  </a:lnTo>
                  <a:lnTo>
                    <a:pt x="1642872" y="476250"/>
                  </a:lnTo>
                  <a:lnTo>
                    <a:pt x="1642872" y="95250"/>
                  </a:lnTo>
                  <a:lnTo>
                    <a:pt x="1635382" y="58185"/>
                  </a:lnTo>
                  <a:lnTo>
                    <a:pt x="1614963" y="27908"/>
                  </a:lnTo>
                  <a:lnTo>
                    <a:pt x="1584686" y="7489"/>
                  </a:lnTo>
                  <a:lnTo>
                    <a:pt x="1547622" y="0"/>
                  </a:lnTo>
                  <a:close/>
                </a:path>
              </a:pathLst>
            </a:custGeom>
            <a:solidFill>
              <a:srgbClr val="FFFF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9744" y="571500"/>
              <a:ext cx="1643380" cy="571500"/>
            </a:xfrm>
            <a:custGeom>
              <a:avLst/>
              <a:gdLst/>
              <a:ahLst/>
              <a:cxnLst/>
              <a:rect l="l" t="t" r="r" b="b"/>
              <a:pathLst>
                <a:path w="1643380" h="571500">
                  <a:moveTo>
                    <a:pt x="0" y="95250"/>
                  </a:moveTo>
                  <a:lnTo>
                    <a:pt x="7485" y="58185"/>
                  </a:lnTo>
                  <a:lnTo>
                    <a:pt x="27898" y="27908"/>
                  </a:lnTo>
                  <a:lnTo>
                    <a:pt x="58175" y="7489"/>
                  </a:lnTo>
                  <a:lnTo>
                    <a:pt x="95250" y="0"/>
                  </a:lnTo>
                  <a:lnTo>
                    <a:pt x="1547622" y="0"/>
                  </a:lnTo>
                  <a:lnTo>
                    <a:pt x="1584686" y="7489"/>
                  </a:lnTo>
                  <a:lnTo>
                    <a:pt x="1614963" y="27908"/>
                  </a:lnTo>
                  <a:lnTo>
                    <a:pt x="1635382" y="58185"/>
                  </a:lnTo>
                  <a:lnTo>
                    <a:pt x="1642872" y="95250"/>
                  </a:lnTo>
                  <a:lnTo>
                    <a:pt x="1642872" y="476250"/>
                  </a:lnTo>
                  <a:lnTo>
                    <a:pt x="1635382" y="513314"/>
                  </a:lnTo>
                  <a:lnTo>
                    <a:pt x="1614963" y="543591"/>
                  </a:lnTo>
                  <a:lnTo>
                    <a:pt x="1584686" y="564010"/>
                  </a:lnTo>
                  <a:lnTo>
                    <a:pt x="1547622" y="571500"/>
                  </a:lnTo>
                  <a:lnTo>
                    <a:pt x="95250" y="571500"/>
                  </a:lnTo>
                  <a:lnTo>
                    <a:pt x="58175" y="564010"/>
                  </a:lnTo>
                  <a:lnTo>
                    <a:pt x="27898" y="543591"/>
                  </a:lnTo>
                  <a:lnTo>
                    <a:pt x="7485" y="513314"/>
                  </a:lnTo>
                  <a:lnTo>
                    <a:pt x="0" y="476250"/>
                  </a:lnTo>
                  <a:lnTo>
                    <a:pt x="0" y="95250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39444" y="651128"/>
            <a:ext cx="1363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E3D00"/>
                </a:solidFill>
                <a:latin typeface="Times New Roman"/>
                <a:cs typeface="Times New Roman"/>
              </a:rPr>
              <a:t>Discussion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8383" y="3979164"/>
            <a:ext cx="1799843" cy="1548384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3619372" y="3988053"/>
            <a:ext cx="356870" cy="236220"/>
          </a:xfrm>
          <a:custGeom>
            <a:avLst/>
            <a:gdLst/>
            <a:ahLst/>
            <a:cxnLst/>
            <a:rect l="l" t="t" r="r" b="b"/>
            <a:pathLst>
              <a:path w="356870" h="236220">
                <a:moveTo>
                  <a:pt x="356615" y="0"/>
                </a:moveTo>
                <a:lnTo>
                  <a:pt x="0" y="0"/>
                </a:lnTo>
                <a:lnTo>
                  <a:pt x="0" y="236220"/>
                </a:lnTo>
                <a:lnTo>
                  <a:pt x="356615" y="236220"/>
                </a:lnTo>
                <a:lnTo>
                  <a:pt x="356615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607434" y="3996054"/>
            <a:ext cx="38792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조건:</a:t>
            </a:r>
            <a:r>
              <a:rPr sz="1400" spc="-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위험</a:t>
            </a:r>
            <a:r>
              <a:rPr sz="1400" spc="-2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감지</a:t>
            </a:r>
            <a:r>
              <a:rPr sz="1400" spc="-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시</a:t>
            </a:r>
            <a:r>
              <a:rPr sz="1400" spc="-2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통제</a:t>
            </a:r>
            <a:r>
              <a:rPr sz="1400" spc="-2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알고리즘이</a:t>
            </a:r>
            <a:r>
              <a:rPr sz="1400" spc="-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안전을</a:t>
            </a:r>
            <a:r>
              <a:rPr sz="1400" spc="-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위해</a:t>
            </a:r>
            <a:endParaRPr sz="1400" dirty="0">
              <a:latin typeface="에스코어 드림 3 Light" panose="020B0303030302020204" pitchFamily="34" charset="-127"/>
              <a:cs typeface="Malgun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19606" y="6219361"/>
            <a:ext cx="225425" cy="307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3E3D00"/>
                </a:solidFill>
                <a:latin typeface="Wingdings"/>
                <a:cs typeface="Wingdings"/>
              </a:rPr>
              <a:t>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53361" y="6229676"/>
            <a:ext cx="1932939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05"/>
              </a:lnSpc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버스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환승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시스템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spc="25" dirty="0"/>
              <a:t>70</a:t>
            </a:fld>
            <a:endParaRPr spc="25" dirty="0"/>
          </a:p>
        </p:txBody>
      </p:sp>
      <p:sp>
        <p:nvSpPr>
          <p:cNvPr id="12" name="object 12"/>
          <p:cNvSpPr txBox="1"/>
          <p:nvPr/>
        </p:nvSpPr>
        <p:spPr>
          <a:xfrm>
            <a:off x="7533005" y="3988053"/>
            <a:ext cx="338455" cy="23622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20955" rIns="0" bIns="0" rtlCol="0">
            <a:spAutoFit/>
          </a:bodyPr>
          <a:lstStyle/>
          <a:p>
            <a:pPr marL="1270">
              <a:lnSpc>
                <a:spcPct val="100000"/>
              </a:lnSpc>
              <a:spcBef>
                <a:spcPts val="165"/>
              </a:spcBef>
            </a:pPr>
            <a:r>
              <a:rPr sz="14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2초</a:t>
            </a:r>
            <a:endParaRPr sz="1400" dirty="0">
              <a:latin typeface="에스코어 드림 3 Light" panose="020B0303030302020204" pitchFamily="34" charset="-127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07434" y="4209415"/>
            <a:ext cx="175069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이내</a:t>
            </a:r>
            <a:r>
              <a:rPr sz="1400" spc="-4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수행되어야</a:t>
            </a:r>
            <a:r>
              <a:rPr sz="1400" spc="-5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한다</a:t>
            </a:r>
            <a:endParaRPr sz="1400" dirty="0">
              <a:latin typeface="에스코어 드림 3 Light" panose="020B0303030302020204" pitchFamily="34" charset="-127"/>
              <a:cs typeface="Malgun Gothic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99%는</a:t>
            </a:r>
            <a:r>
              <a:rPr sz="1400" spc="-4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4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1초</a:t>
            </a:r>
            <a:r>
              <a:rPr sz="1400" spc="-4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소요</a:t>
            </a:r>
            <a:endParaRPr sz="1400" dirty="0">
              <a:latin typeface="에스코어 드림 3 Light" panose="020B0303030302020204" pitchFamily="34" charset="-127"/>
              <a:cs typeface="Malgun Gothic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1%는</a:t>
            </a:r>
            <a:r>
              <a:rPr sz="1400" spc="-5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4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10초</a:t>
            </a:r>
            <a:r>
              <a:rPr sz="1400" spc="-5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소요</a:t>
            </a:r>
            <a:endParaRPr sz="1400" dirty="0">
              <a:latin typeface="에스코어 드림 3 Light" panose="020B0303030302020204" pitchFamily="34" charset="-127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07434" y="4849748"/>
            <a:ext cx="6686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평균</a:t>
            </a:r>
            <a:endParaRPr sz="1400" dirty="0">
              <a:latin typeface="에스코어 드림 3 Light" panose="020B0303030302020204" pitchFamily="34" charset="-127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23460" y="4841494"/>
            <a:ext cx="574675" cy="23622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21590" rIns="0" bIns="0" rtlCol="0">
            <a:spAutoFit/>
          </a:bodyPr>
          <a:lstStyle/>
          <a:p>
            <a:pPr marL="635">
              <a:lnSpc>
                <a:spcPct val="100000"/>
              </a:lnSpc>
              <a:spcBef>
                <a:spcPts val="170"/>
              </a:spcBef>
            </a:pPr>
            <a:r>
              <a:rPr sz="14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1.09초</a:t>
            </a:r>
            <a:endParaRPr sz="1400" dirty="0">
              <a:latin typeface="에스코어 드림 3 Light" panose="020B0303030302020204" pitchFamily="34" charset="-127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86071" y="4849748"/>
            <a:ext cx="38227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소요</a:t>
            </a:r>
            <a:endParaRPr sz="1400" dirty="0">
              <a:latin typeface="에스코어 드림 3 Light" panose="020B0303030302020204" pitchFamily="34" charset="-127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07434" y="5063109"/>
            <a:ext cx="40843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이</a:t>
            </a:r>
            <a:r>
              <a:rPr sz="1400" spc="-2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알고리즘을</a:t>
            </a:r>
            <a:r>
              <a:rPr sz="1400" spc="-3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핵발전소에서</a:t>
            </a:r>
            <a:r>
              <a:rPr sz="1400" spc="-4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사용할</a:t>
            </a:r>
            <a:r>
              <a:rPr sz="1400" spc="-2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수</a:t>
            </a:r>
            <a:r>
              <a:rPr sz="1400" spc="-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있을까?</a:t>
            </a:r>
            <a:endParaRPr sz="1400" dirty="0">
              <a:latin typeface="에스코어 드림 3 Light" panose="020B0303030302020204" pitchFamily="34" charset="-127"/>
              <a:cs typeface="Malgun Gothic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0745" y="474090"/>
            <a:ext cx="31426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배열의</a:t>
            </a:r>
            <a:r>
              <a:rPr sz="3200" spc="-110" dirty="0"/>
              <a:t> </a:t>
            </a:r>
            <a:r>
              <a:rPr sz="3200" dirty="0"/>
              <a:t>수</a:t>
            </a:r>
            <a:r>
              <a:rPr sz="3200" spc="-105" dirty="0"/>
              <a:t> </a:t>
            </a:r>
            <a:r>
              <a:rPr sz="3200" dirty="0"/>
              <a:t>더하기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961388" y="2776727"/>
            <a:ext cx="5221605" cy="237172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2349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85"/>
              </a:spcBef>
            </a:pPr>
            <a:r>
              <a:rPr sz="1600" b="1" spc="-5" dirty="0">
                <a:solidFill>
                  <a:srgbClr val="3E3D00"/>
                </a:solidFill>
                <a:latin typeface="Courier New"/>
                <a:cs typeface="Courier New"/>
              </a:rPr>
              <a:t>number</a:t>
            </a:r>
            <a:r>
              <a:rPr sz="1600" b="1" spc="1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sum(</a:t>
            </a:r>
            <a:r>
              <a:rPr sz="1600" b="1" spc="-5" dirty="0">
                <a:solidFill>
                  <a:srgbClr val="3E3D00"/>
                </a:solidFill>
                <a:latin typeface="Courier New"/>
                <a:cs typeface="Courier New"/>
              </a:rPr>
              <a:t>int</a:t>
            </a:r>
            <a:r>
              <a:rPr sz="1600" b="1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n, </a:t>
            </a:r>
            <a:r>
              <a:rPr sz="1600" b="1" spc="-5" dirty="0">
                <a:solidFill>
                  <a:srgbClr val="3E3D00"/>
                </a:solidFill>
                <a:latin typeface="Courier New"/>
                <a:cs typeface="Courier New"/>
              </a:rPr>
              <a:t>const</a:t>
            </a:r>
            <a:r>
              <a:rPr sz="1600" b="1" spc="2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3E3D00"/>
                </a:solidFill>
                <a:latin typeface="Courier New"/>
                <a:cs typeface="Courier New"/>
              </a:rPr>
              <a:t>number</a:t>
            </a:r>
            <a:r>
              <a:rPr sz="1600" b="1" spc="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S[])</a:t>
            </a:r>
            <a:r>
              <a:rPr sz="1600" spc="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701675">
              <a:lnSpc>
                <a:spcPct val="100000"/>
              </a:lnSpc>
            </a:pPr>
            <a:r>
              <a:rPr sz="1600" b="1" spc="-5" dirty="0">
                <a:solidFill>
                  <a:srgbClr val="3E3D00"/>
                </a:solidFill>
                <a:latin typeface="Courier New"/>
                <a:cs typeface="Courier New"/>
              </a:rPr>
              <a:t>index</a:t>
            </a:r>
            <a:r>
              <a:rPr sz="1600" b="1" spc="-4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i;</a:t>
            </a:r>
            <a:endParaRPr sz="1600">
              <a:latin typeface="Courier New"/>
              <a:cs typeface="Courier New"/>
            </a:endParaRPr>
          </a:p>
          <a:p>
            <a:pPr marL="701675">
              <a:lnSpc>
                <a:spcPct val="100000"/>
              </a:lnSpc>
            </a:pPr>
            <a:r>
              <a:rPr sz="1600" b="1" spc="-5" dirty="0">
                <a:solidFill>
                  <a:srgbClr val="3E3D00"/>
                </a:solidFill>
                <a:latin typeface="Courier New"/>
                <a:cs typeface="Courier New"/>
              </a:rPr>
              <a:t>number</a:t>
            </a:r>
            <a:r>
              <a:rPr sz="1600" b="1" spc="-2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result;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ourier New"/>
              <a:cs typeface="Courier New"/>
            </a:endParaRPr>
          </a:p>
          <a:p>
            <a:pPr marL="701675">
              <a:lnSpc>
                <a:spcPct val="100000"/>
              </a:lnSpc>
            </a:pP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result</a:t>
            </a:r>
            <a:r>
              <a:rPr sz="1600" spc="-2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sz="1600" spc="-2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3E3D00"/>
                </a:solidFill>
                <a:latin typeface="Courier New"/>
                <a:cs typeface="Courier New"/>
              </a:rPr>
              <a:t>0;</a:t>
            </a:r>
            <a:endParaRPr sz="1600">
              <a:latin typeface="Courier New"/>
              <a:cs typeface="Courier New"/>
            </a:endParaRPr>
          </a:p>
          <a:p>
            <a:pPr marL="701675">
              <a:lnSpc>
                <a:spcPct val="100000"/>
              </a:lnSpc>
            </a:pPr>
            <a:r>
              <a:rPr sz="1600" b="1" dirty="0">
                <a:solidFill>
                  <a:srgbClr val="3E3D00"/>
                </a:solidFill>
                <a:latin typeface="Courier New"/>
                <a:cs typeface="Courier New"/>
              </a:rPr>
              <a:t>for</a:t>
            </a:r>
            <a:r>
              <a:rPr sz="1600" b="1" spc="-3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(i=1;i&lt;=n;i++)</a:t>
            </a:r>
            <a:endParaRPr sz="1600">
              <a:latin typeface="Courier New"/>
              <a:cs typeface="Courier New"/>
            </a:endParaRPr>
          </a:p>
          <a:p>
            <a:pPr marL="1190625">
              <a:lnSpc>
                <a:spcPct val="100000"/>
              </a:lnSpc>
            </a:pP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result</a:t>
            </a:r>
            <a:r>
              <a:rPr sz="1600" spc="-1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sz="1600" spc="-1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result+S[i];</a:t>
            </a:r>
            <a:endParaRPr sz="1600">
              <a:latin typeface="Courier New"/>
              <a:cs typeface="Courier New"/>
            </a:endParaRPr>
          </a:p>
          <a:p>
            <a:pPr marL="701675">
              <a:lnSpc>
                <a:spcPct val="100000"/>
              </a:lnSpc>
            </a:pPr>
            <a:r>
              <a:rPr sz="1600" b="1" spc="-5" dirty="0">
                <a:solidFill>
                  <a:srgbClr val="3E3D00"/>
                </a:solidFill>
                <a:latin typeface="Courier New"/>
                <a:cs typeface="Courier New"/>
              </a:rPr>
              <a:t>return</a:t>
            </a:r>
            <a:r>
              <a:rPr sz="1600" b="1" spc="-2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result;</a:t>
            </a:r>
            <a:endParaRPr sz="16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38365" y="423481"/>
            <a:ext cx="1437640" cy="581025"/>
            <a:chOff x="638365" y="423481"/>
            <a:chExt cx="1437640" cy="581025"/>
          </a:xfrm>
        </p:grpSpPr>
        <p:sp>
          <p:nvSpPr>
            <p:cNvPr id="5" name="object 5"/>
            <p:cNvSpPr/>
            <p:nvPr/>
          </p:nvSpPr>
          <p:spPr>
            <a:xfrm>
              <a:off x="643127" y="428244"/>
              <a:ext cx="1428115" cy="571500"/>
            </a:xfrm>
            <a:custGeom>
              <a:avLst/>
              <a:gdLst/>
              <a:ahLst/>
              <a:cxnLst/>
              <a:rect l="l" t="t" r="r" b="b"/>
              <a:pathLst>
                <a:path w="1428114" h="571500">
                  <a:moveTo>
                    <a:pt x="1332738" y="0"/>
                  </a:moveTo>
                  <a:lnTo>
                    <a:pt x="95250" y="0"/>
                  </a:lnTo>
                  <a:lnTo>
                    <a:pt x="58175" y="7489"/>
                  </a:lnTo>
                  <a:lnTo>
                    <a:pt x="27898" y="27908"/>
                  </a:lnTo>
                  <a:lnTo>
                    <a:pt x="7485" y="58185"/>
                  </a:lnTo>
                  <a:lnTo>
                    <a:pt x="0" y="95250"/>
                  </a:lnTo>
                  <a:lnTo>
                    <a:pt x="0" y="476250"/>
                  </a:lnTo>
                  <a:lnTo>
                    <a:pt x="7485" y="513314"/>
                  </a:lnTo>
                  <a:lnTo>
                    <a:pt x="27898" y="543591"/>
                  </a:lnTo>
                  <a:lnTo>
                    <a:pt x="58175" y="564010"/>
                  </a:lnTo>
                  <a:lnTo>
                    <a:pt x="95250" y="571500"/>
                  </a:lnTo>
                  <a:lnTo>
                    <a:pt x="1332738" y="571500"/>
                  </a:lnTo>
                  <a:lnTo>
                    <a:pt x="1369802" y="564010"/>
                  </a:lnTo>
                  <a:lnTo>
                    <a:pt x="1400079" y="543591"/>
                  </a:lnTo>
                  <a:lnTo>
                    <a:pt x="1420498" y="513314"/>
                  </a:lnTo>
                  <a:lnTo>
                    <a:pt x="1427988" y="476250"/>
                  </a:lnTo>
                  <a:lnTo>
                    <a:pt x="1427988" y="95250"/>
                  </a:lnTo>
                  <a:lnTo>
                    <a:pt x="1420498" y="58185"/>
                  </a:lnTo>
                  <a:lnTo>
                    <a:pt x="1400079" y="27908"/>
                  </a:lnTo>
                  <a:lnTo>
                    <a:pt x="1369802" y="7489"/>
                  </a:lnTo>
                  <a:lnTo>
                    <a:pt x="1332738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3127" y="428244"/>
              <a:ext cx="1428115" cy="571500"/>
            </a:xfrm>
            <a:custGeom>
              <a:avLst/>
              <a:gdLst/>
              <a:ahLst/>
              <a:cxnLst/>
              <a:rect l="l" t="t" r="r" b="b"/>
              <a:pathLst>
                <a:path w="1428114" h="571500">
                  <a:moveTo>
                    <a:pt x="0" y="95250"/>
                  </a:moveTo>
                  <a:lnTo>
                    <a:pt x="7485" y="58185"/>
                  </a:lnTo>
                  <a:lnTo>
                    <a:pt x="27898" y="27908"/>
                  </a:lnTo>
                  <a:lnTo>
                    <a:pt x="58175" y="7489"/>
                  </a:lnTo>
                  <a:lnTo>
                    <a:pt x="95250" y="0"/>
                  </a:lnTo>
                  <a:lnTo>
                    <a:pt x="1332738" y="0"/>
                  </a:lnTo>
                  <a:lnTo>
                    <a:pt x="1369802" y="7489"/>
                  </a:lnTo>
                  <a:lnTo>
                    <a:pt x="1400079" y="27908"/>
                  </a:lnTo>
                  <a:lnTo>
                    <a:pt x="1420498" y="58185"/>
                  </a:lnTo>
                  <a:lnTo>
                    <a:pt x="1427988" y="95250"/>
                  </a:lnTo>
                  <a:lnTo>
                    <a:pt x="1427988" y="476250"/>
                  </a:lnTo>
                  <a:lnTo>
                    <a:pt x="1420498" y="513314"/>
                  </a:lnTo>
                  <a:lnTo>
                    <a:pt x="1400079" y="543591"/>
                  </a:lnTo>
                  <a:lnTo>
                    <a:pt x="1369802" y="564010"/>
                  </a:lnTo>
                  <a:lnTo>
                    <a:pt x="1332738" y="571500"/>
                  </a:lnTo>
                  <a:lnTo>
                    <a:pt x="95250" y="571500"/>
                  </a:lnTo>
                  <a:lnTo>
                    <a:pt x="58175" y="564010"/>
                  </a:lnTo>
                  <a:lnTo>
                    <a:pt x="27898" y="543591"/>
                  </a:lnTo>
                  <a:lnTo>
                    <a:pt x="7485" y="513314"/>
                  </a:lnTo>
                  <a:lnTo>
                    <a:pt x="0" y="476250"/>
                  </a:lnTo>
                  <a:lnTo>
                    <a:pt x="0" y="95250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49604" y="507949"/>
            <a:ext cx="940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E3D00"/>
                </a:solidFill>
                <a:latin typeface="Times New Roman"/>
                <a:cs typeface="Times New Roman"/>
              </a:rPr>
              <a:t>Alg</a:t>
            </a:r>
            <a:r>
              <a:rPr sz="2400" spc="-8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E3D00"/>
                </a:solidFill>
                <a:latin typeface="Times New Roman"/>
                <a:cs typeface="Times New Roman"/>
              </a:rPr>
              <a:t>1.2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00621" y="6211598"/>
            <a:ext cx="133350" cy="212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50" spc="40" dirty="0">
                <a:solidFill>
                  <a:srgbClr val="3E3D00"/>
                </a:solidFill>
                <a:latin typeface="Cambria Math"/>
                <a:cs typeface="Cambria Math"/>
              </a:rPr>
              <a:t>2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spc="25" dirty="0"/>
              <a:t>71</a:t>
            </a:fld>
            <a:endParaRPr spc="25" dirty="0"/>
          </a:p>
        </p:txBody>
      </p:sp>
      <p:sp>
        <p:nvSpPr>
          <p:cNvPr id="8" name="object 8"/>
          <p:cNvSpPr txBox="1"/>
          <p:nvPr/>
        </p:nvSpPr>
        <p:spPr>
          <a:xfrm>
            <a:off x="578916" y="1241247"/>
            <a:ext cx="574040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문제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sz="2000" spc="-4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개의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수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로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된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배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열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S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에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있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는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모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든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수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를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더하라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입력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sz="2000" spc="-4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양의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정수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sz="2000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수의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배열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S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첨자는</a:t>
            </a:r>
            <a:r>
              <a:rPr sz="2000" spc="-24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부터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출력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sz="2000" spc="-4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S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에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있는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수의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합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s</a:t>
            </a:r>
            <a:r>
              <a:rPr sz="2000" i="1" spc="10" dirty="0">
                <a:solidFill>
                  <a:srgbClr val="3E3D00"/>
                </a:solidFill>
                <a:latin typeface="Times New Roman"/>
                <a:cs typeface="Times New Roman"/>
              </a:rPr>
              <a:t>u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m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472" y="610361"/>
            <a:ext cx="5284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dirty="0">
                <a:uFill>
                  <a:solidFill>
                    <a:srgbClr val="2A54AA"/>
                  </a:solidFill>
                </a:uFill>
              </a:rPr>
              <a:t>배열덧셈</a:t>
            </a:r>
            <a:r>
              <a:rPr u="heavy" spc="-375" dirty="0">
                <a:uFill>
                  <a:solidFill>
                    <a:srgbClr val="2A54AA"/>
                  </a:solidFill>
                </a:uFill>
              </a:rPr>
              <a:t> </a:t>
            </a:r>
            <a:r>
              <a:rPr dirty="0"/>
              <a:t>시간복잡도</a:t>
            </a:r>
            <a:r>
              <a:rPr spc="-375" dirty="0"/>
              <a:t> </a:t>
            </a:r>
            <a:r>
              <a:rPr dirty="0"/>
              <a:t>분석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71500" y="2564892"/>
            <a:ext cx="3886200" cy="3176270"/>
            <a:chOff x="571500" y="2564892"/>
            <a:chExt cx="3886200" cy="3176270"/>
          </a:xfrm>
        </p:grpSpPr>
        <p:sp>
          <p:nvSpPr>
            <p:cNvPr id="4" name="object 4"/>
            <p:cNvSpPr/>
            <p:nvPr/>
          </p:nvSpPr>
          <p:spPr>
            <a:xfrm>
              <a:off x="571500" y="2564892"/>
              <a:ext cx="3886200" cy="3176270"/>
            </a:xfrm>
            <a:custGeom>
              <a:avLst/>
              <a:gdLst/>
              <a:ahLst/>
              <a:cxnLst/>
              <a:rect l="l" t="t" r="r" b="b"/>
              <a:pathLst>
                <a:path w="3886200" h="3176270">
                  <a:moveTo>
                    <a:pt x="3886200" y="0"/>
                  </a:moveTo>
                  <a:lnTo>
                    <a:pt x="0" y="0"/>
                  </a:lnTo>
                  <a:lnTo>
                    <a:pt x="0" y="3176016"/>
                  </a:lnTo>
                  <a:lnTo>
                    <a:pt x="3886200" y="3176016"/>
                  </a:lnTo>
                  <a:lnTo>
                    <a:pt x="38862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2939" y="2685288"/>
              <a:ext cx="140208" cy="1508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136648" y="2606039"/>
            <a:ext cx="521970" cy="2819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55"/>
              </a:lnSpc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덧셈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62940" y="3020567"/>
            <a:ext cx="140335" cy="486409"/>
            <a:chOff x="662940" y="3020567"/>
            <a:chExt cx="140335" cy="486409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2940" y="3020567"/>
              <a:ext cx="140208" cy="15087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2940" y="3355847"/>
              <a:ext cx="140208" cy="15087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71500" y="2564892"/>
            <a:ext cx="3886200" cy="317627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34340">
              <a:lnSpc>
                <a:spcPct val="100000"/>
              </a:lnSpc>
              <a:spcBef>
                <a:spcPts val="80"/>
              </a:spcBef>
            </a:pPr>
            <a:r>
              <a:rPr sz="2000" b="1" spc="-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단위연산</a:t>
            </a:r>
            <a:r>
              <a:rPr sz="2000" spc="-25" dirty="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endParaRPr sz="2000" dirty="0">
              <a:latin typeface="Times New Roman"/>
              <a:cs typeface="Times New Roman"/>
            </a:endParaRPr>
          </a:p>
          <a:p>
            <a:pPr marL="434340">
              <a:lnSpc>
                <a:spcPct val="100000"/>
              </a:lnSpc>
              <a:spcBef>
                <a:spcPts val="240"/>
              </a:spcBef>
            </a:pPr>
            <a:r>
              <a:rPr sz="2000" b="1" spc="-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입력</a:t>
            </a:r>
            <a:r>
              <a:rPr sz="2000" b="1" spc="-4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크</a:t>
            </a:r>
            <a:r>
              <a:rPr sz="2000" b="1" spc="-5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기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sz="2000" spc="-4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배열의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크기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endParaRPr sz="2000" dirty="0">
              <a:latin typeface="Times New Roman"/>
              <a:cs typeface="Times New Roman"/>
            </a:endParaRPr>
          </a:p>
          <a:p>
            <a:pPr marL="434340">
              <a:lnSpc>
                <a:spcPct val="100000"/>
              </a:lnSpc>
              <a:spcBef>
                <a:spcPts val="240"/>
              </a:spcBef>
            </a:pPr>
            <a:r>
              <a:rPr sz="2000" b="1" u="sng" spc="-25" dirty="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에스코어 드림 3 Light" panose="020B0303030302020204" pitchFamily="34" charset="-127"/>
                <a:cs typeface="Malgun Gothic"/>
              </a:rPr>
              <a:t>모</a:t>
            </a:r>
            <a:r>
              <a:rPr sz="2000" b="1" u="sng" dirty="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에스코어 드림 3 Light" panose="020B0303030302020204" pitchFamily="34" charset="-127"/>
                <a:cs typeface="Malgun Gothic"/>
              </a:rPr>
              <a:t>든</a:t>
            </a:r>
            <a:r>
              <a:rPr sz="2000" b="1" u="sng" spc="-260" dirty="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b="1" u="sng" spc="-25" dirty="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에스코어 드림 3 Light" panose="020B0303030302020204" pitchFamily="34" charset="-127"/>
                <a:cs typeface="Malgun Gothic"/>
              </a:rPr>
              <a:t>경</a:t>
            </a:r>
            <a:r>
              <a:rPr sz="2000" b="1" u="sng" dirty="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에스코어 드림 3 Light" panose="020B0303030302020204" pitchFamily="34" charset="-127"/>
                <a:cs typeface="Malgun Gothic"/>
              </a:rPr>
              <a:t>우</a:t>
            </a:r>
            <a:r>
              <a:rPr sz="2000" b="1" spc="-25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분석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endParaRPr sz="2000" dirty="0">
              <a:latin typeface="Times New Roman"/>
              <a:cs typeface="Times New Roman"/>
            </a:endParaRPr>
          </a:p>
          <a:p>
            <a:pPr marL="835025" indent="-287020">
              <a:lnSpc>
                <a:spcPts val="2280"/>
              </a:lnSpc>
              <a:spcBef>
                <a:spcPts val="24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835025" algn="l"/>
                <a:tab pos="835660" algn="l"/>
              </a:tabLst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배열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내용에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상관없이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f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or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endParaRPr sz="2000" dirty="0">
              <a:latin typeface="Times New Roman"/>
              <a:cs typeface="Times New Roman"/>
            </a:endParaRPr>
          </a:p>
          <a:p>
            <a:pPr marL="835025">
              <a:lnSpc>
                <a:spcPts val="2280"/>
              </a:lnSpc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루프가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번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반복된다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835025" indent="-287020">
              <a:lnSpc>
                <a:spcPts val="2280"/>
              </a:lnSpc>
              <a:spcBef>
                <a:spcPts val="24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835025" algn="l"/>
                <a:tab pos="835660" algn="l"/>
              </a:tabLst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각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루프마다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덧셈이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회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수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 marL="835025">
              <a:lnSpc>
                <a:spcPts val="2280"/>
              </a:lnSpc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행된다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835025" marR="119380" indent="-287020" algn="just">
              <a:lnSpc>
                <a:spcPts val="2160"/>
              </a:lnSpc>
              <a:spcBef>
                <a:spcPts val="515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835660" algn="l"/>
              </a:tabLst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따라서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sz="2000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에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대해서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덧셈이  수행되는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총</a:t>
            </a:r>
            <a:r>
              <a:rPr sz="2000" spc="-2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횟수는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2000" spc="-3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= 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i="1" spc="-1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이다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762500" y="2564892"/>
            <a:ext cx="3886200" cy="3176270"/>
            <a:chOff x="4762500" y="2564892"/>
            <a:chExt cx="3886200" cy="3176270"/>
          </a:xfrm>
        </p:grpSpPr>
        <p:sp>
          <p:nvSpPr>
            <p:cNvPr id="12" name="object 12"/>
            <p:cNvSpPr/>
            <p:nvPr/>
          </p:nvSpPr>
          <p:spPr>
            <a:xfrm>
              <a:off x="4762500" y="2564892"/>
              <a:ext cx="3886200" cy="3176270"/>
            </a:xfrm>
            <a:custGeom>
              <a:avLst/>
              <a:gdLst/>
              <a:ahLst/>
              <a:cxnLst/>
              <a:rect l="l" t="t" r="r" b="b"/>
              <a:pathLst>
                <a:path w="3886200" h="3176270">
                  <a:moveTo>
                    <a:pt x="3886200" y="0"/>
                  </a:moveTo>
                  <a:lnTo>
                    <a:pt x="0" y="0"/>
                  </a:lnTo>
                  <a:lnTo>
                    <a:pt x="0" y="3176016"/>
                  </a:lnTo>
                  <a:lnTo>
                    <a:pt x="3886200" y="3176016"/>
                  </a:lnTo>
                  <a:lnTo>
                    <a:pt x="38862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53939" y="2685288"/>
              <a:ext cx="140208" cy="150875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6327647" y="2606039"/>
            <a:ext cx="776605" cy="2819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155"/>
              </a:lnSpc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지정문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853940" y="3294888"/>
            <a:ext cx="140335" cy="486409"/>
            <a:chOff x="4853940" y="3294888"/>
            <a:chExt cx="140335" cy="486409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53940" y="3294888"/>
              <a:ext cx="140208" cy="15087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53940" y="3630168"/>
              <a:ext cx="140208" cy="150875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4762500" y="2564892"/>
            <a:ext cx="3886200" cy="2507097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434975" marR="197485">
              <a:lnSpc>
                <a:spcPts val="2160"/>
              </a:lnSpc>
              <a:spcBef>
                <a:spcPts val="350"/>
              </a:spcBef>
              <a:tabLst>
                <a:tab pos="2454275" algn="l"/>
              </a:tabLst>
            </a:pPr>
            <a:r>
              <a:rPr sz="2000" b="1" spc="-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단위</a:t>
            </a:r>
            <a:r>
              <a:rPr sz="2000" b="1" spc="-4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연</a:t>
            </a:r>
            <a:r>
              <a:rPr sz="2000" b="1" spc="-4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산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:	(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f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o</a:t>
            </a:r>
            <a:r>
              <a:rPr sz="2000" spc="-25" dirty="0">
                <a:solidFill>
                  <a:srgbClr val="3E3D00"/>
                </a:solidFill>
                <a:latin typeface="Times New Roman"/>
                <a:cs typeface="Times New Roman"/>
              </a:rPr>
              <a:t>r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루</a:t>
            </a:r>
            <a:r>
              <a:rPr sz="2000" spc="-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프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의  </a:t>
            </a:r>
            <a:r>
              <a:rPr sz="2000" b="1" spc="-25" dirty="0">
                <a:solidFill>
                  <a:srgbClr val="6F93DC"/>
                </a:solidFill>
                <a:latin typeface="에스코어 드림 3 Light" panose="020B0303030302020204" pitchFamily="34" charset="-127"/>
                <a:cs typeface="Malgun Gothic"/>
              </a:rPr>
              <a:t>첨</a:t>
            </a:r>
            <a:r>
              <a:rPr sz="2000" b="1" dirty="0">
                <a:solidFill>
                  <a:srgbClr val="6F93DC"/>
                </a:solidFill>
                <a:latin typeface="에스코어 드림 3 Light" panose="020B0303030302020204" pitchFamily="34" charset="-127"/>
                <a:cs typeface="Malgun Gothic"/>
              </a:rPr>
              <a:t>자</a:t>
            </a:r>
            <a:r>
              <a:rPr sz="2000" b="1" spc="-260" dirty="0">
                <a:solidFill>
                  <a:srgbClr val="6F93D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b="1" spc="-25" dirty="0">
                <a:solidFill>
                  <a:srgbClr val="6F93DC"/>
                </a:solidFill>
                <a:latin typeface="에스코어 드림 3 Light" panose="020B0303030302020204" pitchFamily="34" charset="-127"/>
                <a:cs typeface="Malgun Gothic"/>
              </a:rPr>
              <a:t>지</a:t>
            </a:r>
            <a:r>
              <a:rPr sz="2000" b="1" spc="-40" dirty="0">
                <a:solidFill>
                  <a:srgbClr val="6F93DC"/>
                </a:solidFill>
                <a:latin typeface="에스코어 드림 3 Light" panose="020B0303030302020204" pitchFamily="34" charset="-127"/>
                <a:cs typeface="Malgun Gothic"/>
              </a:rPr>
              <a:t>정</a:t>
            </a:r>
            <a:r>
              <a:rPr sz="2000" b="1" dirty="0">
                <a:solidFill>
                  <a:srgbClr val="6F93DC"/>
                </a:solidFill>
                <a:latin typeface="에스코어 드림 3 Light" panose="020B0303030302020204" pitchFamily="34" charset="-127"/>
                <a:cs typeface="Malgun Gothic"/>
              </a:rPr>
              <a:t>문</a:t>
            </a:r>
            <a:r>
              <a:rPr sz="2000" b="1" spc="-270" dirty="0">
                <a:solidFill>
                  <a:srgbClr val="6F93D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b="1" spc="-25" dirty="0">
                <a:solidFill>
                  <a:srgbClr val="6F93DC"/>
                </a:solidFill>
                <a:latin typeface="에스코어 드림 3 Light" panose="020B0303030302020204" pitchFamily="34" charset="-127"/>
                <a:cs typeface="Malgun Gothic"/>
              </a:rPr>
              <a:t>포함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endParaRPr sz="2000" dirty="0">
              <a:latin typeface="Times New Roman"/>
              <a:cs typeface="Times New Roman"/>
            </a:endParaRPr>
          </a:p>
          <a:p>
            <a:pPr marL="434975">
              <a:lnSpc>
                <a:spcPct val="100000"/>
              </a:lnSpc>
              <a:spcBef>
                <a:spcPts val="210"/>
              </a:spcBef>
            </a:pPr>
            <a:r>
              <a:rPr sz="2000" b="1" spc="-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입력</a:t>
            </a:r>
            <a:r>
              <a:rPr sz="2000" b="1" spc="-3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크</a:t>
            </a:r>
            <a:r>
              <a:rPr sz="2000" b="1" spc="-4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기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sz="2000" spc="-4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배열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의</a:t>
            </a:r>
            <a:r>
              <a:rPr sz="2000" spc="-229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크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기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endParaRPr sz="2000" dirty="0">
              <a:latin typeface="Times New Roman"/>
              <a:cs typeface="Times New Roman"/>
            </a:endParaRPr>
          </a:p>
          <a:p>
            <a:pPr marL="434975">
              <a:lnSpc>
                <a:spcPct val="100000"/>
              </a:lnSpc>
              <a:spcBef>
                <a:spcPts val="240"/>
              </a:spcBef>
            </a:pPr>
            <a:r>
              <a:rPr sz="2000" b="1" u="sng" spc="-25" dirty="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에스코어 드림 3 Light" panose="020B0303030302020204" pitchFamily="34" charset="-127"/>
                <a:cs typeface="Malgun Gothic"/>
              </a:rPr>
              <a:t>모</a:t>
            </a:r>
            <a:r>
              <a:rPr sz="2000" b="1" u="sng" dirty="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에스코어 드림 3 Light" panose="020B0303030302020204" pitchFamily="34" charset="-127"/>
                <a:cs typeface="Malgun Gothic"/>
              </a:rPr>
              <a:t>든</a:t>
            </a:r>
            <a:r>
              <a:rPr sz="2000" b="1" u="sng" spc="-260" dirty="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b="1" u="sng" spc="-25" dirty="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에스코어 드림 3 Light" panose="020B0303030302020204" pitchFamily="34" charset="-127"/>
                <a:cs typeface="Malgun Gothic"/>
              </a:rPr>
              <a:t>경</a:t>
            </a:r>
            <a:r>
              <a:rPr sz="2000" b="1" u="sng" dirty="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에스코어 드림 3 Light" panose="020B0303030302020204" pitchFamily="34" charset="-127"/>
                <a:cs typeface="Malgun Gothic"/>
              </a:rPr>
              <a:t>우</a:t>
            </a:r>
            <a:r>
              <a:rPr sz="2000" b="1" spc="-24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분석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endParaRPr sz="2000" dirty="0">
              <a:latin typeface="Times New Roman"/>
              <a:cs typeface="Times New Roman"/>
            </a:endParaRPr>
          </a:p>
          <a:p>
            <a:pPr marL="835660" indent="-287020">
              <a:lnSpc>
                <a:spcPts val="2280"/>
              </a:lnSpc>
              <a:spcBef>
                <a:spcPts val="24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835660" algn="l"/>
                <a:tab pos="836294" algn="l"/>
              </a:tabLst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배열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내용에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상관없이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f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o</a:t>
            </a:r>
            <a:r>
              <a:rPr sz="2000" spc="-30" dirty="0">
                <a:solidFill>
                  <a:srgbClr val="3E3D00"/>
                </a:solidFill>
                <a:latin typeface="Times New Roman"/>
                <a:cs typeface="Times New Roman"/>
              </a:rPr>
              <a:t>r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endParaRPr sz="2000" dirty="0">
              <a:latin typeface="Times New Roman"/>
              <a:cs typeface="Times New Roman"/>
            </a:endParaRPr>
          </a:p>
          <a:p>
            <a:pPr marL="835660">
              <a:lnSpc>
                <a:spcPts val="2280"/>
              </a:lnSpc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루프가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번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반복된다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835660" indent="-287020">
              <a:lnSpc>
                <a:spcPts val="2280"/>
              </a:lnSpc>
              <a:spcBef>
                <a:spcPts val="24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835660" algn="l"/>
                <a:tab pos="836294" algn="l"/>
              </a:tabLst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따라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서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sz="2000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지정문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이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2000" spc="-3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sz="2000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endParaRPr sz="2000" dirty="0">
              <a:latin typeface="Times New Roman"/>
              <a:cs typeface="Times New Roman"/>
            </a:endParaRPr>
          </a:p>
          <a:p>
            <a:pPr marL="835660">
              <a:lnSpc>
                <a:spcPts val="2280"/>
              </a:lnSpc>
            </a:pP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+</a:t>
            </a:r>
            <a:r>
              <a:rPr sz="2000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+ 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번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수행된다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940552" y="719327"/>
            <a:ext cx="3077210" cy="1323340"/>
          </a:xfrm>
          <a:custGeom>
            <a:avLst/>
            <a:gdLst/>
            <a:ahLst/>
            <a:cxnLst/>
            <a:rect l="l" t="t" r="r" b="b"/>
            <a:pathLst>
              <a:path w="3077209" h="1323339">
                <a:moveTo>
                  <a:pt x="3076955" y="0"/>
                </a:moveTo>
                <a:lnTo>
                  <a:pt x="0" y="0"/>
                </a:lnTo>
                <a:lnTo>
                  <a:pt x="0" y="1322832"/>
                </a:lnTo>
                <a:lnTo>
                  <a:pt x="3076955" y="1322832"/>
                </a:lnTo>
                <a:lnTo>
                  <a:pt x="3076955" y="0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019927" y="736854"/>
            <a:ext cx="2845435" cy="1247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3E3D00"/>
                </a:solidFill>
                <a:latin typeface="Courier New"/>
                <a:cs typeface="Courier New"/>
              </a:rPr>
              <a:t>number </a:t>
            </a:r>
            <a:r>
              <a:rPr sz="1000" spc="-5" dirty="0">
                <a:solidFill>
                  <a:srgbClr val="3E3D00"/>
                </a:solidFill>
                <a:latin typeface="Courier New"/>
                <a:cs typeface="Courier New"/>
              </a:rPr>
              <a:t>sum(</a:t>
            </a:r>
            <a:r>
              <a:rPr sz="1000" b="1" spc="-5" dirty="0">
                <a:solidFill>
                  <a:srgbClr val="3E3D00"/>
                </a:solidFill>
                <a:latin typeface="Courier New"/>
                <a:cs typeface="Courier New"/>
              </a:rPr>
              <a:t>int </a:t>
            </a:r>
            <a:r>
              <a:rPr sz="1000" spc="-5" dirty="0">
                <a:solidFill>
                  <a:srgbClr val="3E3D00"/>
                </a:solidFill>
                <a:latin typeface="Courier New"/>
                <a:cs typeface="Courier New"/>
              </a:rPr>
              <a:t>n, </a:t>
            </a:r>
            <a:r>
              <a:rPr sz="1000" b="1" spc="-5" dirty="0">
                <a:solidFill>
                  <a:srgbClr val="3E3D00"/>
                </a:solidFill>
                <a:latin typeface="Courier New"/>
                <a:cs typeface="Courier New"/>
              </a:rPr>
              <a:t>const number</a:t>
            </a:r>
            <a:r>
              <a:rPr sz="1000" b="1" spc="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E3D00"/>
                </a:solidFill>
                <a:latin typeface="Courier New"/>
                <a:cs typeface="Courier New"/>
              </a:rPr>
              <a:t>S[]) {</a:t>
            </a:r>
            <a:endParaRPr sz="1000">
              <a:latin typeface="Courier New"/>
              <a:cs typeface="Courier New"/>
            </a:endParaRPr>
          </a:p>
          <a:p>
            <a:pPr marL="393700" marR="1376680">
              <a:lnSpc>
                <a:spcPct val="100000"/>
              </a:lnSpc>
            </a:pPr>
            <a:r>
              <a:rPr sz="1000" b="1" spc="-5" dirty="0">
                <a:solidFill>
                  <a:srgbClr val="3E3D00"/>
                </a:solidFill>
                <a:latin typeface="Courier New"/>
                <a:cs typeface="Courier New"/>
              </a:rPr>
              <a:t>index</a:t>
            </a:r>
            <a:r>
              <a:rPr sz="1000" b="1" spc="6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E3D00"/>
                </a:solidFill>
                <a:latin typeface="Courier New"/>
                <a:cs typeface="Courier New"/>
              </a:rPr>
              <a:t>i; </a:t>
            </a:r>
            <a:r>
              <a:rPr sz="100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000" b="1" spc="-5" dirty="0">
                <a:solidFill>
                  <a:srgbClr val="3E3D00"/>
                </a:solidFill>
                <a:latin typeface="Courier New"/>
                <a:cs typeface="Courier New"/>
              </a:rPr>
              <a:t>number</a:t>
            </a:r>
            <a:r>
              <a:rPr sz="1000" b="1" spc="-6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E3D00"/>
                </a:solidFill>
                <a:latin typeface="Courier New"/>
                <a:cs typeface="Courier New"/>
              </a:rPr>
              <a:t>result; </a:t>
            </a:r>
            <a:r>
              <a:rPr sz="1000" spc="-58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E3D00"/>
                </a:solidFill>
                <a:latin typeface="Courier New"/>
                <a:cs typeface="Courier New"/>
              </a:rPr>
              <a:t>result</a:t>
            </a:r>
            <a:r>
              <a:rPr sz="1000" spc="-2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sz="1000" spc="-1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E3D00"/>
                </a:solidFill>
                <a:latin typeface="Courier New"/>
                <a:cs typeface="Courier New"/>
              </a:rPr>
              <a:t>0;</a:t>
            </a:r>
            <a:endParaRPr sz="1000">
              <a:latin typeface="Courier New"/>
              <a:cs typeface="Courier New"/>
            </a:endParaRPr>
          </a:p>
          <a:p>
            <a:pPr marL="393700">
              <a:lnSpc>
                <a:spcPct val="100000"/>
              </a:lnSpc>
            </a:pPr>
            <a:r>
              <a:rPr sz="1000" b="1" spc="-5" dirty="0">
                <a:solidFill>
                  <a:srgbClr val="3E3D00"/>
                </a:solidFill>
                <a:latin typeface="Courier New"/>
                <a:cs typeface="Courier New"/>
              </a:rPr>
              <a:t>for</a:t>
            </a:r>
            <a:r>
              <a:rPr sz="1000" b="1" spc="-4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E3D00"/>
                </a:solidFill>
                <a:latin typeface="Courier New"/>
                <a:cs typeface="Courier New"/>
              </a:rPr>
              <a:t>(i=1;i&lt;=n;i++)</a:t>
            </a:r>
            <a:endParaRPr sz="1000">
              <a:latin typeface="Courier New"/>
              <a:cs typeface="Courier New"/>
            </a:endParaRPr>
          </a:p>
          <a:p>
            <a:pPr marL="698500">
              <a:lnSpc>
                <a:spcPct val="100000"/>
              </a:lnSpc>
            </a:pPr>
            <a:r>
              <a:rPr sz="1000" spc="-5" dirty="0">
                <a:solidFill>
                  <a:srgbClr val="3E3D00"/>
                </a:solidFill>
                <a:latin typeface="Courier New"/>
                <a:cs typeface="Courier New"/>
              </a:rPr>
              <a:t>result</a:t>
            </a:r>
            <a:r>
              <a:rPr sz="1000" spc="-2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sz="1000" spc="-2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E3D00"/>
                </a:solidFill>
                <a:latin typeface="Courier New"/>
                <a:cs typeface="Courier New"/>
              </a:rPr>
              <a:t>result+S[i];</a:t>
            </a:r>
            <a:endParaRPr sz="1000">
              <a:latin typeface="Courier New"/>
              <a:cs typeface="Courier New"/>
            </a:endParaRPr>
          </a:p>
          <a:p>
            <a:pPr marL="393700">
              <a:lnSpc>
                <a:spcPct val="100000"/>
              </a:lnSpc>
            </a:pPr>
            <a:r>
              <a:rPr sz="1000" b="1" spc="-5" dirty="0">
                <a:solidFill>
                  <a:srgbClr val="3E3D00"/>
                </a:solidFill>
                <a:latin typeface="Courier New"/>
                <a:cs typeface="Courier New"/>
              </a:rPr>
              <a:t>return</a:t>
            </a:r>
            <a:r>
              <a:rPr sz="1000" b="1" spc="-4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E3D00"/>
                </a:solidFill>
                <a:latin typeface="Courier New"/>
                <a:cs typeface="Courier New"/>
              </a:rPr>
              <a:t>result;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000" spc="-5" dirty="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796534" y="1261109"/>
            <a:ext cx="288290" cy="399415"/>
          </a:xfrm>
          <a:custGeom>
            <a:avLst/>
            <a:gdLst/>
            <a:ahLst/>
            <a:cxnLst/>
            <a:rect l="l" t="t" r="r" b="b"/>
            <a:pathLst>
              <a:path w="288289" h="399414">
                <a:moveTo>
                  <a:pt x="76200" y="348488"/>
                </a:moveTo>
                <a:lnTo>
                  <a:pt x="0" y="348488"/>
                </a:lnTo>
                <a:lnTo>
                  <a:pt x="0" y="373888"/>
                </a:lnTo>
                <a:lnTo>
                  <a:pt x="76200" y="373888"/>
                </a:lnTo>
                <a:lnTo>
                  <a:pt x="76200" y="348488"/>
                </a:lnTo>
                <a:close/>
              </a:path>
              <a:path w="288289" h="399414">
                <a:moveTo>
                  <a:pt x="76200" y="174752"/>
                </a:moveTo>
                <a:lnTo>
                  <a:pt x="0" y="174752"/>
                </a:lnTo>
                <a:lnTo>
                  <a:pt x="0" y="200152"/>
                </a:lnTo>
                <a:lnTo>
                  <a:pt x="76200" y="200152"/>
                </a:lnTo>
                <a:lnTo>
                  <a:pt x="76200" y="174752"/>
                </a:lnTo>
                <a:close/>
              </a:path>
              <a:path w="288289" h="399414">
                <a:moveTo>
                  <a:pt x="76200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76200" y="50800"/>
                </a:lnTo>
                <a:lnTo>
                  <a:pt x="76200" y="25400"/>
                </a:lnTo>
                <a:close/>
              </a:path>
              <a:path w="288289" h="399414">
                <a:moveTo>
                  <a:pt x="177800" y="348488"/>
                </a:moveTo>
                <a:lnTo>
                  <a:pt x="101600" y="348488"/>
                </a:lnTo>
                <a:lnTo>
                  <a:pt x="101600" y="373888"/>
                </a:lnTo>
                <a:lnTo>
                  <a:pt x="177800" y="373888"/>
                </a:lnTo>
                <a:lnTo>
                  <a:pt x="177800" y="348488"/>
                </a:lnTo>
                <a:close/>
              </a:path>
              <a:path w="288289" h="399414">
                <a:moveTo>
                  <a:pt x="177800" y="174752"/>
                </a:moveTo>
                <a:lnTo>
                  <a:pt x="101600" y="174752"/>
                </a:lnTo>
                <a:lnTo>
                  <a:pt x="101600" y="200152"/>
                </a:lnTo>
                <a:lnTo>
                  <a:pt x="177800" y="200152"/>
                </a:lnTo>
                <a:lnTo>
                  <a:pt x="177800" y="174752"/>
                </a:lnTo>
                <a:close/>
              </a:path>
              <a:path w="288289" h="399414">
                <a:moveTo>
                  <a:pt x="177800" y="25400"/>
                </a:moveTo>
                <a:lnTo>
                  <a:pt x="101600" y="25400"/>
                </a:lnTo>
                <a:lnTo>
                  <a:pt x="101600" y="50800"/>
                </a:lnTo>
                <a:lnTo>
                  <a:pt x="177800" y="50800"/>
                </a:lnTo>
                <a:lnTo>
                  <a:pt x="177800" y="25400"/>
                </a:lnTo>
                <a:close/>
              </a:path>
              <a:path w="288289" h="399414">
                <a:moveTo>
                  <a:pt x="288036" y="361188"/>
                </a:moveTo>
                <a:lnTo>
                  <a:pt x="262636" y="348488"/>
                </a:lnTo>
                <a:lnTo>
                  <a:pt x="211836" y="323088"/>
                </a:lnTo>
                <a:lnTo>
                  <a:pt x="211836" y="348488"/>
                </a:lnTo>
                <a:lnTo>
                  <a:pt x="203200" y="348488"/>
                </a:lnTo>
                <a:lnTo>
                  <a:pt x="203200" y="373888"/>
                </a:lnTo>
                <a:lnTo>
                  <a:pt x="211836" y="373888"/>
                </a:lnTo>
                <a:lnTo>
                  <a:pt x="211836" y="399288"/>
                </a:lnTo>
                <a:lnTo>
                  <a:pt x="262636" y="373888"/>
                </a:lnTo>
                <a:lnTo>
                  <a:pt x="288036" y="361188"/>
                </a:lnTo>
                <a:close/>
              </a:path>
              <a:path w="288289" h="399414">
                <a:moveTo>
                  <a:pt x="288036" y="187452"/>
                </a:moveTo>
                <a:lnTo>
                  <a:pt x="262636" y="174752"/>
                </a:lnTo>
                <a:lnTo>
                  <a:pt x="211836" y="149352"/>
                </a:lnTo>
                <a:lnTo>
                  <a:pt x="211836" y="174752"/>
                </a:lnTo>
                <a:lnTo>
                  <a:pt x="203200" y="174752"/>
                </a:lnTo>
                <a:lnTo>
                  <a:pt x="203200" y="200152"/>
                </a:lnTo>
                <a:lnTo>
                  <a:pt x="211836" y="200152"/>
                </a:lnTo>
                <a:lnTo>
                  <a:pt x="211836" y="225552"/>
                </a:lnTo>
                <a:lnTo>
                  <a:pt x="262636" y="200152"/>
                </a:lnTo>
                <a:lnTo>
                  <a:pt x="288036" y="187452"/>
                </a:lnTo>
                <a:close/>
              </a:path>
              <a:path w="288289" h="399414">
                <a:moveTo>
                  <a:pt x="288036" y="38100"/>
                </a:moveTo>
                <a:lnTo>
                  <a:pt x="262636" y="25400"/>
                </a:lnTo>
                <a:lnTo>
                  <a:pt x="211836" y="0"/>
                </a:lnTo>
                <a:lnTo>
                  <a:pt x="211836" y="25400"/>
                </a:lnTo>
                <a:lnTo>
                  <a:pt x="203200" y="25400"/>
                </a:lnTo>
                <a:lnTo>
                  <a:pt x="203200" y="50800"/>
                </a:lnTo>
                <a:lnTo>
                  <a:pt x="211836" y="50800"/>
                </a:lnTo>
                <a:lnTo>
                  <a:pt x="211836" y="76200"/>
                </a:lnTo>
                <a:lnTo>
                  <a:pt x="262636" y="50800"/>
                </a:lnTo>
                <a:lnTo>
                  <a:pt x="288036" y="38100"/>
                </a:lnTo>
                <a:close/>
              </a:path>
            </a:pathLst>
          </a:custGeom>
          <a:solidFill>
            <a:srgbClr val="E47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001640" y="1832991"/>
            <a:ext cx="647065" cy="29110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3970" rIns="0" bIns="0" rtlCol="0">
            <a:spAutoFit/>
          </a:bodyPr>
          <a:lstStyle/>
          <a:p>
            <a:pPr marL="635">
              <a:lnSpc>
                <a:spcPct val="100000"/>
              </a:lnSpc>
              <a:spcBef>
                <a:spcPts val="110"/>
              </a:spcBef>
            </a:pPr>
            <a:r>
              <a:rPr sz="9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a</a:t>
            </a:r>
            <a:r>
              <a:rPr sz="900" spc="-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ssi</a:t>
            </a:r>
            <a:r>
              <a:rPr sz="9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g</a:t>
            </a:r>
            <a:r>
              <a:rPr sz="900" spc="-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n</a:t>
            </a:r>
            <a:r>
              <a:rPr sz="9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me</a:t>
            </a:r>
            <a:r>
              <a:rPr sz="900" spc="-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n</a:t>
            </a:r>
            <a:r>
              <a:rPr sz="9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ts</a:t>
            </a:r>
            <a:endParaRPr sz="900" dirty="0">
              <a:latin typeface="에스코어 드림 3 Light" panose="020B0303030302020204" pitchFamily="34" charset="-127"/>
              <a:cs typeface="Malgun Gothic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343905" y="1235773"/>
            <a:ext cx="455295" cy="570230"/>
            <a:chOff x="5343905" y="1235773"/>
            <a:chExt cx="455295" cy="570230"/>
          </a:xfrm>
        </p:grpSpPr>
        <p:sp>
          <p:nvSpPr>
            <p:cNvPr id="24" name="object 24"/>
            <p:cNvSpPr/>
            <p:nvPr/>
          </p:nvSpPr>
          <p:spPr>
            <a:xfrm>
              <a:off x="5343905" y="1455420"/>
              <a:ext cx="221615" cy="350520"/>
            </a:xfrm>
            <a:custGeom>
              <a:avLst/>
              <a:gdLst/>
              <a:ahLst/>
              <a:cxnLst/>
              <a:rect l="l" t="t" r="r" b="b"/>
              <a:pathLst>
                <a:path w="221614" h="350519">
                  <a:moveTo>
                    <a:pt x="175664" y="61326"/>
                  </a:moveTo>
                  <a:lnTo>
                    <a:pt x="0" y="343662"/>
                  </a:lnTo>
                  <a:lnTo>
                    <a:pt x="10668" y="350392"/>
                  </a:lnTo>
                  <a:lnTo>
                    <a:pt x="186465" y="68040"/>
                  </a:lnTo>
                  <a:lnTo>
                    <a:pt x="175664" y="61326"/>
                  </a:lnTo>
                  <a:close/>
                </a:path>
                <a:path w="221614" h="350519">
                  <a:moveTo>
                    <a:pt x="216669" y="50545"/>
                  </a:moveTo>
                  <a:lnTo>
                    <a:pt x="182372" y="50545"/>
                  </a:lnTo>
                  <a:lnTo>
                    <a:pt x="193167" y="57276"/>
                  </a:lnTo>
                  <a:lnTo>
                    <a:pt x="186465" y="68040"/>
                  </a:lnTo>
                  <a:lnTo>
                    <a:pt x="213487" y="84835"/>
                  </a:lnTo>
                  <a:lnTo>
                    <a:pt x="216669" y="50545"/>
                  </a:lnTo>
                  <a:close/>
                </a:path>
                <a:path w="221614" h="350519">
                  <a:moveTo>
                    <a:pt x="182372" y="50545"/>
                  </a:moveTo>
                  <a:lnTo>
                    <a:pt x="175664" y="61326"/>
                  </a:lnTo>
                  <a:lnTo>
                    <a:pt x="186465" y="68040"/>
                  </a:lnTo>
                  <a:lnTo>
                    <a:pt x="193167" y="57276"/>
                  </a:lnTo>
                  <a:lnTo>
                    <a:pt x="182372" y="50545"/>
                  </a:lnTo>
                  <a:close/>
                </a:path>
                <a:path w="221614" h="350519">
                  <a:moveTo>
                    <a:pt x="221361" y="0"/>
                  </a:moveTo>
                  <a:lnTo>
                    <a:pt x="148717" y="44576"/>
                  </a:lnTo>
                  <a:lnTo>
                    <a:pt x="175664" y="61326"/>
                  </a:lnTo>
                  <a:lnTo>
                    <a:pt x="182372" y="50545"/>
                  </a:lnTo>
                  <a:lnTo>
                    <a:pt x="216669" y="50545"/>
                  </a:lnTo>
                  <a:lnTo>
                    <a:pt x="221361" y="0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577839" y="1240536"/>
              <a:ext cx="216535" cy="414655"/>
            </a:xfrm>
            <a:custGeom>
              <a:avLst/>
              <a:gdLst/>
              <a:ahLst/>
              <a:cxnLst/>
              <a:rect l="l" t="t" r="r" b="b"/>
              <a:pathLst>
                <a:path w="216535" h="414655">
                  <a:moveTo>
                    <a:pt x="216408" y="414527"/>
                  </a:moveTo>
                  <a:lnTo>
                    <a:pt x="174265" y="413103"/>
                  </a:lnTo>
                  <a:lnTo>
                    <a:pt x="139874" y="409225"/>
                  </a:lnTo>
                  <a:lnTo>
                    <a:pt x="116699" y="403490"/>
                  </a:lnTo>
                  <a:lnTo>
                    <a:pt x="108204" y="396493"/>
                  </a:lnTo>
                  <a:lnTo>
                    <a:pt x="108204" y="225298"/>
                  </a:lnTo>
                  <a:lnTo>
                    <a:pt x="99708" y="218301"/>
                  </a:lnTo>
                  <a:lnTo>
                    <a:pt x="76533" y="212566"/>
                  </a:lnTo>
                  <a:lnTo>
                    <a:pt x="42142" y="208688"/>
                  </a:lnTo>
                  <a:lnTo>
                    <a:pt x="0" y="207263"/>
                  </a:lnTo>
                  <a:lnTo>
                    <a:pt x="42142" y="205839"/>
                  </a:lnTo>
                  <a:lnTo>
                    <a:pt x="76533" y="201961"/>
                  </a:lnTo>
                  <a:lnTo>
                    <a:pt x="99708" y="196226"/>
                  </a:lnTo>
                  <a:lnTo>
                    <a:pt x="108204" y="189229"/>
                  </a:lnTo>
                  <a:lnTo>
                    <a:pt x="108204" y="18034"/>
                  </a:lnTo>
                  <a:lnTo>
                    <a:pt x="116699" y="11037"/>
                  </a:lnTo>
                  <a:lnTo>
                    <a:pt x="139874" y="5302"/>
                  </a:lnTo>
                  <a:lnTo>
                    <a:pt x="174265" y="1424"/>
                  </a:lnTo>
                  <a:lnTo>
                    <a:pt x="216408" y="0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500621" y="6211598"/>
            <a:ext cx="133350" cy="212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50" spc="40" dirty="0">
                <a:solidFill>
                  <a:srgbClr val="3E3D00"/>
                </a:solidFill>
                <a:latin typeface="Cambria Math"/>
                <a:cs typeface="Cambria Math"/>
              </a:rPr>
              <a:t>2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spc="25" dirty="0"/>
              <a:t>72</a:t>
            </a:fld>
            <a:endParaRPr spc="25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0745" y="474090"/>
            <a:ext cx="165353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교환정렬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708404" y="2781300"/>
            <a:ext cx="5727700" cy="212471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2222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75"/>
              </a:spcBef>
            </a:pPr>
            <a:r>
              <a:rPr sz="1600" b="1" spc="-5" dirty="0">
                <a:solidFill>
                  <a:srgbClr val="3E3D00"/>
                </a:solidFill>
                <a:latin typeface="Courier New"/>
                <a:cs typeface="Courier New"/>
              </a:rPr>
              <a:t>void</a:t>
            </a:r>
            <a:r>
              <a:rPr sz="1600" b="1" spc="-1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exchangesort(</a:t>
            </a:r>
            <a:r>
              <a:rPr sz="1600" b="1" spc="-5" dirty="0">
                <a:solidFill>
                  <a:srgbClr val="3E3D00"/>
                </a:solidFill>
                <a:latin typeface="Courier New"/>
                <a:cs typeface="Courier New"/>
              </a:rPr>
              <a:t>int</a:t>
            </a:r>
            <a:r>
              <a:rPr sz="1600" b="1" spc="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n,</a:t>
            </a:r>
            <a:r>
              <a:rPr sz="1600" spc="1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3E3D00"/>
                </a:solidFill>
                <a:latin typeface="Courier New"/>
                <a:cs typeface="Courier New"/>
              </a:rPr>
              <a:t>keytype</a:t>
            </a:r>
            <a:r>
              <a:rPr sz="1600" b="1" spc="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S[</a:t>
            </a:r>
            <a:r>
              <a:rPr sz="1600" spc="1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]) {</a:t>
            </a:r>
            <a:endParaRPr sz="1600">
              <a:latin typeface="Courier New"/>
              <a:cs typeface="Courier New"/>
            </a:endParaRPr>
          </a:p>
          <a:p>
            <a:pPr marL="701040">
              <a:lnSpc>
                <a:spcPct val="100000"/>
              </a:lnSpc>
            </a:pPr>
            <a:r>
              <a:rPr sz="1600" b="1" spc="-5" dirty="0">
                <a:solidFill>
                  <a:srgbClr val="3E3D00"/>
                </a:solidFill>
                <a:latin typeface="Courier New"/>
                <a:cs typeface="Courier New"/>
              </a:rPr>
              <a:t>index</a:t>
            </a:r>
            <a:r>
              <a:rPr sz="1600" b="1" spc="-5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i,j;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ourier New"/>
              <a:cs typeface="Courier New"/>
            </a:endParaRPr>
          </a:p>
          <a:p>
            <a:pPr marL="701040">
              <a:lnSpc>
                <a:spcPct val="100000"/>
              </a:lnSpc>
            </a:pPr>
            <a:r>
              <a:rPr sz="1600" b="1" dirty="0">
                <a:solidFill>
                  <a:srgbClr val="3E3D00"/>
                </a:solidFill>
                <a:latin typeface="Courier New"/>
                <a:cs typeface="Courier New"/>
              </a:rPr>
              <a:t>for</a:t>
            </a:r>
            <a:r>
              <a:rPr sz="1600" b="1" spc="-2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(i=1;</a:t>
            </a:r>
            <a:r>
              <a:rPr sz="1600" spc="-2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i&lt;=n-1;</a:t>
            </a:r>
            <a:r>
              <a:rPr sz="1600" spc="-2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i++)</a:t>
            </a:r>
            <a:endParaRPr sz="1600">
              <a:latin typeface="Courier New"/>
              <a:cs typeface="Courier New"/>
            </a:endParaRPr>
          </a:p>
          <a:p>
            <a:pPr marL="106807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3E3D00"/>
                </a:solidFill>
                <a:latin typeface="Courier New"/>
                <a:cs typeface="Courier New"/>
              </a:rPr>
              <a:t>for</a:t>
            </a:r>
            <a:r>
              <a:rPr sz="1600" b="1" spc="-1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(j=i+1; j&lt;=n;</a:t>
            </a:r>
            <a:r>
              <a:rPr sz="1600" spc="-1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3E3D00"/>
                </a:solidFill>
                <a:latin typeface="Courier New"/>
                <a:cs typeface="Courier New"/>
              </a:rPr>
              <a:t>j++)</a:t>
            </a:r>
            <a:endParaRPr sz="1600">
              <a:latin typeface="Courier New"/>
              <a:cs typeface="Courier New"/>
            </a:endParaRPr>
          </a:p>
          <a:p>
            <a:pPr marL="1433830">
              <a:lnSpc>
                <a:spcPct val="100000"/>
              </a:lnSpc>
            </a:pPr>
            <a:r>
              <a:rPr sz="1600" b="1" spc="-5" dirty="0">
                <a:solidFill>
                  <a:srgbClr val="3E3D00"/>
                </a:solidFill>
                <a:latin typeface="Courier New"/>
                <a:cs typeface="Courier New"/>
              </a:rPr>
              <a:t>if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(S[j]</a:t>
            </a:r>
            <a:r>
              <a:rPr sz="1600" spc="-2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&lt;</a:t>
            </a:r>
            <a:r>
              <a:rPr sz="1600" spc="-3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S[i])</a:t>
            </a:r>
            <a:endParaRPr sz="1600">
              <a:latin typeface="Courier New"/>
              <a:cs typeface="Courier New"/>
            </a:endParaRPr>
          </a:p>
          <a:p>
            <a:pPr marL="1801495">
              <a:lnSpc>
                <a:spcPct val="100000"/>
              </a:lnSpc>
            </a:pP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exchange</a:t>
            </a:r>
            <a:r>
              <a:rPr sz="1600" spc="-2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S[i]</a:t>
            </a:r>
            <a:r>
              <a:rPr sz="1600" spc="-1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and S[j]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350"/>
              </a:spcBef>
            </a:pP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38365" y="423481"/>
            <a:ext cx="1437640" cy="581025"/>
            <a:chOff x="638365" y="423481"/>
            <a:chExt cx="1437640" cy="581025"/>
          </a:xfrm>
        </p:grpSpPr>
        <p:sp>
          <p:nvSpPr>
            <p:cNvPr id="5" name="object 5"/>
            <p:cNvSpPr/>
            <p:nvPr/>
          </p:nvSpPr>
          <p:spPr>
            <a:xfrm>
              <a:off x="643127" y="428244"/>
              <a:ext cx="1428115" cy="571500"/>
            </a:xfrm>
            <a:custGeom>
              <a:avLst/>
              <a:gdLst/>
              <a:ahLst/>
              <a:cxnLst/>
              <a:rect l="l" t="t" r="r" b="b"/>
              <a:pathLst>
                <a:path w="1428114" h="571500">
                  <a:moveTo>
                    <a:pt x="1332738" y="0"/>
                  </a:moveTo>
                  <a:lnTo>
                    <a:pt x="95250" y="0"/>
                  </a:lnTo>
                  <a:lnTo>
                    <a:pt x="58175" y="7489"/>
                  </a:lnTo>
                  <a:lnTo>
                    <a:pt x="27898" y="27908"/>
                  </a:lnTo>
                  <a:lnTo>
                    <a:pt x="7485" y="58185"/>
                  </a:lnTo>
                  <a:lnTo>
                    <a:pt x="0" y="95250"/>
                  </a:lnTo>
                  <a:lnTo>
                    <a:pt x="0" y="476250"/>
                  </a:lnTo>
                  <a:lnTo>
                    <a:pt x="7485" y="513314"/>
                  </a:lnTo>
                  <a:lnTo>
                    <a:pt x="27898" y="543591"/>
                  </a:lnTo>
                  <a:lnTo>
                    <a:pt x="58175" y="564010"/>
                  </a:lnTo>
                  <a:lnTo>
                    <a:pt x="95250" y="571500"/>
                  </a:lnTo>
                  <a:lnTo>
                    <a:pt x="1332738" y="571500"/>
                  </a:lnTo>
                  <a:lnTo>
                    <a:pt x="1369802" y="564010"/>
                  </a:lnTo>
                  <a:lnTo>
                    <a:pt x="1400079" y="543591"/>
                  </a:lnTo>
                  <a:lnTo>
                    <a:pt x="1420498" y="513314"/>
                  </a:lnTo>
                  <a:lnTo>
                    <a:pt x="1427988" y="476250"/>
                  </a:lnTo>
                  <a:lnTo>
                    <a:pt x="1427988" y="95250"/>
                  </a:lnTo>
                  <a:lnTo>
                    <a:pt x="1420498" y="58185"/>
                  </a:lnTo>
                  <a:lnTo>
                    <a:pt x="1400079" y="27908"/>
                  </a:lnTo>
                  <a:lnTo>
                    <a:pt x="1369802" y="7489"/>
                  </a:lnTo>
                  <a:lnTo>
                    <a:pt x="1332738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3127" y="428244"/>
              <a:ext cx="1428115" cy="571500"/>
            </a:xfrm>
            <a:custGeom>
              <a:avLst/>
              <a:gdLst/>
              <a:ahLst/>
              <a:cxnLst/>
              <a:rect l="l" t="t" r="r" b="b"/>
              <a:pathLst>
                <a:path w="1428114" h="571500">
                  <a:moveTo>
                    <a:pt x="0" y="95250"/>
                  </a:moveTo>
                  <a:lnTo>
                    <a:pt x="7485" y="58185"/>
                  </a:lnTo>
                  <a:lnTo>
                    <a:pt x="27898" y="27908"/>
                  </a:lnTo>
                  <a:lnTo>
                    <a:pt x="58175" y="7489"/>
                  </a:lnTo>
                  <a:lnTo>
                    <a:pt x="95250" y="0"/>
                  </a:lnTo>
                  <a:lnTo>
                    <a:pt x="1332738" y="0"/>
                  </a:lnTo>
                  <a:lnTo>
                    <a:pt x="1369802" y="7489"/>
                  </a:lnTo>
                  <a:lnTo>
                    <a:pt x="1400079" y="27908"/>
                  </a:lnTo>
                  <a:lnTo>
                    <a:pt x="1420498" y="58185"/>
                  </a:lnTo>
                  <a:lnTo>
                    <a:pt x="1427988" y="95250"/>
                  </a:lnTo>
                  <a:lnTo>
                    <a:pt x="1427988" y="476250"/>
                  </a:lnTo>
                  <a:lnTo>
                    <a:pt x="1420498" y="513314"/>
                  </a:lnTo>
                  <a:lnTo>
                    <a:pt x="1400079" y="543591"/>
                  </a:lnTo>
                  <a:lnTo>
                    <a:pt x="1369802" y="564010"/>
                  </a:lnTo>
                  <a:lnTo>
                    <a:pt x="1332738" y="571500"/>
                  </a:lnTo>
                  <a:lnTo>
                    <a:pt x="95250" y="571500"/>
                  </a:lnTo>
                  <a:lnTo>
                    <a:pt x="58175" y="564010"/>
                  </a:lnTo>
                  <a:lnTo>
                    <a:pt x="27898" y="543591"/>
                  </a:lnTo>
                  <a:lnTo>
                    <a:pt x="7485" y="513314"/>
                  </a:lnTo>
                  <a:lnTo>
                    <a:pt x="0" y="476250"/>
                  </a:lnTo>
                  <a:lnTo>
                    <a:pt x="0" y="95250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49604" y="507949"/>
            <a:ext cx="940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E3D00"/>
                </a:solidFill>
                <a:latin typeface="Times New Roman"/>
                <a:cs typeface="Times New Roman"/>
              </a:rPr>
              <a:t>Alg</a:t>
            </a:r>
            <a:r>
              <a:rPr sz="2400" spc="-8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E3D00"/>
                </a:solidFill>
                <a:latin typeface="Times New Roman"/>
                <a:cs typeface="Times New Roman"/>
              </a:rPr>
              <a:t>1.3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00621" y="6211598"/>
            <a:ext cx="133350" cy="212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50" spc="40" dirty="0">
                <a:solidFill>
                  <a:srgbClr val="3E3D00"/>
                </a:solidFill>
                <a:latin typeface="Cambria Math"/>
                <a:cs typeface="Cambria Math"/>
              </a:rPr>
              <a:t>2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spc="25" dirty="0"/>
              <a:t>73</a:t>
            </a:fld>
            <a:endParaRPr spc="25" dirty="0"/>
          </a:p>
        </p:txBody>
      </p:sp>
      <p:sp>
        <p:nvSpPr>
          <p:cNvPr id="8" name="object 8"/>
          <p:cNvSpPr txBox="1"/>
          <p:nvPr/>
        </p:nvSpPr>
        <p:spPr>
          <a:xfrm>
            <a:off x="650240" y="1241247"/>
            <a:ext cx="7020559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문제</a:t>
            </a:r>
            <a:r>
              <a:rPr sz="2000" spc="-15" dirty="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sz="2000" spc="-3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비내림차순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(nondecreasing</a:t>
            </a:r>
            <a:r>
              <a:rPr sz="2000" spc="-3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order)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으로</a:t>
            </a:r>
            <a:r>
              <a:rPr sz="2000" spc="-229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개의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키를</a:t>
            </a:r>
            <a:r>
              <a:rPr sz="2000" spc="-204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정렬하라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입력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sz="2000" spc="-4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양의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정수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sz="2000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키의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배열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S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첨자는</a:t>
            </a:r>
            <a:r>
              <a:rPr sz="2000" spc="-23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부터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출력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sz="2000" spc="-4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키가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비내림차순으로</a:t>
            </a:r>
            <a:r>
              <a:rPr sz="2000" spc="-23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정렬된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배열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S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8764" y="488441"/>
            <a:ext cx="5817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dirty="0">
                <a:uFill>
                  <a:solidFill>
                    <a:srgbClr val="2A54AA"/>
                  </a:solidFill>
                </a:uFill>
              </a:rPr>
              <a:t>교환정렬</a:t>
            </a:r>
            <a:r>
              <a:rPr spc="-365" dirty="0"/>
              <a:t> </a:t>
            </a:r>
            <a:r>
              <a:rPr dirty="0"/>
              <a:t>시간복잡도</a:t>
            </a:r>
            <a:r>
              <a:rPr spc="-365" dirty="0"/>
              <a:t> </a:t>
            </a:r>
            <a:r>
              <a:rPr dirty="0"/>
              <a:t>분석</a:t>
            </a:r>
            <a:r>
              <a:rPr dirty="0">
                <a:latin typeface="Times New Roman"/>
                <a:cs typeface="Times New Roman"/>
              </a:rPr>
              <a:t>(1)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4509" y="1699945"/>
            <a:ext cx="121513" cy="130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36091" y="1556384"/>
            <a:ext cx="10979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단위</a:t>
            </a:r>
            <a:r>
              <a:rPr sz="2000" b="1" spc="-3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연</a:t>
            </a:r>
            <a:r>
              <a:rPr sz="2000" b="1" spc="-5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산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9523" y="1600580"/>
            <a:ext cx="3218180" cy="282129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55"/>
              </a:lnSpc>
              <a:tabLst>
                <a:tab pos="1804670" algn="l"/>
              </a:tabLst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조건문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S[j]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와	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S[i]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의</a:t>
            </a:r>
            <a:r>
              <a:rPr sz="2000" spc="-2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비교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4509" y="2047417"/>
            <a:ext cx="121513" cy="13075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36091" y="1873986"/>
            <a:ext cx="3251835" cy="6959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b="1" spc="-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입력</a:t>
            </a:r>
            <a:r>
              <a:rPr sz="2000" b="1" spc="-3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크</a:t>
            </a:r>
            <a:r>
              <a:rPr sz="2000" b="1" spc="-5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기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sz="2000" spc="-4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정렬할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항목의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수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b="1" u="sng" spc="-25" dirty="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에스코어 드림 3 Light" panose="020B0303030302020204" pitchFamily="34" charset="-127"/>
                <a:cs typeface="Malgun Gothic"/>
              </a:rPr>
              <a:t>모</a:t>
            </a:r>
            <a:r>
              <a:rPr sz="2000" b="1" u="sng" dirty="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에스코어 드림 3 Light" panose="020B0303030302020204" pitchFamily="34" charset="-127"/>
                <a:cs typeface="Malgun Gothic"/>
              </a:rPr>
              <a:t>든</a:t>
            </a:r>
            <a:r>
              <a:rPr sz="2000" b="1" u="sng" spc="-260" dirty="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b="1" u="sng" spc="-25" dirty="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에스코어 드림 3 Light" panose="020B0303030302020204" pitchFamily="34" charset="-127"/>
                <a:cs typeface="Malgun Gothic"/>
              </a:rPr>
              <a:t>경</a:t>
            </a:r>
            <a:r>
              <a:rPr sz="2000" b="1" u="sng" dirty="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에스코어 드림 3 Light" panose="020B0303030302020204" pitchFamily="34" charset="-127"/>
                <a:cs typeface="Malgun Gothic"/>
              </a:rPr>
              <a:t>우</a:t>
            </a:r>
            <a:r>
              <a:rPr sz="2000" b="1" spc="-25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b="1" spc="-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분석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4509" y="2382697"/>
            <a:ext cx="121513" cy="13075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250696" y="2544886"/>
            <a:ext cx="4976495" cy="69596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335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j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루프가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수행될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때마다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조건문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번씩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수행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 marL="299085" indent="-287020">
              <a:lnSpc>
                <a:spcPct val="100000"/>
              </a:lnSpc>
              <a:spcBef>
                <a:spcPts val="24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299720" algn="l"/>
              </a:tabLst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조건문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의</a:t>
            </a:r>
            <a:r>
              <a:rPr sz="2000" spc="-229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총</a:t>
            </a:r>
            <a:r>
              <a:rPr sz="2000" spc="-204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수행횟수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041650" y="3494023"/>
          <a:ext cx="3309620" cy="20116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9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i="1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DD2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i="1" spc="-5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sz="1600" b="1" i="1" spc="375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loop</a:t>
                      </a:r>
                      <a:r>
                        <a:rPr sz="1600" b="1" spc="380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15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수행</a:t>
                      </a:r>
                      <a:r>
                        <a:rPr sz="1600" b="1" spc="-85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 </a:t>
                      </a:r>
                      <a:r>
                        <a:rPr sz="1600" b="1" spc="-15" dirty="0">
                          <a:solidFill>
                            <a:srgbClr val="3E3D00"/>
                          </a:solidFill>
                          <a:latin typeface="에스코어 드림 3 Light" panose="020B0303030302020204" pitchFamily="34" charset="-127"/>
                          <a:cs typeface="Malgun Gothic"/>
                        </a:rPr>
                        <a:t>회수</a:t>
                      </a:r>
                      <a:endParaRPr sz="1600" dirty="0">
                        <a:latin typeface="에스코어 드림 3 Light" panose="020B0303030302020204" pitchFamily="34" charset="-127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i="1" spc="-5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600" spc="-5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-1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40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i="1" spc="-5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600" spc="-5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-2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152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i="1" spc="-5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600" spc="-5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-3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…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…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i="1" spc="-5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600" spc="-5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-1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1222044" y="5957112"/>
            <a:ext cx="7893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따라서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40552" y="1220724"/>
            <a:ext cx="3051175" cy="1170940"/>
          </a:xfrm>
          <a:prstGeom prst="rect">
            <a:avLst/>
          </a:prstGeom>
          <a:solidFill>
            <a:srgbClr val="C8C8C8"/>
          </a:solidFill>
        </p:spPr>
        <p:txBody>
          <a:bodyPr vert="horz" wrap="square" lIns="0" tIns="304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solidFill>
                  <a:srgbClr val="3E3D00"/>
                </a:solidFill>
                <a:latin typeface="Courier New"/>
                <a:cs typeface="Courier New"/>
              </a:rPr>
              <a:t>void </a:t>
            </a:r>
            <a:r>
              <a:rPr sz="1000" spc="-5" dirty="0">
                <a:solidFill>
                  <a:srgbClr val="3E3D00"/>
                </a:solidFill>
                <a:latin typeface="Courier New"/>
                <a:cs typeface="Courier New"/>
              </a:rPr>
              <a:t>exchangesort(</a:t>
            </a:r>
            <a:r>
              <a:rPr sz="1000" b="1" spc="-5" dirty="0">
                <a:solidFill>
                  <a:srgbClr val="3E3D00"/>
                </a:solidFill>
                <a:latin typeface="Courier New"/>
                <a:cs typeface="Courier New"/>
              </a:rPr>
              <a:t>int </a:t>
            </a:r>
            <a:r>
              <a:rPr sz="1000" spc="-5" dirty="0">
                <a:solidFill>
                  <a:srgbClr val="3E3D00"/>
                </a:solidFill>
                <a:latin typeface="Courier New"/>
                <a:cs typeface="Courier New"/>
              </a:rPr>
              <a:t>n,</a:t>
            </a:r>
            <a:r>
              <a:rPr sz="1000" b="1" spc="-5" dirty="0">
                <a:solidFill>
                  <a:srgbClr val="3E3D00"/>
                </a:solidFill>
                <a:latin typeface="Courier New"/>
                <a:cs typeface="Courier New"/>
              </a:rPr>
              <a:t>keytype</a:t>
            </a:r>
            <a:r>
              <a:rPr sz="1000" b="1" spc="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E3D00"/>
                </a:solidFill>
                <a:latin typeface="Courier New"/>
                <a:cs typeface="Courier New"/>
              </a:rPr>
              <a:t>S[]){</a:t>
            </a:r>
            <a:endParaRPr sz="1000">
              <a:latin typeface="Courier New"/>
              <a:cs typeface="Courier New"/>
            </a:endParaRPr>
          </a:p>
          <a:p>
            <a:pPr marL="473075">
              <a:lnSpc>
                <a:spcPct val="100000"/>
              </a:lnSpc>
              <a:tabLst>
                <a:tab pos="1006475" algn="l"/>
              </a:tabLst>
            </a:pPr>
            <a:r>
              <a:rPr sz="1000" b="1" spc="-5" dirty="0">
                <a:solidFill>
                  <a:srgbClr val="3E3D00"/>
                </a:solidFill>
                <a:latin typeface="Courier New"/>
                <a:cs typeface="Courier New"/>
              </a:rPr>
              <a:t>index	</a:t>
            </a:r>
            <a:r>
              <a:rPr sz="1000" spc="-5" dirty="0">
                <a:solidFill>
                  <a:srgbClr val="3E3D00"/>
                </a:solidFill>
                <a:latin typeface="Courier New"/>
                <a:cs typeface="Courier New"/>
              </a:rPr>
              <a:t>i,j;</a:t>
            </a:r>
            <a:endParaRPr sz="1000">
              <a:latin typeface="Courier New"/>
              <a:cs typeface="Courier New"/>
            </a:endParaRPr>
          </a:p>
          <a:p>
            <a:pPr marL="473075">
              <a:lnSpc>
                <a:spcPct val="100000"/>
              </a:lnSpc>
              <a:spcBef>
                <a:spcPts val="5"/>
              </a:spcBef>
            </a:pPr>
            <a:r>
              <a:rPr sz="1000" b="1" spc="-5" dirty="0">
                <a:solidFill>
                  <a:srgbClr val="3E3D00"/>
                </a:solidFill>
                <a:latin typeface="Courier New"/>
                <a:cs typeface="Courier New"/>
              </a:rPr>
              <a:t>for</a:t>
            </a:r>
            <a:r>
              <a:rPr sz="1000" b="1" spc="-2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E3D00"/>
                </a:solidFill>
                <a:latin typeface="Courier New"/>
                <a:cs typeface="Courier New"/>
              </a:rPr>
              <a:t>(i=1;</a:t>
            </a:r>
            <a:r>
              <a:rPr sz="1000" spc="-1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E3D00"/>
                </a:solidFill>
                <a:latin typeface="Courier New"/>
                <a:cs typeface="Courier New"/>
              </a:rPr>
              <a:t>i&lt;=n-1;</a:t>
            </a:r>
            <a:r>
              <a:rPr sz="1000" spc="-2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E3D00"/>
                </a:solidFill>
                <a:latin typeface="Courier New"/>
                <a:cs typeface="Courier New"/>
              </a:rPr>
              <a:t>i++)</a:t>
            </a:r>
            <a:endParaRPr sz="1000">
              <a:latin typeface="Courier New"/>
              <a:cs typeface="Courier New"/>
            </a:endParaRPr>
          </a:p>
          <a:p>
            <a:pPr marL="625475">
              <a:lnSpc>
                <a:spcPct val="100000"/>
              </a:lnSpc>
            </a:pPr>
            <a:r>
              <a:rPr sz="1000" b="1" spc="-5" dirty="0">
                <a:solidFill>
                  <a:srgbClr val="3E3D00"/>
                </a:solidFill>
                <a:latin typeface="Courier New"/>
                <a:cs typeface="Courier New"/>
              </a:rPr>
              <a:t>for</a:t>
            </a:r>
            <a:r>
              <a:rPr sz="1000" b="1" spc="-6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E3D00"/>
                </a:solidFill>
                <a:latin typeface="Courier New"/>
                <a:cs typeface="Courier New"/>
              </a:rPr>
              <a:t>(j=i+1;j&lt;=n;j++)</a:t>
            </a:r>
            <a:endParaRPr sz="1000">
              <a:latin typeface="Courier New"/>
              <a:cs typeface="Courier New"/>
            </a:endParaRPr>
          </a:p>
          <a:p>
            <a:pPr marL="854075">
              <a:lnSpc>
                <a:spcPct val="100000"/>
              </a:lnSpc>
            </a:pPr>
            <a:r>
              <a:rPr sz="1000" b="1" spc="-5" dirty="0">
                <a:solidFill>
                  <a:srgbClr val="3E3D00"/>
                </a:solidFill>
                <a:latin typeface="Courier New"/>
                <a:cs typeface="Courier New"/>
              </a:rPr>
              <a:t>if</a:t>
            </a:r>
            <a:r>
              <a:rPr sz="1000" spc="-5" dirty="0">
                <a:solidFill>
                  <a:srgbClr val="3E3D00"/>
                </a:solidFill>
                <a:latin typeface="Courier New"/>
                <a:cs typeface="Courier New"/>
              </a:rPr>
              <a:t>(S[j]</a:t>
            </a:r>
            <a:r>
              <a:rPr sz="1000" spc="-3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E3D00"/>
                </a:solidFill>
                <a:latin typeface="Courier New"/>
                <a:cs typeface="Courier New"/>
              </a:rPr>
              <a:t>&lt;</a:t>
            </a:r>
            <a:r>
              <a:rPr sz="1000" spc="-2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E3D00"/>
                </a:solidFill>
                <a:latin typeface="Courier New"/>
                <a:cs typeface="Courier New"/>
              </a:rPr>
              <a:t>S[i])</a:t>
            </a:r>
            <a:endParaRPr sz="1000">
              <a:latin typeface="Courier New"/>
              <a:cs typeface="Courier New"/>
            </a:endParaRPr>
          </a:p>
          <a:p>
            <a:pPr marL="1082675">
              <a:lnSpc>
                <a:spcPct val="100000"/>
              </a:lnSpc>
            </a:pPr>
            <a:r>
              <a:rPr sz="1000" spc="-5" dirty="0">
                <a:solidFill>
                  <a:srgbClr val="3E3D00"/>
                </a:solidFill>
                <a:latin typeface="Courier New"/>
                <a:cs typeface="Courier New"/>
              </a:rPr>
              <a:t>exchange</a:t>
            </a:r>
            <a:r>
              <a:rPr sz="1000" spc="-1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E3D00"/>
                </a:solidFill>
                <a:latin typeface="Courier New"/>
                <a:cs typeface="Courier New"/>
              </a:rPr>
              <a:t>S[i]</a:t>
            </a:r>
            <a:r>
              <a:rPr sz="1000" spc="-1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E3D00"/>
                </a:solidFill>
                <a:latin typeface="Courier New"/>
                <a:cs typeface="Courier New"/>
              </a:rPr>
              <a:t>and</a:t>
            </a:r>
            <a:r>
              <a:rPr sz="1000" spc="-1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E3D00"/>
                </a:solidFill>
                <a:latin typeface="Courier New"/>
                <a:cs typeface="Courier New"/>
              </a:rPr>
              <a:t>S[j]</a:t>
            </a:r>
            <a:endParaRPr sz="10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25"/>
              </a:spcBef>
            </a:pPr>
            <a:r>
              <a:rPr sz="1000" spc="-5" dirty="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983483" y="6049390"/>
            <a:ext cx="760730" cy="236220"/>
          </a:xfrm>
          <a:custGeom>
            <a:avLst/>
            <a:gdLst/>
            <a:ahLst/>
            <a:cxnLst/>
            <a:rect l="l" t="t" r="r" b="b"/>
            <a:pathLst>
              <a:path w="760729" h="236220">
                <a:moveTo>
                  <a:pt x="685292" y="0"/>
                </a:moveTo>
                <a:lnTo>
                  <a:pt x="681863" y="9575"/>
                </a:lnTo>
                <a:lnTo>
                  <a:pt x="695503" y="15495"/>
                </a:lnTo>
                <a:lnTo>
                  <a:pt x="707262" y="23691"/>
                </a:lnTo>
                <a:lnTo>
                  <a:pt x="731117" y="61691"/>
                </a:lnTo>
                <a:lnTo>
                  <a:pt x="738886" y="116700"/>
                </a:lnTo>
                <a:lnTo>
                  <a:pt x="738024" y="137490"/>
                </a:lnTo>
                <a:lnTo>
                  <a:pt x="724916" y="188404"/>
                </a:lnTo>
                <a:lnTo>
                  <a:pt x="695698" y="220228"/>
                </a:lnTo>
                <a:lnTo>
                  <a:pt x="682244" y="226174"/>
                </a:lnTo>
                <a:lnTo>
                  <a:pt x="685292" y="235750"/>
                </a:lnTo>
                <a:lnTo>
                  <a:pt x="730279" y="208986"/>
                </a:lnTo>
                <a:lnTo>
                  <a:pt x="755618" y="159586"/>
                </a:lnTo>
                <a:lnTo>
                  <a:pt x="760476" y="117944"/>
                </a:lnTo>
                <a:lnTo>
                  <a:pt x="759241" y="96332"/>
                </a:lnTo>
                <a:lnTo>
                  <a:pt x="749438" y="58023"/>
                </a:lnTo>
                <a:lnTo>
                  <a:pt x="717295" y="15119"/>
                </a:lnTo>
                <a:lnTo>
                  <a:pt x="702341" y="6174"/>
                </a:lnTo>
                <a:lnTo>
                  <a:pt x="685292" y="0"/>
                </a:lnTo>
                <a:close/>
              </a:path>
              <a:path w="760729" h="236220">
                <a:moveTo>
                  <a:pt x="75184" y="0"/>
                </a:moveTo>
                <a:lnTo>
                  <a:pt x="30214" y="26835"/>
                </a:lnTo>
                <a:lnTo>
                  <a:pt x="4857" y="76358"/>
                </a:lnTo>
                <a:lnTo>
                  <a:pt x="0" y="117944"/>
                </a:lnTo>
                <a:lnTo>
                  <a:pt x="1214" y="139599"/>
                </a:lnTo>
                <a:lnTo>
                  <a:pt x="10929" y="177904"/>
                </a:lnTo>
                <a:lnTo>
                  <a:pt x="43021" y="220665"/>
                </a:lnTo>
                <a:lnTo>
                  <a:pt x="75184" y="235750"/>
                </a:lnTo>
                <a:lnTo>
                  <a:pt x="78232" y="226174"/>
                </a:lnTo>
                <a:lnTo>
                  <a:pt x="64775" y="220228"/>
                </a:lnTo>
                <a:lnTo>
                  <a:pt x="53165" y="211951"/>
                </a:lnTo>
                <a:lnTo>
                  <a:pt x="29338" y="173343"/>
                </a:lnTo>
                <a:lnTo>
                  <a:pt x="21463" y="116700"/>
                </a:lnTo>
                <a:lnTo>
                  <a:pt x="22342" y="96586"/>
                </a:lnTo>
                <a:lnTo>
                  <a:pt x="35433" y="46913"/>
                </a:lnTo>
                <a:lnTo>
                  <a:pt x="64936" y="15495"/>
                </a:lnTo>
                <a:lnTo>
                  <a:pt x="78486" y="9575"/>
                </a:lnTo>
                <a:lnTo>
                  <a:pt x="75184" y="0"/>
                </a:lnTo>
                <a:close/>
              </a:path>
            </a:pathLst>
          </a:custGeom>
          <a:solidFill>
            <a:srgbClr val="3E3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92955" y="6049390"/>
            <a:ext cx="760730" cy="236220"/>
          </a:xfrm>
          <a:custGeom>
            <a:avLst/>
            <a:gdLst/>
            <a:ahLst/>
            <a:cxnLst/>
            <a:rect l="l" t="t" r="r" b="b"/>
            <a:pathLst>
              <a:path w="760729" h="236220">
                <a:moveTo>
                  <a:pt x="685165" y="0"/>
                </a:moveTo>
                <a:lnTo>
                  <a:pt x="681863" y="9575"/>
                </a:lnTo>
                <a:lnTo>
                  <a:pt x="695503" y="15495"/>
                </a:lnTo>
                <a:lnTo>
                  <a:pt x="707263" y="23691"/>
                </a:lnTo>
                <a:lnTo>
                  <a:pt x="731117" y="61691"/>
                </a:lnTo>
                <a:lnTo>
                  <a:pt x="738886" y="116700"/>
                </a:lnTo>
                <a:lnTo>
                  <a:pt x="738024" y="137490"/>
                </a:lnTo>
                <a:lnTo>
                  <a:pt x="724916" y="188404"/>
                </a:lnTo>
                <a:lnTo>
                  <a:pt x="695698" y="220228"/>
                </a:lnTo>
                <a:lnTo>
                  <a:pt x="682244" y="226174"/>
                </a:lnTo>
                <a:lnTo>
                  <a:pt x="685165" y="235750"/>
                </a:lnTo>
                <a:lnTo>
                  <a:pt x="730277" y="208986"/>
                </a:lnTo>
                <a:lnTo>
                  <a:pt x="755618" y="159586"/>
                </a:lnTo>
                <a:lnTo>
                  <a:pt x="760476" y="117944"/>
                </a:lnTo>
                <a:lnTo>
                  <a:pt x="759241" y="96332"/>
                </a:lnTo>
                <a:lnTo>
                  <a:pt x="749438" y="58023"/>
                </a:lnTo>
                <a:lnTo>
                  <a:pt x="717280" y="15119"/>
                </a:lnTo>
                <a:lnTo>
                  <a:pt x="702288" y="6174"/>
                </a:lnTo>
                <a:lnTo>
                  <a:pt x="685165" y="0"/>
                </a:lnTo>
                <a:close/>
              </a:path>
              <a:path w="760729" h="236220">
                <a:moveTo>
                  <a:pt x="75184" y="0"/>
                </a:moveTo>
                <a:lnTo>
                  <a:pt x="30214" y="26835"/>
                </a:lnTo>
                <a:lnTo>
                  <a:pt x="4857" y="76358"/>
                </a:lnTo>
                <a:lnTo>
                  <a:pt x="0" y="117944"/>
                </a:lnTo>
                <a:lnTo>
                  <a:pt x="1214" y="139599"/>
                </a:lnTo>
                <a:lnTo>
                  <a:pt x="10929" y="177904"/>
                </a:lnTo>
                <a:lnTo>
                  <a:pt x="43021" y="220665"/>
                </a:lnTo>
                <a:lnTo>
                  <a:pt x="75184" y="235750"/>
                </a:lnTo>
                <a:lnTo>
                  <a:pt x="78232" y="226174"/>
                </a:lnTo>
                <a:lnTo>
                  <a:pt x="64775" y="220228"/>
                </a:lnTo>
                <a:lnTo>
                  <a:pt x="53165" y="211951"/>
                </a:lnTo>
                <a:lnTo>
                  <a:pt x="29338" y="173343"/>
                </a:lnTo>
                <a:lnTo>
                  <a:pt x="21463" y="116700"/>
                </a:lnTo>
                <a:lnTo>
                  <a:pt x="22342" y="96586"/>
                </a:lnTo>
                <a:lnTo>
                  <a:pt x="35433" y="46913"/>
                </a:lnTo>
                <a:lnTo>
                  <a:pt x="64936" y="15495"/>
                </a:lnTo>
                <a:lnTo>
                  <a:pt x="78486" y="9575"/>
                </a:lnTo>
                <a:lnTo>
                  <a:pt x="75184" y="0"/>
                </a:lnTo>
                <a:close/>
              </a:path>
            </a:pathLst>
          </a:custGeom>
          <a:solidFill>
            <a:srgbClr val="3E3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246122" y="5973876"/>
            <a:ext cx="388492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20419" algn="l"/>
                <a:tab pos="1577975" algn="l"/>
                <a:tab pos="1929764" algn="l"/>
                <a:tab pos="2686050" algn="l"/>
              </a:tabLst>
            </a:pP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2000" dirty="0">
                <a:solidFill>
                  <a:srgbClr val="3E3D00"/>
                </a:solidFill>
                <a:latin typeface="Cambria Math"/>
                <a:cs typeface="Cambria Math"/>
              </a:rPr>
              <a:t>=	𝑛</a:t>
            </a:r>
            <a:r>
              <a:rPr sz="2000" spc="40" dirty="0">
                <a:solidFill>
                  <a:srgbClr val="3E3D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3E3D00"/>
                </a:solidFill>
                <a:latin typeface="Cambria Math"/>
                <a:cs typeface="Cambria Math"/>
              </a:rPr>
              <a:t>−</a:t>
            </a:r>
            <a:r>
              <a:rPr sz="2000" spc="5" dirty="0">
                <a:solidFill>
                  <a:srgbClr val="3E3D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3E3D00"/>
                </a:solidFill>
                <a:latin typeface="Cambria Math"/>
                <a:cs typeface="Cambria Math"/>
              </a:rPr>
              <a:t>1	+	𝑛</a:t>
            </a:r>
            <a:r>
              <a:rPr sz="2000" spc="40" dirty="0">
                <a:solidFill>
                  <a:srgbClr val="3E3D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3E3D00"/>
                </a:solidFill>
                <a:latin typeface="Cambria Math"/>
                <a:cs typeface="Cambria Math"/>
              </a:rPr>
              <a:t>−</a:t>
            </a:r>
            <a:r>
              <a:rPr sz="2000" spc="5" dirty="0">
                <a:solidFill>
                  <a:srgbClr val="3E3D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3E3D00"/>
                </a:solidFill>
                <a:latin typeface="Cambria Math"/>
                <a:cs typeface="Cambria Math"/>
              </a:rPr>
              <a:t>2	+ </a:t>
            </a:r>
            <a:r>
              <a:rPr sz="2000" spc="10" dirty="0">
                <a:solidFill>
                  <a:srgbClr val="3E3D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3E3D00"/>
                </a:solidFill>
                <a:latin typeface="Cambria Math"/>
                <a:cs typeface="Cambria Math"/>
              </a:rPr>
              <a:t>…</a:t>
            </a:r>
            <a:r>
              <a:rPr sz="2000" spc="-114" dirty="0">
                <a:solidFill>
                  <a:srgbClr val="3E3D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3E3D00"/>
                </a:solidFill>
                <a:latin typeface="Cambria Math"/>
                <a:cs typeface="Cambria Math"/>
              </a:rPr>
              <a:t>+</a:t>
            </a:r>
            <a:r>
              <a:rPr sz="2000" spc="5" dirty="0">
                <a:solidFill>
                  <a:srgbClr val="3E3D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3E3D00"/>
                </a:solidFill>
                <a:latin typeface="Cambria Math"/>
                <a:cs typeface="Cambria Math"/>
              </a:rPr>
              <a:t>1</a:t>
            </a:r>
            <a:r>
              <a:rPr sz="2000" spc="114" dirty="0">
                <a:solidFill>
                  <a:srgbClr val="3E3D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3E3D00"/>
                </a:solidFill>
                <a:latin typeface="Cambria Math"/>
                <a:cs typeface="Cambria Math"/>
              </a:rPr>
              <a:t>=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243828" y="5951473"/>
            <a:ext cx="645160" cy="224154"/>
          </a:xfrm>
          <a:custGeom>
            <a:avLst/>
            <a:gdLst/>
            <a:ahLst/>
            <a:cxnLst/>
            <a:rect l="l" t="t" r="r" b="b"/>
            <a:pathLst>
              <a:path w="645159" h="224154">
                <a:moveTo>
                  <a:pt x="73660" y="6997"/>
                </a:moveTo>
                <a:lnTo>
                  <a:pt x="71247" y="0"/>
                </a:lnTo>
                <a:lnTo>
                  <a:pt x="58762" y="4521"/>
                </a:lnTo>
                <a:lnTo>
                  <a:pt x="47815" y="11049"/>
                </a:lnTo>
                <a:lnTo>
                  <a:pt x="24307" y="42392"/>
                </a:lnTo>
                <a:lnTo>
                  <a:pt x="16383" y="86156"/>
                </a:lnTo>
                <a:lnTo>
                  <a:pt x="17259" y="101981"/>
                </a:lnTo>
                <a:lnTo>
                  <a:pt x="30480" y="142125"/>
                </a:lnTo>
                <a:lnTo>
                  <a:pt x="71247" y="172224"/>
                </a:lnTo>
                <a:lnTo>
                  <a:pt x="73406" y="165239"/>
                </a:lnTo>
                <a:lnTo>
                  <a:pt x="63588" y="160896"/>
                </a:lnTo>
                <a:lnTo>
                  <a:pt x="55130" y="154851"/>
                </a:lnTo>
                <a:lnTo>
                  <a:pt x="34569" y="114249"/>
                </a:lnTo>
                <a:lnTo>
                  <a:pt x="32004" y="85255"/>
                </a:lnTo>
                <a:lnTo>
                  <a:pt x="32639" y="70561"/>
                </a:lnTo>
                <a:lnTo>
                  <a:pt x="48044" y="24968"/>
                </a:lnTo>
                <a:lnTo>
                  <a:pt x="63754" y="11328"/>
                </a:lnTo>
                <a:lnTo>
                  <a:pt x="73660" y="6997"/>
                </a:lnTo>
                <a:close/>
              </a:path>
              <a:path w="645159" h="224154">
                <a:moveTo>
                  <a:pt x="504317" y="86156"/>
                </a:moveTo>
                <a:lnTo>
                  <a:pt x="496328" y="42392"/>
                </a:lnTo>
                <a:lnTo>
                  <a:pt x="472795" y="11049"/>
                </a:lnTo>
                <a:lnTo>
                  <a:pt x="449326" y="0"/>
                </a:lnTo>
                <a:lnTo>
                  <a:pt x="446913" y="6997"/>
                </a:lnTo>
                <a:lnTo>
                  <a:pt x="456882" y="11328"/>
                </a:lnTo>
                <a:lnTo>
                  <a:pt x="465467" y="17322"/>
                </a:lnTo>
                <a:lnTo>
                  <a:pt x="486003" y="57175"/>
                </a:lnTo>
                <a:lnTo>
                  <a:pt x="488569" y="85255"/>
                </a:lnTo>
                <a:lnTo>
                  <a:pt x="487921" y="100457"/>
                </a:lnTo>
                <a:lnTo>
                  <a:pt x="478409" y="137642"/>
                </a:lnTo>
                <a:lnTo>
                  <a:pt x="447167" y="165239"/>
                </a:lnTo>
                <a:lnTo>
                  <a:pt x="449326" y="172224"/>
                </a:lnTo>
                <a:lnTo>
                  <a:pt x="482257" y="152679"/>
                </a:lnTo>
                <a:lnTo>
                  <a:pt x="500773" y="116586"/>
                </a:lnTo>
                <a:lnTo>
                  <a:pt x="503428" y="101981"/>
                </a:lnTo>
                <a:lnTo>
                  <a:pt x="504317" y="86156"/>
                </a:lnTo>
                <a:close/>
              </a:path>
              <a:path w="645159" h="224154">
                <a:moveTo>
                  <a:pt x="644652" y="207391"/>
                </a:moveTo>
                <a:lnTo>
                  <a:pt x="0" y="207391"/>
                </a:lnTo>
                <a:lnTo>
                  <a:pt x="0" y="224155"/>
                </a:lnTo>
                <a:lnTo>
                  <a:pt x="644652" y="224155"/>
                </a:lnTo>
                <a:lnTo>
                  <a:pt x="644652" y="207391"/>
                </a:lnTo>
                <a:close/>
              </a:path>
            </a:pathLst>
          </a:custGeom>
          <a:solidFill>
            <a:srgbClr val="3E3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310121" y="5893104"/>
            <a:ext cx="589915" cy="2489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50" spc="50" dirty="0">
                <a:solidFill>
                  <a:srgbClr val="3E3D00"/>
                </a:solidFill>
                <a:latin typeface="Cambria Math"/>
                <a:cs typeface="Cambria Math"/>
              </a:rPr>
              <a:t>𝑛−1</a:t>
            </a:r>
            <a:r>
              <a:rPr sz="1450" spc="210" dirty="0">
                <a:solidFill>
                  <a:srgbClr val="3E3D00"/>
                </a:solidFill>
                <a:latin typeface="Cambria Math"/>
                <a:cs typeface="Cambria Math"/>
              </a:rPr>
              <a:t> </a:t>
            </a:r>
            <a:r>
              <a:rPr sz="1450" spc="114" dirty="0">
                <a:solidFill>
                  <a:srgbClr val="3E3D00"/>
                </a:solidFill>
                <a:latin typeface="Cambria Math"/>
                <a:cs typeface="Cambria Math"/>
              </a:rPr>
              <a:t>𝑛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00621" y="6211598"/>
            <a:ext cx="133350" cy="212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50" spc="40" dirty="0">
                <a:solidFill>
                  <a:srgbClr val="3E3D00"/>
                </a:solidFill>
                <a:latin typeface="Cambria Math"/>
                <a:cs typeface="Cambria Math"/>
              </a:rPr>
              <a:t>2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spc="25" dirty="0"/>
              <a:t>74</a:t>
            </a:fld>
            <a:endParaRPr spc="25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3064" y="757554"/>
            <a:ext cx="5817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dirty="0">
                <a:uFill>
                  <a:solidFill>
                    <a:srgbClr val="2A54AA"/>
                  </a:solidFill>
                </a:uFill>
              </a:rPr>
              <a:t>교환정렬</a:t>
            </a:r>
            <a:r>
              <a:rPr spc="-365" dirty="0"/>
              <a:t> </a:t>
            </a:r>
            <a:r>
              <a:rPr dirty="0"/>
              <a:t>시간복잡도</a:t>
            </a:r>
            <a:r>
              <a:rPr spc="-365" dirty="0"/>
              <a:t> </a:t>
            </a:r>
            <a:r>
              <a:rPr dirty="0"/>
              <a:t>분석</a:t>
            </a:r>
            <a:r>
              <a:rPr dirty="0">
                <a:latin typeface="Times New Roman"/>
                <a:cs typeface="Times New Roman"/>
              </a:rPr>
              <a:t>(2)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934" y="1836724"/>
            <a:ext cx="121513" cy="130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07744" y="1692605"/>
            <a:ext cx="109791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3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단위연산</a:t>
            </a:r>
            <a:r>
              <a:rPr sz="2000" spc="-30" dirty="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50948" y="1737360"/>
            <a:ext cx="4659630" cy="28702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55"/>
              </a:lnSpc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교환하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는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연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산</a:t>
            </a:r>
            <a:r>
              <a:rPr sz="2000" spc="29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(exchange</a:t>
            </a:r>
            <a:r>
              <a:rPr sz="1600" spc="2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S[j]</a:t>
            </a:r>
            <a:r>
              <a:rPr sz="1600" spc="1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and</a:t>
            </a:r>
            <a:r>
              <a:rPr sz="1600" spc="1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S</a:t>
            </a:r>
            <a:r>
              <a:rPr sz="1600" spc="5" dirty="0">
                <a:solidFill>
                  <a:srgbClr val="3E3D00"/>
                </a:solidFill>
                <a:latin typeface="Courier New"/>
                <a:cs typeface="Courier New"/>
              </a:rPr>
              <a:t>[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i])</a:t>
            </a:r>
            <a:endParaRPr sz="1600" dirty="0">
              <a:latin typeface="Courier New"/>
              <a:cs typeface="Courier New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934" y="2176576"/>
            <a:ext cx="121513" cy="13075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934" y="2511856"/>
            <a:ext cx="121513" cy="130759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3951854" y="4117169"/>
            <a:ext cx="749935" cy="0"/>
          </a:xfrm>
          <a:custGeom>
            <a:avLst/>
            <a:gdLst/>
            <a:ahLst/>
            <a:cxnLst/>
            <a:rect l="l" t="t" r="r" b="b"/>
            <a:pathLst>
              <a:path w="749935">
                <a:moveTo>
                  <a:pt x="0" y="0"/>
                </a:moveTo>
                <a:lnTo>
                  <a:pt x="749913" y="0"/>
                </a:lnTo>
              </a:path>
            </a:pathLst>
          </a:custGeom>
          <a:ln w="10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69644" y="2003272"/>
            <a:ext cx="7045959" cy="282702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340"/>
              </a:spcBef>
            </a:pPr>
            <a:r>
              <a:rPr sz="2000" b="1" spc="-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입력</a:t>
            </a:r>
            <a:r>
              <a:rPr sz="2000" b="1" spc="-4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크</a:t>
            </a:r>
            <a:r>
              <a:rPr sz="2000" b="1" spc="-5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기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sz="2000" spc="-4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정렬할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항목의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수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endParaRPr sz="2000" dirty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240"/>
              </a:spcBef>
            </a:pPr>
            <a:r>
              <a:rPr sz="2000" b="1" u="sng" spc="-25" dirty="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에스코어 드림 3 Light" panose="020B0303030302020204" pitchFamily="34" charset="-127"/>
                <a:cs typeface="Malgun Gothic"/>
              </a:rPr>
              <a:t>최악</a:t>
            </a:r>
            <a:r>
              <a:rPr sz="2000" b="1" u="sng" dirty="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에스코어 드림 3 Light" panose="020B0303030302020204" pitchFamily="34" charset="-127"/>
                <a:cs typeface="Malgun Gothic"/>
              </a:rPr>
              <a:t>의</a:t>
            </a:r>
            <a:r>
              <a:rPr sz="2000" b="1" u="sng" spc="-285" dirty="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b="1" u="sng" spc="-25" dirty="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에스코어 드림 3 Light" panose="020B0303030302020204" pitchFamily="34" charset="-127"/>
                <a:cs typeface="Malgun Gothic"/>
              </a:rPr>
              <a:t>경</a:t>
            </a:r>
            <a:r>
              <a:rPr sz="2000" b="1" u="sng" dirty="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에스코어 드림 3 Light" panose="020B0303030302020204" pitchFamily="34" charset="-127"/>
                <a:cs typeface="Malgun Gothic"/>
              </a:rPr>
              <a:t>우</a:t>
            </a:r>
            <a:r>
              <a:rPr sz="2000" b="1" spc="-24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b="1" spc="-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분석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endParaRPr sz="2000" dirty="0">
              <a:latin typeface="Times New Roman"/>
              <a:cs typeface="Times New Roman"/>
            </a:endParaRPr>
          </a:p>
          <a:p>
            <a:pPr marL="451484" indent="-287020">
              <a:lnSpc>
                <a:spcPct val="100000"/>
              </a:lnSpc>
              <a:spcBef>
                <a:spcPts val="4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51484" algn="l"/>
                <a:tab pos="452120" algn="l"/>
              </a:tabLst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조건문의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결과에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따라서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교환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연산의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수행여부가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결정된다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451484" indent="-287020">
              <a:lnSpc>
                <a:spcPct val="100000"/>
              </a:lnSpc>
              <a:spcBef>
                <a:spcPts val="4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52120" algn="l"/>
              </a:tabLst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최악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의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경우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sz="2000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조건문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이</a:t>
            </a:r>
            <a:r>
              <a:rPr sz="2000" spc="-229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항상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참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(true)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이</a:t>
            </a:r>
            <a:r>
              <a:rPr sz="2000" spc="-25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되는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경우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 marL="1829435">
              <a:lnSpc>
                <a:spcPct val="100000"/>
              </a:lnSpc>
            </a:pP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sz="2000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입력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배열이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거꾸로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정렬되어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있는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경우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 marL="2083435">
              <a:lnSpc>
                <a:spcPct val="100000"/>
              </a:lnSpc>
              <a:spcBef>
                <a:spcPts val="465"/>
              </a:spcBef>
            </a:pPr>
            <a:r>
              <a:rPr sz="2850" i="1" spc="52" baseline="-35087" dirty="0">
                <a:latin typeface="Times New Roman"/>
                <a:cs typeface="Times New Roman"/>
              </a:rPr>
              <a:t>W</a:t>
            </a:r>
            <a:r>
              <a:rPr sz="2850" i="1" spc="-254" baseline="-35087" dirty="0">
                <a:latin typeface="Times New Roman"/>
                <a:cs typeface="Times New Roman"/>
              </a:rPr>
              <a:t> </a:t>
            </a:r>
            <a:r>
              <a:rPr sz="2850" spc="89" baseline="-35087" dirty="0">
                <a:latin typeface="Times New Roman"/>
                <a:cs typeface="Times New Roman"/>
              </a:rPr>
              <a:t>(</a:t>
            </a:r>
            <a:r>
              <a:rPr sz="2850" i="1" spc="82" baseline="-35087" dirty="0">
                <a:latin typeface="Times New Roman"/>
                <a:cs typeface="Times New Roman"/>
              </a:rPr>
              <a:t>n</a:t>
            </a:r>
            <a:r>
              <a:rPr sz="2850" spc="15" baseline="-35087" dirty="0">
                <a:latin typeface="Times New Roman"/>
                <a:cs typeface="Times New Roman"/>
              </a:rPr>
              <a:t>)</a:t>
            </a:r>
            <a:r>
              <a:rPr sz="2850" spc="-44" baseline="-35087" dirty="0">
                <a:latin typeface="Times New Roman"/>
                <a:cs typeface="Times New Roman"/>
              </a:rPr>
              <a:t> </a:t>
            </a:r>
            <a:r>
              <a:rPr sz="2850" spc="30" baseline="-35087" dirty="0">
                <a:latin typeface="Symbol"/>
                <a:cs typeface="Symbol"/>
              </a:rPr>
              <a:t></a:t>
            </a:r>
            <a:r>
              <a:rPr sz="2850" spc="172" baseline="-35087" dirty="0">
                <a:latin typeface="Times New Roman"/>
                <a:cs typeface="Times New Roman"/>
              </a:rPr>
              <a:t> </a:t>
            </a:r>
            <a:r>
              <a:rPr sz="1900" spc="60" dirty="0">
                <a:latin typeface="Times New Roman"/>
                <a:cs typeface="Times New Roman"/>
              </a:rPr>
              <a:t>(</a:t>
            </a:r>
            <a:r>
              <a:rPr sz="1900" i="1" spc="20" dirty="0">
                <a:latin typeface="Times New Roman"/>
                <a:cs typeface="Times New Roman"/>
              </a:rPr>
              <a:t>n</a:t>
            </a:r>
            <a:r>
              <a:rPr sz="1900" i="1" spc="-140" dirty="0">
                <a:latin typeface="Times New Roman"/>
                <a:cs typeface="Times New Roman"/>
              </a:rPr>
              <a:t> </a:t>
            </a:r>
            <a:r>
              <a:rPr sz="1900" spc="140" dirty="0">
                <a:latin typeface="Symbol"/>
                <a:cs typeface="Symbol"/>
              </a:rPr>
              <a:t></a:t>
            </a:r>
            <a:r>
              <a:rPr sz="1900" spc="-130" dirty="0">
                <a:latin typeface="Times New Roman"/>
                <a:cs typeface="Times New Roman"/>
              </a:rPr>
              <a:t>1</a:t>
            </a:r>
            <a:r>
              <a:rPr sz="1900" spc="65" dirty="0">
                <a:latin typeface="Times New Roman"/>
                <a:cs typeface="Times New Roman"/>
              </a:rPr>
              <a:t>)</a:t>
            </a:r>
            <a:r>
              <a:rPr sz="1900" i="1" spc="20" dirty="0">
                <a:latin typeface="Times New Roman"/>
                <a:cs typeface="Times New Roman"/>
              </a:rPr>
              <a:t>n</a:t>
            </a:r>
            <a:endParaRPr sz="1900" dirty="0">
              <a:latin typeface="Times New Roman"/>
              <a:cs typeface="Times New Roman"/>
            </a:endParaRPr>
          </a:p>
          <a:p>
            <a:pPr marR="516255" algn="ctr">
              <a:lnSpc>
                <a:spcPct val="100000"/>
              </a:lnSpc>
              <a:spcBef>
                <a:spcPts val="455"/>
              </a:spcBef>
            </a:pPr>
            <a:r>
              <a:rPr sz="1900" spc="20" dirty="0">
                <a:latin typeface="Times New Roman"/>
                <a:cs typeface="Times New Roman"/>
              </a:rPr>
              <a:t>2</a:t>
            </a:r>
            <a:endParaRPr sz="1900" dirty="0">
              <a:latin typeface="Times New Roman"/>
              <a:cs typeface="Times New Roman"/>
            </a:endParaRPr>
          </a:p>
          <a:p>
            <a:pPr marL="1458595">
              <a:lnSpc>
                <a:spcPct val="100000"/>
              </a:lnSpc>
              <a:spcBef>
                <a:spcPts val="735"/>
              </a:spcBef>
            </a:pPr>
            <a:r>
              <a:rPr sz="2000" spc="9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(예)</a:t>
            </a:r>
            <a:r>
              <a:rPr sz="2000" spc="-6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13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5,</a:t>
            </a:r>
            <a:r>
              <a:rPr sz="2000" spc="-6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13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4,</a:t>
            </a:r>
            <a:r>
              <a:rPr sz="2000" spc="-6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13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3,</a:t>
            </a:r>
            <a:r>
              <a:rPr sz="2000" spc="-4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13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2,</a:t>
            </a:r>
            <a:r>
              <a:rPr sz="2000" spc="-6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5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1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00621" y="6211598"/>
            <a:ext cx="133350" cy="212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50" spc="40" dirty="0">
                <a:solidFill>
                  <a:srgbClr val="3E3D00"/>
                </a:solidFill>
                <a:latin typeface="Cambria Math"/>
                <a:cs typeface="Cambria Math"/>
              </a:rPr>
              <a:t>2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spc="25" dirty="0"/>
              <a:t>75</a:t>
            </a:fld>
            <a:endParaRPr spc="25" dirty="0"/>
          </a:p>
        </p:txBody>
      </p:sp>
      <p:sp>
        <p:nvSpPr>
          <p:cNvPr id="10" name="object 10"/>
          <p:cNvSpPr txBox="1"/>
          <p:nvPr/>
        </p:nvSpPr>
        <p:spPr>
          <a:xfrm>
            <a:off x="2420111" y="5289803"/>
            <a:ext cx="4453255" cy="95440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25400" rIns="0" bIns="0" rtlCol="0">
            <a:spAutoFit/>
          </a:bodyPr>
          <a:lstStyle/>
          <a:p>
            <a:pPr marL="625475">
              <a:lnSpc>
                <a:spcPct val="100000"/>
              </a:lnSpc>
              <a:spcBef>
                <a:spcPts val="200"/>
              </a:spcBef>
            </a:pPr>
            <a:r>
              <a:rPr sz="1400" b="1" spc="-10" dirty="0">
                <a:solidFill>
                  <a:srgbClr val="3E3D00"/>
                </a:solidFill>
                <a:latin typeface="Courier New"/>
                <a:cs typeface="Courier New"/>
              </a:rPr>
              <a:t>for</a:t>
            </a:r>
            <a:r>
              <a:rPr sz="1400" b="1" spc="-1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3E3D00"/>
                </a:solidFill>
                <a:latin typeface="Courier New"/>
                <a:cs typeface="Courier New"/>
              </a:rPr>
              <a:t>(i=1;</a:t>
            </a:r>
            <a:r>
              <a:rPr sz="1400" spc="-3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3E3D00"/>
                </a:solidFill>
                <a:latin typeface="Courier New"/>
                <a:cs typeface="Courier New"/>
              </a:rPr>
              <a:t>i&lt;=n-1;</a:t>
            </a:r>
            <a:r>
              <a:rPr sz="1400" spc="-2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3E3D00"/>
                </a:solidFill>
                <a:latin typeface="Courier New"/>
                <a:cs typeface="Courier New"/>
              </a:rPr>
              <a:t>i++)</a:t>
            </a:r>
            <a:endParaRPr sz="1400">
              <a:latin typeface="Courier New"/>
              <a:cs typeface="Courier New"/>
            </a:endParaRPr>
          </a:p>
          <a:p>
            <a:pPr marL="944244">
              <a:lnSpc>
                <a:spcPct val="100000"/>
              </a:lnSpc>
            </a:pPr>
            <a:r>
              <a:rPr sz="1400" b="1" spc="-5" dirty="0">
                <a:solidFill>
                  <a:srgbClr val="3E3D00"/>
                </a:solidFill>
                <a:latin typeface="Courier New"/>
                <a:cs typeface="Courier New"/>
              </a:rPr>
              <a:t>for</a:t>
            </a:r>
            <a:r>
              <a:rPr sz="1400" b="1" spc="-4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3E3D00"/>
                </a:solidFill>
                <a:latin typeface="Courier New"/>
                <a:cs typeface="Courier New"/>
              </a:rPr>
              <a:t>(j=i+1;</a:t>
            </a:r>
            <a:r>
              <a:rPr sz="1400" spc="-2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3E3D00"/>
                </a:solidFill>
                <a:latin typeface="Courier New"/>
                <a:cs typeface="Courier New"/>
              </a:rPr>
              <a:t>j&lt;=n;</a:t>
            </a:r>
            <a:r>
              <a:rPr sz="1400" spc="-3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3E3D00"/>
                </a:solidFill>
                <a:latin typeface="Courier New"/>
                <a:cs typeface="Courier New"/>
              </a:rPr>
              <a:t>j++)</a:t>
            </a:r>
            <a:endParaRPr sz="1400">
              <a:latin typeface="Courier New"/>
              <a:cs typeface="Courier New"/>
            </a:endParaRPr>
          </a:p>
          <a:p>
            <a:pPr marL="1263015">
              <a:lnSpc>
                <a:spcPct val="100000"/>
              </a:lnSpc>
            </a:pPr>
            <a:r>
              <a:rPr sz="1400" b="1" spc="-5" dirty="0">
                <a:solidFill>
                  <a:srgbClr val="3E3D00"/>
                </a:solidFill>
                <a:latin typeface="Courier New"/>
                <a:cs typeface="Courier New"/>
              </a:rPr>
              <a:t>if</a:t>
            </a:r>
            <a:r>
              <a:rPr sz="1400" spc="-5" dirty="0">
                <a:solidFill>
                  <a:srgbClr val="3E3D00"/>
                </a:solidFill>
                <a:latin typeface="Courier New"/>
                <a:cs typeface="Courier New"/>
              </a:rPr>
              <a:t>(S[j]</a:t>
            </a:r>
            <a:r>
              <a:rPr sz="1400" spc="-3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3E3D00"/>
                </a:solidFill>
                <a:latin typeface="Courier New"/>
                <a:cs typeface="Courier New"/>
              </a:rPr>
              <a:t>&lt;</a:t>
            </a:r>
            <a:r>
              <a:rPr sz="1400" spc="-5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3E3D00"/>
                </a:solidFill>
                <a:latin typeface="Courier New"/>
                <a:cs typeface="Courier New"/>
              </a:rPr>
              <a:t>S[i])</a:t>
            </a:r>
            <a:endParaRPr sz="1400">
              <a:latin typeface="Courier New"/>
              <a:cs typeface="Courier New"/>
            </a:endParaRPr>
          </a:p>
          <a:p>
            <a:pPr marL="1581150">
              <a:lnSpc>
                <a:spcPct val="100000"/>
              </a:lnSpc>
            </a:pPr>
            <a:r>
              <a:rPr sz="1400" spc="-5" dirty="0">
                <a:solidFill>
                  <a:srgbClr val="3E3D00"/>
                </a:solidFill>
                <a:latin typeface="Courier New"/>
                <a:cs typeface="Courier New"/>
              </a:rPr>
              <a:t>exchange</a:t>
            </a:r>
            <a:r>
              <a:rPr sz="1400" spc="-3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3E3D00"/>
                </a:solidFill>
                <a:latin typeface="Courier New"/>
                <a:cs typeface="Courier New"/>
              </a:rPr>
              <a:t>S[i]</a:t>
            </a:r>
            <a:r>
              <a:rPr sz="1400" spc="-4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3E3D00"/>
                </a:solidFill>
                <a:latin typeface="Courier New"/>
                <a:cs typeface="Courier New"/>
              </a:rPr>
              <a:t>and</a:t>
            </a:r>
            <a:r>
              <a:rPr sz="1400" spc="-2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3E3D00"/>
                </a:solidFill>
                <a:latin typeface="Courier New"/>
                <a:cs typeface="Courier New"/>
              </a:rPr>
              <a:t>S[j]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9764" y="757554"/>
            <a:ext cx="5284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dirty="0">
                <a:uFill>
                  <a:solidFill>
                    <a:srgbClr val="2A54AA"/>
                  </a:solidFill>
                </a:uFill>
              </a:rPr>
              <a:t>행렬곱셈</a:t>
            </a:r>
            <a:r>
              <a:rPr spc="-365" dirty="0"/>
              <a:t> </a:t>
            </a:r>
            <a:r>
              <a:rPr dirty="0"/>
              <a:t>시간복잡도</a:t>
            </a:r>
            <a:r>
              <a:rPr spc="-375" dirty="0"/>
              <a:t> </a:t>
            </a:r>
            <a:r>
              <a:rPr dirty="0"/>
              <a:t>분석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934" y="2109520"/>
            <a:ext cx="121513" cy="130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07744" y="1966087"/>
            <a:ext cx="10979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단위</a:t>
            </a:r>
            <a:r>
              <a:rPr sz="2000" b="1" spc="-4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연</a:t>
            </a:r>
            <a:r>
              <a:rPr sz="2000" b="1" spc="-5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산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50948" y="2010155"/>
            <a:ext cx="3609340" cy="282129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55"/>
              </a:lnSpc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가장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안쪽</a:t>
            </a:r>
            <a:r>
              <a:rPr sz="2000" spc="24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for</a:t>
            </a:r>
            <a:r>
              <a:rPr sz="1600" spc="1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루프에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있는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곱셈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934" y="2456992"/>
            <a:ext cx="121513" cy="13075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82344" y="2283688"/>
            <a:ext cx="7476490" cy="223964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40"/>
              </a:spcBef>
            </a:pPr>
            <a:r>
              <a:rPr sz="2000" b="1" spc="-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입력</a:t>
            </a:r>
            <a:r>
              <a:rPr sz="2000" b="1" spc="-4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크</a:t>
            </a:r>
            <a:r>
              <a:rPr sz="2000" b="1" spc="-5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기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: </a:t>
            </a:r>
            <a:r>
              <a:rPr sz="2000" spc="-3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행과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열의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개수</a:t>
            </a:r>
            <a:r>
              <a:rPr sz="2000" spc="29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endParaRPr sz="200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40"/>
              </a:spcBef>
            </a:pPr>
            <a:r>
              <a:rPr sz="2000" b="1" u="sng" spc="-25" dirty="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에스코어 드림 3 Light" panose="020B0303030302020204" pitchFamily="34" charset="-127"/>
                <a:cs typeface="Malgun Gothic"/>
              </a:rPr>
              <a:t>모</a:t>
            </a:r>
            <a:r>
              <a:rPr sz="2000" b="1" u="sng" dirty="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에스코어 드림 3 Light" panose="020B0303030302020204" pitchFamily="34" charset="-127"/>
                <a:cs typeface="Malgun Gothic"/>
              </a:rPr>
              <a:t>든</a:t>
            </a:r>
            <a:r>
              <a:rPr sz="2000" b="1" u="sng" spc="-260" dirty="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b="1" u="sng" spc="-25" dirty="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에스코어 드림 3 Light" panose="020B0303030302020204" pitchFamily="34" charset="-127"/>
                <a:cs typeface="Malgun Gothic"/>
              </a:rPr>
              <a:t>경</a:t>
            </a:r>
            <a:r>
              <a:rPr sz="2000" b="1" u="sng" dirty="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에스코어 드림 3 Light" panose="020B0303030302020204" pitchFamily="34" charset="-127"/>
                <a:cs typeface="Malgun Gothic"/>
              </a:rPr>
              <a:t>우</a:t>
            </a:r>
            <a:r>
              <a:rPr sz="2000" b="1" spc="-25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b="1" spc="-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분석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endParaRPr sz="2000" dirty="0">
              <a:latin typeface="Times New Roman"/>
              <a:cs typeface="Times New Roman"/>
            </a:endParaRPr>
          </a:p>
          <a:p>
            <a:pPr marL="438784" indent="-287020">
              <a:lnSpc>
                <a:spcPct val="100000"/>
              </a:lnSpc>
              <a:spcBef>
                <a:spcPts val="440"/>
              </a:spcBef>
              <a:buClr>
                <a:srgbClr val="FF9933"/>
              </a:buClr>
              <a:buSzPct val="78125"/>
              <a:buFont typeface="Wingdings"/>
              <a:buChar char=""/>
              <a:tabLst>
                <a:tab pos="438784" algn="l"/>
                <a:tab pos="439420" algn="l"/>
              </a:tabLst>
            </a:pP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for</a:t>
            </a:r>
            <a:r>
              <a:rPr sz="1600" spc="1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2000" i="1" spc="-10" dirty="0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루프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는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항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상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번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수행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. </a:t>
            </a:r>
            <a:r>
              <a:rPr sz="2000" spc="-5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for</a:t>
            </a:r>
            <a:r>
              <a:rPr sz="1600" spc="1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루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프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한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번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수행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될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때마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다</a:t>
            </a:r>
            <a:r>
              <a:rPr sz="2000" spc="24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for</a:t>
            </a:r>
            <a:endParaRPr sz="1600" dirty="0">
              <a:latin typeface="Courier New"/>
              <a:cs typeface="Courier New"/>
            </a:endParaRPr>
          </a:p>
          <a:p>
            <a:pPr marL="438784">
              <a:lnSpc>
                <a:spcPct val="100000"/>
              </a:lnSpc>
              <a:spcBef>
                <a:spcPts val="40"/>
              </a:spcBef>
            </a:pP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j</a:t>
            </a:r>
            <a:r>
              <a:rPr sz="2000" i="1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루프는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항상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번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수행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 marL="438784" indent="-287020">
              <a:lnSpc>
                <a:spcPct val="100000"/>
              </a:lnSpc>
              <a:spcBef>
                <a:spcPts val="445"/>
              </a:spcBef>
              <a:buClr>
                <a:srgbClr val="FF9933"/>
              </a:buClr>
              <a:buSzPct val="78125"/>
              <a:buFont typeface="Wingdings"/>
              <a:buChar char=""/>
              <a:tabLst>
                <a:tab pos="438784" algn="l"/>
                <a:tab pos="439420" algn="l"/>
              </a:tabLst>
            </a:pP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for</a:t>
            </a:r>
            <a:r>
              <a:rPr sz="1600" spc="1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j</a:t>
            </a:r>
            <a:r>
              <a:rPr sz="1600" i="1" spc="10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루프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한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번</a:t>
            </a:r>
            <a:r>
              <a:rPr sz="2000" spc="-2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수행될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때마다</a:t>
            </a:r>
            <a:r>
              <a:rPr sz="2000" spc="25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for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k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루프는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항상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번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수행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 marL="1656080">
              <a:lnSpc>
                <a:spcPct val="100000"/>
              </a:lnSpc>
              <a:spcBef>
                <a:spcPts val="1380"/>
              </a:spcBef>
            </a:pPr>
            <a:r>
              <a:rPr sz="2200" i="1" spc="35" dirty="0">
                <a:latin typeface="Times New Roman"/>
                <a:cs typeface="Times New Roman"/>
              </a:rPr>
              <a:t>T</a:t>
            </a:r>
            <a:r>
              <a:rPr sz="2200" i="1" spc="-300" dirty="0">
                <a:latin typeface="Times New Roman"/>
                <a:cs typeface="Times New Roman"/>
              </a:rPr>
              <a:t> </a:t>
            </a:r>
            <a:r>
              <a:rPr sz="2200" spc="55" dirty="0">
                <a:latin typeface="Times New Roman"/>
                <a:cs typeface="Times New Roman"/>
              </a:rPr>
              <a:t>(</a:t>
            </a:r>
            <a:r>
              <a:rPr sz="2200" i="1" spc="35" dirty="0">
                <a:latin typeface="Times New Roman"/>
                <a:cs typeface="Times New Roman"/>
              </a:rPr>
              <a:t>n</a:t>
            </a:r>
            <a:r>
              <a:rPr sz="2200" spc="20" dirty="0">
                <a:latin typeface="Times New Roman"/>
                <a:cs typeface="Times New Roman"/>
              </a:rPr>
              <a:t>)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35" dirty="0">
                <a:latin typeface="Symbol"/>
                <a:cs typeface="Symbol"/>
              </a:rPr>
              <a:t>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i="1" spc="35" dirty="0">
                <a:latin typeface="Times New Roman"/>
                <a:cs typeface="Times New Roman"/>
              </a:rPr>
              <a:t>n</a:t>
            </a:r>
            <a:r>
              <a:rPr sz="2200" i="1" spc="-345" dirty="0">
                <a:latin typeface="Times New Roman"/>
                <a:cs typeface="Times New Roman"/>
              </a:rPr>
              <a:t> </a:t>
            </a:r>
            <a:r>
              <a:rPr sz="2200" spc="35" dirty="0">
                <a:latin typeface="Symbol"/>
                <a:cs typeface="Symbol"/>
              </a:rPr>
              <a:t></a:t>
            </a:r>
            <a:r>
              <a:rPr sz="2200" spc="-285" dirty="0">
                <a:latin typeface="Times New Roman"/>
                <a:cs typeface="Times New Roman"/>
              </a:rPr>
              <a:t> </a:t>
            </a:r>
            <a:r>
              <a:rPr sz="2200" i="1" spc="35" dirty="0">
                <a:latin typeface="Times New Roman"/>
                <a:cs typeface="Times New Roman"/>
              </a:rPr>
              <a:t>n</a:t>
            </a:r>
            <a:r>
              <a:rPr sz="2200" i="1" spc="-350" dirty="0">
                <a:latin typeface="Times New Roman"/>
                <a:cs typeface="Times New Roman"/>
              </a:rPr>
              <a:t> </a:t>
            </a:r>
            <a:r>
              <a:rPr sz="2200" spc="35" dirty="0">
                <a:latin typeface="Symbol"/>
                <a:cs typeface="Symbol"/>
              </a:rPr>
              <a:t></a:t>
            </a:r>
            <a:r>
              <a:rPr sz="2200" spc="-285" dirty="0">
                <a:latin typeface="Times New Roman"/>
                <a:cs typeface="Times New Roman"/>
              </a:rPr>
              <a:t> </a:t>
            </a:r>
            <a:r>
              <a:rPr sz="2200" i="1" spc="35" dirty="0">
                <a:latin typeface="Times New Roman"/>
                <a:cs typeface="Times New Roman"/>
              </a:rPr>
              <a:t>n</a:t>
            </a:r>
            <a:r>
              <a:rPr sz="2200" i="1" spc="-70" dirty="0">
                <a:latin typeface="Times New Roman"/>
                <a:cs typeface="Times New Roman"/>
              </a:rPr>
              <a:t> </a:t>
            </a:r>
            <a:r>
              <a:rPr sz="2200" spc="35" dirty="0">
                <a:latin typeface="Symbol"/>
                <a:cs typeface="Symbol"/>
              </a:rPr>
              <a:t>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i="1" spc="80" dirty="0">
                <a:latin typeface="Times New Roman"/>
                <a:cs typeface="Times New Roman"/>
              </a:rPr>
              <a:t>n</a:t>
            </a:r>
            <a:r>
              <a:rPr sz="1950" spc="15" baseline="42735" dirty="0">
                <a:latin typeface="Times New Roman"/>
                <a:cs typeface="Times New Roman"/>
              </a:rPr>
              <a:t>3</a:t>
            </a:r>
            <a:endParaRPr sz="1950" baseline="42735" dirty="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934" y="2792272"/>
            <a:ext cx="121513" cy="13075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136648" y="5047488"/>
            <a:ext cx="4572000" cy="120142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29209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229"/>
              </a:spcBef>
            </a:pPr>
            <a:r>
              <a:rPr sz="1200" b="1" dirty="0">
                <a:solidFill>
                  <a:srgbClr val="3E3D00"/>
                </a:solidFill>
                <a:latin typeface="Courier New"/>
                <a:cs typeface="Courier New"/>
              </a:rPr>
              <a:t>for</a:t>
            </a:r>
            <a:r>
              <a:rPr sz="1200" b="1" spc="-4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3E3D00"/>
                </a:solidFill>
                <a:latin typeface="Courier New"/>
                <a:cs typeface="Courier New"/>
              </a:rPr>
              <a:t>(i=1;i&lt;=n;i++)</a:t>
            </a:r>
            <a:endParaRPr sz="1200">
              <a:latin typeface="Courier New"/>
              <a:cs typeface="Courier New"/>
            </a:endParaRPr>
          </a:p>
          <a:p>
            <a:pPr marL="1103630" marR="1986280" indent="-276225">
              <a:lnSpc>
                <a:spcPct val="100000"/>
              </a:lnSpc>
            </a:pPr>
            <a:r>
              <a:rPr sz="1200" b="1" dirty="0">
                <a:solidFill>
                  <a:srgbClr val="3E3D00"/>
                </a:solidFill>
                <a:latin typeface="Courier New"/>
                <a:cs typeface="Courier New"/>
              </a:rPr>
              <a:t>for </a:t>
            </a:r>
            <a:r>
              <a:rPr sz="1200" dirty="0">
                <a:solidFill>
                  <a:srgbClr val="3E3D00"/>
                </a:solidFill>
                <a:latin typeface="Courier New"/>
                <a:cs typeface="Courier New"/>
              </a:rPr>
              <a:t>(j=1;j&lt;=n;j++){ </a:t>
            </a:r>
            <a:r>
              <a:rPr sz="1200" spc="-71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3E3D00"/>
                </a:solidFill>
                <a:latin typeface="Courier New"/>
                <a:cs typeface="Courier New"/>
              </a:rPr>
              <a:t>C[i][j]=0;</a:t>
            </a:r>
            <a:endParaRPr sz="1200">
              <a:latin typeface="Courier New"/>
              <a:cs typeface="Courier New"/>
            </a:endParaRPr>
          </a:p>
          <a:p>
            <a:pPr marL="1379855" marR="236854" indent="-276225">
              <a:lnSpc>
                <a:spcPct val="100000"/>
              </a:lnSpc>
            </a:pPr>
            <a:r>
              <a:rPr sz="1200" b="1" dirty="0">
                <a:solidFill>
                  <a:srgbClr val="3E3D00"/>
                </a:solidFill>
                <a:latin typeface="Courier New"/>
                <a:cs typeface="Courier New"/>
              </a:rPr>
              <a:t>for</a:t>
            </a:r>
            <a:r>
              <a:rPr sz="1200" b="1" spc="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3E3D00"/>
                </a:solidFill>
                <a:latin typeface="Courier New"/>
                <a:cs typeface="Courier New"/>
              </a:rPr>
              <a:t>(k=1;k&lt;=n;k++) </a:t>
            </a:r>
            <a:r>
              <a:rPr sz="1200" spc="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3E3D00"/>
                </a:solidFill>
                <a:latin typeface="Courier New"/>
                <a:cs typeface="Courier New"/>
              </a:rPr>
              <a:t>C[i][j]=C[i][j]+A[i][k]*B[k][j];</a:t>
            </a:r>
            <a:endParaRPr sz="1200">
              <a:latin typeface="Courier New"/>
              <a:cs typeface="Courier New"/>
            </a:endParaRPr>
          </a:p>
          <a:p>
            <a:pPr marL="828040">
              <a:lnSpc>
                <a:spcPct val="100000"/>
              </a:lnSpc>
              <a:spcBef>
                <a:spcPts val="25"/>
              </a:spcBef>
            </a:pPr>
            <a:r>
              <a:rPr sz="1200" dirty="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00621" y="6211598"/>
            <a:ext cx="133350" cy="212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50" spc="40" dirty="0">
                <a:solidFill>
                  <a:srgbClr val="3E3D00"/>
                </a:solidFill>
                <a:latin typeface="Cambria Math"/>
                <a:cs typeface="Cambria Math"/>
              </a:rPr>
              <a:t>2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spc="25" dirty="0"/>
              <a:t>76</a:t>
            </a:fld>
            <a:endParaRPr spc="25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0332" y="462788"/>
            <a:ext cx="6617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dirty="0">
                <a:uFill>
                  <a:solidFill>
                    <a:srgbClr val="2A54AA"/>
                  </a:solidFill>
                </a:uFill>
              </a:rPr>
              <a:t>순차검색</a:t>
            </a:r>
            <a:r>
              <a:rPr spc="-365" dirty="0"/>
              <a:t> </a:t>
            </a:r>
            <a:r>
              <a:rPr dirty="0"/>
              <a:t>시간복잡도</a:t>
            </a:r>
            <a:r>
              <a:rPr spc="-365" dirty="0"/>
              <a:t> </a:t>
            </a:r>
            <a:r>
              <a:rPr dirty="0"/>
              <a:t>분석</a:t>
            </a:r>
            <a:r>
              <a:rPr spc="-365" dirty="0"/>
              <a:t> </a:t>
            </a:r>
            <a:r>
              <a:rPr dirty="0">
                <a:latin typeface="Times New Roman"/>
                <a:cs typeface="Times New Roman"/>
              </a:rPr>
              <a:t>(</a:t>
            </a:r>
            <a:r>
              <a:rPr dirty="0"/>
              <a:t>최악</a:t>
            </a:r>
            <a:r>
              <a:rPr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3" name="object 3"/>
          <p:cNvSpPr/>
          <p:nvPr/>
        </p:nvSpPr>
        <p:spPr>
          <a:xfrm>
            <a:off x="3469004" y="1715642"/>
            <a:ext cx="1955800" cy="288290"/>
          </a:xfrm>
          <a:custGeom>
            <a:avLst/>
            <a:gdLst/>
            <a:ahLst/>
            <a:cxnLst/>
            <a:rect l="l" t="t" r="r" b="b"/>
            <a:pathLst>
              <a:path w="1955800" h="288289">
                <a:moveTo>
                  <a:pt x="1955292" y="0"/>
                </a:moveTo>
                <a:lnTo>
                  <a:pt x="0" y="0"/>
                </a:lnTo>
                <a:lnTo>
                  <a:pt x="0" y="288036"/>
                </a:lnTo>
                <a:lnTo>
                  <a:pt x="1955292" y="288036"/>
                </a:lnTo>
                <a:lnTo>
                  <a:pt x="195529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3059" y="1481251"/>
            <a:ext cx="121513" cy="13075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64793" y="1256044"/>
            <a:ext cx="7067550" cy="2028189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000" b="1" spc="-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단위</a:t>
            </a:r>
            <a:r>
              <a:rPr sz="2000" b="1" spc="-4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연</a:t>
            </a:r>
            <a:r>
              <a:rPr sz="2000" b="1" spc="-5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산</a:t>
            </a:r>
            <a:r>
              <a:rPr sz="2000" b="1" dirty="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sz="2000" b="1" spc="-4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배열의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아이템과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키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x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와</a:t>
            </a:r>
            <a:r>
              <a:rPr sz="2000" spc="-2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비교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연산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 marR="94615" algn="ctr">
              <a:lnSpc>
                <a:spcPct val="100000"/>
              </a:lnSpc>
              <a:spcBef>
                <a:spcPts val="505"/>
              </a:spcBef>
            </a:pP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(S[location]</a:t>
            </a:r>
            <a:r>
              <a:rPr sz="1600" spc="-2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!=</a:t>
            </a:r>
            <a:r>
              <a:rPr sz="1600" spc="-1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5" dirty="0">
                <a:solidFill>
                  <a:srgbClr val="3E3D00"/>
                </a:solidFill>
                <a:latin typeface="Courier New"/>
                <a:cs typeface="Courier New"/>
              </a:rPr>
              <a:t>x)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2000" b="1" spc="-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입력</a:t>
            </a:r>
            <a:r>
              <a:rPr sz="2000" b="1" spc="-3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크</a:t>
            </a:r>
            <a:r>
              <a:rPr sz="2000" b="1" spc="-5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기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sz="2000" spc="-4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배열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안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에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있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는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아이템의</a:t>
            </a:r>
            <a:r>
              <a:rPr sz="2000" spc="-229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수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b="1" u="sng" spc="-25" dirty="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에스코어 드림 3 Light" panose="020B0303030302020204" pitchFamily="34" charset="-127"/>
                <a:cs typeface="Malgun Gothic"/>
              </a:rPr>
              <a:t>최악</a:t>
            </a:r>
            <a:r>
              <a:rPr sz="2000" b="1" u="sng" dirty="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에스코어 드림 3 Light" panose="020B0303030302020204" pitchFamily="34" charset="-127"/>
                <a:cs typeface="Malgun Gothic"/>
              </a:rPr>
              <a:t>의</a:t>
            </a:r>
            <a:r>
              <a:rPr sz="2000" b="1" u="sng" spc="-285" dirty="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b="1" u="sng" spc="-25" dirty="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에스코어 드림 3 Light" panose="020B0303030302020204" pitchFamily="34" charset="-127"/>
                <a:cs typeface="Malgun Gothic"/>
              </a:rPr>
              <a:t>경</a:t>
            </a:r>
            <a:r>
              <a:rPr sz="2000" b="1" u="sng" dirty="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에스코어 드림 3 Light" panose="020B0303030302020204" pitchFamily="34" charset="-127"/>
                <a:cs typeface="Malgun Gothic"/>
              </a:rPr>
              <a:t>우</a:t>
            </a:r>
            <a:r>
              <a:rPr sz="2000" b="1" spc="-23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분석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endParaRPr sz="2000" dirty="0">
              <a:latin typeface="Times New Roman"/>
              <a:cs typeface="Times New Roman"/>
            </a:endParaRPr>
          </a:p>
          <a:p>
            <a:pPr marL="413384" marR="5080" indent="-287020">
              <a:lnSpc>
                <a:spcPts val="2160"/>
              </a:lnSpc>
              <a:spcBef>
                <a:spcPts val="515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  <a:tab pos="414020" algn="l"/>
              </a:tabLst>
            </a:pP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x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가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배열의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마지막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아이템이거나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sz="2000" spc="-3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x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가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배열에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없는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경우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단위  연산이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번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수행된다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3059" y="2151811"/>
            <a:ext cx="121513" cy="13075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3059" y="2487091"/>
            <a:ext cx="121513" cy="13075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79093" y="3288233"/>
            <a:ext cx="113982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따라서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00621" y="6211598"/>
            <a:ext cx="133350" cy="212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50" spc="40" dirty="0">
                <a:solidFill>
                  <a:srgbClr val="3E3D00"/>
                </a:solidFill>
                <a:latin typeface="Cambria Math"/>
                <a:cs typeface="Cambria Math"/>
              </a:rPr>
              <a:t>2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spc="25" dirty="0"/>
              <a:t>77</a:t>
            </a:fld>
            <a:endParaRPr spc="25" dirty="0"/>
          </a:p>
        </p:txBody>
      </p:sp>
      <p:sp>
        <p:nvSpPr>
          <p:cNvPr id="9" name="object 9"/>
          <p:cNvSpPr txBox="1"/>
          <p:nvPr/>
        </p:nvSpPr>
        <p:spPr>
          <a:xfrm>
            <a:off x="2414280" y="3225949"/>
            <a:ext cx="58547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40" dirty="0">
                <a:latin typeface="Times New Roman"/>
                <a:cs typeface="Times New Roman"/>
              </a:rPr>
              <a:t>W</a:t>
            </a:r>
            <a:r>
              <a:rPr sz="2000" i="1" spc="-240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(</a:t>
            </a:r>
            <a:r>
              <a:rPr sz="2000" i="1" spc="25" dirty="0">
                <a:latin typeface="Times New Roman"/>
                <a:cs typeface="Times New Roman"/>
              </a:rPr>
              <a:t>n</a:t>
            </a:r>
            <a:r>
              <a:rPr sz="2000" spc="15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5255" y="3857244"/>
            <a:ext cx="7286625" cy="822660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12636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94"/>
              </a:spcBef>
            </a:pP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순차검색</a:t>
            </a:r>
            <a:r>
              <a:rPr sz="1800" spc="-2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알고리즘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의</a:t>
            </a:r>
            <a:r>
              <a:rPr sz="1800" spc="-18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경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우</a:t>
            </a:r>
            <a:r>
              <a:rPr sz="1800" spc="-18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입력배열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의</a:t>
            </a:r>
            <a:r>
              <a:rPr sz="1800" spc="-19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값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에</a:t>
            </a:r>
            <a:r>
              <a:rPr sz="1800" spc="-18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따라서</a:t>
            </a:r>
            <a:endParaRPr sz="1800" dirty="0">
              <a:latin typeface="에스코어 드림 3 Light" panose="020B0303030302020204" pitchFamily="34" charset="-127"/>
              <a:cs typeface="Malgun Gothic"/>
            </a:endParaRPr>
          </a:p>
          <a:p>
            <a:pPr marL="91440">
              <a:lnSpc>
                <a:spcPct val="100000"/>
              </a:lnSpc>
              <a:spcBef>
                <a:spcPts val="1085"/>
              </a:spcBef>
            </a:pP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검색하는</a:t>
            </a:r>
            <a:r>
              <a:rPr sz="1800" spc="-19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횟수가</a:t>
            </a:r>
            <a:r>
              <a:rPr sz="1800" spc="-18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달라지므</a:t>
            </a:r>
            <a:r>
              <a:rPr sz="1800" spc="-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로</a:t>
            </a:r>
            <a:r>
              <a:rPr sz="1800" dirty="0">
                <a:solidFill>
                  <a:srgbClr val="3E3D00"/>
                </a:solidFill>
                <a:latin typeface="Times New Roman"/>
                <a:cs typeface="Times New Roman"/>
              </a:rPr>
              <a:t>, 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모든</a:t>
            </a:r>
            <a:r>
              <a:rPr sz="1800" spc="-18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경우</a:t>
            </a:r>
            <a:r>
              <a:rPr sz="1800" spc="-19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분석은</a:t>
            </a:r>
            <a:r>
              <a:rPr sz="1800" spc="-18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불가능하다</a:t>
            </a:r>
            <a:r>
              <a:rPr sz="1800" dirty="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18360" y="5050535"/>
            <a:ext cx="4860290" cy="117094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26034" rIns="0" bIns="0" rtlCol="0">
            <a:spAutoFit/>
          </a:bodyPr>
          <a:lstStyle/>
          <a:p>
            <a:pPr marL="198120">
              <a:lnSpc>
                <a:spcPct val="100000"/>
              </a:lnSpc>
              <a:spcBef>
                <a:spcPts val="204"/>
              </a:spcBef>
            </a:pPr>
            <a:r>
              <a:rPr sz="1400" spc="-5" dirty="0">
                <a:solidFill>
                  <a:srgbClr val="3E3D00"/>
                </a:solidFill>
                <a:latin typeface="Courier New"/>
                <a:cs typeface="Courier New"/>
              </a:rPr>
              <a:t>location</a:t>
            </a:r>
            <a:r>
              <a:rPr sz="1400" spc="-4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sz="1400" spc="-4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3E3D00"/>
                </a:solidFill>
                <a:latin typeface="Courier New"/>
                <a:cs typeface="Courier New"/>
              </a:rPr>
              <a:t>1;</a:t>
            </a:r>
            <a:endParaRPr sz="1400">
              <a:latin typeface="Courier New"/>
              <a:cs typeface="Courier New"/>
            </a:endParaRPr>
          </a:p>
          <a:p>
            <a:pPr marL="1262380" marR="184785" indent="-957580">
              <a:lnSpc>
                <a:spcPct val="100000"/>
              </a:lnSpc>
            </a:pPr>
            <a:r>
              <a:rPr sz="1400" b="1" spc="-5" dirty="0">
                <a:solidFill>
                  <a:srgbClr val="3E3D00"/>
                </a:solidFill>
                <a:latin typeface="Courier New"/>
                <a:cs typeface="Courier New"/>
              </a:rPr>
              <a:t>while </a:t>
            </a:r>
            <a:r>
              <a:rPr sz="1400" spc="-5" dirty="0">
                <a:solidFill>
                  <a:srgbClr val="3E3D00"/>
                </a:solidFill>
                <a:latin typeface="Courier New"/>
                <a:cs typeface="Courier New"/>
              </a:rPr>
              <a:t>(location &lt;= </a:t>
            </a:r>
            <a:r>
              <a:rPr sz="1400" dirty="0">
                <a:solidFill>
                  <a:srgbClr val="3E3D00"/>
                </a:solidFill>
                <a:latin typeface="Courier New"/>
                <a:cs typeface="Courier New"/>
              </a:rPr>
              <a:t>n </a:t>
            </a:r>
            <a:r>
              <a:rPr sz="1400" spc="-5" dirty="0">
                <a:solidFill>
                  <a:srgbClr val="3E3D00"/>
                </a:solidFill>
                <a:latin typeface="Courier New"/>
                <a:cs typeface="Courier New"/>
              </a:rPr>
              <a:t>&amp;&amp; S[location] </a:t>
            </a:r>
            <a:r>
              <a:rPr sz="1400" spc="-10" dirty="0">
                <a:solidFill>
                  <a:srgbClr val="3E3D00"/>
                </a:solidFill>
                <a:latin typeface="Courier New"/>
                <a:cs typeface="Courier New"/>
              </a:rPr>
              <a:t>!= x) </a:t>
            </a:r>
            <a:r>
              <a:rPr sz="1400" spc="-83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3E3D00"/>
                </a:solidFill>
                <a:latin typeface="Courier New"/>
                <a:cs typeface="Courier New"/>
              </a:rPr>
              <a:t>location++;</a:t>
            </a:r>
            <a:endParaRPr sz="1400">
              <a:latin typeface="Courier New"/>
              <a:cs typeface="Courier New"/>
            </a:endParaRPr>
          </a:p>
          <a:p>
            <a:pPr marL="304800">
              <a:lnSpc>
                <a:spcPct val="100000"/>
              </a:lnSpc>
            </a:pPr>
            <a:r>
              <a:rPr sz="1400" b="1" spc="-5" dirty="0">
                <a:solidFill>
                  <a:srgbClr val="3E3D00"/>
                </a:solidFill>
                <a:latin typeface="Courier New"/>
                <a:cs typeface="Courier New"/>
              </a:rPr>
              <a:t>if</a:t>
            </a:r>
            <a:r>
              <a:rPr sz="1400" b="1" spc="-2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3E3D00"/>
                </a:solidFill>
                <a:latin typeface="Courier New"/>
                <a:cs typeface="Courier New"/>
              </a:rPr>
              <a:t>(location</a:t>
            </a:r>
            <a:r>
              <a:rPr sz="1400" spc="-2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3E3D00"/>
                </a:solidFill>
                <a:latin typeface="Courier New"/>
                <a:cs typeface="Courier New"/>
              </a:rPr>
              <a:t>&gt;</a:t>
            </a:r>
            <a:r>
              <a:rPr sz="1400" spc="-1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3E3D00"/>
                </a:solidFill>
                <a:latin typeface="Courier New"/>
                <a:cs typeface="Courier New"/>
              </a:rPr>
              <a:t>n)</a:t>
            </a:r>
            <a:endParaRPr sz="1400">
              <a:latin typeface="Courier New"/>
              <a:cs typeface="Courier New"/>
            </a:endParaRPr>
          </a:p>
          <a:p>
            <a:pPr marL="1156970">
              <a:lnSpc>
                <a:spcPct val="100000"/>
              </a:lnSpc>
              <a:spcBef>
                <a:spcPts val="25"/>
              </a:spcBef>
            </a:pPr>
            <a:r>
              <a:rPr sz="1400" spc="-5" dirty="0">
                <a:solidFill>
                  <a:srgbClr val="3E3D00"/>
                </a:solidFill>
                <a:latin typeface="Courier New"/>
                <a:cs typeface="Courier New"/>
              </a:rPr>
              <a:t>location</a:t>
            </a:r>
            <a:r>
              <a:rPr sz="1400" spc="-4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sz="1400" spc="-5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3E3D00"/>
                </a:solidFill>
                <a:latin typeface="Courier New"/>
                <a:cs typeface="Courier New"/>
              </a:rPr>
              <a:t>0;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69734" y="6236320"/>
            <a:ext cx="2294255" cy="58420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R="536575" algn="r">
              <a:lnSpc>
                <a:spcPct val="100000"/>
              </a:lnSpc>
              <a:spcBef>
                <a:spcPts val="509"/>
              </a:spcBef>
            </a:pPr>
            <a:r>
              <a:rPr sz="1300" spc="2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77</a:t>
            </a:r>
            <a:endParaRPr sz="1300" dirty="0">
              <a:latin typeface="에스코어 드림 3 Light" panose="020B0303030302020204" pitchFamily="34" charset="-127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0" dirty="0">
                <a:solidFill>
                  <a:srgbClr val="D10729"/>
                </a:solidFill>
                <a:latin typeface="Times New Roman"/>
                <a:cs typeface="Times New Roman"/>
              </a:rPr>
              <a:t>(</a:t>
            </a:r>
            <a:r>
              <a:rPr sz="1600" spc="-5" dirty="0">
                <a:solidFill>
                  <a:srgbClr val="D10729"/>
                </a:solidFill>
                <a:latin typeface="에스코어 드림 3 Light" panose="020B0303030302020204" pitchFamily="34" charset="-127"/>
                <a:cs typeface="Malgun Gothic"/>
              </a:rPr>
              <a:t>다음</a:t>
            </a:r>
            <a:r>
              <a:rPr sz="1600" spc="-145" dirty="0">
                <a:solidFill>
                  <a:srgbClr val="D10729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spc="-5" dirty="0">
                <a:solidFill>
                  <a:srgbClr val="D10729"/>
                </a:solidFill>
                <a:latin typeface="에스코어 드림 3 Light" panose="020B0303030302020204" pitchFamily="34" charset="-127"/>
                <a:cs typeface="Malgun Gothic"/>
              </a:rPr>
              <a:t>슬라이드에서</a:t>
            </a:r>
            <a:r>
              <a:rPr sz="1600" spc="-145" dirty="0">
                <a:solidFill>
                  <a:srgbClr val="D10729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spc="-5" dirty="0">
                <a:solidFill>
                  <a:srgbClr val="D10729"/>
                </a:solidFill>
                <a:latin typeface="에스코어 드림 3 Light" panose="020B0303030302020204" pitchFamily="34" charset="-127"/>
                <a:cs typeface="Malgun Gothic"/>
              </a:rPr>
              <a:t>계속</a:t>
            </a:r>
            <a:r>
              <a:rPr sz="1600" spc="-5" dirty="0">
                <a:solidFill>
                  <a:srgbClr val="D10729"/>
                </a:solidFill>
                <a:latin typeface="Times New Roman"/>
                <a:cs typeface="Times New Roman"/>
              </a:rPr>
              <a:t>)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63777" y="408559"/>
            <a:ext cx="6617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dirty="0">
                <a:uFill>
                  <a:solidFill>
                    <a:srgbClr val="2A54AA"/>
                  </a:solidFill>
                </a:uFill>
              </a:rPr>
              <a:t>순차검색</a:t>
            </a:r>
            <a:r>
              <a:rPr spc="-365" dirty="0"/>
              <a:t> </a:t>
            </a:r>
            <a:r>
              <a:rPr dirty="0"/>
              <a:t>시간복잡도</a:t>
            </a:r>
            <a:r>
              <a:rPr spc="-365" dirty="0"/>
              <a:t> </a:t>
            </a:r>
            <a:r>
              <a:rPr dirty="0"/>
              <a:t>분석</a:t>
            </a:r>
            <a:r>
              <a:rPr spc="-370" dirty="0"/>
              <a:t> </a:t>
            </a:r>
            <a:r>
              <a:rPr dirty="0">
                <a:latin typeface="Times New Roman"/>
                <a:cs typeface="Times New Roman"/>
              </a:rPr>
              <a:t>(</a:t>
            </a:r>
            <a:r>
              <a:rPr dirty="0"/>
              <a:t>평균</a:t>
            </a:r>
            <a:r>
              <a:rPr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4" name="object 4"/>
          <p:cNvSpPr/>
          <p:nvPr/>
        </p:nvSpPr>
        <p:spPr>
          <a:xfrm>
            <a:off x="2449067" y="1740407"/>
            <a:ext cx="1955800" cy="287020"/>
          </a:xfrm>
          <a:custGeom>
            <a:avLst/>
            <a:gdLst/>
            <a:ahLst/>
            <a:cxnLst/>
            <a:rect l="l" t="t" r="r" b="b"/>
            <a:pathLst>
              <a:path w="1955800" h="287019">
                <a:moveTo>
                  <a:pt x="1955292" y="0"/>
                </a:moveTo>
                <a:lnTo>
                  <a:pt x="0" y="0"/>
                </a:lnTo>
                <a:lnTo>
                  <a:pt x="0" y="286512"/>
                </a:lnTo>
                <a:lnTo>
                  <a:pt x="1955292" y="286512"/>
                </a:lnTo>
                <a:lnTo>
                  <a:pt x="195529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934" y="1542592"/>
            <a:ext cx="121513" cy="13075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07744" y="1344513"/>
            <a:ext cx="5064760" cy="178816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000" b="1" spc="-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단위</a:t>
            </a:r>
            <a:r>
              <a:rPr sz="2000" b="1" spc="-4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연</a:t>
            </a:r>
            <a:r>
              <a:rPr sz="2000" b="1" spc="-5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산</a:t>
            </a:r>
            <a:r>
              <a:rPr sz="2000" spc="229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:</a:t>
            </a:r>
            <a:r>
              <a:rPr sz="2000" spc="-8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배열의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아이템과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키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x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와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비교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연산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 marL="1219200">
              <a:lnSpc>
                <a:spcPct val="100000"/>
              </a:lnSpc>
              <a:spcBef>
                <a:spcPts val="340"/>
              </a:spcBef>
            </a:pP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(S[location]</a:t>
            </a:r>
            <a:r>
              <a:rPr sz="1600" spc="1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!=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20" dirty="0">
                <a:solidFill>
                  <a:srgbClr val="3E3D00"/>
                </a:solidFill>
                <a:latin typeface="Courier New"/>
                <a:cs typeface="Courier New"/>
              </a:rPr>
              <a:t>x)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000" b="1" spc="-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입력</a:t>
            </a:r>
            <a:r>
              <a:rPr sz="2000" b="1" spc="-4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크</a:t>
            </a:r>
            <a:r>
              <a:rPr sz="2000" b="1" spc="-5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기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sz="2000" spc="-4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배열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안에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있는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아이템의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수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평균</a:t>
            </a:r>
            <a:r>
              <a:rPr sz="2000" b="1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의</a:t>
            </a:r>
            <a:r>
              <a:rPr sz="2000" b="1" spc="-28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b="1" spc="-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경</a:t>
            </a:r>
            <a:r>
              <a:rPr sz="2000" b="1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우</a:t>
            </a:r>
            <a:r>
              <a:rPr sz="2000" b="1" spc="-26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분석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endParaRPr sz="2000" dirty="0">
              <a:latin typeface="Times New Roman"/>
              <a:cs typeface="Times New Roman"/>
            </a:endParaRPr>
          </a:p>
          <a:p>
            <a:pPr marL="413384" indent="-287020">
              <a:lnSpc>
                <a:spcPct val="100000"/>
              </a:lnSpc>
              <a:spcBef>
                <a:spcPts val="4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  <a:tab pos="414020" algn="l"/>
              </a:tabLst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배열의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아이템이</a:t>
            </a:r>
            <a:r>
              <a:rPr sz="2000" spc="-229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모두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다르다고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가정한다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934" y="2213152"/>
            <a:ext cx="121513" cy="13075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934" y="2578912"/>
            <a:ext cx="121513" cy="13075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222044" y="3218510"/>
            <a:ext cx="1854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9933"/>
                </a:solidFill>
                <a:latin typeface="Wingdings"/>
                <a:cs typeface="Wingdings"/>
              </a:rPr>
              <a:t></a:t>
            </a:r>
            <a:endParaRPr sz="16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21205" y="3207139"/>
            <a:ext cx="699135" cy="282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90"/>
              </a:lnSpc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경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우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07412" y="3166694"/>
            <a:ext cx="37655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x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가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배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열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S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안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에</a:t>
            </a:r>
            <a:r>
              <a:rPr sz="2000" spc="-229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있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는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경우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만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고려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9194" y="4569028"/>
            <a:ext cx="10820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2A54AA"/>
              </a:buClr>
              <a:buSzPct val="80000"/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따라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서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370767" y="3551185"/>
            <a:ext cx="235585" cy="334645"/>
          </a:xfrm>
          <a:custGeom>
            <a:avLst/>
            <a:gdLst/>
            <a:ahLst/>
            <a:cxnLst/>
            <a:rect l="l" t="t" r="r" b="b"/>
            <a:pathLst>
              <a:path w="235584" h="334645">
                <a:moveTo>
                  <a:pt x="235005" y="0"/>
                </a:moveTo>
                <a:lnTo>
                  <a:pt x="0" y="334352"/>
                </a:lnTo>
              </a:path>
            </a:pathLst>
          </a:custGeom>
          <a:ln w="90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641094" y="3472662"/>
            <a:ext cx="6691630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47980" indent="-297815">
              <a:lnSpc>
                <a:spcPct val="100000"/>
              </a:lnSpc>
              <a:spcBef>
                <a:spcPts val="580"/>
              </a:spcBef>
              <a:buClr>
                <a:srgbClr val="2A54AA"/>
              </a:buClr>
              <a:buSzPct val="84210"/>
              <a:buFont typeface="Wingdings"/>
              <a:buChar char=""/>
              <a:tabLst>
                <a:tab pos="347980" algn="l"/>
                <a:tab pos="348615" algn="l"/>
                <a:tab pos="1296035" algn="l"/>
              </a:tabLst>
            </a:pPr>
            <a:r>
              <a:rPr sz="2850" spc="44" baseline="1461" dirty="0">
                <a:latin typeface="Times New Roman"/>
                <a:cs typeface="Times New Roman"/>
              </a:rPr>
              <a:t>1</a:t>
            </a:r>
            <a:r>
              <a:rPr sz="2850" spc="-382" baseline="1461" dirty="0">
                <a:latin typeface="Times New Roman"/>
                <a:cs typeface="Times New Roman"/>
              </a:rPr>
              <a:t> </a:t>
            </a:r>
            <a:r>
              <a:rPr sz="2850" spc="44" baseline="1461" dirty="0">
                <a:latin typeface="Symbol"/>
                <a:cs typeface="Symbol"/>
              </a:rPr>
              <a:t></a:t>
            </a:r>
            <a:r>
              <a:rPr sz="2850" spc="-89" baseline="1461" dirty="0">
                <a:latin typeface="Times New Roman"/>
                <a:cs typeface="Times New Roman"/>
              </a:rPr>
              <a:t> </a:t>
            </a:r>
            <a:r>
              <a:rPr sz="2850" i="1" spc="37" baseline="1461" dirty="0">
                <a:latin typeface="Times New Roman"/>
                <a:cs typeface="Times New Roman"/>
              </a:rPr>
              <a:t>k</a:t>
            </a:r>
            <a:r>
              <a:rPr sz="2850" i="1" baseline="1461" dirty="0"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에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대해서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x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가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배열의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번째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있을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확률</a:t>
            </a:r>
            <a:r>
              <a:rPr sz="2000" spc="4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550" spc="22" baseline="8169" dirty="0">
                <a:latin typeface="Symbol"/>
                <a:cs typeface="Symbol"/>
              </a:rPr>
              <a:t></a:t>
            </a:r>
            <a:r>
              <a:rPr sz="2550" spc="202" baseline="8169" dirty="0">
                <a:latin typeface="Times New Roman"/>
                <a:cs typeface="Times New Roman"/>
              </a:rPr>
              <a:t> </a:t>
            </a:r>
            <a:r>
              <a:rPr sz="2550" spc="120" baseline="21241" dirty="0">
                <a:latin typeface="Times New Roman"/>
                <a:cs typeface="Times New Roman"/>
              </a:rPr>
              <a:t>1</a:t>
            </a:r>
            <a:r>
              <a:rPr sz="2550" i="1" spc="22" baseline="-21241" dirty="0">
                <a:latin typeface="Times New Roman"/>
                <a:cs typeface="Times New Roman"/>
              </a:rPr>
              <a:t>n</a:t>
            </a:r>
            <a:endParaRPr sz="2550" baseline="-21241" dirty="0">
              <a:latin typeface="Times New Roman"/>
              <a:cs typeface="Times New Roman"/>
            </a:endParaRPr>
          </a:p>
          <a:p>
            <a:pPr marL="279400" indent="-228600">
              <a:lnSpc>
                <a:spcPct val="100000"/>
              </a:lnSpc>
              <a:spcBef>
                <a:spcPts val="480"/>
              </a:spcBef>
              <a:buClr>
                <a:srgbClr val="2A54AA"/>
              </a:buClr>
              <a:buSzPct val="80000"/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x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가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배열의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번째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있다면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sz="2000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이를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찾기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위해서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수행하는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단위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75232" y="3140964"/>
            <a:ext cx="721360" cy="300082"/>
          </a:xfrm>
          <a:prstGeom prst="rect">
            <a:avLst/>
          </a:prstGeom>
          <a:solidFill>
            <a:srgbClr val="FFFF1A"/>
          </a:solidFill>
        </p:spPr>
        <p:txBody>
          <a:bodyPr vert="horz" wrap="square" lIns="0" tIns="5334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420"/>
              </a:spcBef>
            </a:pP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경우</a:t>
            </a:r>
            <a:r>
              <a:rPr sz="1600" spc="-5" dirty="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07794" y="4165870"/>
            <a:ext cx="1544955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연산의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횟수</a:t>
            </a:r>
            <a:r>
              <a:rPr sz="2000" spc="-26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3450" spc="-390" baseline="-3623" dirty="0">
                <a:latin typeface="Symbol"/>
                <a:cs typeface="Symbol"/>
              </a:rPr>
              <a:t></a:t>
            </a:r>
            <a:endParaRPr sz="3450" baseline="-3623" dirty="0">
              <a:latin typeface="Symbol"/>
              <a:cs typeface="Symbo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499879" y="4798059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680" y="0"/>
                </a:lnTo>
              </a:path>
            </a:pathLst>
          </a:custGeom>
          <a:ln w="108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18557" y="4798059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149" y="0"/>
                </a:lnTo>
              </a:path>
            </a:pathLst>
          </a:custGeom>
          <a:ln w="108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90185" y="4798059"/>
            <a:ext cx="159385" cy="0"/>
          </a:xfrm>
          <a:custGeom>
            <a:avLst/>
            <a:gdLst/>
            <a:ahLst/>
            <a:cxnLst/>
            <a:rect l="l" t="t" r="r" b="b"/>
            <a:pathLst>
              <a:path w="159385">
                <a:moveTo>
                  <a:pt x="0" y="0"/>
                </a:moveTo>
                <a:lnTo>
                  <a:pt x="158828" y="0"/>
                </a:lnTo>
              </a:path>
            </a:pathLst>
          </a:custGeom>
          <a:ln w="108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64324" y="4798059"/>
            <a:ext cx="778510" cy="0"/>
          </a:xfrm>
          <a:custGeom>
            <a:avLst/>
            <a:gdLst/>
            <a:ahLst/>
            <a:cxnLst/>
            <a:rect l="l" t="t" r="r" b="b"/>
            <a:pathLst>
              <a:path w="778509">
                <a:moveTo>
                  <a:pt x="0" y="0"/>
                </a:moveTo>
                <a:lnTo>
                  <a:pt x="778218" y="0"/>
                </a:lnTo>
              </a:path>
            </a:pathLst>
          </a:custGeom>
          <a:ln w="108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14123" y="4798059"/>
            <a:ext cx="466725" cy="0"/>
          </a:xfrm>
          <a:custGeom>
            <a:avLst/>
            <a:gdLst/>
            <a:ahLst/>
            <a:cxnLst/>
            <a:rect l="l" t="t" r="r" b="b"/>
            <a:pathLst>
              <a:path w="466725">
                <a:moveTo>
                  <a:pt x="0" y="0"/>
                </a:moveTo>
                <a:lnTo>
                  <a:pt x="466718" y="0"/>
                </a:lnTo>
              </a:path>
            </a:pathLst>
          </a:custGeom>
          <a:ln w="108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477386" y="4379014"/>
            <a:ext cx="3566160" cy="7461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30"/>
              </a:spcBef>
              <a:tabLst>
                <a:tab pos="555625" algn="l"/>
                <a:tab pos="1216660" algn="l"/>
              </a:tabLst>
            </a:pPr>
            <a:r>
              <a:rPr sz="2000" spc="15" dirty="0">
                <a:latin typeface="Times New Roman"/>
                <a:cs typeface="Times New Roman"/>
              </a:rPr>
              <a:t>1	1	</a:t>
            </a:r>
            <a:r>
              <a:rPr sz="3000" i="1" spc="15" baseline="-34722" dirty="0">
                <a:latin typeface="Times New Roman"/>
                <a:cs typeface="Times New Roman"/>
              </a:rPr>
              <a:t>k</a:t>
            </a:r>
            <a:r>
              <a:rPr sz="3000" i="1" spc="157" baseline="-34722" dirty="0">
                <a:latin typeface="Times New Roman"/>
                <a:cs typeface="Times New Roman"/>
              </a:rPr>
              <a:t> </a:t>
            </a:r>
            <a:r>
              <a:rPr sz="3000" spc="22" baseline="-34722" dirty="0">
                <a:latin typeface="Symbol"/>
                <a:cs typeface="Symbol"/>
              </a:rPr>
              <a:t></a:t>
            </a:r>
            <a:r>
              <a:rPr sz="3000" spc="157" baseline="-34722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1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3000" spc="22" baseline="-34722" dirty="0">
                <a:latin typeface="Symbol"/>
                <a:cs typeface="Symbol"/>
              </a:rPr>
              <a:t></a:t>
            </a:r>
            <a:r>
              <a:rPr sz="3000" spc="-97" baseline="-34722" dirty="0">
                <a:latin typeface="Times New Roman"/>
                <a:cs typeface="Times New Roman"/>
              </a:rPr>
              <a:t> </a:t>
            </a:r>
            <a:r>
              <a:rPr sz="2000" i="1" spc="35" dirty="0">
                <a:latin typeface="Times New Roman"/>
                <a:cs typeface="Times New Roman"/>
              </a:rPr>
              <a:t>n</a:t>
            </a:r>
            <a:r>
              <a:rPr sz="2000" spc="55" dirty="0">
                <a:latin typeface="Times New Roman"/>
                <a:cs typeface="Times New Roman"/>
              </a:rPr>
              <a:t>(</a:t>
            </a:r>
            <a:r>
              <a:rPr sz="2000" i="1" spc="15" dirty="0">
                <a:latin typeface="Times New Roman"/>
                <a:cs typeface="Times New Roman"/>
              </a:rPr>
              <a:t>n</a:t>
            </a:r>
            <a:r>
              <a:rPr sz="2000" i="1" spc="-165" dirty="0">
                <a:latin typeface="Times New Roman"/>
                <a:cs typeface="Times New Roman"/>
              </a:rPr>
              <a:t> </a:t>
            </a:r>
            <a:r>
              <a:rPr sz="2000" spc="160" dirty="0">
                <a:latin typeface="Symbol"/>
                <a:cs typeface="Symbol"/>
              </a:rPr>
              <a:t></a:t>
            </a:r>
            <a:r>
              <a:rPr sz="2000" spc="-155" dirty="0">
                <a:latin typeface="Times New Roman"/>
                <a:cs typeface="Times New Roman"/>
              </a:rPr>
              <a:t>1</a:t>
            </a:r>
            <a:r>
              <a:rPr sz="2000" spc="10" dirty="0">
                <a:latin typeface="Times New Roman"/>
                <a:cs typeface="Times New Roman"/>
              </a:rPr>
              <a:t>)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3000" spc="22" baseline="-34722" dirty="0">
                <a:latin typeface="Symbol"/>
                <a:cs typeface="Symbol"/>
              </a:rPr>
              <a:t></a:t>
            </a:r>
            <a:r>
              <a:rPr sz="3000" spc="187" baseline="-34722" dirty="0">
                <a:latin typeface="Times New Roman"/>
                <a:cs typeface="Times New Roman"/>
              </a:rPr>
              <a:t> </a:t>
            </a:r>
            <a:r>
              <a:rPr sz="2000" i="1" spc="15" dirty="0">
                <a:latin typeface="Times New Roman"/>
                <a:cs typeface="Times New Roman"/>
              </a:rPr>
              <a:t>n</a:t>
            </a:r>
            <a:r>
              <a:rPr sz="2000" i="1" spc="-165" dirty="0">
                <a:latin typeface="Times New Roman"/>
                <a:cs typeface="Times New Roman"/>
              </a:rPr>
              <a:t> </a:t>
            </a:r>
            <a:r>
              <a:rPr sz="2000" spc="155" dirty="0">
                <a:latin typeface="Symbol"/>
                <a:cs typeface="Symbol"/>
              </a:rPr>
              <a:t></a:t>
            </a:r>
            <a:r>
              <a:rPr sz="2000" spc="15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marL="1629410">
              <a:lnSpc>
                <a:spcPct val="100000"/>
              </a:lnSpc>
              <a:spcBef>
                <a:spcPts val="439"/>
              </a:spcBef>
              <a:tabLst>
                <a:tab pos="2315845" algn="l"/>
                <a:tab pos="3209925" algn="l"/>
              </a:tabLst>
            </a:pPr>
            <a:r>
              <a:rPr sz="2000" i="1" spc="15" dirty="0">
                <a:latin typeface="Times New Roman"/>
                <a:cs typeface="Times New Roman"/>
              </a:rPr>
              <a:t>n	</a:t>
            </a:r>
            <a:r>
              <a:rPr sz="2000" spc="15" dirty="0">
                <a:latin typeface="Times New Roman"/>
                <a:cs typeface="Times New Roman"/>
              </a:rPr>
              <a:t>2	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34651" y="4593945"/>
            <a:ext cx="686435" cy="332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00" i="1" spc="15" dirty="0">
                <a:latin typeface="Times New Roman"/>
                <a:cs typeface="Times New Roman"/>
              </a:rPr>
              <a:t>A</a:t>
            </a:r>
            <a:r>
              <a:rPr sz="2000" spc="15" dirty="0">
                <a:latin typeface="Times New Roman"/>
                <a:cs typeface="Times New Roman"/>
              </a:rPr>
              <a:t>(</a:t>
            </a:r>
            <a:r>
              <a:rPr sz="2000" i="1" spc="15" dirty="0">
                <a:latin typeface="Times New Roman"/>
                <a:cs typeface="Times New Roman"/>
              </a:rPr>
              <a:t>n</a:t>
            </a:r>
            <a:r>
              <a:rPr sz="2000" spc="15" dirty="0">
                <a:latin typeface="Times New Roman"/>
                <a:cs typeface="Times New Roman"/>
              </a:rPr>
              <a:t>)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Symbol"/>
                <a:cs typeface="Symbol"/>
              </a:rPr>
              <a:t>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504867" y="4793048"/>
            <a:ext cx="673100" cy="332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530225" algn="l"/>
              </a:tabLst>
            </a:pPr>
            <a:r>
              <a:rPr sz="2000" i="1" spc="15" dirty="0">
                <a:latin typeface="Times New Roman"/>
                <a:cs typeface="Times New Roman"/>
              </a:rPr>
              <a:t>n	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55899" y="4593945"/>
            <a:ext cx="1311275" cy="332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614045" algn="l"/>
                <a:tab pos="1156335" algn="l"/>
              </a:tabLst>
            </a:pPr>
            <a:r>
              <a:rPr sz="2000" spc="50" dirty="0">
                <a:latin typeface="Times New Roman"/>
                <a:cs typeface="Times New Roman"/>
              </a:rPr>
              <a:t>(</a:t>
            </a:r>
            <a:r>
              <a:rPr sz="2000" i="1" spc="10" dirty="0">
                <a:latin typeface="Times New Roman"/>
                <a:cs typeface="Times New Roman"/>
              </a:rPr>
              <a:t>k</a:t>
            </a:r>
            <a:r>
              <a:rPr sz="2000" i="1" spc="-145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Symbol"/>
                <a:cs typeface="Symbol"/>
              </a:rPr>
              <a:t>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10" dirty="0">
                <a:latin typeface="Times New Roman"/>
                <a:cs typeface="Times New Roman"/>
              </a:rPr>
              <a:t>)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Symbol"/>
                <a:cs typeface="Symbol"/>
              </a:rPr>
              <a:t>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15" dirty="0">
                <a:latin typeface="Symbol"/>
                <a:cs typeface="Symbol"/>
              </a:rPr>
              <a:t>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472533" y="4441138"/>
            <a:ext cx="100965" cy="2044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i="1" spc="15" dirty="0">
                <a:latin typeface="Times New Roman"/>
                <a:cs typeface="Times New Roman"/>
              </a:rPr>
              <a:t>n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74221" y="4525477"/>
            <a:ext cx="301625" cy="62293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ts val="3450"/>
              </a:lnSpc>
              <a:spcBef>
                <a:spcPts val="115"/>
              </a:spcBef>
            </a:pPr>
            <a:r>
              <a:rPr sz="3000" spc="30" dirty="0">
                <a:latin typeface="Symbol"/>
                <a:cs typeface="Symbol"/>
              </a:rPr>
              <a:t></a:t>
            </a:r>
            <a:endParaRPr sz="3000">
              <a:latin typeface="Symbol"/>
              <a:cs typeface="Symbol"/>
            </a:endParaRPr>
          </a:p>
          <a:p>
            <a:pPr marL="38100">
              <a:lnSpc>
                <a:spcPts val="1230"/>
              </a:lnSpc>
            </a:pPr>
            <a:r>
              <a:rPr sz="1150" i="1" spc="15" dirty="0">
                <a:latin typeface="Times New Roman"/>
                <a:cs typeface="Times New Roman"/>
              </a:rPr>
              <a:t>k</a:t>
            </a:r>
            <a:r>
              <a:rPr sz="1150" i="1" spc="-140" dirty="0">
                <a:latin typeface="Times New Roman"/>
                <a:cs typeface="Times New Roman"/>
              </a:rPr>
              <a:t> </a:t>
            </a:r>
            <a:r>
              <a:rPr sz="1150" spc="-55" dirty="0">
                <a:latin typeface="Symbol"/>
                <a:cs typeface="Symbol"/>
              </a:rPr>
              <a:t></a:t>
            </a:r>
            <a:r>
              <a:rPr sz="1150" spc="15" dirty="0">
                <a:latin typeface="Times New Roman"/>
                <a:cs typeface="Times New Roman"/>
              </a:rPr>
              <a:t>1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850399" y="4441138"/>
            <a:ext cx="100965" cy="2044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i="1" spc="15" dirty="0">
                <a:latin typeface="Times New Roman"/>
                <a:cs typeface="Times New Roman"/>
              </a:rPr>
              <a:t>n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752065" y="4525477"/>
            <a:ext cx="301625" cy="62293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ts val="3450"/>
              </a:lnSpc>
              <a:spcBef>
                <a:spcPts val="115"/>
              </a:spcBef>
            </a:pPr>
            <a:r>
              <a:rPr sz="3000" spc="30" dirty="0">
                <a:latin typeface="Symbol"/>
                <a:cs typeface="Symbol"/>
              </a:rPr>
              <a:t></a:t>
            </a:r>
            <a:endParaRPr sz="3000">
              <a:latin typeface="Symbol"/>
              <a:cs typeface="Symbol"/>
            </a:endParaRPr>
          </a:p>
          <a:p>
            <a:pPr marL="38100">
              <a:lnSpc>
                <a:spcPts val="1230"/>
              </a:lnSpc>
            </a:pPr>
            <a:r>
              <a:rPr sz="1150" i="1" spc="15" dirty="0">
                <a:latin typeface="Times New Roman"/>
                <a:cs typeface="Times New Roman"/>
              </a:rPr>
              <a:t>k</a:t>
            </a:r>
            <a:r>
              <a:rPr sz="1150" i="1" spc="-140" dirty="0">
                <a:latin typeface="Times New Roman"/>
                <a:cs typeface="Times New Roman"/>
              </a:rPr>
              <a:t> </a:t>
            </a:r>
            <a:r>
              <a:rPr sz="1150" spc="-55" dirty="0">
                <a:latin typeface="Symbol"/>
                <a:cs typeface="Symbol"/>
              </a:rPr>
              <a:t></a:t>
            </a:r>
            <a:r>
              <a:rPr sz="1150" spc="15" dirty="0">
                <a:latin typeface="Times New Roman"/>
                <a:cs typeface="Times New Roman"/>
              </a:rPr>
              <a:t>1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763267" y="5408676"/>
            <a:ext cx="4860290" cy="117094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26034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204"/>
              </a:spcBef>
            </a:pPr>
            <a:r>
              <a:rPr sz="1400" spc="-5" dirty="0">
                <a:solidFill>
                  <a:srgbClr val="3E3D00"/>
                </a:solidFill>
                <a:latin typeface="Courier New"/>
                <a:cs typeface="Courier New"/>
              </a:rPr>
              <a:t>location</a:t>
            </a:r>
            <a:r>
              <a:rPr sz="1400" spc="-4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sz="1400" spc="-4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3E3D00"/>
                </a:solidFill>
                <a:latin typeface="Courier New"/>
                <a:cs typeface="Courier New"/>
              </a:rPr>
              <a:t>1;</a:t>
            </a:r>
            <a:endParaRPr sz="1400">
              <a:latin typeface="Courier New"/>
              <a:cs typeface="Courier New"/>
            </a:endParaRPr>
          </a:p>
          <a:p>
            <a:pPr marL="305435">
              <a:lnSpc>
                <a:spcPct val="100000"/>
              </a:lnSpc>
            </a:pPr>
            <a:r>
              <a:rPr sz="1400" b="1" spc="-5" dirty="0">
                <a:solidFill>
                  <a:srgbClr val="3E3D00"/>
                </a:solidFill>
                <a:latin typeface="Courier New"/>
                <a:cs typeface="Courier New"/>
              </a:rPr>
              <a:t>while</a:t>
            </a:r>
            <a:r>
              <a:rPr sz="1400" b="1" spc="-2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3E3D00"/>
                </a:solidFill>
                <a:latin typeface="Courier New"/>
                <a:cs typeface="Courier New"/>
              </a:rPr>
              <a:t>(location</a:t>
            </a:r>
            <a:r>
              <a:rPr sz="1400" dirty="0">
                <a:solidFill>
                  <a:srgbClr val="3E3D00"/>
                </a:solidFill>
                <a:latin typeface="Courier New"/>
                <a:cs typeface="Courier New"/>
              </a:rPr>
              <a:t> &lt;=</a:t>
            </a:r>
            <a:r>
              <a:rPr sz="1400" spc="-1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3E3D00"/>
                </a:solidFill>
                <a:latin typeface="Courier New"/>
                <a:cs typeface="Courier New"/>
              </a:rPr>
              <a:t>n &amp;&amp;</a:t>
            </a:r>
            <a:r>
              <a:rPr sz="1400" spc="-1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3E3D00"/>
                </a:solidFill>
                <a:latin typeface="Courier New"/>
                <a:cs typeface="Courier New"/>
              </a:rPr>
              <a:t>S[location]</a:t>
            </a:r>
            <a:r>
              <a:rPr sz="1400" spc="-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3E3D00"/>
                </a:solidFill>
                <a:latin typeface="Courier New"/>
                <a:cs typeface="Courier New"/>
              </a:rPr>
              <a:t>!=</a:t>
            </a:r>
            <a:r>
              <a:rPr sz="140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3E3D00"/>
                </a:solidFill>
                <a:latin typeface="Courier New"/>
                <a:cs typeface="Courier New"/>
              </a:rPr>
              <a:t>x)</a:t>
            </a:r>
            <a:endParaRPr sz="1400">
              <a:latin typeface="Courier New"/>
              <a:cs typeface="Courier New"/>
            </a:endParaRPr>
          </a:p>
          <a:p>
            <a:pPr marL="126238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3E3D00"/>
                </a:solidFill>
                <a:latin typeface="Courier New"/>
                <a:cs typeface="Courier New"/>
              </a:rPr>
              <a:t>location++;</a:t>
            </a:r>
            <a:endParaRPr sz="1400">
              <a:latin typeface="Courier New"/>
              <a:cs typeface="Courier New"/>
            </a:endParaRPr>
          </a:p>
          <a:p>
            <a:pPr marL="305435">
              <a:lnSpc>
                <a:spcPct val="100000"/>
              </a:lnSpc>
            </a:pPr>
            <a:r>
              <a:rPr sz="1400" b="1" spc="-5" dirty="0">
                <a:solidFill>
                  <a:srgbClr val="3E3D00"/>
                </a:solidFill>
                <a:latin typeface="Courier New"/>
                <a:cs typeface="Courier New"/>
              </a:rPr>
              <a:t>if</a:t>
            </a:r>
            <a:r>
              <a:rPr sz="1400" b="1" spc="-2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3E3D00"/>
                </a:solidFill>
                <a:latin typeface="Courier New"/>
                <a:cs typeface="Courier New"/>
              </a:rPr>
              <a:t>(location</a:t>
            </a:r>
            <a:r>
              <a:rPr sz="1400" spc="-2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3E3D00"/>
                </a:solidFill>
                <a:latin typeface="Courier New"/>
                <a:cs typeface="Courier New"/>
              </a:rPr>
              <a:t>&gt;</a:t>
            </a:r>
            <a:r>
              <a:rPr sz="1400" spc="-1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3E3D00"/>
                </a:solidFill>
                <a:latin typeface="Courier New"/>
                <a:cs typeface="Courier New"/>
              </a:rPr>
              <a:t>n)</a:t>
            </a:r>
            <a:endParaRPr sz="1400">
              <a:latin typeface="Courier New"/>
              <a:cs typeface="Courier New"/>
            </a:endParaRPr>
          </a:p>
          <a:p>
            <a:pPr marL="1157605">
              <a:lnSpc>
                <a:spcPct val="100000"/>
              </a:lnSpc>
              <a:spcBef>
                <a:spcPts val="25"/>
              </a:spcBef>
            </a:pPr>
            <a:r>
              <a:rPr sz="1400" spc="-5" dirty="0">
                <a:solidFill>
                  <a:srgbClr val="3E3D00"/>
                </a:solidFill>
                <a:latin typeface="Courier New"/>
                <a:cs typeface="Courier New"/>
              </a:rPr>
              <a:t>location</a:t>
            </a:r>
            <a:r>
              <a:rPr sz="1400" spc="-4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sz="1400" spc="-5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3E3D00"/>
                </a:solidFill>
                <a:latin typeface="Courier New"/>
                <a:cs typeface="Courier New"/>
              </a:rPr>
              <a:t>0;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7206" y="1189736"/>
            <a:ext cx="1847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9933"/>
                </a:solidFill>
                <a:latin typeface="Wingdings"/>
                <a:cs typeface="Wingdings"/>
              </a:rPr>
              <a:t></a:t>
            </a:r>
            <a:endParaRPr sz="1600">
              <a:latin typeface="Wingdings"/>
              <a:cs typeface="Wingding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6392" y="1178332"/>
            <a:ext cx="636270" cy="281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85"/>
              </a:lnSpc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경우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89963" y="1137920"/>
            <a:ext cx="38919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71145" algn="l"/>
              </a:tabLst>
            </a:pP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:	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x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가</a:t>
            </a:r>
            <a:r>
              <a:rPr sz="2000" spc="-2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배열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S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안에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없는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경우도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고려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4380" y="1869135"/>
            <a:ext cx="46240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2A54AA"/>
              </a:buClr>
              <a:buSzPct val="80000"/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x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가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배열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S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안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에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있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을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확률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을</a:t>
            </a:r>
            <a:r>
              <a:rPr sz="2000" spc="-229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p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라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고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하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면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81580" y="2235454"/>
            <a:ext cx="327532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FF9933"/>
              </a:buClr>
              <a:buSzPct val="80000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x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가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배열의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번째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있을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확률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81580" y="2601213"/>
            <a:ext cx="25914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FF9933"/>
              </a:buClr>
              <a:buSzPct val="80000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x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가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배열에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없을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확률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24380" y="3333114"/>
            <a:ext cx="10820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2A54AA"/>
              </a:buClr>
              <a:buSzPct val="80000"/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따라서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24380" y="5271896"/>
            <a:ext cx="1187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2A54AA"/>
                </a:solidFill>
                <a:latin typeface="Wingdings"/>
                <a:cs typeface="Wingdings"/>
              </a:rPr>
              <a:t></a:t>
            </a:r>
            <a:endParaRPr sz="16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18113" y="2546251"/>
            <a:ext cx="450215" cy="307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50" spc="10" dirty="0">
                <a:latin typeface="Symbol"/>
                <a:cs typeface="Symbol"/>
              </a:rPr>
              <a:t></a:t>
            </a:r>
            <a:r>
              <a:rPr sz="1850" spc="-250" dirty="0">
                <a:latin typeface="Times New Roman"/>
                <a:cs typeface="Times New Roman"/>
              </a:rPr>
              <a:t> </a:t>
            </a:r>
            <a:r>
              <a:rPr sz="1850" spc="140" dirty="0">
                <a:latin typeface="Times New Roman"/>
                <a:cs typeface="Times New Roman"/>
              </a:rPr>
              <a:t>1</a:t>
            </a:r>
            <a:r>
              <a:rPr sz="1850" spc="10" dirty="0">
                <a:latin typeface="Symbol"/>
                <a:cs typeface="Symbol"/>
              </a:rPr>
              <a:t>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66060" y="2218108"/>
            <a:ext cx="640080" cy="314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15" dirty="0">
                <a:latin typeface="Symbol"/>
                <a:cs typeface="Symbol"/>
              </a:rPr>
              <a:t></a:t>
            </a:r>
            <a:r>
              <a:rPr sz="1900" spc="190" dirty="0">
                <a:latin typeface="Times New Roman"/>
                <a:cs typeface="Times New Roman"/>
              </a:rPr>
              <a:t> </a:t>
            </a:r>
            <a:r>
              <a:rPr sz="1900" i="1" spc="15" dirty="0">
                <a:latin typeface="Times New Roman"/>
                <a:cs typeface="Times New Roman"/>
              </a:rPr>
              <a:t>p</a:t>
            </a:r>
            <a:r>
              <a:rPr sz="1900" i="1" spc="-160" dirty="0">
                <a:latin typeface="Times New Roman"/>
                <a:cs typeface="Times New Roman"/>
              </a:rPr>
              <a:t> </a:t>
            </a:r>
            <a:r>
              <a:rPr sz="1900" spc="5" dirty="0">
                <a:latin typeface="Times New Roman"/>
                <a:cs typeface="Times New Roman"/>
              </a:rPr>
              <a:t>/</a:t>
            </a:r>
            <a:r>
              <a:rPr sz="1900" spc="-150" dirty="0">
                <a:latin typeface="Times New Roman"/>
                <a:cs typeface="Times New Roman"/>
              </a:rPr>
              <a:t> </a:t>
            </a:r>
            <a:r>
              <a:rPr sz="1900" i="1" spc="15" dirty="0">
                <a:latin typeface="Times New Roman"/>
                <a:cs typeface="Times New Roman"/>
              </a:rPr>
              <a:t>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415674" y="3597421"/>
            <a:ext cx="176530" cy="0"/>
          </a:xfrm>
          <a:custGeom>
            <a:avLst/>
            <a:gdLst/>
            <a:ahLst/>
            <a:cxnLst/>
            <a:rect l="l" t="t" r="r" b="b"/>
            <a:pathLst>
              <a:path w="176529">
                <a:moveTo>
                  <a:pt x="0" y="0"/>
                </a:moveTo>
                <a:lnTo>
                  <a:pt x="176073" y="0"/>
                </a:lnTo>
              </a:path>
            </a:pathLst>
          </a:custGeom>
          <a:ln w="98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55616" y="4257500"/>
            <a:ext cx="176530" cy="0"/>
          </a:xfrm>
          <a:custGeom>
            <a:avLst/>
            <a:gdLst/>
            <a:ahLst/>
            <a:cxnLst/>
            <a:rect l="l" t="t" r="r" b="b"/>
            <a:pathLst>
              <a:path w="176529">
                <a:moveTo>
                  <a:pt x="0" y="0"/>
                </a:moveTo>
                <a:lnTo>
                  <a:pt x="176073" y="0"/>
                </a:lnTo>
              </a:path>
            </a:pathLst>
          </a:custGeom>
          <a:ln w="98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27074" y="4257500"/>
            <a:ext cx="704215" cy="0"/>
          </a:xfrm>
          <a:custGeom>
            <a:avLst/>
            <a:gdLst/>
            <a:ahLst/>
            <a:cxnLst/>
            <a:rect l="l" t="t" r="r" b="b"/>
            <a:pathLst>
              <a:path w="704214">
                <a:moveTo>
                  <a:pt x="0" y="0"/>
                </a:moveTo>
                <a:lnTo>
                  <a:pt x="703850" y="0"/>
                </a:lnTo>
              </a:path>
            </a:pathLst>
          </a:custGeom>
          <a:ln w="98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33010" y="4878959"/>
            <a:ext cx="176530" cy="0"/>
          </a:xfrm>
          <a:custGeom>
            <a:avLst/>
            <a:gdLst/>
            <a:ahLst/>
            <a:cxnLst/>
            <a:rect l="l" t="t" r="r" b="b"/>
            <a:pathLst>
              <a:path w="176529">
                <a:moveTo>
                  <a:pt x="0" y="0"/>
                </a:moveTo>
                <a:lnTo>
                  <a:pt x="176073" y="0"/>
                </a:lnTo>
              </a:path>
            </a:pathLst>
          </a:custGeom>
          <a:ln w="98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09443" y="4878959"/>
            <a:ext cx="175895" cy="0"/>
          </a:xfrm>
          <a:custGeom>
            <a:avLst/>
            <a:gdLst/>
            <a:ahLst/>
            <a:cxnLst/>
            <a:rect l="l" t="t" r="r" b="b"/>
            <a:pathLst>
              <a:path w="175895">
                <a:moveTo>
                  <a:pt x="0" y="0"/>
                </a:moveTo>
                <a:lnTo>
                  <a:pt x="175611" y="0"/>
                </a:lnTo>
              </a:path>
            </a:pathLst>
          </a:custGeom>
          <a:ln w="98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532950" y="4693316"/>
            <a:ext cx="1374775" cy="3028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800" spc="5" dirty="0">
                <a:latin typeface="Symbol"/>
                <a:cs typeface="Symbol"/>
              </a:rPr>
              <a:t>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i="1" spc="35" dirty="0">
                <a:latin typeface="Times New Roman"/>
                <a:cs typeface="Times New Roman"/>
              </a:rPr>
              <a:t>n</a:t>
            </a:r>
            <a:r>
              <a:rPr sz="1800" spc="-145" dirty="0">
                <a:latin typeface="Times New Roman"/>
                <a:cs typeface="Times New Roman"/>
              </a:rPr>
              <a:t>(</a:t>
            </a:r>
            <a:r>
              <a:rPr sz="1800" spc="145" dirty="0">
                <a:latin typeface="Times New Roman"/>
                <a:cs typeface="Times New Roman"/>
              </a:rPr>
              <a:t>1</a:t>
            </a:r>
            <a:r>
              <a:rPr sz="1800" spc="5" dirty="0">
                <a:latin typeface="Symbol"/>
                <a:cs typeface="Symbol"/>
              </a:rPr>
              <a:t>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210" dirty="0">
                <a:latin typeface="Times New Roman"/>
                <a:cs typeface="Times New Roman"/>
              </a:rPr>
              <a:t> </a:t>
            </a:r>
            <a:r>
              <a:rPr sz="2700" i="1" spc="7" baseline="35493" dirty="0">
                <a:latin typeface="Times New Roman"/>
                <a:cs typeface="Times New Roman"/>
              </a:rPr>
              <a:t>p</a:t>
            </a:r>
            <a:r>
              <a:rPr sz="2700" i="1" spc="-359" baseline="35493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)</a:t>
            </a:r>
            <a:r>
              <a:rPr sz="1800" spc="-14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Symbol"/>
                <a:cs typeface="Symbol"/>
              </a:rPr>
              <a:t>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85" dirty="0">
                <a:latin typeface="Times New Roman"/>
                <a:cs typeface="Times New Roman"/>
              </a:rPr>
              <a:t> </a:t>
            </a:r>
            <a:r>
              <a:rPr sz="2700" i="1" spc="7" baseline="35493" dirty="0">
                <a:latin typeface="Times New Roman"/>
                <a:cs typeface="Times New Roman"/>
              </a:rPr>
              <a:t>p</a:t>
            </a:r>
            <a:endParaRPr sz="2700" baseline="35493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93966" y="4764719"/>
            <a:ext cx="2977515" cy="1213485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69"/>
              </a:spcBef>
              <a:tabLst>
                <a:tab pos="475615" algn="l"/>
              </a:tabLst>
            </a:pPr>
            <a:r>
              <a:rPr sz="1800" spc="5" dirty="0">
                <a:latin typeface="Times New Roman"/>
                <a:cs typeface="Times New Roman"/>
              </a:rPr>
              <a:t>2	2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2000" i="1" spc="5" dirty="0">
                <a:latin typeface="Times New Roman"/>
                <a:cs typeface="Times New Roman"/>
              </a:rPr>
              <a:t>p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Symbol"/>
                <a:cs typeface="Symbol"/>
              </a:rPr>
              <a:t></a:t>
            </a:r>
            <a:r>
              <a:rPr sz="2000" spc="-26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1</a:t>
            </a:r>
            <a:r>
              <a:rPr sz="2000" spc="-29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Symbol"/>
                <a:cs typeface="Symbol"/>
              </a:rPr>
              <a:t>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i="1" spc="-35" dirty="0">
                <a:latin typeface="Times New Roman"/>
                <a:cs typeface="Times New Roman"/>
              </a:rPr>
              <a:t>A</a:t>
            </a:r>
            <a:r>
              <a:rPr sz="2000" spc="50" dirty="0">
                <a:latin typeface="Times New Roman"/>
                <a:cs typeface="Times New Roman"/>
              </a:rPr>
              <a:t>(</a:t>
            </a:r>
            <a:r>
              <a:rPr sz="2000" i="1" spc="25" dirty="0">
                <a:latin typeface="Times New Roman"/>
                <a:cs typeface="Times New Roman"/>
              </a:rPr>
              <a:t>n</a:t>
            </a:r>
            <a:r>
              <a:rPr sz="2000" spc="5" dirty="0">
                <a:latin typeface="Times New Roman"/>
                <a:cs typeface="Times New Roman"/>
              </a:rPr>
              <a:t>)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Symbol"/>
                <a:cs typeface="Symbol"/>
              </a:rPr>
              <a:t>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(</a:t>
            </a:r>
            <a:r>
              <a:rPr sz="2000" i="1" spc="5" dirty="0">
                <a:latin typeface="Times New Roman"/>
                <a:cs typeface="Times New Roman"/>
              </a:rPr>
              <a:t>n</a:t>
            </a:r>
            <a:r>
              <a:rPr sz="2000" i="1" spc="-165" dirty="0">
                <a:latin typeface="Times New Roman"/>
                <a:cs typeface="Times New Roman"/>
              </a:rPr>
              <a:t> </a:t>
            </a:r>
            <a:r>
              <a:rPr sz="2000" spc="145" dirty="0">
                <a:latin typeface="Symbol"/>
                <a:cs typeface="Symbol"/>
              </a:rPr>
              <a:t></a:t>
            </a:r>
            <a:r>
              <a:rPr sz="2000" spc="-160" dirty="0">
                <a:latin typeface="Times New Roman"/>
                <a:cs typeface="Times New Roman"/>
              </a:rPr>
              <a:t>1</a:t>
            </a:r>
            <a:r>
              <a:rPr sz="2000" spc="5" dirty="0">
                <a:latin typeface="Times New Roman"/>
                <a:cs typeface="Times New Roman"/>
              </a:rPr>
              <a:t>)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/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2000" i="1" spc="5" dirty="0">
                <a:latin typeface="Times New Roman"/>
                <a:cs typeface="Times New Roman"/>
              </a:rPr>
              <a:t>p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Symbol"/>
                <a:cs typeface="Symbol"/>
              </a:rPr>
              <a:t></a:t>
            </a:r>
            <a:r>
              <a:rPr sz="2000" spc="-265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/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2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Symbol"/>
                <a:cs typeface="Symbol"/>
              </a:rPr>
              <a:t>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20250" y="4071876"/>
            <a:ext cx="2285365" cy="4826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267335" marR="43180" indent="-217170">
              <a:lnSpc>
                <a:spcPct val="65600"/>
              </a:lnSpc>
              <a:spcBef>
                <a:spcPts val="860"/>
              </a:spcBef>
              <a:tabLst>
                <a:tab pos="904240" algn="l"/>
              </a:tabLst>
            </a:pPr>
            <a:r>
              <a:rPr sz="1800" spc="5" dirty="0">
                <a:latin typeface="Symbol"/>
                <a:cs typeface="Symbol"/>
              </a:rPr>
              <a:t>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2700" i="1" spc="7" baseline="35493" dirty="0">
                <a:latin typeface="Times New Roman"/>
                <a:cs typeface="Times New Roman"/>
              </a:rPr>
              <a:t>p</a:t>
            </a:r>
            <a:r>
              <a:rPr sz="2700" i="1" spc="-104" baseline="35493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Symbol"/>
                <a:cs typeface="Symbol"/>
              </a:rPr>
              <a:t>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2700" i="1" spc="52" baseline="35493" dirty="0">
                <a:latin typeface="Times New Roman"/>
                <a:cs typeface="Times New Roman"/>
              </a:rPr>
              <a:t>n</a:t>
            </a:r>
            <a:r>
              <a:rPr sz="2700" spc="75" baseline="35493" dirty="0">
                <a:latin typeface="Times New Roman"/>
                <a:cs typeface="Times New Roman"/>
              </a:rPr>
              <a:t>(</a:t>
            </a:r>
            <a:r>
              <a:rPr sz="2700" i="1" spc="7" baseline="35493" dirty="0">
                <a:latin typeface="Times New Roman"/>
                <a:cs typeface="Times New Roman"/>
              </a:rPr>
              <a:t>n</a:t>
            </a:r>
            <a:r>
              <a:rPr sz="2700" i="1" spc="-202" baseline="35493" dirty="0">
                <a:latin typeface="Times New Roman"/>
                <a:cs typeface="Times New Roman"/>
              </a:rPr>
              <a:t> </a:t>
            </a:r>
            <a:r>
              <a:rPr sz="2700" spc="217" baseline="35493" dirty="0">
                <a:latin typeface="Symbol"/>
                <a:cs typeface="Symbol"/>
              </a:rPr>
              <a:t></a:t>
            </a:r>
            <a:r>
              <a:rPr sz="2700" spc="-209" baseline="35493" dirty="0">
                <a:latin typeface="Times New Roman"/>
                <a:cs typeface="Times New Roman"/>
              </a:rPr>
              <a:t>1</a:t>
            </a:r>
            <a:r>
              <a:rPr sz="2700" spc="7" baseline="35493" dirty="0">
                <a:latin typeface="Times New Roman"/>
                <a:cs typeface="Times New Roman"/>
              </a:rPr>
              <a:t>) </a:t>
            </a:r>
            <a:r>
              <a:rPr sz="1800" spc="5" dirty="0">
                <a:latin typeface="Symbol"/>
                <a:cs typeface="Symbol"/>
              </a:rPr>
              <a:t>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i="1" spc="35" dirty="0">
                <a:latin typeface="Times New Roman"/>
                <a:cs typeface="Times New Roman"/>
              </a:rPr>
              <a:t>n</a:t>
            </a:r>
            <a:r>
              <a:rPr sz="1800" spc="-145" dirty="0">
                <a:latin typeface="Times New Roman"/>
                <a:cs typeface="Times New Roman"/>
              </a:rPr>
              <a:t>(</a:t>
            </a:r>
            <a:r>
              <a:rPr sz="1800" spc="145" dirty="0">
                <a:latin typeface="Times New Roman"/>
                <a:cs typeface="Times New Roman"/>
              </a:rPr>
              <a:t>1</a:t>
            </a:r>
            <a:r>
              <a:rPr sz="1800" spc="5" dirty="0">
                <a:latin typeface="Symbol"/>
                <a:cs typeface="Symbol"/>
              </a:rPr>
              <a:t>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i="1" spc="65" dirty="0">
                <a:latin typeface="Times New Roman"/>
                <a:cs typeface="Times New Roman"/>
              </a:rPr>
              <a:t>p</a:t>
            </a:r>
            <a:r>
              <a:rPr sz="1800" dirty="0">
                <a:latin typeface="Times New Roman"/>
                <a:cs typeface="Times New Roman"/>
              </a:rPr>
              <a:t>)  </a:t>
            </a:r>
            <a:r>
              <a:rPr sz="1800" i="1" spc="5" dirty="0">
                <a:latin typeface="Times New Roman"/>
                <a:cs typeface="Times New Roman"/>
              </a:rPr>
              <a:t>n	</a:t>
            </a:r>
            <a:r>
              <a:rPr sz="1800" spc="5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34987" y="3591760"/>
            <a:ext cx="140970" cy="3028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00" i="1" spc="5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63100" y="3273276"/>
            <a:ext cx="2569845" cy="4641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775970">
              <a:lnSpc>
                <a:spcPts val="730"/>
              </a:lnSpc>
              <a:spcBef>
                <a:spcPts val="110"/>
              </a:spcBef>
            </a:pPr>
            <a:r>
              <a:rPr sz="1050" i="1" spc="5" dirty="0">
                <a:latin typeface="Times New Roman"/>
                <a:cs typeface="Times New Roman"/>
              </a:rPr>
              <a:t>n</a:t>
            </a:r>
            <a:endParaRPr sz="1050">
              <a:latin typeface="Times New Roman"/>
              <a:cs typeface="Times New Roman"/>
            </a:endParaRPr>
          </a:p>
          <a:p>
            <a:pPr marL="38100">
              <a:lnSpc>
                <a:spcPts val="2710"/>
              </a:lnSpc>
            </a:pPr>
            <a:r>
              <a:rPr sz="1800" i="1" spc="-20" dirty="0">
                <a:latin typeface="Times New Roman"/>
                <a:cs typeface="Times New Roman"/>
              </a:rPr>
              <a:t>A</a:t>
            </a:r>
            <a:r>
              <a:rPr sz="1800" spc="50" dirty="0">
                <a:latin typeface="Times New Roman"/>
                <a:cs typeface="Times New Roman"/>
              </a:rPr>
              <a:t>(</a:t>
            </a:r>
            <a:r>
              <a:rPr sz="1800" i="1" spc="35" dirty="0">
                <a:latin typeface="Times New Roman"/>
                <a:cs typeface="Times New Roman"/>
              </a:rPr>
              <a:t>n</a:t>
            </a:r>
            <a:r>
              <a:rPr sz="1800" spc="5" dirty="0">
                <a:latin typeface="Times New Roman"/>
                <a:cs typeface="Times New Roman"/>
              </a:rPr>
              <a:t>)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Symbol"/>
                <a:cs typeface="Symbol"/>
              </a:rPr>
              <a:t>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4050" spc="345" baseline="-8230" dirty="0">
                <a:latin typeface="Symbol"/>
                <a:cs typeface="Symbol"/>
              </a:rPr>
              <a:t></a:t>
            </a:r>
            <a:r>
              <a:rPr sz="1800" spc="55" dirty="0">
                <a:latin typeface="Times New Roman"/>
                <a:cs typeface="Times New Roman"/>
              </a:rPr>
              <a:t>(</a:t>
            </a:r>
            <a:r>
              <a:rPr sz="1800" i="1" spc="5" dirty="0">
                <a:latin typeface="Times New Roman"/>
                <a:cs typeface="Times New Roman"/>
              </a:rPr>
              <a:t>k</a:t>
            </a:r>
            <a:r>
              <a:rPr sz="1800" i="1" spc="-12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Symbol"/>
                <a:cs typeface="Symbol"/>
              </a:rPr>
              <a:t></a:t>
            </a:r>
            <a:r>
              <a:rPr sz="1800" spc="185" dirty="0">
                <a:latin typeface="Times New Roman"/>
                <a:cs typeface="Times New Roman"/>
              </a:rPr>
              <a:t> </a:t>
            </a:r>
            <a:r>
              <a:rPr sz="2700" i="1" spc="7" baseline="35493" dirty="0">
                <a:latin typeface="Times New Roman"/>
                <a:cs typeface="Times New Roman"/>
              </a:rPr>
              <a:t>p</a:t>
            </a:r>
            <a:r>
              <a:rPr sz="2700" i="1" spc="-359" baseline="35493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)</a:t>
            </a:r>
            <a:r>
              <a:rPr sz="1800" spc="-14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Symbol"/>
                <a:cs typeface="Symbol"/>
              </a:rPr>
              <a:t>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i="1" spc="30" dirty="0">
                <a:latin typeface="Times New Roman"/>
                <a:cs typeface="Times New Roman"/>
              </a:rPr>
              <a:t>n</a:t>
            </a:r>
            <a:r>
              <a:rPr sz="1800" spc="-145" dirty="0">
                <a:latin typeface="Times New Roman"/>
                <a:cs typeface="Times New Roman"/>
              </a:rPr>
              <a:t>(</a:t>
            </a:r>
            <a:r>
              <a:rPr sz="1800" spc="150" dirty="0">
                <a:latin typeface="Times New Roman"/>
                <a:cs typeface="Times New Roman"/>
              </a:rPr>
              <a:t>1</a:t>
            </a:r>
            <a:r>
              <a:rPr sz="1800" spc="5" dirty="0">
                <a:latin typeface="Symbol"/>
                <a:cs typeface="Symbol"/>
              </a:rPr>
              <a:t>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i="1" spc="65" dirty="0">
                <a:latin typeface="Times New Roman"/>
                <a:cs typeface="Times New Roman"/>
              </a:rPr>
              <a:t>p</a:t>
            </a:r>
            <a:r>
              <a:rPr sz="1800" spc="5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61267" y="3728408"/>
            <a:ext cx="237490" cy="187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50" i="1" dirty="0">
                <a:latin typeface="Times New Roman"/>
                <a:cs typeface="Times New Roman"/>
              </a:rPr>
              <a:t>k</a:t>
            </a:r>
            <a:r>
              <a:rPr sz="1050" i="1" spc="-125" dirty="0">
                <a:latin typeface="Times New Roman"/>
                <a:cs typeface="Times New Roman"/>
              </a:rPr>
              <a:t> </a:t>
            </a:r>
            <a:r>
              <a:rPr sz="1050" spc="-55" dirty="0">
                <a:latin typeface="Symbol"/>
                <a:cs typeface="Symbol"/>
              </a:rPr>
              <a:t></a:t>
            </a:r>
            <a:r>
              <a:rPr sz="1050" spc="5" dirty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67967" y="1165860"/>
            <a:ext cx="719455" cy="299441"/>
          </a:xfrm>
          <a:prstGeom prst="rect">
            <a:avLst/>
          </a:prstGeom>
          <a:solidFill>
            <a:srgbClr val="FFFF1A"/>
          </a:solidFill>
        </p:spPr>
        <p:txBody>
          <a:bodyPr vert="horz" wrap="square" lIns="0" tIns="5270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415"/>
              </a:spcBef>
            </a:pP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경우</a:t>
            </a:r>
            <a:r>
              <a:rPr sz="1600" spc="-5" dirty="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endParaRPr sz="1600" dirty="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602414" y="3064573"/>
            <a:ext cx="1051560" cy="396240"/>
            <a:chOff x="5602414" y="3064573"/>
            <a:chExt cx="1051560" cy="396240"/>
          </a:xfrm>
        </p:grpSpPr>
        <p:sp>
          <p:nvSpPr>
            <p:cNvPr id="25" name="object 25"/>
            <p:cNvSpPr/>
            <p:nvPr/>
          </p:nvSpPr>
          <p:spPr>
            <a:xfrm>
              <a:off x="5607177" y="3069335"/>
              <a:ext cx="1042035" cy="386715"/>
            </a:xfrm>
            <a:custGeom>
              <a:avLst/>
              <a:gdLst/>
              <a:ahLst/>
              <a:cxnLst/>
              <a:rect l="l" t="t" r="r" b="b"/>
              <a:pathLst>
                <a:path w="1042034" h="386714">
                  <a:moveTo>
                    <a:pt x="982345" y="0"/>
                  </a:moveTo>
                  <a:lnTo>
                    <a:pt x="309245" y="0"/>
                  </a:lnTo>
                  <a:lnTo>
                    <a:pt x="285988" y="4683"/>
                  </a:lnTo>
                  <a:lnTo>
                    <a:pt x="267017" y="17462"/>
                  </a:lnTo>
                  <a:lnTo>
                    <a:pt x="254238" y="36433"/>
                  </a:lnTo>
                  <a:lnTo>
                    <a:pt x="249555" y="59689"/>
                  </a:lnTo>
                  <a:lnTo>
                    <a:pt x="249555" y="208914"/>
                  </a:lnTo>
                  <a:lnTo>
                    <a:pt x="0" y="386334"/>
                  </a:lnTo>
                  <a:lnTo>
                    <a:pt x="249555" y="298450"/>
                  </a:lnTo>
                  <a:lnTo>
                    <a:pt x="1042034" y="298450"/>
                  </a:lnTo>
                  <a:lnTo>
                    <a:pt x="1042034" y="59689"/>
                  </a:lnTo>
                  <a:lnTo>
                    <a:pt x="1037351" y="36433"/>
                  </a:lnTo>
                  <a:lnTo>
                    <a:pt x="1024572" y="17462"/>
                  </a:lnTo>
                  <a:lnTo>
                    <a:pt x="1005601" y="4683"/>
                  </a:lnTo>
                  <a:lnTo>
                    <a:pt x="982345" y="0"/>
                  </a:lnTo>
                  <a:close/>
                </a:path>
                <a:path w="1042034" h="386714">
                  <a:moveTo>
                    <a:pt x="1042034" y="298450"/>
                  </a:moveTo>
                  <a:lnTo>
                    <a:pt x="249555" y="298450"/>
                  </a:lnTo>
                  <a:lnTo>
                    <a:pt x="254238" y="321706"/>
                  </a:lnTo>
                  <a:lnTo>
                    <a:pt x="267017" y="340677"/>
                  </a:lnTo>
                  <a:lnTo>
                    <a:pt x="285988" y="353456"/>
                  </a:lnTo>
                  <a:lnTo>
                    <a:pt x="309245" y="358139"/>
                  </a:lnTo>
                  <a:lnTo>
                    <a:pt x="982345" y="358139"/>
                  </a:lnTo>
                  <a:lnTo>
                    <a:pt x="1005601" y="353456"/>
                  </a:lnTo>
                  <a:lnTo>
                    <a:pt x="1024572" y="340677"/>
                  </a:lnTo>
                  <a:lnTo>
                    <a:pt x="1037351" y="321706"/>
                  </a:lnTo>
                  <a:lnTo>
                    <a:pt x="1042034" y="298450"/>
                  </a:lnTo>
                  <a:close/>
                </a:path>
              </a:pathLst>
            </a:custGeom>
            <a:solidFill>
              <a:srgbClr val="CFDB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607177" y="3069335"/>
              <a:ext cx="1042035" cy="386715"/>
            </a:xfrm>
            <a:custGeom>
              <a:avLst/>
              <a:gdLst/>
              <a:ahLst/>
              <a:cxnLst/>
              <a:rect l="l" t="t" r="r" b="b"/>
              <a:pathLst>
                <a:path w="1042034" h="386714">
                  <a:moveTo>
                    <a:pt x="249555" y="59689"/>
                  </a:moveTo>
                  <a:lnTo>
                    <a:pt x="254238" y="36433"/>
                  </a:lnTo>
                  <a:lnTo>
                    <a:pt x="267017" y="17462"/>
                  </a:lnTo>
                  <a:lnTo>
                    <a:pt x="285988" y="4683"/>
                  </a:lnTo>
                  <a:lnTo>
                    <a:pt x="309245" y="0"/>
                  </a:lnTo>
                  <a:lnTo>
                    <a:pt x="381635" y="0"/>
                  </a:lnTo>
                  <a:lnTo>
                    <a:pt x="579755" y="0"/>
                  </a:lnTo>
                  <a:lnTo>
                    <a:pt x="982345" y="0"/>
                  </a:lnTo>
                  <a:lnTo>
                    <a:pt x="1005601" y="4683"/>
                  </a:lnTo>
                  <a:lnTo>
                    <a:pt x="1024572" y="17462"/>
                  </a:lnTo>
                  <a:lnTo>
                    <a:pt x="1037351" y="36433"/>
                  </a:lnTo>
                  <a:lnTo>
                    <a:pt x="1042034" y="59689"/>
                  </a:lnTo>
                  <a:lnTo>
                    <a:pt x="1042034" y="208914"/>
                  </a:lnTo>
                  <a:lnTo>
                    <a:pt x="1042034" y="298450"/>
                  </a:lnTo>
                  <a:lnTo>
                    <a:pt x="1037351" y="321706"/>
                  </a:lnTo>
                  <a:lnTo>
                    <a:pt x="1024572" y="340677"/>
                  </a:lnTo>
                  <a:lnTo>
                    <a:pt x="1005601" y="353456"/>
                  </a:lnTo>
                  <a:lnTo>
                    <a:pt x="982345" y="358139"/>
                  </a:lnTo>
                  <a:lnTo>
                    <a:pt x="579755" y="358139"/>
                  </a:lnTo>
                  <a:lnTo>
                    <a:pt x="381635" y="358139"/>
                  </a:lnTo>
                  <a:lnTo>
                    <a:pt x="309245" y="358139"/>
                  </a:lnTo>
                  <a:lnTo>
                    <a:pt x="285988" y="353456"/>
                  </a:lnTo>
                  <a:lnTo>
                    <a:pt x="267017" y="340677"/>
                  </a:lnTo>
                  <a:lnTo>
                    <a:pt x="254238" y="321706"/>
                  </a:lnTo>
                  <a:lnTo>
                    <a:pt x="249555" y="298450"/>
                  </a:lnTo>
                  <a:lnTo>
                    <a:pt x="0" y="386334"/>
                  </a:lnTo>
                  <a:lnTo>
                    <a:pt x="249555" y="208914"/>
                  </a:lnTo>
                  <a:lnTo>
                    <a:pt x="249555" y="59689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4358830" y="2893885"/>
            <a:ext cx="1051560" cy="387985"/>
            <a:chOff x="4358830" y="2893885"/>
            <a:chExt cx="1051560" cy="387985"/>
          </a:xfrm>
        </p:grpSpPr>
        <p:sp>
          <p:nvSpPr>
            <p:cNvPr id="28" name="object 28"/>
            <p:cNvSpPr/>
            <p:nvPr/>
          </p:nvSpPr>
          <p:spPr>
            <a:xfrm>
              <a:off x="4363592" y="2898648"/>
              <a:ext cx="1042035" cy="378460"/>
            </a:xfrm>
            <a:custGeom>
              <a:avLst/>
              <a:gdLst/>
              <a:ahLst/>
              <a:cxnLst/>
              <a:rect l="l" t="t" r="r" b="b"/>
              <a:pathLst>
                <a:path w="1042035" h="378460">
                  <a:moveTo>
                    <a:pt x="983615" y="0"/>
                  </a:moveTo>
                  <a:lnTo>
                    <a:pt x="307975" y="0"/>
                  </a:lnTo>
                  <a:lnTo>
                    <a:pt x="285238" y="4591"/>
                  </a:lnTo>
                  <a:lnTo>
                    <a:pt x="266668" y="17113"/>
                  </a:lnTo>
                  <a:lnTo>
                    <a:pt x="254146" y="35683"/>
                  </a:lnTo>
                  <a:lnTo>
                    <a:pt x="249555" y="58419"/>
                  </a:lnTo>
                  <a:lnTo>
                    <a:pt x="249555" y="204469"/>
                  </a:lnTo>
                  <a:lnTo>
                    <a:pt x="0" y="378205"/>
                  </a:lnTo>
                  <a:lnTo>
                    <a:pt x="249555" y="292100"/>
                  </a:lnTo>
                  <a:lnTo>
                    <a:pt x="1042035" y="292100"/>
                  </a:lnTo>
                  <a:lnTo>
                    <a:pt x="1042035" y="58419"/>
                  </a:lnTo>
                  <a:lnTo>
                    <a:pt x="1037443" y="35683"/>
                  </a:lnTo>
                  <a:lnTo>
                    <a:pt x="1024921" y="17113"/>
                  </a:lnTo>
                  <a:lnTo>
                    <a:pt x="1006351" y="4591"/>
                  </a:lnTo>
                  <a:lnTo>
                    <a:pt x="983615" y="0"/>
                  </a:lnTo>
                  <a:close/>
                </a:path>
                <a:path w="1042035" h="378460">
                  <a:moveTo>
                    <a:pt x="1042035" y="292100"/>
                  </a:moveTo>
                  <a:lnTo>
                    <a:pt x="249555" y="292100"/>
                  </a:lnTo>
                  <a:lnTo>
                    <a:pt x="254146" y="314836"/>
                  </a:lnTo>
                  <a:lnTo>
                    <a:pt x="266668" y="333406"/>
                  </a:lnTo>
                  <a:lnTo>
                    <a:pt x="285238" y="345928"/>
                  </a:lnTo>
                  <a:lnTo>
                    <a:pt x="307975" y="350519"/>
                  </a:lnTo>
                  <a:lnTo>
                    <a:pt x="983615" y="350519"/>
                  </a:lnTo>
                  <a:lnTo>
                    <a:pt x="1006351" y="345928"/>
                  </a:lnTo>
                  <a:lnTo>
                    <a:pt x="1024921" y="333406"/>
                  </a:lnTo>
                  <a:lnTo>
                    <a:pt x="1037443" y="314836"/>
                  </a:lnTo>
                  <a:lnTo>
                    <a:pt x="1042035" y="292100"/>
                  </a:lnTo>
                  <a:close/>
                </a:path>
              </a:pathLst>
            </a:custGeom>
            <a:solidFill>
              <a:srgbClr val="CFDB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363592" y="2898648"/>
              <a:ext cx="1042035" cy="378460"/>
            </a:xfrm>
            <a:custGeom>
              <a:avLst/>
              <a:gdLst/>
              <a:ahLst/>
              <a:cxnLst/>
              <a:rect l="l" t="t" r="r" b="b"/>
              <a:pathLst>
                <a:path w="1042035" h="378460">
                  <a:moveTo>
                    <a:pt x="249555" y="58419"/>
                  </a:moveTo>
                  <a:lnTo>
                    <a:pt x="254146" y="35683"/>
                  </a:lnTo>
                  <a:lnTo>
                    <a:pt x="266668" y="17113"/>
                  </a:lnTo>
                  <a:lnTo>
                    <a:pt x="285238" y="4591"/>
                  </a:lnTo>
                  <a:lnTo>
                    <a:pt x="307975" y="0"/>
                  </a:lnTo>
                  <a:lnTo>
                    <a:pt x="381635" y="0"/>
                  </a:lnTo>
                  <a:lnTo>
                    <a:pt x="579755" y="0"/>
                  </a:lnTo>
                  <a:lnTo>
                    <a:pt x="983615" y="0"/>
                  </a:lnTo>
                  <a:lnTo>
                    <a:pt x="1006351" y="4591"/>
                  </a:lnTo>
                  <a:lnTo>
                    <a:pt x="1024921" y="17113"/>
                  </a:lnTo>
                  <a:lnTo>
                    <a:pt x="1037443" y="35683"/>
                  </a:lnTo>
                  <a:lnTo>
                    <a:pt x="1042035" y="58419"/>
                  </a:lnTo>
                  <a:lnTo>
                    <a:pt x="1042035" y="204469"/>
                  </a:lnTo>
                  <a:lnTo>
                    <a:pt x="1042035" y="292100"/>
                  </a:lnTo>
                  <a:lnTo>
                    <a:pt x="1037443" y="314836"/>
                  </a:lnTo>
                  <a:lnTo>
                    <a:pt x="1024921" y="333406"/>
                  </a:lnTo>
                  <a:lnTo>
                    <a:pt x="1006351" y="345928"/>
                  </a:lnTo>
                  <a:lnTo>
                    <a:pt x="983615" y="350519"/>
                  </a:lnTo>
                  <a:lnTo>
                    <a:pt x="579755" y="350519"/>
                  </a:lnTo>
                  <a:lnTo>
                    <a:pt x="381635" y="350519"/>
                  </a:lnTo>
                  <a:lnTo>
                    <a:pt x="307975" y="350519"/>
                  </a:lnTo>
                  <a:lnTo>
                    <a:pt x="285238" y="345928"/>
                  </a:lnTo>
                  <a:lnTo>
                    <a:pt x="266668" y="333406"/>
                  </a:lnTo>
                  <a:lnTo>
                    <a:pt x="254146" y="314836"/>
                  </a:lnTo>
                  <a:lnTo>
                    <a:pt x="249555" y="292100"/>
                  </a:lnTo>
                  <a:lnTo>
                    <a:pt x="0" y="378205"/>
                  </a:lnTo>
                  <a:lnTo>
                    <a:pt x="249555" y="204469"/>
                  </a:lnTo>
                  <a:lnTo>
                    <a:pt x="249555" y="58419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709921" y="2966973"/>
            <a:ext cx="1917700" cy="383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0"/>
              </a:lnSpc>
              <a:spcBef>
                <a:spcPts val="100"/>
              </a:spcBef>
            </a:pPr>
            <a:r>
              <a:rPr sz="12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있는</a:t>
            </a:r>
            <a:r>
              <a:rPr sz="1200" spc="-1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2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경우</a:t>
            </a:r>
            <a:endParaRPr sz="1200" dirty="0">
              <a:latin typeface="에스코어 드림 3 Light" panose="020B0303030302020204" pitchFamily="34" charset="-127"/>
              <a:cs typeface="Malgun Gothic"/>
            </a:endParaRPr>
          </a:p>
          <a:p>
            <a:pPr marL="1256665">
              <a:lnSpc>
                <a:spcPts val="1410"/>
              </a:lnSpc>
            </a:pPr>
            <a:r>
              <a:rPr sz="12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없는</a:t>
            </a:r>
            <a:r>
              <a:rPr sz="1200" spc="-1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2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경우</a:t>
            </a:r>
            <a:endParaRPr sz="1200" dirty="0">
              <a:latin typeface="에스코어 드림 3 Light" panose="020B0303030302020204" pitchFamily="34" charset="-127"/>
              <a:cs typeface="Malgun Gothic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830317" y="3380994"/>
            <a:ext cx="864235" cy="451484"/>
          </a:xfrm>
          <a:custGeom>
            <a:avLst/>
            <a:gdLst/>
            <a:ahLst/>
            <a:cxnLst/>
            <a:rect l="l" t="t" r="r" b="b"/>
            <a:pathLst>
              <a:path w="864235" h="451485">
                <a:moveTo>
                  <a:pt x="0" y="225551"/>
                </a:moveTo>
                <a:lnTo>
                  <a:pt x="18291" y="160403"/>
                </a:lnTo>
                <a:lnTo>
                  <a:pt x="69602" y="102728"/>
                </a:lnTo>
                <a:lnTo>
                  <a:pt x="105970" y="77565"/>
                </a:lnTo>
                <a:lnTo>
                  <a:pt x="148588" y="55317"/>
                </a:lnTo>
                <a:lnTo>
                  <a:pt x="196788" y="36333"/>
                </a:lnTo>
                <a:lnTo>
                  <a:pt x="249903" y="20960"/>
                </a:lnTo>
                <a:lnTo>
                  <a:pt x="307265" y="9548"/>
                </a:lnTo>
                <a:lnTo>
                  <a:pt x="368204" y="2445"/>
                </a:lnTo>
                <a:lnTo>
                  <a:pt x="432054" y="0"/>
                </a:lnTo>
                <a:lnTo>
                  <a:pt x="495903" y="2445"/>
                </a:lnTo>
                <a:lnTo>
                  <a:pt x="556842" y="9548"/>
                </a:lnTo>
                <a:lnTo>
                  <a:pt x="614204" y="20960"/>
                </a:lnTo>
                <a:lnTo>
                  <a:pt x="667319" y="36333"/>
                </a:lnTo>
                <a:lnTo>
                  <a:pt x="715519" y="55317"/>
                </a:lnTo>
                <a:lnTo>
                  <a:pt x="758137" y="77565"/>
                </a:lnTo>
                <a:lnTo>
                  <a:pt x="794505" y="102728"/>
                </a:lnTo>
                <a:lnTo>
                  <a:pt x="823954" y="130457"/>
                </a:lnTo>
                <a:lnTo>
                  <a:pt x="859423" y="192217"/>
                </a:lnTo>
                <a:lnTo>
                  <a:pt x="864108" y="225551"/>
                </a:lnTo>
                <a:lnTo>
                  <a:pt x="859423" y="258886"/>
                </a:lnTo>
                <a:lnTo>
                  <a:pt x="823954" y="320646"/>
                </a:lnTo>
                <a:lnTo>
                  <a:pt x="794505" y="348375"/>
                </a:lnTo>
                <a:lnTo>
                  <a:pt x="758137" y="373538"/>
                </a:lnTo>
                <a:lnTo>
                  <a:pt x="715519" y="395786"/>
                </a:lnTo>
                <a:lnTo>
                  <a:pt x="667319" y="414770"/>
                </a:lnTo>
                <a:lnTo>
                  <a:pt x="614204" y="430143"/>
                </a:lnTo>
                <a:lnTo>
                  <a:pt x="556842" y="441555"/>
                </a:lnTo>
                <a:lnTo>
                  <a:pt x="495903" y="448658"/>
                </a:lnTo>
                <a:lnTo>
                  <a:pt x="432054" y="451103"/>
                </a:lnTo>
                <a:lnTo>
                  <a:pt x="368204" y="448658"/>
                </a:lnTo>
                <a:lnTo>
                  <a:pt x="307265" y="441555"/>
                </a:lnTo>
                <a:lnTo>
                  <a:pt x="249903" y="430143"/>
                </a:lnTo>
                <a:lnTo>
                  <a:pt x="196788" y="414770"/>
                </a:lnTo>
                <a:lnTo>
                  <a:pt x="148588" y="395786"/>
                </a:lnTo>
                <a:lnTo>
                  <a:pt x="105970" y="373538"/>
                </a:lnTo>
                <a:lnTo>
                  <a:pt x="69602" y="348375"/>
                </a:lnTo>
                <a:lnTo>
                  <a:pt x="40153" y="320646"/>
                </a:lnTo>
                <a:lnTo>
                  <a:pt x="4684" y="258886"/>
                </a:lnTo>
                <a:lnTo>
                  <a:pt x="0" y="225551"/>
                </a:lnTo>
                <a:close/>
              </a:path>
            </a:pathLst>
          </a:custGeom>
          <a:ln w="19050">
            <a:solidFill>
              <a:srgbClr val="6666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637026" y="3277361"/>
            <a:ext cx="1122045" cy="728980"/>
          </a:xfrm>
          <a:custGeom>
            <a:avLst/>
            <a:gdLst/>
            <a:ahLst/>
            <a:cxnLst/>
            <a:rect l="l" t="t" r="r" b="b"/>
            <a:pathLst>
              <a:path w="1122045" h="728979">
                <a:moveTo>
                  <a:pt x="0" y="364236"/>
                </a:moveTo>
                <a:lnTo>
                  <a:pt x="11393" y="290828"/>
                </a:lnTo>
                <a:lnTo>
                  <a:pt x="44070" y="222456"/>
                </a:lnTo>
                <a:lnTo>
                  <a:pt x="67686" y="190616"/>
                </a:lnTo>
                <a:lnTo>
                  <a:pt x="95777" y="160585"/>
                </a:lnTo>
                <a:lnTo>
                  <a:pt x="128062" y="132545"/>
                </a:lnTo>
                <a:lnTo>
                  <a:pt x="164258" y="106680"/>
                </a:lnTo>
                <a:lnTo>
                  <a:pt x="204084" y="83171"/>
                </a:lnTo>
                <a:lnTo>
                  <a:pt x="247259" y="62204"/>
                </a:lnTo>
                <a:lnTo>
                  <a:pt x="293499" y="43960"/>
                </a:lnTo>
                <a:lnTo>
                  <a:pt x="342524" y="28622"/>
                </a:lnTo>
                <a:lnTo>
                  <a:pt x="394052" y="16374"/>
                </a:lnTo>
                <a:lnTo>
                  <a:pt x="447800" y="7399"/>
                </a:lnTo>
                <a:lnTo>
                  <a:pt x="503487" y="1880"/>
                </a:lnTo>
                <a:lnTo>
                  <a:pt x="560832" y="0"/>
                </a:lnTo>
                <a:lnTo>
                  <a:pt x="618176" y="1880"/>
                </a:lnTo>
                <a:lnTo>
                  <a:pt x="673863" y="7399"/>
                </a:lnTo>
                <a:lnTo>
                  <a:pt x="727611" y="16374"/>
                </a:lnTo>
                <a:lnTo>
                  <a:pt x="779139" y="28622"/>
                </a:lnTo>
                <a:lnTo>
                  <a:pt x="828164" y="43960"/>
                </a:lnTo>
                <a:lnTo>
                  <a:pt x="874404" y="62204"/>
                </a:lnTo>
                <a:lnTo>
                  <a:pt x="917579" y="83171"/>
                </a:lnTo>
                <a:lnTo>
                  <a:pt x="957405" y="106679"/>
                </a:lnTo>
                <a:lnTo>
                  <a:pt x="993601" y="132545"/>
                </a:lnTo>
                <a:lnTo>
                  <a:pt x="1025886" y="160585"/>
                </a:lnTo>
                <a:lnTo>
                  <a:pt x="1053977" y="190616"/>
                </a:lnTo>
                <a:lnTo>
                  <a:pt x="1077593" y="222456"/>
                </a:lnTo>
                <a:lnTo>
                  <a:pt x="1096451" y="255921"/>
                </a:lnTo>
                <a:lnTo>
                  <a:pt x="1118768" y="326993"/>
                </a:lnTo>
                <a:lnTo>
                  <a:pt x="1121664" y="364236"/>
                </a:lnTo>
                <a:lnTo>
                  <a:pt x="1118768" y="401478"/>
                </a:lnTo>
                <a:lnTo>
                  <a:pt x="1096451" y="472550"/>
                </a:lnTo>
                <a:lnTo>
                  <a:pt x="1077593" y="506015"/>
                </a:lnTo>
                <a:lnTo>
                  <a:pt x="1053977" y="537855"/>
                </a:lnTo>
                <a:lnTo>
                  <a:pt x="1025886" y="567886"/>
                </a:lnTo>
                <a:lnTo>
                  <a:pt x="993601" y="595926"/>
                </a:lnTo>
                <a:lnTo>
                  <a:pt x="957405" y="621792"/>
                </a:lnTo>
                <a:lnTo>
                  <a:pt x="917579" y="645300"/>
                </a:lnTo>
                <a:lnTo>
                  <a:pt x="874404" y="666267"/>
                </a:lnTo>
                <a:lnTo>
                  <a:pt x="828164" y="684511"/>
                </a:lnTo>
                <a:lnTo>
                  <a:pt x="779139" y="699849"/>
                </a:lnTo>
                <a:lnTo>
                  <a:pt x="727611" y="712097"/>
                </a:lnTo>
                <a:lnTo>
                  <a:pt x="673863" y="721072"/>
                </a:lnTo>
                <a:lnTo>
                  <a:pt x="618176" y="726591"/>
                </a:lnTo>
                <a:lnTo>
                  <a:pt x="560832" y="728471"/>
                </a:lnTo>
                <a:lnTo>
                  <a:pt x="503487" y="726591"/>
                </a:lnTo>
                <a:lnTo>
                  <a:pt x="447800" y="721072"/>
                </a:lnTo>
                <a:lnTo>
                  <a:pt x="394052" y="712097"/>
                </a:lnTo>
                <a:lnTo>
                  <a:pt x="342524" y="699849"/>
                </a:lnTo>
                <a:lnTo>
                  <a:pt x="293499" y="684511"/>
                </a:lnTo>
                <a:lnTo>
                  <a:pt x="247259" y="666267"/>
                </a:lnTo>
                <a:lnTo>
                  <a:pt x="204084" y="645300"/>
                </a:lnTo>
                <a:lnTo>
                  <a:pt x="164258" y="621792"/>
                </a:lnTo>
                <a:lnTo>
                  <a:pt x="128062" y="595926"/>
                </a:lnTo>
                <a:lnTo>
                  <a:pt x="95777" y="567886"/>
                </a:lnTo>
                <a:lnTo>
                  <a:pt x="67686" y="537855"/>
                </a:lnTo>
                <a:lnTo>
                  <a:pt x="44070" y="506015"/>
                </a:lnTo>
                <a:lnTo>
                  <a:pt x="25212" y="472550"/>
                </a:lnTo>
                <a:lnTo>
                  <a:pt x="2895" y="401478"/>
                </a:lnTo>
                <a:lnTo>
                  <a:pt x="0" y="364236"/>
                </a:lnTo>
                <a:close/>
              </a:path>
            </a:pathLst>
          </a:custGeom>
          <a:ln w="19050">
            <a:solidFill>
              <a:srgbClr val="6666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spc="25" dirty="0"/>
              <a:t>79</a:t>
            </a:fld>
            <a:endParaRPr spc="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2872" y="1923288"/>
            <a:ext cx="1313815" cy="350737"/>
          </a:xfrm>
          <a:prstGeom prst="rect">
            <a:avLst/>
          </a:prstGeom>
          <a:solidFill>
            <a:srgbClr val="6F93DC"/>
          </a:solidFill>
          <a:ln w="9525">
            <a:solidFill>
              <a:srgbClr val="3E3D00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428625">
              <a:lnSpc>
                <a:spcPct val="100000"/>
              </a:lnSpc>
              <a:spcBef>
                <a:spcPts val="575"/>
              </a:spcBef>
            </a:pP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입력</a:t>
            </a:r>
            <a:endParaRPr sz="1800" dirty="0">
              <a:latin typeface="에스코어 드림 3 Light" panose="020B0303030302020204" pitchFamily="34" charset="-127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5155" y="1923288"/>
            <a:ext cx="1313815" cy="350737"/>
          </a:xfrm>
          <a:prstGeom prst="rect">
            <a:avLst/>
          </a:prstGeom>
          <a:solidFill>
            <a:srgbClr val="FFFF00"/>
          </a:solidFill>
          <a:ln w="9525">
            <a:solidFill>
              <a:srgbClr val="3E3D00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575"/>
              </a:spcBef>
            </a:pPr>
            <a:r>
              <a:rPr sz="1800" spc="6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처리,</a:t>
            </a:r>
            <a:r>
              <a:rPr sz="1800" spc="-8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연산</a:t>
            </a:r>
            <a:endParaRPr sz="1800" dirty="0">
              <a:latin typeface="에스코어 드림 3 Light" panose="020B0303030302020204" pitchFamily="34" charset="-127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87440" y="1923288"/>
            <a:ext cx="1313815" cy="350737"/>
          </a:xfrm>
          <a:prstGeom prst="rect">
            <a:avLst/>
          </a:prstGeom>
          <a:solidFill>
            <a:srgbClr val="6F93DC"/>
          </a:solidFill>
          <a:ln w="9525">
            <a:solidFill>
              <a:srgbClr val="3E3D00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429259">
              <a:lnSpc>
                <a:spcPct val="100000"/>
              </a:lnSpc>
              <a:spcBef>
                <a:spcPts val="575"/>
              </a:spcBef>
            </a:pP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출력</a:t>
            </a:r>
            <a:endParaRPr sz="1800" dirty="0">
              <a:latin typeface="에스코어 드림 3 Light" panose="020B0303030302020204" pitchFamily="34" charset="-127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36976" y="2039111"/>
            <a:ext cx="398145" cy="289560"/>
          </a:xfrm>
          <a:custGeom>
            <a:avLst/>
            <a:gdLst/>
            <a:ahLst/>
            <a:cxnLst/>
            <a:rect l="l" t="t" r="r" b="b"/>
            <a:pathLst>
              <a:path w="398145" h="289560">
                <a:moveTo>
                  <a:pt x="252984" y="0"/>
                </a:moveTo>
                <a:lnTo>
                  <a:pt x="252984" y="72389"/>
                </a:lnTo>
                <a:lnTo>
                  <a:pt x="0" y="72389"/>
                </a:lnTo>
                <a:lnTo>
                  <a:pt x="0" y="217170"/>
                </a:lnTo>
                <a:lnTo>
                  <a:pt x="252984" y="217170"/>
                </a:lnTo>
                <a:lnTo>
                  <a:pt x="252984" y="289560"/>
                </a:lnTo>
                <a:lnTo>
                  <a:pt x="397763" y="144779"/>
                </a:lnTo>
                <a:lnTo>
                  <a:pt x="252984" y="0"/>
                </a:lnTo>
                <a:close/>
              </a:path>
            </a:pathLst>
          </a:custGeom>
          <a:solidFill>
            <a:srgbClr val="6F93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76315" y="2039111"/>
            <a:ext cx="396240" cy="289560"/>
          </a:xfrm>
          <a:custGeom>
            <a:avLst/>
            <a:gdLst/>
            <a:ahLst/>
            <a:cxnLst/>
            <a:rect l="l" t="t" r="r" b="b"/>
            <a:pathLst>
              <a:path w="396239" h="289560">
                <a:moveTo>
                  <a:pt x="251460" y="0"/>
                </a:moveTo>
                <a:lnTo>
                  <a:pt x="251460" y="72389"/>
                </a:lnTo>
                <a:lnTo>
                  <a:pt x="0" y="72389"/>
                </a:lnTo>
                <a:lnTo>
                  <a:pt x="0" y="217170"/>
                </a:lnTo>
                <a:lnTo>
                  <a:pt x="251460" y="217170"/>
                </a:lnTo>
                <a:lnTo>
                  <a:pt x="251460" y="289560"/>
                </a:lnTo>
                <a:lnTo>
                  <a:pt x="396239" y="144779"/>
                </a:lnTo>
                <a:lnTo>
                  <a:pt x="251460" y="0"/>
                </a:lnTo>
                <a:close/>
              </a:path>
            </a:pathLst>
          </a:custGeom>
          <a:solidFill>
            <a:srgbClr val="6F93D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86431" y="2801111"/>
            <a:ext cx="2813452" cy="262130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51966" y="1194561"/>
            <a:ext cx="3416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환승을</a:t>
            </a:r>
            <a:r>
              <a:rPr sz="1800" spc="-13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고려한</a:t>
            </a:r>
            <a:r>
              <a:rPr sz="1800" spc="-14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대중교통요금</a:t>
            </a:r>
            <a:r>
              <a:rPr sz="1800" spc="-13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8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계산</a:t>
            </a:r>
            <a:endParaRPr sz="1800" dirty="0">
              <a:latin typeface="에스코어 드림 3 Light" panose="020B0303030302020204" pitchFamily="34" charset="-127"/>
              <a:cs typeface="Malgun Gothic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spc="25" dirty="0"/>
              <a:t>8</a:t>
            </a:fld>
            <a:endParaRPr spc="25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3777" y="883665"/>
            <a:ext cx="6617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dirty="0">
                <a:uFill>
                  <a:solidFill>
                    <a:srgbClr val="2A54AA"/>
                  </a:solidFill>
                </a:uFill>
              </a:rPr>
              <a:t>순차검색</a:t>
            </a:r>
            <a:r>
              <a:rPr spc="-365" dirty="0"/>
              <a:t> </a:t>
            </a:r>
            <a:r>
              <a:rPr dirty="0"/>
              <a:t>시간복잡도</a:t>
            </a:r>
            <a:r>
              <a:rPr spc="-365" dirty="0"/>
              <a:t> </a:t>
            </a:r>
            <a:r>
              <a:rPr dirty="0"/>
              <a:t>분석</a:t>
            </a:r>
            <a:r>
              <a:rPr spc="-370" dirty="0"/>
              <a:t> </a:t>
            </a:r>
            <a:r>
              <a:rPr dirty="0">
                <a:latin typeface="Times New Roman"/>
                <a:cs typeface="Times New Roman"/>
              </a:rPr>
              <a:t>(</a:t>
            </a:r>
            <a:r>
              <a:rPr dirty="0"/>
              <a:t>최선</a:t>
            </a:r>
            <a:r>
              <a:rPr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3" name="object 3"/>
          <p:cNvSpPr/>
          <p:nvPr/>
        </p:nvSpPr>
        <p:spPr>
          <a:xfrm>
            <a:off x="2775204" y="2336304"/>
            <a:ext cx="2024380" cy="242570"/>
          </a:xfrm>
          <a:custGeom>
            <a:avLst/>
            <a:gdLst/>
            <a:ahLst/>
            <a:cxnLst/>
            <a:rect l="l" t="t" r="r" b="b"/>
            <a:pathLst>
              <a:path w="2024379" h="242569">
                <a:moveTo>
                  <a:pt x="2023872" y="0"/>
                </a:moveTo>
                <a:lnTo>
                  <a:pt x="1956816" y="0"/>
                </a:lnTo>
                <a:lnTo>
                  <a:pt x="0" y="0"/>
                </a:lnTo>
                <a:lnTo>
                  <a:pt x="0" y="242303"/>
                </a:lnTo>
                <a:lnTo>
                  <a:pt x="1956816" y="242303"/>
                </a:lnTo>
                <a:lnTo>
                  <a:pt x="2023872" y="242303"/>
                </a:lnTo>
                <a:lnTo>
                  <a:pt x="202387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934" y="2152192"/>
            <a:ext cx="121513" cy="13075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7744" y="2008758"/>
            <a:ext cx="7250430" cy="270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40"/>
              </a:lnSpc>
              <a:spcBef>
                <a:spcPts val="105"/>
              </a:spcBef>
            </a:pPr>
            <a:r>
              <a:rPr sz="2000" b="1" spc="-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단위</a:t>
            </a:r>
            <a:r>
              <a:rPr sz="2000" b="1" spc="-4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연</a:t>
            </a:r>
            <a:r>
              <a:rPr sz="2000" b="1" spc="-5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산</a:t>
            </a:r>
            <a:r>
              <a:rPr sz="2000" spc="229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:</a:t>
            </a:r>
            <a:r>
              <a:rPr sz="2000" spc="-8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배열의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아이템과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키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x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와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비교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연산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 marL="1600835">
              <a:lnSpc>
                <a:spcPts val="1860"/>
              </a:lnSpc>
            </a:pPr>
            <a:r>
              <a:rPr sz="1600" spc="-5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S[location]</a:t>
            </a:r>
            <a:r>
              <a:rPr sz="1600" spc="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!=</a:t>
            </a:r>
            <a:r>
              <a:rPr sz="1600" spc="-1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x</a:t>
            </a:r>
            <a:r>
              <a:rPr sz="16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000" b="1" spc="-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입력</a:t>
            </a:r>
            <a:r>
              <a:rPr sz="2000" b="1" spc="-4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크</a:t>
            </a:r>
            <a:r>
              <a:rPr sz="2000" b="1" spc="-5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기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sz="2000" spc="-4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배열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안에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있는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아이템의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수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최선</a:t>
            </a:r>
            <a:r>
              <a:rPr sz="2000" b="1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의</a:t>
            </a:r>
            <a:r>
              <a:rPr sz="2000" b="1" spc="-28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b="1" spc="-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경</a:t>
            </a:r>
            <a:r>
              <a:rPr sz="2000" b="1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우</a:t>
            </a:r>
            <a:r>
              <a:rPr sz="2000" b="1" spc="-26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분석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endParaRPr sz="2000" dirty="0">
              <a:latin typeface="Times New Roman"/>
              <a:cs typeface="Times New Roman"/>
            </a:endParaRPr>
          </a:p>
          <a:p>
            <a:pPr marL="413384" marR="5080" indent="-287020">
              <a:lnSpc>
                <a:spcPct val="100000"/>
              </a:lnSpc>
              <a:spcBef>
                <a:spcPts val="4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  <a:tab pos="414020" algn="l"/>
              </a:tabLst>
            </a:pP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x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가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S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[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]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일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때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입력의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크기에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상관없이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단위연산이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번만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수행  된다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413384" indent="-287020">
              <a:lnSpc>
                <a:spcPts val="2380"/>
              </a:lnSpc>
              <a:spcBef>
                <a:spcPts val="4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  <a:tab pos="414020" algn="l"/>
              </a:tabLst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따라서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endParaRPr sz="2000" dirty="0">
              <a:latin typeface="Times New Roman"/>
              <a:cs typeface="Times New Roman"/>
            </a:endParaRPr>
          </a:p>
          <a:p>
            <a:pPr marL="1877060">
              <a:lnSpc>
                <a:spcPts val="2860"/>
              </a:lnSpc>
            </a:pPr>
            <a:r>
              <a:rPr sz="2400" i="1" spc="50" dirty="0">
                <a:latin typeface="Times New Roman"/>
                <a:cs typeface="Times New Roman"/>
              </a:rPr>
              <a:t>B</a:t>
            </a:r>
            <a:r>
              <a:rPr sz="2400" spc="50" dirty="0">
                <a:latin typeface="Times New Roman"/>
                <a:cs typeface="Times New Roman"/>
              </a:rPr>
              <a:t>(</a:t>
            </a:r>
            <a:r>
              <a:rPr sz="2400" i="1" spc="50" dirty="0">
                <a:latin typeface="Times New Roman"/>
                <a:cs typeface="Times New Roman"/>
              </a:rPr>
              <a:t>n</a:t>
            </a:r>
            <a:r>
              <a:rPr sz="2400" spc="50" dirty="0"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934" y="2761792"/>
            <a:ext cx="121513" cy="13075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934" y="3127552"/>
            <a:ext cx="121513" cy="13075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spc="25" dirty="0"/>
              <a:t>80</a:t>
            </a:fld>
            <a:endParaRPr spc="25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934" y="2165908"/>
            <a:ext cx="121513" cy="13075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69644" y="2022475"/>
            <a:ext cx="7184390" cy="3039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 marR="17780">
              <a:lnSpc>
                <a:spcPct val="100000"/>
              </a:lnSpc>
              <a:spcBef>
                <a:spcPts val="105"/>
              </a:spcBef>
            </a:pPr>
            <a:r>
              <a:rPr sz="2000" spc="7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최악,</a:t>
            </a:r>
            <a:r>
              <a:rPr sz="2000" spc="-5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7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평균,</a:t>
            </a:r>
            <a:r>
              <a:rPr sz="2000" spc="-6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최선의</a:t>
            </a:r>
            <a:r>
              <a:rPr sz="2000" spc="-4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경우</a:t>
            </a:r>
            <a:r>
              <a:rPr sz="2000" spc="-6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분석</a:t>
            </a:r>
            <a:r>
              <a:rPr sz="2000" spc="-4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방법</a:t>
            </a:r>
            <a:r>
              <a:rPr sz="2000" spc="-6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중에서</a:t>
            </a:r>
            <a:r>
              <a:rPr sz="2000" spc="-4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어떤</a:t>
            </a:r>
            <a:r>
              <a:rPr sz="2000" spc="-5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분석이</a:t>
            </a:r>
            <a:r>
              <a:rPr sz="2000" spc="-6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가장</a:t>
            </a:r>
            <a:r>
              <a:rPr sz="2000" spc="-4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정 </a:t>
            </a:r>
            <a:r>
              <a:rPr sz="2000" spc="-68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4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확한가?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>
              <a:lnSpc>
                <a:spcPct val="100000"/>
              </a:lnSpc>
            </a:pPr>
            <a:endParaRPr sz="1850" dirty="0">
              <a:latin typeface="에스코어 드림 3 Light" panose="020B0303030302020204" pitchFamily="34" charset="-127"/>
              <a:cs typeface="Malgun Gothic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2000" spc="7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최악,</a:t>
            </a:r>
            <a:r>
              <a:rPr sz="2000" spc="-6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7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평균,</a:t>
            </a:r>
            <a:r>
              <a:rPr sz="2000" spc="-7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최선의</a:t>
            </a:r>
            <a:r>
              <a:rPr sz="2000" spc="-5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경우</a:t>
            </a:r>
            <a:r>
              <a:rPr sz="2000" spc="-6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분석</a:t>
            </a:r>
            <a:r>
              <a:rPr sz="2000" spc="-4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방법</a:t>
            </a:r>
            <a:r>
              <a:rPr sz="2000" spc="-6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중에서</a:t>
            </a:r>
            <a:r>
              <a:rPr sz="2000" spc="-5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어떤</a:t>
            </a:r>
            <a:r>
              <a:rPr sz="2000" spc="-6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분석을</a:t>
            </a:r>
            <a:r>
              <a:rPr sz="2000" spc="-6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사용할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 marL="50800">
              <a:lnSpc>
                <a:spcPct val="100000"/>
              </a:lnSpc>
            </a:pPr>
            <a:r>
              <a:rPr sz="2000" spc="4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것인가?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700" dirty="0">
              <a:latin typeface="에스코어 드림 3 Light" panose="020B0303030302020204" pitchFamily="34" charset="-127"/>
              <a:cs typeface="Malgun Gothic"/>
            </a:endParaRPr>
          </a:p>
          <a:p>
            <a:pPr marL="50800" marR="146685">
              <a:lnSpc>
                <a:spcPct val="104500"/>
              </a:lnSpc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복잡도</a:t>
            </a:r>
            <a:r>
              <a:rPr sz="2000" spc="-6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함수(</a:t>
            </a:r>
            <a:r>
              <a:rPr sz="2000" spc="10" dirty="0">
                <a:solidFill>
                  <a:srgbClr val="3E3D00"/>
                </a:solidFill>
                <a:latin typeface="Times New Roman"/>
                <a:cs typeface="Times New Roman"/>
              </a:rPr>
              <a:t>complexity</a:t>
            </a:r>
            <a:r>
              <a:rPr sz="2000" spc="-3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3E3D00"/>
                </a:solidFill>
                <a:latin typeface="Times New Roman"/>
                <a:cs typeface="Times New Roman"/>
              </a:rPr>
              <a:t>function</a:t>
            </a:r>
            <a:r>
              <a:rPr sz="2000" spc="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)는</a:t>
            </a:r>
            <a:r>
              <a:rPr sz="2000" spc="-7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음이</a:t>
            </a:r>
            <a:r>
              <a:rPr sz="2000" spc="-4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아닌</a:t>
            </a:r>
            <a:r>
              <a:rPr sz="2000" spc="-5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정수가</a:t>
            </a:r>
            <a:r>
              <a:rPr sz="2000" spc="-5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주어지면 </a:t>
            </a:r>
            <a:r>
              <a:rPr sz="2000" spc="-68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음이</a:t>
            </a:r>
            <a:r>
              <a:rPr sz="2000" spc="-5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아닌</a:t>
            </a:r>
            <a:r>
              <a:rPr sz="2000" spc="-6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실수를</a:t>
            </a:r>
            <a:r>
              <a:rPr sz="2000" spc="-5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내주는</a:t>
            </a:r>
            <a:r>
              <a:rPr sz="2000" spc="-4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함수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750" dirty="0">
              <a:latin typeface="에스코어 드림 3 Light" panose="020B0303030302020204" pitchFamily="34" charset="-127"/>
              <a:cs typeface="Malgun Gothic"/>
            </a:endParaRPr>
          </a:p>
          <a:p>
            <a:pPr marL="50800">
              <a:lnSpc>
                <a:spcPct val="100000"/>
              </a:lnSpc>
            </a:pP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f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r>
              <a:rPr sz="2000" spc="-4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=</a:t>
            </a:r>
            <a:r>
              <a:rPr sz="2000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sz="2000" spc="-2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D010C"/>
                </a:solidFill>
                <a:latin typeface="Times New Roman"/>
                <a:cs typeface="Times New Roman"/>
              </a:rPr>
              <a:t>lg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sz="2000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D010C"/>
                </a:solidFill>
                <a:latin typeface="Times New Roman"/>
                <a:cs typeface="Times New Roman"/>
              </a:rPr>
              <a:t>3</a:t>
            </a:r>
            <a:r>
              <a:rPr sz="2000" i="1" spc="5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1950" spc="7" baseline="25641" dirty="0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r>
              <a:rPr sz="2000" spc="5" dirty="0">
                <a:solidFill>
                  <a:srgbClr val="3D010C"/>
                </a:solidFill>
                <a:latin typeface="Times New Roman"/>
                <a:cs typeface="Times New Roman"/>
              </a:rPr>
              <a:t>+</a:t>
            </a:r>
            <a:r>
              <a:rPr sz="2000" spc="-4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4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000" i="1" spc="-2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spc="55" dirty="0">
                <a:solidFill>
                  <a:srgbClr val="3D010C"/>
                </a:solidFill>
                <a:latin typeface="Times New Roman"/>
                <a:cs typeface="Times New Roman"/>
              </a:rPr>
              <a:t>etc</a:t>
            </a:r>
            <a:r>
              <a:rPr sz="2000" spc="5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.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934" y="3202228"/>
            <a:ext cx="121513" cy="13075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934" y="4224832"/>
            <a:ext cx="121513" cy="13075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934" y="5261152"/>
            <a:ext cx="121513" cy="130759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994981" y="566737"/>
            <a:ext cx="1652905" cy="581025"/>
            <a:chOff x="994981" y="566737"/>
            <a:chExt cx="1652905" cy="581025"/>
          </a:xfrm>
        </p:grpSpPr>
        <p:sp>
          <p:nvSpPr>
            <p:cNvPr id="8" name="object 8"/>
            <p:cNvSpPr/>
            <p:nvPr/>
          </p:nvSpPr>
          <p:spPr>
            <a:xfrm>
              <a:off x="999744" y="571500"/>
              <a:ext cx="1643380" cy="571500"/>
            </a:xfrm>
            <a:custGeom>
              <a:avLst/>
              <a:gdLst/>
              <a:ahLst/>
              <a:cxnLst/>
              <a:rect l="l" t="t" r="r" b="b"/>
              <a:pathLst>
                <a:path w="1643380" h="571500">
                  <a:moveTo>
                    <a:pt x="1547622" y="0"/>
                  </a:moveTo>
                  <a:lnTo>
                    <a:pt x="95250" y="0"/>
                  </a:lnTo>
                  <a:lnTo>
                    <a:pt x="58175" y="7489"/>
                  </a:lnTo>
                  <a:lnTo>
                    <a:pt x="27898" y="27908"/>
                  </a:lnTo>
                  <a:lnTo>
                    <a:pt x="7485" y="58185"/>
                  </a:lnTo>
                  <a:lnTo>
                    <a:pt x="0" y="95250"/>
                  </a:lnTo>
                  <a:lnTo>
                    <a:pt x="0" y="476250"/>
                  </a:lnTo>
                  <a:lnTo>
                    <a:pt x="7485" y="513314"/>
                  </a:lnTo>
                  <a:lnTo>
                    <a:pt x="27898" y="543591"/>
                  </a:lnTo>
                  <a:lnTo>
                    <a:pt x="58175" y="564010"/>
                  </a:lnTo>
                  <a:lnTo>
                    <a:pt x="95250" y="571500"/>
                  </a:lnTo>
                  <a:lnTo>
                    <a:pt x="1547622" y="571500"/>
                  </a:lnTo>
                  <a:lnTo>
                    <a:pt x="1584686" y="564010"/>
                  </a:lnTo>
                  <a:lnTo>
                    <a:pt x="1614963" y="543591"/>
                  </a:lnTo>
                  <a:lnTo>
                    <a:pt x="1635382" y="513314"/>
                  </a:lnTo>
                  <a:lnTo>
                    <a:pt x="1642872" y="476250"/>
                  </a:lnTo>
                  <a:lnTo>
                    <a:pt x="1642872" y="95250"/>
                  </a:lnTo>
                  <a:lnTo>
                    <a:pt x="1635382" y="58185"/>
                  </a:lnTo>
                  <a:lnTo>
                    <a:pt x="1614963" y="27908"/>
                  </a:lnTo>
                  <a:lnTo>
                    <a:pt x="1584686" y="7489"/>
                  </a:lnTo>
                  <a:lnTo>
                    <a:pt x="1547622" y="0"/>
                  </a:lnTo>
                  <a:close/>
                </a:path>
              </a:pathLst>
            </a:custGeom>
            <a:solidFill>
              <a:srgbClr val="FFFF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99744" y="571500"/>
              <a:ext cx="1643380" cy="571500"/>
            </a:xfrm>
            <a:custGeom>
              <a:avLst/>
              <a:gdLst/>
              <a:ahLst/>
              <a:cxnLst/>
              <a:rect l="l" t="t" r="r" b="b"/>
              <a:pathLst>
                <a:path w="1643380" h="571500">
                  <a:moveTo>
                    <a:pt x="0" y="95250"/>
                  </a:moveTo>
                  <a:lnTo>
                    <a:pt x="7485" y="58185"/>
                  </a:lnTo>
                  <a:lnTo>
                    <a:pt x="27898" y="27908"/>
                  </a:lnTo>
                  <a:lnTo>
                    <a:pt x="58175" y="7489"/>
                  </a:lnTo>
                  <a:lnTo>
                    <a:pt x="95250" y="0"/>
                  </a:lnTo>
                  <a:lnTo>
                    <a:pt x="1547622" y="0"/>
                  </a:lnTo>
                  <a:lnTo>
                    <a:pt x="1584686" y="7489"/>
                  </a:lnTo>
                  <a:lnTo>
                    <a:pt x="1614963" y="27908"/>
                  </a:lnTo>
                  <a:lnTo>
                    <a:pt x="1635382" y="58185"/>
                  </a:lnTo>
                  <a:lnTo>
                    <a:pt x="1642872" y="95250"/>
                  </a:lnTo>
                  <a:lnTo>
                    <a:pt x="1642872" y="476250"/>
                  </a:lnTo>
                  <a:lnTo>
                    <a:pt x="1635382" y="513314"/>
                  </a:lnTo>
                  <a:lnTo>
                    <a:pt x="1614963" y="543591"/>
                  </a:lnTo>
                  <a:lnTo>
                    <a:pt x="1584686" y="564010"/>
                  </a:lnTo>
                  <a:lnTo>
                    <a:pt x="1547622" y="571500"/>
                  </a:lnTo>
                  <a:lnTo>
                    <a:pt x="95250" y="571500"/>
                  </a:lnTo>
                  <a:lnTo>
                    <a:pt x="58175" y="564010"/>
                  </a:lnTo>
                  <a:lnTo>
                    <a:pt x="27898" y="543591"/>
                  </a:lnTo>
                  <a:lnTo>
                    <a:pt x="7485" y="513314"/>
                  </a:lnTo>
                  <a:lnTo>
                    <a:pt x="0" y="476250"/>
                  </a:lnTo>
                  <a:lnTo>
                    <a:pt x="0" y="95250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139444" y="651128"/>
            <a:ext cx="1363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E3D00"/>
                </a:solidFill>
                <a:latin typeface="Times New Roman"/>
                <a:cs typeface="Times New Roman"/>
              </a:rPr>
              <a:t>Discussion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spc="25" dirty="0"/>
              <a:t>81</a:t>
            </a:fld>
            <a:endParaRPr spc="25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3001" y="908050"/>
            <a:ext cx="5318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정확도(correctness)</a:t>
            </a:r>
            <a:r>
              <a:rPr spc="-150" dirty="0"/>
              <a:t> </a:t>
            </a:r>
            <a:r>
              <a:rPr dirty="0"/>
              <a:t>분석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934" y="2135428"/>
            <a:ext cx="121513" cy="130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07744" y="1962124"/>
            <a:ext cx="7030720" cy="2372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00125">
              <a:lnSpc>
                <a:spcPct val="110000"/>
              </a:lnSpc>
              <a:spcBef>
                <a:spcPts val="100"/>
              </a:spcBef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알고리즘이</a:t>
            </a:r>
            <a:r>
              <a:rPr sz="2000" spc="-6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의도한</a:t>
            </a:r>
            <a:r>
              <a:rPr sz="2000" spc="-6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대로</a:t>
            </a:r>
            <a:r>
              <a:rPr sz="2000" spc="-6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수행되는지를</a:t>
            </a:r>
            <a:r>
              <a:rPr sz="2000" spc="-5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증명하는</a:t>
            </a:r>
            <a:r>
              <a:rPr sz="2000" spc="-7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절차 </a:t>
            </a:r>
            <a:r>
              <a:rPr sz="2000" spc="-68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정확도를</a:t>
            </a:r>
            <a:r>
              <a:rPr sz="2000" spc="-6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증명하는</a:t>
            </a:r>
            <a:r>
              <a:rPr sz="2000" spc="-5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것은</a:t>
            </a:r>
            <a:r>
              <a:rPr sz="2000" spc="-6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쉽지</a:t>
            </a:r>
            <a:r>
              <a:rPr sz="2000" spc="-5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않음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정확한</a:t>
            </a:r>
            <a:r>
              <a:rPr sz="2000" spc="-1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알고리즘이란?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 marL="12700" marR="5080" indent="114300">
              <a:lnSpc>
                <a:spcPts val="2640"/>
              </a:lnSpc>
              <a:spcBef>
                <a:spcPts val="125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  <a:tab pos="414020" algn="l"/>
              </a:tabLst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어떠한</a:t>
            </a:r>
            <a:r>
              <a:rPr sz="2000" spc="-6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입력에</a:t>
            </a:r>
            <a:r>
              <a:rPr sz="2000" spc="-6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대해서도</a:t>
            </a:r>
            <a:r>
              <a:rPr sz="2000" spc="-5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답을</a:t>
            </a:r>
            <a:r>
              <a:rPr sz="2000" spc="-4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출력하면서</a:t>
            </a:r>
            <a:r>
              <a:rPr sz="2000" spc="-6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멈추는</a:t>
            </a:r>
            <a:r>
              <a:rPr sz="2000" spc="-4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알고리즘 </a:t>
            </a:r>
            <a:r>
              <a:rPr sz="2000" spc="-69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정확하지</a:t>
            </a:r>
            <a:r>
              <a:rPr sz="2000" spc="-6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않은</a:t>
            </a:r>
            <a:r>
              <a:rPr sz="2000" spc="-5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알고리즘이란?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 marL="413384" indent="-287020">
              <a:lnSpc>
                <a:spcPct val="100000"/>
              </a:lnSpc>
              <a:spcBef>
                <a:spcPts val="114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  <a:tab pos="414020" algn="l"/>
              </a:tabLst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어떤</a:t>
            </a:r>
            <a:r>
              <a:rPr sz="2000" spc="-5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입력에</a:t>
            </a:r>
            <a:r>
              <a:rPr sz="2000" spc="-6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대해서</a:t>
            </a:r>
            <a:r>
              <a:rPr sz="2000" spc="-7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멈추지</a:t>
            </a:r>
            <a:r>
              <a:rPr sz="2000" spc="-6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6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않거나,</a:t>
            </a:r>
            <a:r>
              <a:rPr sz="2000" spc="-6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또는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 marL="413384" indent="-287020">
              <a:lnSpc>
                <a:spcPct val="100000"/>
              </a:lnSpc>
              <a:spcBef>
                <a:spcPts val="24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  <a:tab pos="414020" algn="l"/>
              </a:tabLst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틀린</a:t>
            </a:r>
            <a:r>
              <a:rPr sz="2000" spc="-5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답을</a:t>
            </a:r>
            <a:r>
              <a:rPr sz="2000" spc="-6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출력하면서</a:t>
            </a:r>
            <a:r>
              <a:rPr sz="2000" spc="-7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멈추는</a:t>
            </a:r>
            <a:r>
              <a:rPr sz="2000" spc="-6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알고리즘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934" y="2470708"/>
            <a:ext cx="121513" cy="13075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934" y="2805988"/>
            <a:ext cx="121513" cy="13075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934" y="3476548"/>
            <a:ext cx="121513" cy="13075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spc="25" dirty="0"/>
              <a:t>82</a:t>
            </a:fld>
            <a:endParaRPr spc="25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0326" y="2508630"/>
            <a:ext cx="240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차수</a:t>
            </a:r>
            <a:r>
              <a:rPr spc="90" dirty="0"/>
              <a:t>(</a:t>
            </a:r>
            <a:r>
              <a:rPr spc="185" dirty="0"/>
              <a:t>o</a:t>
            </a:r>
            <a:r>
              <a:rPr spc="45" dirty="0"/>
              <a:t>rder)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8864" y="908050"/>
            <a:ext cx="4446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대표적인</a:t>
            </a:r>
            <a:r>
              <a:rPr spc="-120" dirty="0"/>
              <a:t> </a:t>
            </a:r>
            <a:r>
              <a:rPr dirty="0"/>
              <a:t>복잡도</a:t>
            </a:r>
            <a:r>
              <a:rPr spc="-120" dirty="0"/>
              <a:t> </a:t>
            </a:r>
            <a:r>
              <a:rPr dirty="0"/>
              <a:t>함수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934" y="1922068"/>
            <a:ext cx="121513" cy="130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82344" y="1715680"/>
            <a:ext cx="2706370" cy="2987356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95"/>
              </a:spcBef>
            </a:pPr>
            <a:r>
              <a:rPr sz="2000" dirty="0">
                <a:solidFill>
                  <a:srgbClr val="3E3D00"/>
                </a:solidFill>
                <a:latin typeface="Symbol"/>
                <a:cs typeface="Symbol"/>
              </a:rPr>
              <a:t>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(lg</a:t>
            </a:r>
            <a:r>
              <a:rPr sz="2000" spc="-5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endParaRPr sz="200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495"/>
              </a:spcBef>
            </a:pPr>
            <a:r>
              <a:rPr sz="2000" dirty="0">
                <a:solidFill>
                  <a:srgbClr val="3E3D00"/>
                </a:solidFill>
                <a:latin typeface="Symbol"/>
                <a:cs typeface="Symbol"/>
              </a:rPr>
              <a:t>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2000" spc="-5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sz="2000" spc="-2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차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(linear)</a:t>
            </a:r>
            <a:endParaRPr sz="200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470"/>
              </a:spcBef>
            </a:pPr>
            <a:r>
              <a:rPr sz="2000" dirty="0">
                <a:solidFill>
                  <a:srgbClr val="3E3D00"/>
                </a:solidFill>
                <a:latin typeface="Symbol"/>
                <a:cs typeface="Symbol"/>
              </a:rPr>
              <a:t>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i="1" spc="-4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lg</a:t>
            </a:r>
            <a:r>
              <a:rPr sz="2000" spc="-3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endParaRPr sz="200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490"/>
              </a:spcBef>
            </a:pPr>
            <a:r>
              <a:rPr sz="2000" spc="5" dirty="0">
                <a:solidFill>
                  <a:srgbClr val="3E3D00"/>
                </a:solidFill>
                <a:latin typeface="Symbol"/>
                <a:cs typeface="Symbol"/>
              </a:rPr>
              <a:t>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1950" spc="7" baseline="42735" dirty="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2000" spc="-6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sz="2000" spc="-4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차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(quadratic)</a:t>
            </a:r>
            <a:endParaRPr sz="200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480"/>
              </a:spcBef>
            </a:pPr>
            <a:r>
              <a:rPr sz="2000" spc="5" dirty="0">
                <a:solidFill>
                  <a:srgbClr val="3E3D00"/>
                </a:solidFill>
                <a:latin typeface="Symbol"/>
                <a:cs typeface="Symbol"/>
              </a:rPr>
              <a:t>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1950" spc="7" baseline="42735" dirty="0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2000" spc="-5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sz="2000" spc="-3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차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(cubic)</a:t>
            </a:r>
            <a:endParaRPr sz="200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480"/>
              </a:spcBef>
            </a:pPr>
            <a:r>
              <a:rPr sz="2000" spc="5" dirty="0">
                <a:solidFill>
                  <a:srgbClr val="3E3D00"/>
                </a:solidFill>
                <a:latin typeface="Symbol"/>
                <a:cs typeface="Symbol"/>
              </a:rPr>
              <a:t>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(2</a:t>
            </a:r>
            <a:r>
              <a:rPr sz="1950" i="1" spc="7" baseline="4273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2000" spc="-6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sz="2000" spc="-5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지수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(exponential)</a:t>
            </a:r>
            <a:endParaRPr sz="200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470"/>
              </a:spcBef>
            </a:pPr>
            <a:r>
              <a:rPr sz="2000" dirty="0">
                <a:solidFill>
                  <a:srgbClr val="3E3D00"/>
                </a:solidFill>
                <a:latin typeface="Symbol"/>
                <a:cs typeface="Symbol"/>
              </a:rPr>
              <a:t>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!)</a:t>
            </a:r>
            <a:endParaRPr sz="200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3E3D00"/>
                </a:solidFill>
                <a:latin typeface="Symbol"/>
                <a:cs typeface="Symbol"/>
              </a:rPr>
              <a:t>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i="1" spc="-17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1950" i="1" spc="30" baseline="2564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934" y="2289352"/>
            <a:ext cx="121513" cy="13075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934" y="2653588"/>
            <a:ext cx="121513" cy="13075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934" y="3020872"/>
            <a:ext cx="121513" cy="13075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934" y="3386632"/>
            <a:ext cx="121513" cy="13075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934" y="3752392"/>
            <a:ext cx="121513" cy="13075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934" y="4116628"/>
            <a:ext cx="121513" cy="13075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934" y="4482388"/>
            <a:ext cx="121513" cy="13075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693411" y="6312346"/>
            <a:ext cx="214629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z="1300" spc="2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83</a:t>
            </a:r>
            <a:endParaRPr sz="1300" dirty="0">
              <a:latin typeface="에스코어 드림 3 Light" panose="020B0303030302020204" pitchFamily="34" charset="-127"/>
              <a:cs typeface="Malgun Gothic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08276" y="1851025"/>
          <a:ext cx="4785995" cy="2377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0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2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3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i="1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5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0.1</a:t>
                      </a:r>
                      <a:r>
                        <a:rPr sz="2000" i="1" spc="5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950" spc="7" baseline="42735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950" baseline="42735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4083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0.1</a:t>
                      </a:r>
                      <a:r>
                        <a:rPr sz="2000" i="1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950" baseline="42735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000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sz="2000" i="1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000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+100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5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5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5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120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5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5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5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160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5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5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250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5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1,000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1,200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1,000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100,000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101,100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32000" y="908050"/>
            <a:ext cx="63855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2차</a:t>
            </a:r>
            <a:r>
              <a:rPr spc="-90" dirty="0"/>
              <a:t> </a:t>
            </a:r>
            <a:r>
              <a:rPr dirty="0"/>
              <a:t>항이</a:t>
            </a:r>
            <a:r>
              <a:rPr spc="-95" dirty="0"/>
              <a:t> </a:t>
            </a:r>
            <a:r>
              <a:rPr u="heavy" dirty="0">
                <a:uFill>
                  <a:solidFill>
                    <a:srgbClr val="2A54AA"/>
                  </a:solidFill>
                </a:uFill>
              </a:rPr>
              <a:t>궁극적</a:t>
            </a:r>
            <a:r>
              <a:rPr dirty="0"/>
              <a:t>으로</a:t>
            </a:r>
            <a:r>
              <a:rPr spc="-90" dirty="0"/>
              <a:t> </a:t>
            </a:r>
            <a:r>
              <a:rPr spc="80" dirty="0"/>
              <a:t>지배한다.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64811" y="6255511"/>
            <a:ext cx="214629" cy="4122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2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84</a:t>
            </a:r>
            <a:endParaRPr sz="1300" dirty="0">
              <a:latin typeface="에스코어 드림 3 Light" panose="020B0303030302020204" pitchFamily="34" charset="-127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46705" y="5258816"/>
            <a:ext cx="15240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0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Eventually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922526" y="1993900"/>
          <a:ext cx="5144769" cy="2377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0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0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3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i="1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58420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5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0.01</a:t>
                      </a:r>
                      <a:r>
                        <a:rPr sz="2000" i="1" spc="5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950" spc="7" baseline="42735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950" baseline="42735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5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100</a:t>
                      </a:r>
                      <a:r>
                        <a:rPr sz="2000" i="1" spc="5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1,000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5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5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10,000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5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1,000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10,000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100,000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10,000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1,000,000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1,000,000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100,000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100,000,000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10,000,000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7290" y="908050"/>
            <a:ext cx="7494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높은</a:t>
            </a:r>
            <a:r>
              <a:rPr spc="-95" dirty="0"/>
              <a:t> </a:t>
            </a:r>
            <a:r>
              <a:rPr dirty="0"/>
              <a:t>차수항이</a:t>
            </a:r>
            <a:r>
              <a:rPr spc="-90" dirty="0"/>
              <a:t> </a:t>
            </a:r>
            <a:r>
              <a:rPr u="heavy" spc="-5" dirty="0">
                <a:uFill>
                  <a:solidFill>
                    <a:srgbClr val="2A54AA"/>
                  </a:solidFill>
                </a:uFill>
              </a:rPr>
              <a:t>궁극적</a:t>
            </a:r>
            <a:r>
              <a:rPr spc="-5" dirty="0"/>
              <a:t>으로</a:t>
            </a:r>
            <a:r>
              <a:rPr spc="-85" dirty="0"/>
              <a:t> </a:t>
            </a:r>
            <a:r>
              <a:rPr spc="80" dirty="0"/>
              <a:t>지배한다.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53844" y="5171694"/>
            <a:ext cx="44361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sz="2000" spc="10" dirty="0">
                <a:solidFill>
                  <a:srgbClr val="3E3D00"/>
                </a:solidFill>
                <a:latin typeface="Times New Roman"/>
                <a:cs typeface="Times New Roman"/>
              </a:rPr>
              <a:t>0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0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0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0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보다</a:t>
            </a:r>
            <a:r>
              <a:rPr sz="2000" spc="-24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큰</a:t>
            </a:r>
            <a:r>
              <a:rPr sz="2000" spc="-2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에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대해서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0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sz="2000" spc="10" dirty="0">
                <a:solidFill>
                  <a:srgbClr val="3E3D00"/>
                </a:solidFill>
                <a:latin typeface="Times New Roman"/>
                <a:cs typeface="Times New Roman"/>
              </a:rPr>
              <a:t>0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1950" spc="22" baseline="42735" dirty="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sz="1950" spc="202" baseline="4273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&gt;</a:t>
            </a:r>
            <a:r>
              <a:rPr sz="2000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100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93411" y="6289040"/>
            <a:ext cx="214629" cy="4122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2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85</a:t>
            </a:r>
            <a:endParaRPr sz="1300" dirty="0">
              <a:latin typeface="에스코어 드림 3 Light" panose="020B0303030302020204" pitchFamily="34" charset="-127"/>
              <a:cs typeface="Malgun Gothic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6DFD59-A98B-DB7F-DA9B-3A5C8F16475A}"/>
              </a:ext>
            </a:extLst>
          </p:cNvPr>
          <p:cNvSpPr txBox="1"/>
          <p:nvPr/>
        </p:nvSpPr>
        <p:spPr>
          <a:xfrm>
            <a:off x="4419600" y="5526452"/>
            <a:ext cx="3329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N</a:t>
            </a:r>
            <a:r>
              <a:rPr lang="ko-KR" altLang="en-US" sz="1400" dirty="0">
                <a:solidFill>
                  <a:schemeClr val="accent5"/>
                </a:solidFill>
              </a:rPr>
              <a:t>이 커짐에 따라 </a:t>
            </a:r>
            <a:r>
              <a:rPr lang="en-US" altLang="ko-KR" sz="1400" dirty="0">
                <a:solidFill>
                  <a:schemeClr val="accent5"/>
                </a:solidFill>
              </a:rPr>
              <a:t>n^2</a:t>
            </a:r>
            <a:r>
              <a:rPr lang="ko-KR" altLang="en-US" sz="1400" dirty="0">
                <a:solidFill>
                  <a:schemeClr val="accent5"/>
                </a:solidFill>
              </a:rPr>
              <a:t>의 영향이 매우 커짐</a:t>
            </a:r>
            <a:endParaRPr lang="en-US" sz="14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7845" y="374650"/>
            <a:ext cx="4446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복잡도</a:t>
            </a:r>
            <a:r>
              <a:rPr spc="-120" dirty="0"/>
              <a:t> </a:t>
            </a:r>
            <a:r>
              <a:rPr dirty="0"/>
              <a:t>함수의</a:t>
            </a:r>
            <a:r>
              <a:rPr spc="-120" dirty="0"/>
              <a:t> </a:t>
            </a:r>
            <a:r>
              <a:rPr dirty="0"/>
              <a:t>증가율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883" y="1286255"/>
            <a:ext cx="3864864" cy="501548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209281" y="6409131"/>
            <a:ext cx="214629" cy="4122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2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86</a:t>
            </a:r>
            <a:endParaRPr sz="1300" dirty="0">
              <a:latin typeface="에스코어 드림 3 Light" panose="020B0303030302020204" pitchFamily="34" charset="-127"/>
              <a:cs typeface="Malgun Gothic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447800"/>
            <a:ext cx="6934200" cy="48006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5139" y="655065"/>
            <a:ext cx="5741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시간복잡도별</a:t>
            </a:r>
            <a:r>
              <a:rPr spc="-365" dirty="0"/>
              <a:t> </a:t>
            </a:r>
            <a:r>
              <a:rPr dirty="0"/>
              <a:t>실행시간</a:t>
            </a:r>
            <a:r>
              <a:rPr spc="-365" dirty="0"/>
              <a:t> </a:t>
            </a:r>
            <a:r>
              <a:rPr dirty="0"/>
              <a:t>비교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56297" y="6268008"/>
            <a:ext cx="214629" cy="4122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2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87</a:t>
            </a:r>
            <a:endParaRPr sz="1300" dirty="0">
              <a:latin typeface="에스코어 드림 3 Light" panose="020B0303030302020204" pitchFamily="34" charset="-127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69641" y="5913221"/>
            <a:ext cx="219646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1초에 </a:t>
            </a:r>
            <a:r>
              <a:rPr sz="16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10</a:t>
            </a:r>
            <a:r>
              <a:rPr sz="1575" baseline="2645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9</a:t>
            </a:r>
            <a:r>
              <a:rPr sz="1575" spc="292" baseline="2645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개</a:t>
            </a:r>
            <a:r>
              <a:rPr sz="1600" spc="-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작업</a:t>
            </a:r>
            <a:r>
              <a:rPr sz="1600" spc="-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처리</a:t>
            </a:r>
            <a:endParaRPr sz="1600" dirty="0">
              <a:latin typeface="에스코어 드림 3 Light" panose="020B0303030302020204" pitchFamily="34" charset="-127"/>
              <a:cs typeface="Malgun Gothic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9076" y="757554"/>
            <a:ext cx="5624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/>
                <a:cs typeface="Times New Roman"/>
              </a:rPr>
              <a:t>Asymptotic(</a:t>
            </a:r>
            <a:r>
              <a:rPr spc="-5" dirty="0"/>
              <a:t>점근적</a:t>
            </a:r>
            <a:r>
              <a:rPr spc="-5" dirty="0">
                <a:latin typeface="Times New Roman"/>
                <a:cs typeface="Times New Roman"/>
              </a:rPr>
              <a:t>)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Behavior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934" y="1969312"/>
            <a:ext cx="121513" cy="13075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934" y="2304592"/>
            <a:ext cx="121513" cy="13075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063294" y="3038543"/>
            <a:ext cx="184785" cy="0"/>
          </a:xfrm>
          <a:custGeom>
            <a:avLst/>
            <a:gdLst/>
            <a:ahLst/>
            <a:cxnLst/>
            <a:rect l="l" t="t" r="r" b="b"/>
            <a:pathLst>
              <a:path w="184785">
                <a:moveTo>
                  <a:pt x="0" y="0"/>
                </a:moveTo>
                <a:lnTo>
                  <a:pt x="184264" y="0"/>
                </a:lnTo>
              </a:path>
            </a:pathLst>
          </a:custGeom>
          <a:ln w="126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01040" y="1794966"/>
            <a:ext cx="7760334" cy="1579791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45"/>
              </a:spcBef>
            </a:pP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f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의</a:t>
            </a:r>
            <a:r>
              <a:rPr sz="2000" spc="-24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asymptotic</a:t>
            </a:r>
            <a:r>
              <a:rPr sz="2000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behavior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는</a:t>
            </a:r>
            <a:r>
              <a:rPr sz="2000" spc="254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이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큰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수가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될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때의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함수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f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이</a:t>
            </a:r>
            <a:r>
              <a:rPr sz="2000" spc="-24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갖는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특성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 marL="3810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예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2000" spc="-4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f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2000" spc="-5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sz="2000" i="1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1/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1917064">
              <a:lnSpc>
                <a:spcPts val="2060"/>
              </a:lnSpc>
              <a:spcBef>
                <a:spcPts val="5"/>
              </a:spcBef>
            </a:pPr>
            <a:r>
              <a:rPr sz="2300" spc="-15" dirty="0">
                <a:latin typeface="Times New Roman"/>
                <a:cs typeface="Times New Roman"/>
              </a:rPr>
              <a:t>lim</a:t>
            </a:r>
            <a:r>
              <a:rPr sz="2300" spc="20" dirty="0">
                <a:latin typeface="Times New Roman"/>
                <a:cs typeface="Times New Roman"/>
              </a:rPr>
              <a:t> </a:t>
            </a:r>
            <a:r>
              <a:rPr sz="3450" spc="30" baseline="35024" dirty="0">
                <a:latin typeface="Times New Roman"/>
                <a:cs typeface="Times New Roman"/>
              </a:rPr>
              <a:t>1</a:t>
            </a:r>
            <a:r>
              <a:rPr sz="3450" spc="225" baseline="35024" dirty="0">
                <a:latin typeface="Times New Roman"/>
                <a:cs typeface="Times New Roman"/>
              </a:rPr>
              <a:t> </a:t>
            </a:r>
            <a:r>
              <a:rPr sz="2300" spc="20" dirty="0">
                <a:latin typeface="Symbol"/>
                <a:cs typeface="Symbol"/>
              </a:rPr>
              <a:t></a:t>
            </a:r>
            <a:r>
              <a:rPr sz="2300" spc="-95" dirty="0">
                <a:latin typeface="Times New Roman"/>
                <a:cs typeface="Times New Roman"/>
              </a:rPr>
              <a:t> </a:t>
            </a:r>
            <a:r>
              <a:rPr sz="2300" spc="20" dirty="0">
                <a:latin typeface="Times New Roman"/>
                <a:cs typeface="Times New Roman"/>
              </a:rPr>
              <a:t>0</a:t>
            </a:r>
            <a:endParaRPr sz="2300" dirty="0">
              <a:latin typeface="Times New Roman"/>
              <a:cs typeface="Times New Roman"/>
            </a:endParaRPr>
          </a:p>
          <a:p>
            <a:pPr marL="1918335">
              <a:lnSpc>
                <a:spcPts val="2060"/>
              </a:lnSpc>
            </a:pPr>
            <a:r>
              <a:rPr sz="1350" i="1" spc="40" dirty="0">
                <a:latin typeface="Times New Roman"/>
                <a:cs typeface="Times New Roman"/>
              </a:rPr>
              <a:t>n</a:t>
            </a:r>
            <a:r>
              <a:rPr sz="1350" spc="40" dirty="0">
                <a:latin typeface="Symbol"/>
                <a:cs typeface="Symbol"/>
              </a:rPr>
              <a:t></a:t>
            </a:r>
            <a:r>
              <a:rPr sz="1350" spc="165" dirty="0">
                <a:latin typeface="Times New Roman"/>
                <a:cs typeface="Times New Roman"/>
              </a:rPr>
              <a:t> </a:t>
            </a:r>
            <a:r>
              <a:rPr sz="3450" i="1" spc="30" baseline="-10869" dirty="0">
                <a:latin typeface="Times New Roman"/>
                <a:cs typeface="Times New Roman"/>
              </a:rPr>
              <a:t>n</a:t>
            </a:r>
            <a:endParaRPr sz="3450" baseline="-10869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20767" y="6312346"/>
            <a:ext cx="36004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sz="1300" spc="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89</a:t>
            </a:fld>
            <a:endParaRPr sz="1300" dirty="0">
              <a:latin typeface="에스코어 드림 3 Light" panose="020B0303030302020204" pitchFamily="34" charset="-127"/>
              <a:cs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0601" y="926338"/>
            <a:ext cx="408177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00" dirty="0"/>
              <a:t>정의</a:t>
            </a:r>
            <a:r>
              <a:rPr sz="2700" dirty="0">
                <a:latin typeface="Times New Roman"/>
                <a:cs typeface="Times New Roman"/>
              </a:rPr>
              <a:t>:</a:t>
            </a:r>
            <a:r>
              <a:rPr sz="2700" spc="-90" dirty="0">
                <a:latin typeface="Times New Roman"/>
                <a:cs typeface="Times New Roman"/>
              </a:rPr>
              <a:t> </a:t>
            </a:r>
            <a:r>
              <a:rPr sz="3200" dirty="0"/>
              <a:t>알고리즘</a:t>
            </a:r>
            <a:r>
              <a:rPr sz="2700" dirty="0">
                <a:latin typeface="Times New Roman"/>
                <a:cs typeface="Times New Roman"/>
              </a:rPr>
              <a:t>(algorithm)</a:t>
            </a:r>
            <a:endParaRPr sz="27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0632" y="2326309"/>
            <a:ext cx="121513" cy="130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12569" y="2031444"/>
            <a:ext cx="7006590" cy="1740861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문제를</a:t>
            </a:r>
            <a:r>
              <a:rPr sz="2000" spc="-2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해결할</a:t>
            </a:r>
            <a:r>
              <a:rPr sz="2000" spc="-1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수</a:t>
            </a:r>
            <a:r>
              <a:rPr sz="2000" spc="-1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있는</a:t>
            </a:r>
            <a:r>
              <a:rPr sz="2000" spc="-2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잘</a:t>
            </a:r>
            <a:r>
              <a:rPr sz="2000" spc="-1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정의된(well</a:t>
            </a:r>
            <a:r>
              <a:rPr sz="2000" spc="-2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-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defined)</a:t>
            </a:r>
            <a:r>
              <a:rPr sz="2000" spc="-1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유한</a:t>
            </a:r>
            <a:r>
              <a:rPr sz="2000" spc="-2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(finite)시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간</a:t>
            </a:r>
            <a:r>
              <a:rPr sz="2000" spc="-1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내에</a:t>
            </a:r>
            <a:r>
              <a:rPr sz="2000" spc="-1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종료되는</a:t>
            </a:r>
            <a:r>
              <a:rPr sz="2000" spc="-2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계산적인(computational)</a:t>
            </a:r>
            <a:r>
              <a:rPr sz="2000" spc="-7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-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절차(procedure)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150" dirty="0">
              <a:latin typeface="에스코어 드림 3 Light" panose="020B0303030302020204" pitchFamily="34" charset="-127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입력을</a:t>
            </a:r>
            <a:r>
              <a:rPr sz="2000" spc="-2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받아서</a:t>
            </a:r>
            <a:r>
              <a:rPr sz="2000" spc="-1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출력으로</a:t>
            </a:r>
            <a:r>
              <a:rPr sz="2000" spc="-2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전환시켜주는</a:t>
            </a:r>
            <a:r>
              <a:rPr sz="2000" spc="-35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일련의</a:t>
            </a:r>
            <a:r>
              <a:rPr sz="2000" spc="-2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에스코어 드림 3 Light" panose="020B0303030302020204" pitchFamily="34" charset="-127"/>
                <a:cs typeface="Malgun Gothic"/>
              </a:rPr>
              <a:t>계산절차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0632" y="3819829"/>
            <a:ext cx="121513" cy="13075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spc="25" dirty="0"/>
              <a:t>9</a:t>
            </a:fld>
            <a:endParaRPr spc="25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5945" y="757554"/>
            <a:ext cx="3912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복잡도</a:t>
            </a:r>
            <a:r>
              <a:rPr spc="-370" dirty="0"/>
              <a:t> </a:t>
            </a:r>
            <a:r>
              <a:rPr dirty="0"/>
              <a:t>함수</a:t>
            </a:r>
            <a:r>
              <a:rPr spc="-370" dirty="0"/>
              <a:t> </a:t>
            </a:r>
            <a:r>
              <a:rPr dirty="0"/>
              <a:t>표기법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934" y="2094280"/>
            <a:ext cx="121513" cy="130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26440" y="1950847"/>
            <a:ext cx="6490970" cy="2406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0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sz="20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big</a:t>
            </a: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oh:</a:t>
            </a:r>
            <a:r>
              <a:rPr sz="20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asymptotic</a:t>
            </a:r>
            <a:r>
              <a:rPr sz="20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upper</a:t>
            </a:r>
            <a:r>
              <a:rPr sz="20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bound</a:t>
            </a:r>
            <a:r>
              <a:rPr lang="en-US" sz="20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(</a:t>
            </a:r>
            <a:r>
              <a:rPr lang="ko-KR" altLang="en-US" sz="20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가장 중요</a:t>
            </a:r>
            <a:r>
              <a:rPr lang="en-US" altLang="ko-KR" sz="20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2000" b="1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o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- 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small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 oh:</a:t>
            </a:r>
            <a:r>
              <a:rPr sz="2000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upper</a:t>
            </a:r>
            <a:r>
              <a:rPr sz="2000" spc="-3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bound</a:t>
            </a:r>
            <a:r>
              <a:rPr sz="2000" spc="-3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that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is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not</a:t>
            </a:r>
            <a:r>
              <a:rPr sz="2000" spc="-2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asymptotically</a:t>
            </a:r>
            <a:r>
              <a:rPr sz="2000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tight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2100" spc="-40" dirty="0">
                <a:solidFill>
                  <a:srgbClr val="3E3D00"/>
                </a:solidFill>
                <a:latin typeface="Symbol"/>
                <a:cs typeface="Symbol"/>
              </a:rPr>
              <a:t></a:t>
            </a:r>
            <a:r>
              <a:rPr sz="2000" spc="-4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sz="2000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omega: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asymptotic</a:t>
            </a:r>
            <a:r>
              <a:rPr sz="2000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lower</a:t>
            </a:r>
            <a:r>
              <a:rPr sz="2000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bound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ω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 )</a:t>
            </a:r>
            <a:r>
              <a:rPr sz="2000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small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omega: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 lower</a:t>
            </a:r>
            <a:r>
              <a:rPr sz="2000" spc="-2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bound</a:t>
            </a:r>
            <a:r>
              <a:rPr sz="2000" spc="-3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that</a:t>
            </a:r>
            <a:r>
              <a:rPr sz="2000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is not</a:t>
            </a:r>
            <a:r>
              <a:rPr sz="2000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asymptotically</a:t>
            </a:r>
            <a:r>
              <a:rPr sz="2000" spc="-3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tight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2100" spc="-35" dirty="0">
                <a:solidFill>
                  <a:srgbClr val="3E3D00"/>
                </a:solidFill>
                <a:latin typeface="Symbol"/>
                <a:cs typeface="Symbol"/>
              </a:rPr>
              <a:t></a:t>
            </a:r>
            <a:r>
              <a:rPr sz="2000" spc="-35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2000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theta:</a:t>
            </a:r>
            <a:r>
              <a:rPr sz="2000" spc="-3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asymptotic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tight</a:t>
            </a:r>
            <a:r>
              <a:rPr sz="2000" spc="-3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bound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934" y="2612440"/>
            <a:ext cx="121513" cy="13075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934" y="3130600"/>
            <a:ext cx="121513" cy="13075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934" y="3648760"/>
            <a:ext cx="121513" cy="13075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934" y="4166920"/>
            <a:ext cx="121513" cy="13075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620767" y="6312346"/>
            <a:ext cx="36004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sz="1300" spc="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90</a:t>
            </a:fld>
            <a:endParaRPr sz="1300" dirty="0">
              <a:latin typeface="에스코어 드림 3 Light" panose="020B0303030302020204" pitchFamily="34" charset="-127"/>
              <a:cs typeface="Malgun Gothic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846C02-5BE5-8499-932F-D34794C15636}"/>
              </a:ext>
            </a:extLst>
          </p:cNvPr>
          <p:cNvSpPr txBox="1"/>
          <p:nvPr/>
        </p:nvSpPr>
        <p:spPr>
          <a:xfrm>
            <a:off x="990600" y="579120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657" y="858939"/>
            <a:ext cx="3188335" cy="603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큰</a:t>
            </a:r>
            <a:r>
              <a:rPr spc="-25" dirty="0">
                <a:latin typeface="Times New Roman"/>
                <a:cs typeface="Times New Roman"/>
              </a:rPr>
              <a:t>(big)</a:t>
            </a:r>
            <a:r>
              <a:rPr sz="3800" spc="-25" dirty="0">
                <a:latin typeface="Symbol"/>
                <a:cs typeface="Symbol"/>
              </a:rPr>
              <a:t></a:t>
            </a:r>
            <a:r>
              <a:rPr sz="3800" spc="-120" dirty="0">
                <a:latin typeface="Times New Roman"/>
                <a:cs typeface="Times New Roman"/>
              </a:rPr>
              <a:t> </a:t>
            </a:r>
            <a:r>
              <a:rPr dirty="0"/>
              <a:t>표기법</a:t>
            </a:r>
            <a:endParaRPr sz="38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934" y="2018080"/>
            <a:ext cx="121513" cy="130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26440" y="1782739"/>
            <a:ext cx="8034655" cy="3396443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000" b="1" spc="-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정</a:t>
            </a:r>
            <a:r>
              <a:rPr sz="2000" b="1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의</a:t>
            </a:r>
            <a:r>
              <a:rPr sz="2000" b="1" spc="-26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b="1" dirty="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sz="2000" b="1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b="1" spc="-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점</a:t>
            </a:r>
            <a:r>
              <a:rPr sz="2000" b="1" spc="-4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근</a:t>
            </a:r>
            <a:r>
              <a:rPr sz="2000" b="1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적</a:t>
            </a:r>
            <a:r>
              <a:rPr sz="2000" b="1" spc="-27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b="1" spc="-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상한</a:t>
            </a:r>
            <a:r>
              <a:rPr sz="2000" b="1" spc="-1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b="1" dirty="0">
                <a:solidFill>
                  <a:srgbClr val="3E3D00"/>
                </a:solidFill>
                <a:latin typeface="Times New Roman"/>
                <a:cs typeface="Times New Roman"/>
              </a:rPr>
              <a:t>as</a:t>
            </a:r>
            <a:r>
              <a:rPr sz="2000" b="1" spc="-15" dirty="0">
                <a:solidFill>
                  <a:srgbClr val="3E3D00"/>
                </a:solidFill>
                <a:latin typeface="Times New Roman"/>
                <a:cs typeface="Times New Roman"/>
              </a:rPr>
              <a:t>y</a:t>
            </a:r>
            <a:r>
              <a:rPr sz="2000" b="1" dirty="0">
                <a:solidFill>
                  <a:srgbClr val="3E3D00"/>
                </a:solidFill>
                <a:latin typeface="Times New Roman"/>
                <a:cs typeface="Times New Roman"/>
              </a:rPr>
              <a:t>mp</a:t>
            </a:r>
            <a:r>
              <a:rPr sz="2000" b="1" spc="-10" dirty="0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sz="2000" b="1" dirty="0">
                <a:solidFill>
                  <a:srgbClr val="3E3D00"/>
                </a:solidFill>
                <a:latin typeface="Times New Roman"/>
                <a:cs typeface="Times New Roman"/>
              </a:rPr>
              <a:t>o</a:t>
            </a:r>
            <a:r>
              <a:rPr sz="2000" b="1" spc="-15" dirty="0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sz="2000" b="1" dirty="0">
                <a:solidFill>
                  <a:srgbClr val="3E3D00"/>
                </a:solidFill>
                <a:latin typeface="Times New Roman"/>
                <a:cs typeface="Times New Roman"/>
              </a:rPr>
              <a:t>ic</a:t>
            </a:r>
            <a:r>
              <a:rPr sz="2000" b="1" spc="-4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E3D00"/>
                </a:solidFill>
                <a:latin typeface="Times New Roman"/>
                <a:cs typeface="Times New Roman"/>
              </a:rPr>
              <a:t>upper</a:t>
            </a:r>
            <a:r>
              <a:rPr sz="2000" b="1" spc="-1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E3D00"/>
                </a:solidFill>
                <a:latin typeface="Times New Roman"/>
                <a:cs typeface="Times New Roman"/>
              </a:rPr>
              <a:t>b</a:t>
            </a:r>
            <a:r>
              <a:rPr sz="2000" b="1" spc="5" dirty="0">
                <a:solidFill>
                  <a:srgbClr val="3E3D00"/>
                </a:solidFill>
                <a:latin typeface="Times New Roman"/>
                <a:cs typeface="Times New Roman"/>
              </a:rPr>
              <a:t>o</a:t>
            </a:r>
            <a:r>
              <a:rPr sz="2000" b="1" dirty="0">
                <a:solidFill>
                  <a:srgbClr val="3E3D00"/>
                </a:solidFill>
                <a:latin typeface="Times New Roman"/>
                <a:cs typeface="Times New Roman"/>
              </a:rPr>
              <a:t>und)</a:t>
            </a:r>
            <a:endParaRPr sz="2000" dirty="0">
              <a:latin typeface="Times New Roman"/>
              <a:cs typeface="Times New Roman"/>
            </a:endParaRPr>
          </a:p>
          <a:p>
            <a:pPr marL="413384" indent="-287020">
              <a:lnSpc>
                <a:spcPct val="100000"/>
              </a:lnSpc>
              <a:spcBef>
                <a:spcPts val="775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  <a:tab pos="414020" algn="l"/>
              </a:tabLst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주어진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복잡도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함수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f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에</a:t>
            </a:r>
            <a:r>
              <a:rPr sz="2000" spc="-24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대해서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spc="5" dirty="0">
                <a:solidFill>
                  <a:srgbClr val="2A54AA"/>
                </a:solidFill>
                <a:latin typeface="Times New Roman"/>
                <a:cs typeface="Times New Roman"/>
              </a:rPr>
              <a:t>g</a:t>
            </a:r>
            <a:r>
              <a:rPr sz="2000" dirty="0">
                <a:solidFill>
                  <a:srgbClr val="2A54AA"/>
                </a:solidFill>
                <a:latin typeface="Times New Roman"/>
                <a:cs typeface="Times New Roman"/>
              </a:rPr>
              <a:t>(</a:t>
            </a:r>
            <a:r>
              <a:rPr sz="2000" i="1" spc="5" dirty="0">
                <a:solidFill>
                  <a:srgbClr val="2A54AA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2A54AA"/>
                </a:solidFill>
                <a:latin typeface="Times New Roman"/>
                <a:cs typeface="Times New Roman"/>
              </a:rPr>
              <a:t>)</a:t>
            </a:r>
            <a:r>
              <a:rPr sz="2000" spc="-5" dirty="0">
                <a:solidFill>
                  <a:srgbClr val="2A54AA"/>
                </a:solidFill>
                <a:latin typeface="Symbol"/>
                <a:cs typeface="Symbol"/>
              </a:rPr>
              <a:t></a:t>
            </a:r>
            <a:r>
              <a:rPr sz="2100" spc="-70" dirty="0">
                <a:solidFill>
                  <a:srgbClr val="2A54AA"/>
                </a:solidFill>
                <a:latin typeface="Symbol"/>
                <a:cs typeface="Symbol"/>
              </a:rPr>
              <a:t></a:t>
            </a:r>
            <a:r>
              <a:rPr sz="2000" spc="-10" dirty="0">
                <a:solidFill>
                  <a:srgbClr val="2A54AA"/>
                </a:solidFill>
                <a:latin typeface="Times New Roman"/>
                <a:cs typeface="Times New Roman"/>
              </a:rPr>
              <a:t>(</a:t>
            </a:r>
            <a:r>
              <a:rPr sz="2000" i="1" spc="-5" dirty="0">
                <a:solidFill>
                  <a:srgbClr val="2A54AA"/>
                </a:solidFill>
                <a:latin typeface="Times New Roman"/>
                <a:cs typeface="Times New Roman"/>
              </a:rPr>
              <a:t>f</a:t>
            </a:r>
            <a:r>
              <a:rPr sz="2000" spc="-10" dirty="0">
                <a:solidFill>
                  <a:srgbClr val="2A54AA"/>
                </a:solidFill>
                <a:latin typeface="Times New Roman"/>
                <a:cs typeface="Times New Roman"/>
              </a:rPr>
              <a:t>(</a:t>
            </a:r>
            <a:r>
              <a:rPr sz="2000" i="1" spc="-5" dirty="0">
                <a:solidFill>
                  <a:srgbClr val="2A54AA"/>
                </a:solidFill>
                <a:latin typeface="Times New Roman"/>
                <a:cs typeface="Times New Roman"/>
              </a:rPr>
              <a:t>n</a:t>
            </a:r>
            <a:r>
              <a:rPr sz="2000" spc="-10" dirty="0">
                <a:solidFill>
                  <a:srgbClr val="2A54AA"/>
                </a:solidFill>
                <a:latin typeface="Times New Roman"/>
                <a:cs typeface="Times New Roman"/>
              </a:rPr>
              <a:t>)</a:t>
            </a:r>
            <a:r>
              <a:rPr sz="2000" dirty="0">
                <a:solidFill>
                  <a:srgbClr val="2A54AA"/>
                </a:solidFill>
                <a:latin typeface="Times New Roman"/>
                <a:cs typeface="Times New Roman"/>
              </a:rPr>
              <a:t>)</a:t>
            </a:r>
            <a:r>
              <a:rPr sz="2000" spc="-40" dirty="0">
                <a:solidFill>
                  <a:srgbClr val="2A54A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이면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 marL="413384" marR="203200">
              <a:lnSpc>
                <a:spcPts val="2800"/>
              </a:lnSpc>
              <a:spcBef>
                <a:spcPts val="150"/>
              </a:spcBef>
            </a:pPr>
            <a:r>
              <a:rPr sz="2000" i="1" dirty="0">
                <a:solidFill>
                  <a:srgbClr val="2A54AA"/>
                </a:solidFill>
                <a:latin typeface="Times New Roman"/>
                <a:cs typeface="Times New Roman"/>
              </a:rPr>
              <a:t>n</a:t>
            </a:r>
            <a:r>
              <a:rPr sz="2000" i="1" spc="-5" dirty="0">
                <a:solidFill>
                  <a:srgbClr val="2A54A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54AA"/>
                </a:solidFill>
                <a:latin typeface="Symbol"/>
                <a:cs typeface="Symbol"/>
              </a:rPr>
              <a:t></a:t>
            </a:r>
            <a:r>
              <a:rPr sz="2000" spc="-5" dirty="0">
                <a:solidFill>
                  <a:srgbClr val="2A54AA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인</a:t>
            </a:r>
            <a:r>
              <a:rPr sz="2000" spc="-2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모든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정수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에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대해서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2A54AA"/>
                </a:solidFill>
                <a:latin typeface="Times New Roman"/>
                <a:cs typeface="Times New Roman"/>
              </a:rPr>
              <a:t>0</a:t>
            </a:r>
            <a:r>
              <a:rPr sz="2000" spc="-5" dirty="0">
                <a:solidFill>
                  <a:srgbClr val="2A54A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54AA"/>
                </a:solidFill>
                <a:latin typeface="Symbol"/>
                <a:cs typeface="Symbol"/>
              </a:rPr>
              <a:t></a:t>
            </a:r>
            <a:r>
              <a:rPr sz="2000" dirty="0">
                <a:solidFill>
                  <a:srgbClr val="2A54AA"/>
                </a:solidFill>
                <a:latin typeface="Times New Roman"/>
                <a:cs typeface="Times New Roman"/>
              </a:rPr>
              <a:t>  </a:t>
            </a:r>
            <a:r>
              <a:rPr sz="2000" i="1" spc="5" dirty="0">
                <a:solidFill>
                  <a:srgbClr val="2A54AA"/>
                </a:solidFill>
                <a:latin typeface="Times New Roman"/>
                <a:cs typeface="Times New Roman"/>
              </a:rPr>
              <a:t>g</a:t>
            </a:r>
            <a:r>
              <a:rPr sz="2000" dirty="0">
                <a:solidFill>
                  <a:srgbClr val="2A54AA"/>
                </a:solidFill>
                <a:latin typeface="Times New Roman"/>
                <a:cs typeface="Times New Roman"/>
              </a:rPr>
              <a:t>(</a:t>
            </a:r>
            <a:r>
              <a:rPr sz="2000" i="1" spc="5" dirty="0">
                <a:solidFill>
                  <a:srgbClr val="2A54AA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2A54AA"/>
                </a:solidFill>
                <a:latin typeface="Times New Roman"/>
                <a:cs typeface="Times New Roman"/>
              </a:rPr>
              <a:t>)</a:t>
            </a:r>
            <a:r>
              <a:rPr sz="2000" spc="-30" dirty="0">
                <a:solidFill>
                  <a:srgbClr val="2A54A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54AA"/>
                </a:solidFill>
                <a:latin typeface="Symbol"/>
                <a:cs typeface="Symbol"/>
              </a:rPr>
              <a:t></a:t>
            </a:r>
            <a:r>
              <a:rPr sz="2000" spc="5" dirty="0">
                <a:solidFill>
                  <a:srgbClr val="2A54AA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0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54AA"/>
                </a:solidFill>
                <a:latin typeface="Symbol"/>
                <a:cs typeface="Symbol"/>
              </a:rPr>
              <a:t></a:t>
            </a:r>
            <a:r>
              <a:rPr sz="2000" spc="5" dirty="0">
                <a:solidFill>
                  <a:srgbClr val="2A54AA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2A54AA"/>
                </a:solidFill>
                <a:latin typeface="Times New Roman"/>
                <a:cs typeface="Times New Roman"/>
              </a:rPr>
              <a:t>f</a:t>
            </a:r>
            <a:r>
              <a:rPr sz="2000" dirty="0">
                <a:solidFill>
                  <a:srgbClr val="2A54AA"/>
                </a:solidFill>
                <a:latin typeface="Times New Roman"/>
                <a:cs typeface="Times New Roman"/>
              </a:rPr>
              <a:t>(</a:t>
            </a:r>
            <a:r>
              <a:rPr sz="2000" i="1" spc="5" dirty="0">
                <a:solidFill>
                  <a:srgbClr val="2A54AA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2A54AA"/>
                </a:solidFill>
                <a:latin typeface="Times New Roman"/>
                <a:cs typeface="Times New Roman"/>
              </a:rPr>
              <a:t>)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이</a:t>
            </a:r>
            <a:r>
              <a:rPr sz="2000" spc="-25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성립하는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양의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실  수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c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와</a:t>
            </a:r>
            <a:r>
              <a:rPr sz="2000" spc="-2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음이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아닌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정수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이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존재한</a:t>
            </a:r>
            <a:r>
              <a:rPr sz="2000" spc="-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다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413384" indent="-287020">
              <a:lnSpc>
                <a:spcPct val="100000"/>
              </a:lnSpc>
              <a:spcBef>
                <a:spcPts val="715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  <a:tab pos="414020" algn="l"/>
              </a:tabLst>
            </a:pP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O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f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))</a:t>
            </a:r>
            <a:r>
              <a:rPr sz="2000" spc="-5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= {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g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sz="2000" i="1" spc="-4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there</a:t>
            </a:r>
            <a:r>
              <a:rPr sz="2000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exist</a:t>
            </a:r>
            <a:r>
              <a:rPr sz="2000" spc="-2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positive</a:t>
            </a:r>
            <a:r>
              <a:rPr sz="2000" spc="-3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constants</a:t>
            </a:r>
            <a:r>
              <a:rPr sz="2000" spc="-3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c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and</a:t>
            </a:r>
            <a:r>
              <a:rPr sz="2000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such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that</a:t>
            </a:r>
            <a:r>
              <a:rPr sz="2000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0</a:t>
            </a:r>
            <a:r>
              <a:rPr sz="2000" dirty="0">
                <a:solidFill>
                  <a:srgbClr val="3E3D00"/>
                </a:solidFill>
                <a:latin typeface="Symbol"/>
                <a:cs typeface="Symbol"/>
              </a:rPr>
              <a:t>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g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2000" spc="-3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Symbol"/>
                <a:cs typeface="Symbol"/>
              </a:rPr>
              <a:t>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c</a:t>
            </a:r>
            <a:endParaRPr sz="2000" dirty="0">
              <a:latin typeface="Times New Roman"/>
              <a:cs typeface="Times New Roman"/>
            </a:endParaRPr>
          </a:p>
          <a:p>
            <a:pPr marL="615950" lvl="1" indent="-203200">
              <a:lnSpc>
                <a:spcPct val="100000"/>
              </a:lnSpc>
              <a:spcBef>
                <a:spcPts val="405"/>
              </a:spcBef>
              <a:buFont typeface="Symbol"/>
              <a:buChar char=""/>
              <a:tabLst>
                <a:tab pos="616585" algn="l"/>
              </a:tabLst>
            </a:pP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f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2000" spc="-2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for</a:t>
            </a:r>
            <a:r>
              <a:rPr sz="2000" spc="-4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all</a:t>
            </a:r>
            <a:r>
              <a:rPr sz="2000" spc="-2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i="1" spc="-1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Symbol"/>
                <a:cs typeface="Symbol"/>
              </a:rPr>
              <a:t>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}</a:t>
            </a:r>
            <a:endParaRPr sz="20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3E3D00"/>
              </a:buClr>
              <a:buFont typeface="Symbol"/>
              <a:buChar char=""/>
            </a:pP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g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2000" spc="-3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Symbol"/>
                <a:cs typeface="Symbol"/>
              </a:rPr>
              <a:t></a:t>
            </a:r>
            <a:r>
              <a:rPr sz="2000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100" spc="-70" dirty="0">
                <a:solidFill>
                  <a:srgbClr val="3E3D00"/>
                </a:solidFill>
                <a:latin typeface="Symbol"/>
                <a:cs typeface="Symbol"/>
              </a:rPr>
              <a:t>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spc="-10" dirty="0">
                <a:solidFill>
                  <a:srgbClr val="3E3D00"/>
                </a:solidFill>
                <a:latin typeface="Times New Roman"/>
                <a:cs typeface="Times New Roman"/>
              </a:rPr>
              <a:t>f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))</a:t>
            </a:r>
            <a:r>
              <a:rPr sz="2000" spc="-4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읽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는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방법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endParaRPr sz="2000" dirty="0">
              <a:latin typeface="Times New Roman"/>
              <a:cs typeface="Times New Roman"/>
            </a:endParaRPr>
          </a:p>
          <a:p>
            <a:pPr marL="413384" indent="-287020">
              <a:lnSpc>
                <a:spcPct val="100000"/>
              </a:lnSpc>
              <a:spcBef>
                <a:spcPts val="22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  <a:tab pos="414020" algn="l"/>
              </a:tabLst>
            </a:pP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g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은</a:t>
            </a:r>
            <a:r>
              <a:rPr sz="2000" spc="254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f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의</a:t>
            </a:r>
            <a:r>
              <a:rPr sz="2000" spc="-23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큰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오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b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ig</a:t>
            </a:r>
            <a:r>
              <a:rPr sz="2000" spc="-3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Symbol"/>
                <a:cs typeface="Symbol"/>
              </a:rPr>
              <a:t>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934" y="4621072"/>
            <a:ext cx="121513" cy="13075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620767" y="6312346"/>
            <a:ext cx="36004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sz="1300" spc="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91</a:t>
            </a:fld>
            <a:endParaRPr sz="1300" dirty="0">
              <a:latin typeface="에스코어 드림 3 Light" panose="020B0303030302020204" pitchFamily="34" charset="-127"/>
              <a:cs typeface="Malgun Gothic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241B35-375C-B3B0-9A22-B3B3E88B6CEE}"/>
              </a:ext>
            </a:extLst>
          </p:cNvPr>
          <p:cNvSpPr txBox="1"/>
          <p:nvPr/>
        </p:nvSpPr>
        <p:spPr>
          <a:xfrm>
            <a:off x="692898" y="5943600"/>
            <a:ext cx="3866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C</a:t>
            </a:r>
            <a:r>
              <a:rPr lang="ko-KR" altLang="en-US" sz="1200" dirty="0">
                <a:solidFill>
                  <a:srgbClr val="00B0F0"/>
                </a:solidFill>
              </a:rPr>
              <a:t>와 </a:t>
            </a:r>
            <a:r>
              <a:rPr lang="en-US" altLang="ko-KR" sz="1200" dirty="0">
                <a:solidFill>
                  <a:srgbClr val="00B0F0"/>
                </a:solidFill>
              </a:rPr>
              <a:t>N</a:t>
            </a:r>
            <a:r>
              <a:rPr lang="ko-KR" altLang="en-US" sz="1200" dirty="0">
                <a:solidFill>
                  <a:srgbClr val="00B0F0"/>
                </a:solidFill>
              </a:rPr>
              <a:t>의 </a:t>
            </a:r>
            <a:r>
              <a:rPr lang="en-US" altLang="ko-KR" sz="1200" dirty="0">
                <a:solidFill>
                  <a:srgbClr val="00B0F0"/>
                </a:solidFill>
              </a:rPr>
              <a:t>pair</a:t>
            </a:r>
            <a:r>
              <a:rPr lang="ko-KR" altLang="en-US" sz="1200" dirty="0">
                <a:solidFill>
                  <a:srgbClr val="00B0F0"/>
                </a:solidFill>
              </a:rPr>
              <a:t>를 찾으면 </a:t>
            </a:r>
            <a:r>
              <a:rPr lang="en-US" altLang="ko-KR" sz="1200" dirty="0">
                <a:solidFill>
                  <a:srgbClr val="00B0F0"/>
                </a:solidFill>
              </a:rPr>
              <a:t>O(f(n))</a:t>
            </a:r>
            <a:r>
              <a:rPr lang="ko-KR" altLang="en-US" sz="1200" dirty="0">
                <a:solidFill>
                  <a:srgbClr val="00B0F0"/>
                </a:solidFill>
              </a:rPr>
              <a:t>에 </a:t>
            </a:r>
            <a:r>
              <a:rPr lang="ko-KR" altLang="en-US" sz="1200" dirty="0" err="1">
                <a:solidFill>
                  <a:srgbClr val="00B0F0"/>
                </a:solidFill>
              </a:rPr>
              <a:t>포함된다고할</a:t>
            </a:r>
            <a:r>
              <a:rPr lang="ko-KR" altLang="en-US" sz="1200" dirty="0">
                <a:solidFill>
                  <a:srgbClr val="00B0F0"/>
                </a:solidFill>
              </a:rPr>
              <a:t> 수 있다</a:t>
            </a:r>
            <a:r>
              <a:rPr lang="en-US" altLang="ko-KR" sz="1200" dirty="0">
                <a:solidFill>
                  <a:srgbClr val="00B0F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5753" y="858939"/>
            <a:ext cx="2414270" cy="603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큰</a:t>
            </a:r>
            <a:r>
              <a:rPr spc="-370" dirty="0"/>
              <a:t> </a:t>
            </a:r>
            <a:r>
              <a:rPr sz="3800" spc="-145" dirty="0">
                <a:latin typeface="Symbol"/>
                <a:cs typeface="Symbol"/>
              </a:rPr>
              <a:t></a:t>
            </a:r>
            <a:r>
              <a:rPr sz="3800" spc="-45" dirty="0">
                <a:latin typeface="Times New Roman"/>
                <a:cs typeface="Times New Roman"/>
              </a:rPr>
              <a:t> </a:t>
            </a:r>
            <a:r>
              <a:rPr dirty="0"/>
              <a:t>표기법</a:t>
            </a:r>
            <a:endParaRPr sz="38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7500" y="2286000"/>
            <a:ext cx="3382718" cy="338235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620767" y="6312346"/>
            <a:ext cx="36004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sz="1300" spc="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92</a:t>
            </a:fld>
            <a:endParaRPr sz="1300" dirty="0">
              <a:latin typeface="에스코어 드림 3 Light" panose="020B0303030302020204" pitchFamily="34" charset="-127"/>
              <a:cs typeface="Malgun Gothic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934" y="1435912"/>
            <a:ext cx="121513" cy="13075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82344" y="1198760"/>
            <a:ext cx="7358380" cy="288104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38100" algn="just">
              <a:lnSpc>
                <a:spcPct val="100000"/>
              </a:lnSpc>
              <a:spcBef>
                <a:spcPts val="735"/>
              </a:spcBef>
            </a:pPr>
            <a:r>
              <a:rPr sz="1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어떤</a:t>
            </a:r>
            <a:r>
              <a:rPr sz="14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함수</a:t>
            </a:r>
            <a:r>
              <a:rPr sz="14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4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g</a:t>
            </a:r>
            <a:r>
              <a:rPr sz="14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14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1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이</a:t>
            </a:r>
            <a:r>
              <a:rPr sz="1600" spc="-70" dirty="0">
                <a:solidFill>
                  <a:srgbClr val="3E3D00"/>
                </a:solidFill>
                <a:latin typeface="Symbol"/>
                <a:cs typeface="Symbol"/>
              </a:rPr>
              <a:t></a:t>
            </a:r>
            <a:r>
              <a:rPr sz="1400" spc="-1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1400" i="1" spc="-10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1400" spc="7" baseline="42735" dirty="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sz="14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1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에</a:t>
            </a:r>
            <a:r>
              <a:rPr sz="1400" spc="-25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속한다는</a:t>
            </a:r>
            <a:r>
              <a:rPr sz="14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말은</a:t>
            </a:r>
            <a:endParaRPr sz="1400" dirty="0">
              <a:latin typeface="에스코어 드림 3 Light" panose="020B0303030302020204" pitchFamily="34" charset="-127"/>
              <a:cs typeface="Malgun Gothic"/>
            </a:endParaRPr>
          </a:p>
          <a:p>
            <a:pPr marL="438784" marR="224790" indent="-287020" algn="just">
              <a:lnSpc>
                <a:spcPct val="116799"/>
              </a:lnSpc>
              <a:spcBef>
                <a:spcPts val="204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39420" algn="l"/>
              </a:tabLst>
            </a:pPr>
            <a:r>
              <a:rPr sz="14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그</a:t>
            </a:r>
            <a:r>
              <a:rPr sz="14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함수</a:t>
            </a:r>
            <a:r>
              <a:rPr sz="14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는</a:t>
            </a:r>
            <a:r>
              <a:rPr sz="14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4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14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이</a:t>
            </a:r>
            <a:r>
              <a:rPr sz="14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커짐</a:t>
            </a:r>
            <a:r>
              <a:rPr sz="14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에</a:t>
            </a:r>
            <a:r>
              <a:rPr sz="1400" spc="-229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따</a:t>
            </a:r>
            <a:r>
              <a:rPr sz="14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라</a:t>
            </a:r>
            <a:r>
              <a:rPr sz="14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4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1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즉</a:t>
            </a:r>
            <a:r>
              <a:rPr sz="1400" dirty="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sz="1400" spc="-1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어</a:t>
            </a:r>
            <a:r>
              <a:rPr sz="14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떤</a:t>
            </a:r>
            <a:r>
              <a:rPr sz="14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임의</a:t>
            </a:r>
            <a:r>
              <a:rPr sz="14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의</a:t>
            </a:r>
            <a:r>
              <a:rPr sz="14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400" i="1" spc="-10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값보</a:t>
            </a:r>
            <a:r>
              <a:rPr sz="14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다</a:t>
            </a:r>
            <a:r>
              <a:rPr sz="14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4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큰</a:t>
            </a:r>
            <a:r>
              <a:rPr sz="1400" spc="-204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400" dirty="0" err="1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값에</a:t>
            </a:r>
            <a:r>
              <a:rPr sz="1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대해서는</a:t>
            </a:r>
            <a:r>
              <a:rPr sz="14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1400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1400" dirty="0" err="1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어떤</a:t>
            </a:r>
            <a:r>
              <a:rPr sz="14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400" spc="5" dirty="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sz="1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차</a:t>
            </a:r>
            <a:r>
              <a:rPr sz="14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함수</a:t>
            </a:r>
            <a:r>
              <a:rPr sz="14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400" i="1" dirty="0">
                <a:solidFill>
                  <a:srgbClr val="3E3D00"/>
                </a:solidFill>
                <a:latin typeface="Times New Roman"/>
                <a:cs typeface="Times New Roman"/>
              </a:rPr>
              <a:t>c</a:t>
            </a:r>
            <a:r>
              <a:rPr sz="14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1400" spc="22" baseline="42735" dirty="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sz="1400" spc="240" baseline="4273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보다는</a:t>
            </a:r>
            <a:r>
              <a:rPr sz="14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400" b="1" spc="-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작</a:t>
            </a:r>
            <a:r>
              <a:rPr sz="1400" b="1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은</a:t>
            </a:r>
            <a:r>
              <a:rPr sz="1400" b="1" spc="-26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값을</a:t>
            </a:r>
            <a:r>
              <a:rPr sz="14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가지게</a:t>
            </a:r>
            <a:r>
              <a:rPr sz="14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된다는  것을</a:t>
            </a:r>
            <a:r>
              <a:rPr sz="14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뜻한다</a:t>
            </a:r>
            <a:r>
              <a:rPr sz="1400" dirty="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sz="1400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1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그래프</a:t>
            </a:r>
            <a:r>
              <a:rPr sz="14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상에서는</a:t>
            </a:r>
            <a:r>
              <a:rPr sz="14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400" b="1" spc="-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아래</a:t>
            </a:r>
            <a:r>
              <a:rPr sz="1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에</a:t>
            </a:r>
            <a:r>
              <a:rPr sz="1400" spc="-25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위치</a:t>
            </a:r>
            <a:r>
              <a:rPr sz="14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endParaRPr sz="1400" dirty="0">
              <a:latin typeface="Times New Roman"/>
              <a:cs typeface="Times New Roman"/>
            </a:endParaRPr>
          </a:p>
          <a:p>
            <a:pPr marL="438784" indent="-287020" algn="just">
              <a:lnSpc>
                <a:spcPct val="10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39420" algn="l"/>
              </a:tabLst>
            </a:pPr>
            <a:r>
              <a:rPr sz="1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그</a:t>
            </a:r>
            <a:r>
              <a:rPr sz="14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함수</a:t>
            </a:r>
            <a:r>
              <a:rPr sz="14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4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g</a:t>
            </a:r>
            <a:r>
              <a:rPr sz="1400" spc="5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14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1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은</a:t>
            </a:r>
            <a:r>
              <a:rPr sz="1400" spc="-24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어떤</a:t>
            </a:r>
            <a:r>
              <a:rPr sz="14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400" spc="5" dirty="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sz="1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차</a:t>
            </a:r>
            <a:r>
              <a:rPr sz="14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함수</a:t>
            </a:r>
            <a:r>
              <a:rPr sz="14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4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c</a:t>
            </a:r>
            <a:r>
              <a:rPr sz="14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1400" spc="22" baseline="42735" dirty="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sz="1400" baseline="4273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1400" spc="-232" baseline="4273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보다는</a:t>
            </a:r>
            <a:r>
              <a:rPr sz="14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궁극적으로</a:t>
            </a:r>
            <a:r>
              <a:rPr sz="1400" spc="-229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400" b="1" spc="-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좋다</a:t>
            </a:r>
            <a:r>
              <a:rPr sz="1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고</a:t>
            </a:r>
            <a:endParaRPr sz="1400" dirty="0">
              <a:latin typeface="에스코어 드림 3 Light" panose="020B0303030302020204" pitchFamily="34" charset="-127"/>
              <a:cs typeface="Malgun Gothic"/>
            </a:endParaRPr>
          </a:p>
          <a:p>
            <a:pPr marL="438784" algn="just">
              <a:lnSpc>
                <a:spcPct val="100000"/>
              </a:lnSpc>
              <a:spcBef>
                <a:spcPts val="395"/>
              </a:spcBef>
            </a:pPr>
            <a:r>
              <a:rPr sz="14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1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빠르다</a:t>
            </a:r>
            <a:r>
              <a:rPr sz="14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1400" spc="-3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말할</a:t>
            </a:r>
            <a:r>
              <a:rPr sz="14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4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수</a:t>
            </a:r>
            <a:r>
              <a:rPr sz="14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있다</a:t>
            </a:r>
            <a:r>
              <a:rPr sz="1400" dirty="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dirty="0">
              <a:latin typeface="Times New Roman"/>
              <a:cs typeface="Times New Roman"/>
            </a:endParaRPr>
          </a:p>
          <a:p>
            <a:pPr marL="38100" algn="just">
              <a:lnSpc>
                <a:spcPct val="100000"/>
              </a:lnSpc>
            </a:pPr>
            <a:r>
              <a:rPr sz="1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어떤</a:t>
            </a:r>
            <a:r>
              <a:rPr sz="14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알고리즘의</a:t>
            </a:r>
            <a:r>
              <a:rPr sz="14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시간복잡도가</a:t>
            </a:r>
            <a:r>
              <a:rPr sz="14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600" spc="-70" dirty="0">
                <a:solidFill>
                  <a:srgbClr val="3E3D00"/>
                </a:solidFill>
                <a:latin typeface="Symbol"/>
                <a:cs typeface="Symbol"/>
              </a:rPr>
              <a:t></a:t>
            </a:r>
            <a:r>
              <a:rPr sz="14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14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f</a:t>
            </a:r>
            <a:r>
              <a:rPr sz="14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14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1400" spc="-1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14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1400" spc="-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이</a:t>
            </a:r>
            <a:r>
              <a:rPr sz="1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라면</a:t>
            </a:r>
            <a:endParaRPr sz="1400" dirty="0">
              <a:latin typeface="에스코어 드림 3 Light" panose="020B0303030302020204" pitchFamily="34" charset="-127"/>
              <a:cs typeface="Malgun Gothic"/>
            </a:endParaRPr>
          </a:p>
          <a:p>
            <a:pPr marL="438784" indent="-287020" algn="just">
              <a:lnSpc>
                <a:spcPct val="100000"/>
              </a:lnSpc>
              <a:spcBef>
                <a:spcPts val="605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39420" algn="l"/>
              </a:tabLst>
            </a:pPr>
            <a:r>
              <a:rPr sz="1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입력의</a:t>
            </a:r>
            <a:r>
              <a:rPr sz="14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크기</a:t>
            </a:r>
            <a:r>
              <a:rPr sz="14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4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에</a:t>
            </a:r>
            <a:r>
              <a:rPr sz="14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대해서</a:t>
            </a:r>
            <a:r>
              <a:rPr sz="14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이</a:t>
            </a:r>
            <a:r>
              <a:rPr sz="14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알고리즘의</a:t>
            </a:r>
            <a:r>
              <a:rPr sz="14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수행시간은</a:t>
            </a:r>
            <a:r>
              <a:rPr sz="1400" spc="-229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400" b="1" spc="-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아무</a:t>
            </a:r>
            <a:r>
              <a:rPr sz="1400" b="1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리</a:t>
            </a:r>
            <a:r>
              <a:rPr sz="1400" b="1" spc="-27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400" b="1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늦</a:t>
            </a:r>
            <a:endParaRPr sz="1400" dirty="0">
              <a:latin typeface="에스코어 드림 3 Light" panose="020B0303030302020204" pitchFamily="34" charset="-127"/>
              <a:cs typeface="Malgun Gothic"/>
            </a:endParaRPr>
          </a:p>
          <a:p>
            <a:pPr marL="438784" algn="just">
              <a:lnSpc>
                <a:spcPct val="100000"/>
              </a:lnSpc>
              <a:spcBef>
                <a:spcPts val="395"/>
              </a:spcBef>
            </a:pPr>
            <a:r>
              <a:rPr sz="1400" b="1" spc="-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어</a:t>
            </a:r>
            <a:r>
              <a:rPr sz="1400" b="1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도</a:t>
            </a:r>
            <a:r>
              <a:rPr sz="1400" b="1" spc="-26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400" spc="-5" dirty="0">
                <a:solidFill>
                  <a:srgbClr val="3E3D00"/>
                </a:solidFill>
                <a:latin typeface="Times New Roman"/>
                <a:cs typeface="Times New Roman"/>
              </a:rPr>
              <a:t>c</a:t>
            </a:r>
            <a:r>
              <a:rPr sz="1400" i="1" spc="-10" dirty="0">
                <a:solidFill>
                  <a:srgbClr val="3E3D00"/>
                </a:solidFill>
                <a:latin typeface="Times New Roman"/>
                <a:cs typeface="Times New Roman"/>
              </a:rPr>
              <a:t>f</a:t>
            </a:r>
            <a:r>
              <a:rPr sz="14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14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1400" spc="5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14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은</a:t>
            </a:r>
            <a:r>
              <a:rPr sz="1400" spc="-24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된다</a:t>
            </a:r>
            <a:r>
              <a:rPr sz="1400" dirty="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sz="1400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1400" spc="-5" dirty="0">
                <a:solidFill>
                  <a:srgbClr val="3E3D00"/>
                </a:solidFill>
                <a:latin typeface="Times New Roman"/>
                <a:cs typeface="Times New Roman"/>
              </a:rPr>
              <a:t>c</a:t>
            </a:r>
            <a:r>
              <a:rPr sz="1400" i="1" spc="-10" dirty="0">
                <a:solidFill>
                  <a:srgbClr val="3E3D00"/>
                </a:solidFill>
                <a:latin typeface="Times New Roman"/>
                <a:cs typeface="Times New Roman"/>
              </a:rPr>
              <a:t>f</a:t>
            </a:r>
            <a:r>
              <a:rPr sz="14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14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14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이</a:t>
            </a:r>
            <a:r>
              <a:rPr sz="1400" spc="-25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점근적</a:t>
            </a:r>
            <a:r>
              <a:rPr sz="1400" b="1" spc="-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상</a:t>
            </a:r>
            <a:r>
              <a:rPr sz="1400" b="1" spc="-3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한</a:t>
            </a:r>
            <a:r>
              <a:rPr sz="1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이</a:t>
            </a:r>
            <a:r>
              <a:rPr sz="14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다</a:t>
            </a:r>
            <a:r>
              <a:rPr sz="1400" spc="-10" dirty="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sz="14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endParaRPr sz="1400" dirty="0">
              <a:latin typeface="Times New Roman"/>
              <a:cs typeface="Times New Roman"/>
            </a:endParaRPr>
          </a:p>
          <a:p>
            <a:pPr marL="438784" indent="-287020">
              <a:lnSpc>
                <a:spcPct val="100000"/>
              </a:lnSpc>
              <a:spcBef>
                <a:spcPts val="8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38784" algn="l"/>
                <a:tab pos="439420" algn="l"/>
              </a:tabLst>
            </a:pPr>
            <a:r>
              <a:rPr sz="1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이</a:t>
            </a:r>
            <a:r>
              <a:rPr sz="1400" spc="-2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알</a:t>
            </a:r>
            <a:r>
              <a:rPr sz="1400" spc="-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고</a:t>
            </a:r>
            <a:r>
              <a:rPr sz="1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리</a:t>
            </a:r>
            <a:r>
              <a:rPr sz="1400" spc="-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즘</a:t>
            </a:r>
            <a:r>
              <a:rPr sz="1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의</a:t>
            </a:r>
            <a:r>
              <a:rPr sz="1400" spc="-2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수</a:t>
            </a:r>
            <a:r>
              <a:rPr sz="1400" spc="-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행</a:t>
            </a:r>
            <a:r>
              <a:rPr sz="1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시</a:t>
            </a:r>
            <a:r>
              <a:rPr sz="1400" spc="-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간</a:t>
            </a:r>
            <a:r>
              <a:rPr sz="1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은</a:t>
            </a:r>
            <a:r>
              <a:rPr sz="1400" spc="-2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400" spc="-5" dirty="0">
                <a:solidFill>
                  <a:srgbClr val="3E3D00"/>
                </a:solidFill>
                <a:latin typeface="Times New Roman"/>
                <a:cs typeface="Times New Roman"/>
              </a:rPr>
              <a:t>c</a:t>
            </a:r>
            <a:r>
              <a:rPr sz="1400" i="1" spc="-20" dirty="0">
                <a:solidFill>
                  <a:srgbClr val="3E3D00"/>
                </a:solidFill>
                <a:latin typeface="Times New Roman"/>
                <a:cs typeface="Times New Roman"/>
              </a:rPr>
              <a:t>f</a:t>
            </a:r>
            <a:r>
              <a:rPr sz="14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1400" i="1" spc="-10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1400" spc="-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보</a:t>
            </a:r>
            <a:r>
              <a:rPr sz="1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다</a:t>
            </a:r>
            <a:r>
              <a:rPr sz="14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절대로</a:t>
            </a:r>
            <a:r>
              <a:rPr sz="14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더</a:t>
            </a:r>
            <a:r>
              <a:rPr sz="1400" spc="-2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400" spc="-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느</a:t>
            </a:r>
            <a:r>
              <a:rPr sz="1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릴</a:t>
            </a:r>
            <a:r>
              <a:rPr sz="1400" spc="-2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수는</a:t>
            </a:r>
            <a:r>
              <a:rPr sz="14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14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없</a:t>
            </a:r>
            <a:r>
              <a:rPr sz="1400" spc="-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다</a:t>
            </a:r>
            <a:r>
              <a:rPr sz="1400" dirty="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14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934" y="4006900"/>
            <a:ext cx="121513" cy="13075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65753" y="477939"/>
            <a:ext cx="2414270" cy="603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큰</a:t>
            </a:r>
            <a:r>
              <a:rPr spc="-370" dirty="0"/>
              <a:t> </a:t>
            </a:r>
            <a:r>
              <a:rPr sz="3800" spc="-145" dirty="0">
                <a:latin typeface="Symbol"/>
                <a:cs typeface="Symbol"/>
              </a:rPr>
              <a:t></a:t>
            </a:r>
            <a:r>
              <a:rPr sz="3800" spc="-45" dirty="0">
                <a:latin typeface="Times New Roman"/>
                <a:cs typeface="Times New Roman"/>
              </a:rPr>
              <a:t> </a:t>
            </a:r>
            <a:r>
              <a:rPr dirty="0"/>
              <a:t>표기법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20767" y="6312346"/>
            <a:ext cx="36004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sz="1300" spc="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93</a:t>
            </a:fld>
            <a:endParaRPr sz="1300" dirty="0">
              <a:latin typeface="에스코어 드림 3 Light" panose="020B0303030302020204" pitchFamily="34" charset="-127"/>
              <a:cs typeface="Malgun Gothic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934" y="1845868"/>
            <a:ext cx="121513" cy="13075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88340" y="1605940"/>
            <a:ext cx="8027670" cy="2755947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760"/>
              </a:spcBef>
            </a:pP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1950" spc="7" baseline="42735" dirty="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+10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i="1" spc="-6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Symbol"/>
                <a:cs typeface="Symbol"/>
              </a:rPr>
              <a:t></a:t>
            </a:r>
            <a:r>
              <a:rPr sz="2000" spc="-3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3E3D00"/>
                </a:solidFill>
                <a:latin typeface="Symbol"/>
                <a:cs typeface="Symbol"/>
              </a:rPr>
              <a:t>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spc="-10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1950" spc="-15" baseline="42735" dirty="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2000" spc="-5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?</a:t>
            </a:r>
            <a:endParaRPr sz="2000" dirty="0">
              <a:latin typeface="Times New Roman"/>
              <a:cs typeface="Times New Roman"/>
            </a:endParaRPr>
          </a:p>
          <a:p>
            <a:pPr marL="523240" indent="-358775">
              <a:lnSpc>
                <a:spcPct val="100000"/>
              </a:lnSpc>
              <a:spcBef>
                <a:spcPts val="620"/>
              </a:spcBef>
              <a:buFont typeface="Times New Roman"/>
              <a:buAutoNum type="arabicParenBoth"/>
              <a:tabLst>
                <a:tab pos="523875" algn="l"/>
              </a:tabLst>
            </a:pP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Symbol"/>
                <a:cs typeface="Symbol"/>
              </a:rPr>
              <a:t>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 10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인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모든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정수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에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대해서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1950" spc="30" baseline="42735" dirty="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+1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0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 </a:t>
            </a:r>
            <a:r>
              <a:rPr sz="2000" i="1" spc="-3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Symbol"/>
                <a:cs typeface="Symbol"/>
              </a:rPr>
              <a:t>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1950" spc="22" baseline="42735" dirty="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sz="1950" baseline="4273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1950" spc="-247" baseline="4273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이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성립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그러므로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sz="2000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c</a:t>
            </a:r>
            <a:r>
              <a:rPr sz="2000" i="1" spc="-1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= 2</a:t>
            </a:r>
            <a:endParaRPr sz="2000" dirty="0">
              <a:latin typeface="Times New Roman"/>
              <a:cs typeface="Times New Roman"/>
            </a:endParaRPr>
          </a:p>
          <a:p>
            <a:pPr marL="451484">
              <a:lnSpc>
                <a:spcPct val="100000"/>
              </a:lnSpc>
              <a:spcBef>
                <a:spcPts val="295"/>
              </a:spcBef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와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= 1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0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을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선택하</a:t>
            </a:r>
            <a:r>
              <a:rPr sz="20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면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sz="2000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“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큰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100" spc="-70" dirty="0">
                <a:solidFill>
                  <a:srgbClr val="3E3D00"/>
                </a:solidFill>
                <a:latin typeface="Symbol"/>
                <a:cs typeface="Symbol"/>
              </a:rPr>
              <a:t></a:t>
            </a:r>
            <a:r>
              <a:rPr sz="2100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spc="7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”</a:t>
            </a:r>
            <a:r>
              <a:rPr sz="2000" spc="18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의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정의에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의해서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1950" spc="30" baseline="42735" dirty="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+1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0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i="1" spc="-4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Symbol"/>
                <a:cs typeface="Symbol"/>
              </a:rPr>
              <a:t>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100" spc="-70" dirty="0">
                <a:solidFill>
                  <a:srgbClr val="3E3D00"/>
                </a:solidFill>
                <a:latin typeface="Symbol"/>
                <a:cs typeface="Symbol"/>
              </a:rPr>
              <a:t>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1950" spc="30" baseline="42735" dirty="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).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300" dirty="0">
              <a:latin typeface="Times New Roman"/>
              <a:cs typeface="Times New Roman"/>
            </a:endParaRPr>
          </a:p>
          <a:p>
            <a:pPr marL="451484" marR="75565" indent="-287020">
              <a:lnSpc>
                <a:spcPct val="112300"/>
              </a:lnSpc>
              <a:buFont typeface="Times New Roman"/>
              <a:buAutoNum type="arabicParenBoth" startAt="2"/>
              <a:tabLst>
                <a:tab pos="523875" algn="l"/>
              </a:tabLst>
            </a:pP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Symbol"/>
                <a:cs typeface="Symbol"/>
              </a:rPr>
              <a:t>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 1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인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모든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정수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에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대해서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1950" spc="22" baseline="42735" dirty="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+1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0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 </a:t>
            </a:r>
            <a:r>
              <a:rPr sz="2000" i="1" spc="-3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Symbol"/>
                <a:cs typeface="Symbol"/>
              </a:rPr>
              <a:t>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1950" spc="22" baseline="42735" dirty="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+1</a:t>
            </a:r>
            <a:r>
              <a:rPr sz="2000" spc="10" dirty="0">
                <a:solidFill>
                  <a:srgbClr val="3E3D00"/>
                </a:solidFill>
                <a:latin typeface="Times New Roman"/>
                <a:cs typeface="Times New Roman"/>
              </a:rPr>
              <a:t>0</a:t>
            </a:r>
            <a:r>
              <a:rPr sz="2000" i="1" spc="-10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1950" spc="22" baseline="42735" dirty="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sz="1950" spc="202" baseline="4273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sz="2000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sz="2000" spc="10" dirty="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1950" spc="22" baseline="42735" dirty="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sz="1950" baseline="42735" dirty="0">
                <a:solidFill>
                  <a:srgbClr val="3E3D00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이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성립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그러  므</a:t>
            </a:r>
            <a:r>
              <a:rPr sz="20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로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c</a:t>
            </a:r>
            <a:r>
              <a:rPr sz="2000" i="1" spc="-1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= 1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와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sz="2000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을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선택하면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sz="2000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“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큰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100" spc="-70" dirty="0">
                <a:solidFill>
                  <a:srgbClr val="3E3D00"/>
                </a:solidFill>
                <a:latin typeface="Symbol"/>
                <a:cs typeface="Symbol"/>
              </a:rPr>
              <a:t></a:t>
            </a:r>
            <a:r>
              <a:rPr sz="2100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spc="7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”</a:t>
            </a:r>
            <a:r>
              <a:rPr sz="2000" spc="18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의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정의에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의해서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1950" spc="30" baseline="42735" dirty="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+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10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i="1" spc="-4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Symbol"/>
                <a:cs typeface="Symbol"/>
              </a:rPr>
              <a:t></a:t>
            </a:r>
            <a:endParaRPr sz="2000" dirty="0">
              <a:latin typeface="Symbol"/>
              <a:cs typeface="Symbol"/>
            </a:endParaRPr>
          </a:p>
          <a:p>
            <a:pPr marL="451484">
              <a:lnSpc>
                <a:spcPct val="100000"/>
              </a:lnSpc>
              <a:spcBef>
                <a:spcPts val="290"/>
              </a:spcBef>
            </a:pPr>
            <a:r>
              <a:rPr sz="2100" spc="-10" dirty="0">
                <a:solidFill>
                  <a:srgbClr val="3E3D00"/>
                </a:solidFill>
                <a:latin typeface="Symbol"/>
                <a:cs typeface="Symbol"/>
              </a:rPr>
              <a:t>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spc="-10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1950" spc="-15" baseline="42735" dirty="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).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20767" y="6312346"/>
            <a:ext cx="36004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sz="1300" spc="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94</a:t>
            </a:fld>
            <a:endParaRPr sz="1300" dirty="0">
              <a:latin typeface="에스코어 드림 3 Light" panose="020B0303030302020204" pitchFamily="34" charset="-127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58845" y="858939"/>
            <a:ext cx="3226435" cy="603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큰</a:t>
            </a:r>
            <a:r>
              <a:rPr spc="-370" dirty="0"/>
              <a:t> </a:t>
            </a:r>
            <a:r>
              <a:rPr sz="3800" spc="-145" dirty="0">
                <a:latin typeface="Symbol"/>
                <a:cs typeface="Symbol"/>
              </a:rPr>
              <a:t></a:t>
            </a:r>
            <a:r>
              <a:rPr sz="3800" spc="-50" dirty="0">
                <a:latin typeface="Times New Roman"/>
                <a:cs typeface="Times New Roman"/>
              </a:rPr>
              <a:t> </a:t>
            </a:r>
            <a:r>
              <a:rPr dirty="0"/>
              <a:t>표기법</a:t>
            </a:r>
            <a:r>
              <a:rPr spc="-370" dirty="0"/>
              <a:t> </a:t>
            </a:r>
            <a:r>
              <a:rPr dirty="0">
                <a:latin typeface="Times New Roman"/>
                <a:cs typeface="Times New Roman"/>
              </a:rPr>
              <a:t>: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/>
              <a:t>예</a:t>
            </a:r>
            <a:endParaRPr sz="3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1257" y="836421"/>
            <a:ext cx="49142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908175" algn="l"/>
              </a:tabLst>
            </a:pPr>
            <a:r>
              <a:rPr sz="4200" dirty="0">
                <a:latin typeface="Times New Roman"/>
                <a:cs typeface="Times New Roman"/>
              </a:rPr>
              <a:t>2</a:t>
            </a:r>
            <a:r>
              <a:rPr sz="4200" i="1" dirty="0">
                <a:latin typeface="Times New Roman"/>
                <a:cs typeface="Times New Roman"/>
              </a:rPr>
              <a:t>n</a:t>
            </a:r>
            <a:r>
              <a:rPr sz="3150" spc="22" baseline="42328" dirty="0">
                <a:latin typeface="Times New Roman"/>
                <a:cs typeface="Times New Roman"/>
              </a:rPr>
              <a:t>2</a:t>
            </a:r>
            <a:r>
              <a:rPr sz="4200" spc="15" dirty="0"/>
              <a:t>과</a:t>
            </a:r>
            <a:r>
              <a:rPr sz="4200" spc="-434" dirty="0"/>
              <a:t> </a:t>
            </a:r>
            <a:r>
              <a:rPr sz="4200" i="1" dirty="0">
                <a:latin typeface="Times New Roman"/>
                <a:cs typeface="Times New Roman"/>
              </a:rPr>
              <a:t>n</a:t>
            </a:r>
            <a:r>
              <a:rPr sz="3150" spc="22" baseline="42328" dirty="0">
                <a:latin typeface="Times New Roman"/>
                <a:cs typeface="Times New Roman"/>
              </a:rPr>
              <a:t>2</a:t>
            </a:r>
            <a:r>
              <a:rPr sz="3150" baseline="42328" dirty="0">
                <a:latin typeface="Times New Roman"/>
                <a:cs typeface="Times New Roman"/>
              </a:rPr>
              <a:t>	</a:t>
            </a:r>
            <a:r>
              <a:rPr sz="4200" dirty="0">
                <a:latin typeface="Times New Roman"/>
                <a:cs typeface="Times New Roman"/>
              </a:rPr>
              <a:t>+ 1</a:t>
            </a:r>
            <a:r>
              <a:rPr sz="4200" spc="-15" dirty="0">
                <a:latin typeface="Times New Roman"/>
                <a:cs typeface="Times New Roman"/>
              </a:rPr>
              <a:t>0</a:t>
            </a:r>
            <a:r>
              <a:rPr sz="4200" i="1" dirty="0">
                <a:latin typeface="Times New Roman"/>
                <a:cs typeface="Times New Roman"/>
              </a:rPr>
              <a:t>n</a:t>
            </a:r>
            <a:r>
              <a:rPr sz="4200" dirty="0"/>
              <a:t>의</a:t>
            </a:r>
            <a:r>
              <a:rPr sz="4200" spc="-420" dirty="0"/>
              <a:t> </a:t>
            </a:r>
            <a:r>
              <a:rPr sz="4200" dirty="0"/>
              <a:t>비교</a:t>
            </a:r>
            <a:endParaRPr sz="4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1011" y="2214372"/>
            <a:ext cx="4654295" cy="330555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620767" y="6312346"/>
            <a:ext cx="36004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sz="1300" spc="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95</a:t>
            </a:fld>
            <a:endParaRPr sz="1300" dirty="0">
              <a:latin typeface="에스코어 드림 3 Light" panose="020B0303030302020204" pitchFamily="34" charset="-127"/>
              <a:cs typeface="Malgun Gothic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8734" y="1541068"/>
            <a:ext cx="121513" cy="13075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81638" y="1321565"/>
            <a:ext cx="7144384" cy="16383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80975">
              <a:lnSpc>
                <a:spcPct val="100000"/>
              </a:lnSpc>
              <a:spcBef>
                <a:spcPts val="600"/>
              </a:spcBef>
            </a:pPr>
            <a:r>
              <a:rPr sz="2000" spc="10" dirty="0">
                <a:solidFill>
                  <a:srgbClr val="3E3D00"/>
                </a:solidFill>
                <a:latin typeface="Times New Roman"/>
                <a:cs typeface="Times New Roman"/>
              </a:rPr>
              <a:t>5</a:t>
            </a:r>
            <a:r>
              <a:rPr sz="2000" i="1" spc="10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1950" spc="15" baseline="42735" dirty="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sz="1950" spc="195" baseline="4273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Symbol"/>
                <a:cs typeface="Symbol"/>
              </a:rPr>
              <a:t></a:t>
            </a:r>
            <a:r>
              <a:rPr sz="2000" spc="-4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3E3D00"/>
                </a:solidFill>
                <a:latin typeface="Symbol"/>
                <a:cs typeface="Symbol"/>
              </a:rPr>
              <a:t>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spc="-10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1950" spc="-15" baseline="42735" dirty="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2000" spc="-6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?</a:t>
            </a:r>
            <a:endParaRPr sz="2000" dirty="0">
              <a:latin typeface="Times New Roman"/>
              <a:cs typeface="Times New Roman"/>
            </a:endParaRPr>
          </a:p>
          <a:p>
            <a:pPr marL="295275">
              <a:lnSpc>
                <a:spcPct val="100000"/>
              </a:lnSpc>
              <a:spcBef>
                <a:spcPts val="470"/>
              </a:spcBef>
            </a:pP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c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5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와</a:t>
            </a:r>
            <a:r>
              <a:rPr sz="2000" spc="-229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spc="-10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0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을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선택하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면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sz="2000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Symbol"/>
                <a:cs typeface="Symbol"/>
              </a:rPr>
              <a:t>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0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인</a:t>
            </a:r>
            <a:r>
              <a:rPr sz="2000" spc="-229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모든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정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수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에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대해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서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5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1950" spc="22" baseline="42735" dirty="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sz="1950" spc="217" baseline="4273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Symbol"/>
                <a:cs typeface="Symbol"/>
              </a:rPr>
              <a:t>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5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1950" spc="22" baseline="42735" dirty="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endParaRPr sz="1950" baseline="42735" dirty="0">
              <a:latin typeface="Times New Roman"/>
              <a:cs typeface="Times New Roman"/>
            </a:endParaRPr>
          </a:p>
          <a:p>
            <a:pPr marL="359410">
              <a:lnSpc>
                <a:spcPct val="100000"/>
              </a:lnSpc>
              <a:spcBef>
                <a:spcPts val="484"/>
              </a:spcBef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성립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520"/>
              </a:spcBef>
            </a:pPr>
            <a:r>
              <a:rPr sz="2775" i="1" spc="-44" baseline="-34534" dirty="0">
                <a:latin typeface="Times New Roman"/>
                <a:cs typeface="Times New Roman"/>
              </a:rPr>
              <a:t>T</a:t>
            </a:r>
            <a:r>
              <a:rPr sz="2775" i="1" spc="-337" baseline="-34534" dirty="0">
                <a:latin typeface="Times New Roman"/>
                <a:cs typeface="Times New Roman"/>
              </a:rPr>
              <a:t> </a:t>
            </a:r>
            <a:r>
              <a:rPr sz="2775" spc="37" baseline="-34534" dirty="0">
                <a:latin typeface="Times New Roman"/>
                <a:cs typeface="Times New Roman"/>
              </a:rPr>
              <a:t>(</a:t>
            </a:r>
            <a:r>
              <a:rPr sz="2775" i="1" baseline="-34534" dirty="0">
                <a:latin typeface="Times New Roman"/>
                <a:cs typeface="Times New Roman"/>
              </a:rPr>
              <a:t>n</a:t>
            </a:r>
            <a:r>
              <a:rPr sz="2775" spc="-30" baseline="-34534" dirty="0">
                <a:latin typeface="Times New Roman"/>
                <a:cs typeface="Times New Roman"/>
              </a:rPr>
              <a:t>)</a:t>
            </a:r>
            <a:r>
              <a:rPr sz="2775" spc="-67" baseline="-34534" dirty="0">
                <a:latin typeface="Times New Roman"/>
                <a:cs typeface="Times New Roman"/>
              </a:rPr>
              <a:t> </a:t>
            </a:r>
            <a:r>
              <a:rPr sz="2775" spc="-44" baseline="-34534" dirty="0">
                <a:latin typeface="Symbol"/>
                <a:cs typeface="Symbol"/>
              </a:rPr>
              <a:t></a:t>
            </a:r>
            <a:r>
              <a:rPr sz="2775" spc="157" baseline="-34534" dirty="0">
                <a:latin typeface="Times New Roman"/>
                <a:cs typeface="Times New Roman"/>
              </a:rPr>
              <a:t> </a:t>
            </a:r>
            <a:r>
              <a:rPr sz="185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1850" u="sng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sz="1850" i="1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1850" i="1" u="sng" spc="-1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50" u="sng" spc="7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1850" u="sng" spc="-1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850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r>
              <a:rPr sz="1850" dirty="0">
                <a:latin typeface="Times New Roman"/>
                <a:cs typeface="Times New Roman"/>
              </a:rPr>
              <a:t> </a:t>
            </a:r>
            <a:r>
              <a:rPr sz="1850" spc="-45" dirty="0">
                <a:latin typeface="Times New Roman"/>
                <a:cs typeface="Times New Roman"/>
              </a:rPr>
              <a:t> </a:t>
            </a:r>
            <a:r>
              <a:rPr sz="3000" baseline="-50000" dirty="0">
                <a:solidFill>
                  <a:srgbClr val="3E3D00"/>
                </a:solidFill>
                <a:latin typeface="Times New Roman"/>
                <a:cs typeface="Times New Roman"/>
              </a:rPr>
              <a:t>?</a:t>
            </a:r>
            <a:endParaRPr sz="3000" baseline="-500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8734" y="3002584"/>
            <a:ext cx="121513" cy="13075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4540" y="3227654"/>
            <a:ext cx="321627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Symbol"/>
                <a:cs typeface="Symbol"/>
              </a:rPr>
              <a:t>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0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인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모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든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정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수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에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대해서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49621" y="3227654"/>
            <a:ext cx="206057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이</a:t>
            </a:r>
            <a:r>
              <a:rPr sz="2000" spc="-204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성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립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sz="2000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그러므로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8734" y="4467148"/>
            <a:ext cx="121513" cy="13075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482443" y="2979507"/>
            <a:ext cx="140335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50" spc="-25" dirty="0">
                <a:latin typeface="Times New Roman"/>
                <a:cs typeface="Times New Roman"/>
              </a:rPr>
              <a:t>2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15135" y="3814233"/>
            <a:ext cx="160655" cy="0"/>
          </a:xfrm>
          <a:custGeom>
            <a:avLst/>
            <a:gdLst/>
            <a:ahLst/>
            <a:cxnLst/>
            <a:rect l="l" t="t" r="r" b="b"/>
            <a:pathLst>
              <a:path w="160655">
                <a:moveTo>
                  <a:pt x="0" y="0"/>
                </a:moveTo>
                <a:lnTo>
                  <a:pt x="160101" y="0"/>
                </a:lnTo>
              </a:path>
            </a:pathLst>
          </a:custGeom>
          <a:ln w="99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12140" y="3591792"/>
            <a:ext cx="7978140" cy="17386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10185">
              <a:lnSpc>
                <a:spcPts val="2110"/>
              </a:lnSpc>
              <a:spcBef>
                <a:spcPts val="110"/>
              </a:spcBef>
            </a:pPr>
            <a:r>
              <a:rPr sz="1850" i="1" spc="105" dirty="0">
                <a:latin typeface="Times New Roman"/>
                <a:cs typeface="Times New Roman"/>
              </a:rPr>
              <a:t>c</a:t>
            </a:r>
            <a:r>
              <a:rPr sz="1850" i="1" spc="35" dirty="0">
                <a:latin typeface="Times New Roman"/>
                <a:cs typeface="Times New Roman"/>
              </a:rPr>
              <a:t> </a:t>
            </a:r>
            <a:r>
              <a:rPr sz="1850" spc="130" dirty="0">
                <a:latin typeface="Symbol"/>
                <a:cs typeface="Symbol"/>
              </a:rPr>
              <a:t></a:t>
            </a:r>
            <a:r>
              <a:rPr sz="1850" spc="160" dirty="0">
                <a:latin typeface="Times New Roman"/>
                <a:cs typeface="Times New Roman"/>
              </a:rPr>
              <a:t> </a:t>
            </a:r>
            <a:r>
              <a:rPr sz="2775" spc="172" baseline="34534" dirty="0">
                <a:latin typeface="Times New Roman"/>
                <a:cs typeface="Times New Roman"/>
              </a:rPr>
              <a:t>1</a:t>
            </a:r>
            <a:r>
              <a:rPr sz="2775" baseline="34534" dirty="0">
                <a:latin typeface="Times New Roman"/>
                <a:cs typeface="Times New Roman"/>
              </a:rPr>
              <a:t> </a:t>
            </a:r>
            <a:r>
              <a:rPr sz="2775" spc="-44" baseline="34534" dirty="0">
                <a:latin typeface="Times New Roman"/>
                <a:cs typeface="Times New Roman"/>
              </a:rPr>
              <a:t> </a:t>
            </a:r>
            <a:r>
              <a:rPr sz="3000" baseline="2777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와</a:t>
            </a:r>
            <a:r>
              <a:rPr sz="3000" spc="-300" baseline="2777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3000" i="1" spc="-7" baseline="2777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3000" spc="-7" baseline="2777" dirty="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sz="3000" spc="7" baseline="2777" dirty="0">
                <a:solidFill>
                  <a:srgbClr val="3E3D00"/>
                </a:solidFill>
                <a:latin typeface="Times New Roman"/>
                <a:cs typeface="Times New Roman"/>
              </a:rPr>
              <a:t>0</a:t>
            </a:r>
            <a:r>
              <a:rPr sz="3000" baseline="2777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을</a:t>
            </a:r>
            <a:r>
              <a:rPr sz="3000" spc="-322" baseline="2777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3000" baseline="2777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선택하</a:t>
            </a:r>
            <a:r>
              <a:rPr sz="3000" spc="-7" baseline="2777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면</a:t>
            </a:r>
            <a:r>
              <a:rPr sz="3000" baseline="2777" dirty="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sz="3000" spc="-30" baseline="2777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3000" i="1" baseline="2777" dirty="0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sz="3000" baseline="2777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3000" i="1" spc="7" baseline="2777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3000" baseline="2777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3000" spc="-44" baseline="2777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3000" baseline="2777" dirty="0">
                <a:solidFill>
                  <a:srgbClr val="3E3D00"/>
                </a:solidFill>
                <a:latin typeface="Symbol"/>
                <a:cs typeface="Symbol"/>
              </a:rPr>
              <a:t></a:t>
            </a:r>
            <a:r>
              <a:rPr sz="3150" spc="-104" baseline="2645" dirty="0">
                <a:solidFill>
                  <a:srgbClr val="3E3D00"/>
                </a:solidFill>
                <a:latin typeface="Symbol"/>
                <a:cs typeface="Symbol"/>
              </a:rPr>
              <a:t></a:t>
            </a:r>
            <a:r>
              <a:rPr sz="3000" baseline="2777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3000" i="1" spc="7" baseline="2777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1950" spc="30" baseline="47008" dirty="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sz="3000" spc="-15" baseline="2777" dirty="0">
                <a:solidFill>
                  <a:srgbClr val="3E3D00"/>
                </a:solidFill>
                <a:latin typeface="Times New Roman"/>
                <a:cs typeface="Times New Roman"/>
              </a:rPr>
              <a:t>).</a:t>
            </a:r>
            <a:endParaRPr sz="3000" baseline="2777" dirty="0">
              <a:latin typeface="Times New Roman"/>
              <a:cs typeface="Times New Roman"/>
            </a:endParaRPr>
          </a:p>
          <a:p>
            <a:pPr marL="620395">
              <a:lnSpc>
                <a:spcPts val="1810"/>
              </a:lnSpc>
            </a:pPr>
            <a:r>
              <a:rPr sz="1850" spc="114" dirty="0">
                <a:latin typeface="Times New Roman"/>
                <a:cs typeface="Times New Roman"/>
              </a:rPr>
              <a:t>2</a:t>
            </a:r>
            <a:endParaRPr sz="1850" dirty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739"/>
              </a:spcBef>
            </a:pPr>
            <a:r>
              <a:rPr sz="2000" i="1" spc="10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1950" spc="15" baseline="42735" dirty="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sz="1950" spc="202" baseline="4273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Symbol"/>
                <a:cs typeface="Symbol"/>
              </a:rPr>
              <a:t></a:t>
            </a:r>
            <a:r>
              <a:rPr sz="2000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3E3D00"/>
                </a:solidFill>
                <a:latin typeface="Symbol"/>
                <a:cs typeface="Symbol"/>
              </a:rPr>
              <a:t>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1950" spc="-7" baseline="42735" dirty="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+10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2000" spc="-6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?</a:t>
            </a:r>
            <a:endParaRPr sz="2000" dirty="0">
              <a:latin typeface="Times New Roman"/>
              <a:cs typeface="Times New Roman"/>
            </a:endParaRPr>
          </a:p>
          <a:p>
            <a:pPr marL="165100">
              <a:lnSpc>
                <a:spcPts val="2350"/>
              </a:lnSpc>
              <a:spcBef>
                <a:spcPts val="475"/>
              </a:spcBef>
            </a:pP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Symbol"/>
                <a:cs typeface="Symbol"/>
              </a:rPr>
              <a:t>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0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인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모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든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정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수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에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대해서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sz="2000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1950" spc="22" baseline="42735" dirty="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sz="1950" spc="240" baseline="4273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Symbol"/>
                <a:cs typeface="Symbol"/>
              </a:rPr>
              <a:t>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sz="2000" dirty="0">
                <a:solidFill>
                  <a:srgbClr val="3E3D00"/>
                </a:solidFill>
                <a:latin typeface="Symbol"/>
                <a:cs typeface="Symbol"/>
              </a:rPr>
              <a:t></a:t>
            </a:r>
            <a:r>
              <a:rPr sz="2000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1950" spc="22" baseline="42735" dirty="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+1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0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이</a:t>
            </a:r>
            <a:r>
              <a:rPr sz="2000" spc="-25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성립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그러므로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sz="2000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c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와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 marL="160020">
              <a:lnSpc>
                <a:spcPts val="2470"/>
              </a:lnSpc>
            </a:pP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0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을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선택하면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sz="2000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1950" spc="22" baseline="42735" dirty="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sz="1950" spc="240" baseline="4273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Symbol"/>
                <a:cs typeface="Symbol"/>
              </a:rPr>
              <a:t>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100" spc="-70" dirty="0">
                <a:solidFill>
                  <a:srgbClr val="3E3D00"/>
                </a:solidFill>
                <a:latin typeface="Symbol"/>
                <a:cs typeface="Symbol"/>
              </a:rPr>
              <a:t>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1950" spc="30" baseline="42735" dirty="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+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0</a:t>
            </a:r>
            <a:r>
              <a:rPr sz="2000" i="1" spc="-10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).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20767" y="6312346"/>
            <a:ext cx="36004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sz="1300" spc="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96</a:t>
            </a:fld>
            <a:endParaRPr sz="1300" dirty="0">
              <a:latin typeface="에스코어 드림 3 Light" panose="020B0303030302020204" pitchFamily="34" charset="-127"/>
              <a:cs typeface="Malgun Gothic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368676" y="325539"/>
            <a:ext cx="4560570" cy="603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큰</a:t>
            </a:r>
            <a:r>
              <a:rPr spc="-365" dirty="0"/>
              <a:t> </a:t>
            </a:r>
            <a:r>
              <a:rPr sz="3800" spc="-145" dirty="0">
                <a:latin typeface="Symbol"/>
                <a:cs typeface="Symbol"/>
              </a:rPr>
              <a:t></a:t>
            </a:r>
            <a:r>
              <a:rPr sz="3800" spc="-50" dirty="0">
                <a:latin typeface="Times New Roman"/>
                <a:cs typeface="Times New Roman"/>
              </a:rPr>
              <a:t> </a:t>
            </a:r>
            <a:r>
              <a:rPr dirty="0"/>
              <a:t>표기법</a:t>
            </a:r>
            <a:r>
              <a:rPr spc="-365" dirty="0"/>
              <a:t> </a:t>
            </a:r>
            <a:r>
              <a:rPr dirty="0">
                <a:latin typeface="Times New Roman"/>
                <a:cs typeface="Times New Roman"/>
              </a:rPr>
              <a:t>: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/>
              <a:t>예</a:t>
            </a:r>
            <a:r>
              <a:rPr spc="-370" dirty="0"/>
              <a:t> </a:t>
            </a:r>
            <a:r>
              <a:rPr dirty="0">
                <a:latin typeface="Times New Roman"/>
                <a:cs typeface="Times New Roman"/>
              </a:rPr>
              <a:t>(</a:t>
            </a:r>
            <a:r>
              <a:rPr dirty="0"/>
              <a:t>계</a:t>
            </a:r>
            <a:r>
              <a:rPr spc="-5" dirty="0"/>
              <a:t>속</a:t>
            </a:r>
            <a:r>
              <a:rPr dirty="0">
                <a:latin typeface="Times New Roman"/>
                <a:cs typeface="Times New Roman"/>
              </a:rPr>
              <a:t>)</a:t>
            </a:r>
            <a:endParaRPr sz="3800">
              <a:latin typeface="Times New Roman"/>
              <a:cs typeface="Times New Roman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185447D-0742-EA7F-5170-95B2D9E9F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3205831"/>
            <a:ext cx="914427" cy="375569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934" y="1541068"/>
            <a:ext cx="121513" cy="13075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88340" y="1302311"/>
            <a:ext cx="7936865" cy="2450671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750"/>
              </a:spcBef>
            </a:pP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i="1" spc="-3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Symbol"/>
                <a:cs typeface="Symbol"/>
              </a:rPr>
              <a:t></a:t>
            </a:r>
            <a:r>
              <a:rPr sz="2000" spc="-4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3E3D00"/>
                </a:solidFill>
                <a:latin typeface="Symbol"/>
                <a:cs typeface="Symbol"/>
              </a:rPr>
              <a:t>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spc="-10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1950" spc="-15" baseline="42735" dirty="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2000" spc="-5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?</a:t>
            </a:r>
            <a:endParaRPr sz="2000" dirty="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615"/>
              </a:spcBef>
            </a:pP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Symbol"/>
                <a:cs typeface="Symbol"/>
              </a:rPr>
              <a:t>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인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모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든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정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수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에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대해서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sz="2000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Symbol"/>
                <a:cs typeface="Symbol"/>
              </a:rPr>
              <a:t>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sz="2000" dirty="0">
                <a:solidFill>
                  <a:srgbClr val="3E3D00"/>
                </a:solidFill>
                <a:latin typeface="Symbol"/>
                <a:cs typeface="Symbol"/>
              </a:rPr>
              <a:t>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1950" spc="22" baseline="42735" dirty="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sz="1950" spc="-15" baseline="4273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이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성립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그러므로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sz="2000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c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와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spc="-10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을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 marL="160655">
              <a:lnSpc>
                <a:spcPct val="100000"/>
              </a:lnSpc>
              <a:spcBef>
                <a:spcPts val="300"/>
              </a:spcBef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선택하면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sz="2000" spc="-5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i="1" spc="-3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E3D00"/>
                </a:solidFill>
                <a:latin typeface="Symbol"/>
                <a:cs typeface="Symbol"/>
              </a:rPr>
              <a:t></a:t>
            </a:r>
            <a:r>
              <a:rPr sz="2100" spc="-5" dirty="0">
                <a:solidFill>
                  <a:srgbClr val="3E3D00"/>
                </a:solidFill>
                <a:latin typeface="Symbol"/>
                <a:cs typeface="Symbol"/>
              </a:rPr>
              <a:t>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1950" spc="-7" baseline="42735" dirty="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).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500" dirty="0">
              <a:latin typeface="Times New Roman"/>
              <a:cs typeface="Times New Roman"/>
            </a:endParaRPr>
          </a:p>
          <a:p>
            <a:pPr marL="160655">
              <a:lnSpc>
                <a:spcPct val="100000"/>
              </a:lnSpc>
            </a:pPr>
            <a:r>
              <a:rPr sz="2000" i="1" spc="10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1950" spc="15" baseline="42735" dirty="0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r>
              <a:rPr sz="1950" spc="209" baseline="4273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Symbol"/>
                <a:cs typeface="Symbol"/>
              </a:rPr>
              <a:t></a:t>
            </a:r>
            <a:r>
              <a:rPr sz="2000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3E3D00"/>
                </a:solidFill>
                <a:latin typeface="Symbol"/>
                <a:cs typeface="Symbol"/>
              </a:rPr>
              <a:t>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spc="-10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1950" spc="-15" baseline="42735" dirty="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2000" spc="-6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?</a:t>
            </a:r>
            <a:endParaRPr sz="2000" dirty="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855"/>
              </a:spcBef>
            </a:pP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Symbol"/>
                <a:cs typeface="Symbol"/>
              </a:rPr>
              <a:t>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인</a:t>
            </a:r>
            <a:r>
              <a:rPr sz="2000" spc="-2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모든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에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대해서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spc="10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1950" spc="15" baseline="42735" dirty="0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r>
              <a:rPr sz="1950" spc="254" baseline="4273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Symbol"/>
                <a:cs typeface="Symbol"/>
              </a:rPr>
              <a:t>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c</a:t>
            </a:r>
            <a:r>
              <a:rPr sz="2000" spc="5" dirty="0">
                <a:solidFill>
                  <a:srgbClr val="3E3D00"/>
                </a:solidFill>
                <a:latin typeface="Symbol"/>
                <a:cs typeface="Symbol"/>
              </a:rPr>
              <a:t>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1950" spc="7" baseline="42735" dirty="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sz="1950" spc="-15" baseline="4273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이</a:t>
            </a:r>
            <a:r>
              <a:rPr sz="2000" spc="-2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성립하는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c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와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값은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존재하지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않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934" y="3115360"/>
            <a:ext cx="121513" cy="13075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11072" y="3744848"/>
            <a:ext cx="79584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는다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즉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양변을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1950" spc="7" baseline="42735" dirty="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으로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나누면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sz="2000" spc="484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Symbol"/>
                <a:cs typeface="Symbol"/>
              </a:rPr>
              <a:t>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c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가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되는데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c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를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아무리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크게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잡더라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20767" y="6312346"/>
            <a:ext cx="36004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sz="1300" spc="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97</a:t>
            </a:fld>
            <a:endParaRPr sz="1300" dirty="0">
              <a:latin typeface="에스코어 드림 3 Light" panose="020B0303030302020204" pitchFamily="34" charset="-127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1072" y="3934541"/>
            <a:ext cx="5915025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도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그</a:t>
            </a:r>
            <a:r>
              <a:rPr sz="2000" spc="-2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보다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더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큰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이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존재한다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sz="2000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그러므로</a:t>
            </a:r>
            <a:r>
              <a:rPr sz="2000" spc="254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3075" i="1" spc="375" baseline="1355" dirty="0">
                <a:latin typeface="Times New Roman"/>
                <a:cs typeface="Times New Roman"/>
              </a:rPr>
              <a:t>n</a:t>
            </a:r>
            <a:r>
              <a:rPr sz="1800" spc="142" baseline="46296" dirty="0">
                <a:latin typeface="Times New Roman"/>
                <a:cs typeface="Times New Roman"/>
              </a:rPr>
              <a:t>3</a:t>
            </a:r>
            <a:r>
              <a:rPr sz="1800" baseline="46296" dirty="0">
                <a:latin typeface="Times New Roman"/>
                <a:cs typeface="Times New Roman"/>
              </a:rPr>
              <a:t> </a:t>
            </a:r>
            <a:r>
              <a:rPr sz="1800" spc="-179" baseline="46296" dirty="0">
                <a:latin typeface="Times New Roman"/>
                <a:cs typeface="Times New Roman"/>
              </a:rPr>
              <a:t> </a:t>
            </a:r>
            <a:r>
              <a:rPr sz="3075" spc="359" baseline="1355" dirty="0">
                <a:latin typeface="Symbol"/>
                <a:cs typeface="Symbol"/>
              </a:rPr>
              <a:t></a:t>
            </a:r>
            <a:r>
              <a:rPr sz="3075" spc="-419" baseline="1355" dirty="0">
                <a:latin typeface="Times New Roman"/>
                <a:cs typeface="Times New Roman"/>
              </a:rPr>
              <a:t> </a:t>
            </a:r>
            <a:r>
              <a:rPr sz="3075" i="1" spc="465" baseline="1355" dirty="0">
                <a:latin typeface="Times New Roman"/>
                <a:cs typeface="Times New Roman"/>
              </a:rPr>
              <a:t>O</a:t>
            </a:r>
            <a:r>
              <a:rPr sz="3300" spc="-459" dirty="0">
                <a:latin typeface="Symbol"/>
                <a:cs typeface="Symbol"/>
              </a:rPr>
              <a:t></a:t>
            </a:r>
            <a:r>
              <a:rPr sz="3075" i="1" spc="442" baseline="1355" dirty="0">
                <a:latin typeface="Times New Roman"/>
                <a:cs typeface="Times New Roman"/>
              </a:rPr>
              <a:t>n</a:t>
            </a:r>
            <a:r>
              <a:rPr sz="1800" spc="142" baseline="46296" dirty="0">
                <a:latin typeface="Times New Roman"/>
                <a:cs typeface="Times New Roman"/>
              </a:rPr>
              <a:t>2</a:t>
            </a:r>
            <a:r>
              <a:rPr sz="1800" spc="60" baseline="46296" dirty="0">
                <a:latin typeface="Times New Roman"/>
                <a:cs typeface="Times New Roman"/>
              </a:rPr>
              <a:t> </a:t>
            </a:r>
            <a:r>
              <a:rPr sz="3300" spc="-315" dirty="0">
                <a:latin typeface="Symbol"/>
                <a:cs typeface="Symbol"/>
              </a:rPr>
              <a:t></a:t>
            </a:r>
            <a:endParaRPr sz="3300" dirty="0">
              <a:latin typeface="Symbol"/>
              <a:cs typeface="Symbo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68676" y="554139"/>
            <a:ext cx="4560570" cy="603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큰</a:t>
            </a:r>
            <a:r>
              <a:rPr spc="-365" dirty="0"/>
              <a:t> </a:t>
            </a:r>
            <a:r>
              <a:rPr sz="3800" spc="-145" dirty="0">
                <a:latin typeface="Symbol"/>
                <a:cs typeface="Symbol"/>
              </a:rPr>
              <a:t></a:t>
            </a:r>
            <a:r>
              <a:rPr sz="3800" spc="-50" dirty="0">
                <a:latin typeface="Times New Roman"/>
                <a:cs typeface="Times New Roman"/>
              </a:rPr>
              <a:t> </a:t>
            </a:r>
            <a:r>
              <a:rPr dirty="0"/>
              <a:t>표기법</a:t>
            </a:r>
            <a:r>
              <a:rPr spc="-365" dirty="0"/>
              <a:t> </a:t>
            </a:r>
            <a:r>
              <a:rPr dirty="0">
                <a:latin typeface="Times New Roman"/>
                <a:cs typeface="Times New Roman"/>
              </a:rPr>
              <a:t>: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/>
              <a:t>예</a:t>
            </a:r>
            <a:r>
              <a:rPr spc="-370" dirty="0"/>
              <a:t> </a:t>
            </a:r>
            <a:r>
              <a:rPr dirty="0">
                <a:latin typeface="Times New Roman"/>
                <a:cs typeface="Times New Roman"/>
              </a:rPr>
              <a:t>(</a:t>
            </a:r>
            <a:r>
              <a:rPr dirty="0"/>
              <a:t>계</a:t>
            </a:r>
            <a:r>
              <a:rPr spc="-5" dirty="0"/>
              <a:t>속</a:t>
            </a:r>
            <a:r>
              <a:rPr dirty="0">
                <a:latin typeface="Times New Roman"/>
                <a:cs typeface="Times New Roman"/>
              </a:rPr>
              <a:t>)</a:t>
            </a:r>
            <a:endParaRPr sz="3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8241" y="627291"/>
            <a:ext cx="1207135" cy="603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800" spc="-145" dirty="0">
                <a:latin typeface="Symbol"/>
                <a:cs typeface="Symbol"/>
              </a:rPr>
              <a:t></a:t>
            </a:r>
            <a:r>
              <a:rPr sz="3800"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(</a:t>
            </a:r>
            <a:r>
              <a:rPr i="1" dirty="0">
                <a:latin typeface="Times New Roman"/>
                <a:cs typeface="Times New Roman"/>
              </a:rPr>
              <a:t>n</a:t>
            </a:r>
            <a:r>
              <a:rPr sz="3600" baseline="41666" dirty="0">
                <a:latin typeface="Times New Roman"/>
                <a:cs typeface="Times New Roman"/>
              </a:rPr>
              <a:t>2</a:t>
            </a:r>
            <a:r>
              <a:rPr sz="3600" dirty="0">
                <a:latin typeface="Times New Roman"/>
                <a:cs typeface="Times New Roman"/>
              </a:rPr>
              <a:t>)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7500" y="2224622"/>
            <a:ext cx="3394000" cy="362503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620767" y="6312346"/>
            <a:ext cx="36004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sz="1300" spc="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98</a:t>
            </a:fld>
            <a:endParaRPr sz="1300" dirty="0">
              <a:latin typeface="에스코어 드림 3 Light" panose="020B0303030302020204" pitchFamily="34" charset="-127"/>
              <a:cs typeface="Malgun Gothic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1597" y="883665"/>
            <a:ext cx="1862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Symbol"/>
                <a:cs typeface="Symbol"/>
              </a:rPr>
              <a:t>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dirty="0"/>
              <a:t>표기법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8734" y="1941880"/>
            <a:ext cx="121513" cy="130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50240" y="1686665"/>
            <a:ext cx="8271509" cy="3636893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2000" b="1" spc="-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정의</a:t>
            </a:r>
            <a:r>
              <a:rPr sz="2000" b="1" spc="-26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b="1" dirty="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sz="2000" b="1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b="1" spc="-2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점근적</a:t>
            </a:r>
            <a:r>
              <a:rPr sz="2000" b="1" spc="-27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b="1" spc="-10" dirty="0">
                <a:solidFill>
                  <a:srgbClr val="00B0F0"/>
                </a:solidFill>
                <a:latin typeface="에스코어 드림 3 Light" panose="020B0303030302020204" pitchFamily="34" charset="-127"/>
                <a:cs typeface="Malgun Gothic"/>
              </a:rPr>
              <a:t>하한</a:t>
            </a:r>
            <a:r>
              <a:rPr sz="2000" b="1" spc="-10" dirty="0">
                <a:solidFill>
                  <a:srgbClr val="3E3D00"/>
                </a:solidFill>
                <a:latin typeface="Times New Roman"/>
                <a:cs typeface="Times New Roman"/>
              </a:rPr>
              <a:t>(asymptotic</a:t>
            </a:r>
            <a:r>
              <a:rPr sz="2000" b="1" spc="-4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E3D00"/>
                </a:solidFill>
                <a:latin typeface="Times New Roman"/>
                <a:cs typeface="Times New Roman"/>
              </a:rPr>
              <a:t>lower bound)</a:t>
            </a:r>
            <a:endParaRPr sz="2000" dirty="0">
              <a:latin typeface="Times New Roman"/>
              <a:cs typeface="Times New Roman"/>
            </a:endParaRPr>
          </a:p>
          <a:p>
            <a:pPr marL="413384" indent="-287020">
              <a:lnSpc>
                <a:spcPct val="100000"/>
              </a:lnSpc>
              <a:spcBef>
                <a:spcPts val="8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  <a:tab pos="414020" algn="l"/>
              </a:tabLst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주어진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복잡도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함수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f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에</a:t>
            </a:r>
            <a:r>
              <a:rPr sz="2000" spc="-24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대해서</a:t>
            </a:r>
            <a:r>
              <a:rPr sz="2000" spc="-21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spc="5" dirty="0">
                <a:solidFill>
                  <a:srgbClr val="2A54AA"/>
                </a:solidFill>
                <a:latin typeface="Times New Roman"/>
                <a:cs typeface="Times New Roman"/>
              </a:rPr>
              <a:t>g</a:t>
            </a:r>
            <a:r>
              <a:rPr sz="2000" dirty="0">
                <a:solidFill>
                  <a:srgbClr val="2A54AA"/>
                </a:solidFill>
                <a:latin typeface="Times New Roman"/>
                <a:cs typeface="Times New Roman"/>
              </a:rPr>
              <a:t>(</a:t>
            </a:r>
            <a:r>
              <a:rPr sz="2000" i="1" spc="5" dirty="0">
                <a:solidFill>
                  <a:srgbClr val="2A54AA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2A54AA"/>
                </a:solidFill>
                <a:latin typeface="Times New Roman"/>
                <a:cs typeface="Times New Roman"/>
              </a:rPr>
              <a:t>)</a:t>
            </a:r>
            <a:r>
              <a:rPr sz="2000" spc="-30" dirty="0">
                <a:solidFill>
                  <a:srgbClr val="2A54A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54AA"/>
                </a:solidFill>
                <a:latin typeface="Symbol"/>
                <a:cs typeface="Symbol"/>
              </a:rPr>
              <a:t></a:t>
            </a:r>
            <a:r>
              <a:rPr sz="2000" spc="-10" dirty="0">
                <a:solidFill>
                  <a:srgbClr val="2A54AA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A54AA"/>
                </a:solidFill>
                <a:latin typeface="Symbol"/>
                <a:cs typeface="Symbol"/>
              </a:rPr>
              <a:t></a:t>
            </a:r>
            <a:r>
              <a:rPr sz="2000" dirty="0">
                <a:solidFill>
                  <a:srgbClr val="2A54AA"/>
                </a:solidFill>
                <a:latin typeface="Times New Roman"/>
                <a:cs typeface="Times New Roman"/>
              </a:rPr>
              <a:t>(</a:t>
            </a:r>
            <a:r>
              <a:rPr sz="2000" i="1" spc="-5" dirty="0">
                <a:solidFill>
                  <a:srgbClr val="2A54AA"/>
                </a:solidFill>
                <a:latin typeface="Times New Roman"/>
                <a:cs typeface="Times New Roman"/>
              </a:rPr>
              <a:t>f</a:t>
            </a:r>
            <a:r>
              <a:rPr sz="2000" dirty="0">
                <a:solidFill>
                  <a:srgbClr val="2A54AA"/>
                </a:solidFill>
                <a:latin typeface="Times New Roman"/>
                <a:cs typeface="Times New Roman"/>
              </a:rPr>
              <a:t>(</a:t>
            </a:r>
            <a:r>
              <a:rPr sz="2000" i="1" spc="5" dirty="0">
                <a:solidFill>
                  <a:srgbClr val="2A54AA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2A54AA"/>
                </a:solidFill>
                <a:latin typeface="Times New Roman"/>
                <a:cs typeface="Times New Roman"/>
              </a:rPr>
              <a:t>)</a:t>
            </a:r>
            <a:r>
              <a:rPr sz="2000" spc="-10" dirty="0">
                <a:solidFill>
                  <a:srgbClr val="2A54AA"/>
                </a:solidFill>
                <a:latin typeface="Times New Roman"/>
                <a:cs typeface="Times New Roman"/>
              </a:rPr>
              <a:t>)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이면</a:t>
            </a:r>
            <a:endParaRPr sz="2000" dirty="0">
              <a:latin typeface="에스코어 드림 3 Light" panose="020B0303030302020204" pitchFamily="34" charset="-127"/>
              <a:cs typeface="Malgun Gothic"/>
            </a:endParaRPr>
          </a:p>
          <a:p>
            <a:pPr marL="413384">
              <a:lnSpc>
                <a:spcPct val="100000"/>
              </a:lnSpc>
              <a:spcBef>
                <a:spcPts val="405"/>
              </a:spcBef>
            </a:pPr>
            <a:r>
              <a:rPr sz="2000" i="1" dirty="0">
                <a:solidFill>
                  <a:srgbClr val="2A54AA"/>
                </a:solidFill>
                <a:latin typeface="Times New Roman"/>
                <a:cs typeface="Times New Roman"/>
              </a:rPr>
              <a:t>n</a:t>
            </a:r>
            <a:r>
              <a:rPr sz="2000" i="1" spc="-5" dirty="0">
                <a:solidFill>
                  <a:srgbClr val="2A54A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54AA"/>
                </a:solidFill>
                <a:latin typeface="Symbol"/>
                <a:cs typeface="Symbol"/>
              </a:rPr>
              <a:t></a:t>
            </a:r>
            <a:r>
              <a:rPr sz="2000" spc="-5" dirty="0">
                <a:solidFill>
                  <a:srgbClr val="2A54AA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인</a:t>
            </a:r>
            <a:r>
              <a:rPr sz="2000" spc="-2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모든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정수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에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대해서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dirty="0">
                <a:solidFill>
                  <a:srgbClr val="2A54AA"/>
                </a:solidFill>
                <a:latin typeface="Times New Roman"/>
                <a:cs typeface="Times New Roman"/>
              </a:rPr>
              <a:t>g</a:t>
            </a:r>
            <a:r>
              <a:rPr sz="2000" dirty="0">
                <a:solidFill>
                  <a:srgbClr val="2A54AA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2A54AA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2A54AA"/>
                </a:solidFill>
                <a:latin typeface="Times New Roman"/>
                <a:cs typeface="Times New Roman"/>
              </a:rPr>
              <a:t>)</a:t>
            </a:r>
            <a:r>
              <a:rPr sz="2000" spc="-30" dirty="0">
                <a:solidFill>
                  <a:srgbClr val="2A54A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54AA"/>
                </a:solidFill>
                <a:latin typeface="Symbol"/>
                <a:cs typeface="Symbol"/>
              </a:rPr>
              <a:t></a:t>
            </a:r>
            <a:r>
              <a:rPr sz="2000" spc="5" dirty="0">
                <a:solidFill>
                  <a:srgbClr val="2A54AA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0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54AA"/>
                </a:solidFill>
                <a:latin typeface="Symbol"/>
                <a:cs typeface="Symbol"/>
              </a:rPr>
              <a:t></a:t>
            </a:r>
            <a:r>
              <a:rPr sz="2000" spc="5" dirty="0">
                <a:solidFill>
                  <a:srgbClr val="2A54AA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2A54AA"/>
                </a:solidFill>
                <a:latin typeface="Times New Roman"/>
                <a:cs typeface="Times New Roman"/>
              </a:rPr>
              <a:t>f</a:t>
            </a:r>
            <a:r>
              <a:rPr sz="2000" dirty="0">
                <a:solidFill>
                  <a:srgbClr val="2A54AA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2A54AA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2A54AA"/>
                </a:solidFill>
                <a:latin typeface="Times New Roman"/>
                <a:cs typeface="Times New Roman"/>
              </a:rPr>
              <a:t>)</a:t>
            </a:r>
            <a:r>
              <a:rPr sz="2000" spc="-30" dirty="0">
                <a:solidFill>
                  <a:srgbClr val="2A54A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54AA"/>
                </a:solidFill>
                <a:latin typeface="Symbol"/>
                <a:cs typeface="Symbol"/>
              </a:rPr>
              <a:t></a:t>
            </a:r>
            <a:r>
              <a:rPr sz="2000" spc="-5" dirty="0">
                <a:solidFill>
                  <a:srgbClr val="2A54AA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2A54AA"/>
                </a:solidFill>
                <a:latin typeface="Times New Roman"/>
                <a:cs typeface="Times New Roman"/>
              </a:rPr>
              <a:t>0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이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성립하는</a:t>
            </a:r>
            <a:r>
              <a:rPr sz="2000" spc="-2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양의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실수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c</a:t>
            </a:r>
            <a:endParaRPr sz="2000" dirty="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  <a:spcBef>
                <a:spcPts val="400"/>
              </a:spcBef>
            </a:pP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와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음이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아닌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정수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이</a:t>
            </a:r>
            <a:r>
              <a:rPr sz="2000" spc="-2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존재한다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413384" indent="-287020">
              <a:lnSpc>
                <a:spcPct val="10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  <a:tab pos="414020" algn="l"/>
              </a:tabLst>
            </a:pPr>
            <a:r>
              <a:rPr sz="2000" spc="-5" dirty="0">
                <a:solidFill>
                  <a:srgbClr val="3E3D00"/>
                </a:solidFill>
                <a:latin typeface="Symbol"/>
                <a:cs typeface="Symbol"/>
              </a:rPr>
              <a:t>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f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))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={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g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):</a:t>
            </a:r>
            <a:r>
              <a:rPr sz="2000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there</a:t>
            </a:r>
            <a:r>
              <a:rPr sz="2000" spc="1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exist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positive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 constants</a:t>
            </a:r>
            <a:r>
              <a:rPr sz="2000" spc="-7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c 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and</a:t>
            </a:r>
            <a:r>
              <a:rPr sz="2000" spc="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such</a:t>
            </a:r>
            <a:r>
              <a:rPr sz="2000" spc="1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that 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g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Symbol"/>
                <a:cs typeface="Symbol"/>
              </a:rPr>
              <a:t>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c</a:t>
            </a:r>
            <a:r>
              <a:rPr sz="2000" i="1" spc="-1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Symbol"/>
                <a:cs typeface="Symbol"/>
              </a:rPr>
              <a:t></a:t>
            </a:r>
            <a:r>
              <a:rPr sz="2000" spc="1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spc="-10" dirty="0">
                <a:solidFill>
                  <a:srgbClr val="3E3D00"/>
                </a:solidFill>
                <a:latin typeface="Times New Roman"/>
                <a:cs typeface="Times New Roman"/>
              </a:rPr>
              <a:t>f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spc="-10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endParaRPr sz="2000" dirty="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  <a:spcBef>
                <a:spcPts val="409"/>
              </a:spcBef>
            </a:pPr>
            <a:r>
              <a:rPr sz="2000" dirty="0">
                <a:solidFill>
                  <a:srgbClr val="3E3D00"/>
                </a:solidFill>
                <a:latin typeface="Symbol"/>
                <a:cs typeface="Symbol"/>
              </a:rPr>
              <a:t></a:t>
            </a:r>
            <a:r>
              <a:rPr sz="2000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0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for</a:t>
            </a:r>
            <a:r>
              <a:rPr sz="2000" spc="-2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all</a:t>
            </a:r>
            <a:r>
              <a:rPr sz="2000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i="1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Symbol"/>
                <a:cs typeface="Symbol"/>
              </a:rPr>
              <a:t></a:t>
            </a:r>
            <a:r>
              <a:rPr sz="2000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}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g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2000" spc="-3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Symbol"/>
                <a:cs typeface="Symbol"/>
              </a:rPr>
              <a:t></a:t>
            </a:r>
            <a:r>
              <a:rPr sz="2000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E3D00"/>
                </a:solidFill>
                <a:latin typeface="Symbol"/>
                <a:cs typeface="Symbol"/>
              </a:rPr>
              <a:t>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spc="-10" dirty="0">
                <a:solidFill>
                  <a:srgbClr val="3E3D00"/>
                </a:solidFill>
                <a:latin typeface="Times New Roman"/>
                <a:cs typeface="Times New Roman"/>
              </a:rPr>
              <a:t>f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))</a:t>
            </a:r>
            <a:r>
              <a:rPr sz="2000" spc="-4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읽</a:t>
            </a:r>
            <a:r>
              <a:rPr sz="2000" spc="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는</a:t>
            </a:r>
            <a:r>
              <a:rPr sz="2000" spc="-21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방법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endParaRPr sz="2000" dirty="0">
              <a:latin typeface="Times New Roman"/>
              <a:cs typeface="Times New Roman"/>
            </a:endParaRPr>
          </a:p>
          <a:p>
            <a:pPr marL="413384" indent="-287020">
              <a:lnSpc>
                <a:spcPct val="100000"/>
              </a:lnSpc>
              <a:spcBef>
                <a:spcPts val="890"/>
              </a:spcBef>
              <a:buClr>
                <a:srgbClr val="FF9933"/>
              </a:buClr>
              <a:buSzPct val="80000"/>
              <a:buFont typeface="Symbol"/>
              <a:buChar char=""/>
              <a:tabLst>
                <a:tab pos="413384" algn="l"/>
                <a:tab pos="414020" algn="l"/>
              </a:tabLst>
            </a:pP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g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은</a:t>
            </a:r>
            <a:r>
              <a:rPr sz="2000" spc="-25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f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의</a:t>
            </a:r>
            <a:r>
              <a:rPr sz="2000" spc="-24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오메</a:t>
            </a:r>
            <a:r>
              <a:rPr sz="2000" spc="-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가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spc="5" dirty="0">
                <a:solidFill>
                  <a:srgbClr val="3E3D00"/>
                </a:solidFill>
                <a:latin typeface="Times New Roman"/>
                <a:cs typeface="Times New Roman"/>
              </a:rPr>
              <a:t>o</a:t>
            </a:r>
            <a:r>
              <a:rPr sz="2000" spc="-25" dirty="0">
                <a:solidFill>
                  <a:srgbClr val="3E3D00"/>
                </a:solidFill>
                <a:latin typeface="Times New Roman"/>
                <a:cs typeface="Times New Roman"/>
              </a:rPr>
              <a:t>m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ega)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8734" y="4674412"/>
            <a:ext cx="121513" cy="13075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620767" y="6312346"/>
            <a:ext cx="36004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sz="1300" spc="25" dirty="0">
                <a:solidFill>
                  <a:srgbClr val="3E3D00"/>
                </a:solidFill>
                <a:latin typeface="에스코어 드림 3 Light" panose="020B0303030302020204" pitchFamily="34" charset="-127"/>
                <a:cs typeface="Malgun Gothic"/>
              </a:rPr>
              <a:t>99</a:t>
            </a:fld>
            <a:endParaRPr sz="1300" dirty="0">
              <a:latin typeface="에스코어 드림 3 Light" panose="020B0303030302020204" pitchFamily="34" charset="-127"/>
              <a:cs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E3D00"/>
      </a:hlink>
      <a:folHlink>
        <a:srgbClr val="800080"/>
      </a:folHlink>
    </a:clrScheme>
    <a:fontScheme name="사용자 지정 1">
      <a:majorFont>
        <a:latin typeface="나눔스퀘어OTF Bold"/>
        <a:ea typeface="맑은 고딕"/>
        <a:cs typeface=""/>
      </a:majorFont>
      <a:minorFont>
        <a:latin typeface="나눔스퀘어_ac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9037</Words>
  <Application>Microsoft Office PowerPoint</Application>
  <PresentationFormat>화면 슬라이드 쇼(4:3)</PresentationFormat>
  <Paragraphs>1527</Paragraphs>
  <Slides>123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123</vt:i4>
      </vt:variant>
    </vt:vector>
  </HeadingPairs>
  <TitlesOfParts>
    <vt:vector size="137" baseType="lpstr">
      <vt:lpstr>Arial MT</vt:lpstr>
      <vt:lpstr>나눔스퀘어_ac</vt:lpstr>
      <vt:lpstr>나눔스퀘어OTF_ac</vt:lpstr>
      <vt:lpstr>Malgun Gothic</vt:lpstr>
      <vt:lpstr>에스코어 드림 3 Light</vt:lpstr>
      <vt:lpstr>Aptos</vt:lpstr>
      <vt:lpstr>Calibri</vt:lpstr>
      <vt:lpstr>Cambria Math</vt:lpstr>
      <vt:lpstr>Courier New</vt:lpstr>
      <vt:lpstr>Lucida Sans Unicode</vt:lpstr>
      <vt:lpstr>Symbol</vt:lpstr>
      <vt:lpstr>Times New Roman</vt:lpstr>
      <vt:lpstr>Wingdings</vt:lpstr>
      <vt:lpstr>Office Theme</vt:lpstr>
      <vt:lpstr>1장. 알고리즘:효율, 분석 그리고 차수</vt:lpstr>
      <vt:lpstr>알고리즘 단어의 기원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정의: 알고리즘(algorithm)</vt:lpstr>
      <vt:lpstr>PowerPoint 프레젠테이션</vt:lpstr>
      <vt:lpstr>It is formally a type of effective method in which a list of well-  defined instructions for completing a task will, when given an  initial state, proceed through a well-defined series of successive  states, eventually terminating in an end-state.</vt:lpstr>
      <vt:lpstr>program</vt:lpstr>
      <vt:lpstr>왜 알고리즘 과목이 ‘전공필수’인가?</vt:lpstr>
      <vt:lpstr>PowerPoint 프레젠테이션</vt:lpstr>
      <vt:lpstr>PowerPoint 프레젠테이션</vt:lpstr>
      <vt:lpstr>PowerPoint 프레젠테이션</vt:lpstr>
      <vt:lpstr>PowerPoint 프레젠테이션</vt:lpstr>
      <vt:lpstr>메타버스(Metaverse)</vt:lpstr>
      <vt:lpstr>NFT(Non-Fungible Token): 대체불가능한 토큰</vt:lpstr>
      <vt:lpstr>학습 목표</vt:lpstr>
      <vt:lpstr>PowerPoint 프레젠테이션</vt:lpstr>
      <vt:lpstr>PowerPoint 프레젠테이션</vt:lpstr>
      <vt:lpstr>알고리즘과 Method의 차이</vt:lpstr>
      <vt:lpstr>알고리즘의 예</vt:lpstr>
      <vt:lpstr>문제의 표기 방법</vt:lpstr>
      <vt:lpstr>문제의 예(정렬)</vt:lpstr>
      <vt:lpstr>문제의 예(검색)</vt:lpstr>
      <vt:lpstr>알고리즘의 표기</vt:lpstr>
      <vt:lpstr>[문제] 다음의 10개의 데이터에서 제일 큰 수를 찾는다.</vt:lpstr>
      <vt:lpstr>1. 자연어(natural language)</vt:lpstr>
      <vt:lpstr>PowerPoint 프레젠테이션</vt:lpstr>
      <vt:lpstr>또 다른 의사코드</vt:lpstr>
      <vt:lpstr>3. 흐름도</vt:lpstr>
      <vt:lpstr>PowerPoint 프레젠테이션</vt:lpstr>
      <vt:lpstr>PowerPoint 프레젠테이션</vt:lpstr>
      <vt:lpstr>4. 프로그래밍 언어(programming language)</vt:lpstr>
      <vt:lpstr>PowerPoint 프레젠테이션</vt:lpstr>
      <vt:lpstr>C++와 의사코드의 차이점(1)</vt:lpstr>
      <vt:lpstr>C++와 의사코드의 차이점(2)</vt:lpstr>
      <vt:lpstr>C++와 의사코드의 차이점(3)</vt:lpstr>
      <vt:lpstr>순차검색 알고리즘 (sequential search)</vt:lpstr>
      <vt:lpstr>순차검색 알고리즘</vt:lpstr>
      <vt:lpstr>Questions</vt:lpstr>
      <vt:lpstr>배열의 수 더하기</vt:lpstr>
      <vt:lpstr>교환정렬</vt:lpstr>
      <vt:lpstr>행렬곱셈</vt:lpstr>
      <vt:lpstr>이분검색 알고리즘 (binary search)</vt:lpstr>
      <vt:lpstr>이분검색 알고리즘</vt:lpstr>
      <vt:lpstr>Questions</vt:lpstr>
      <vt:lpstr>순차검색 vs. 이분검색</vt:lpstr>
      <vt:lpstr>n번째 피보나찌 수 구하기</vt:lpstr>
      <vt:lpstr>a  b  a  r  a b</vt:lpstr>
      <vt:lpstr>피보나찌 수 구하기(재귀적 방법)</vt:lpstr>
      <vt:lpstr>PowerPoint 프레젠테이션</vt:lpstr>
      <vt:lpstr>PowerPoint 프레젠테이션</vt:lpstr>
      <vt:lpstr>PowerPoint 프레젠테이션</vt:lpstr>
      <vt:lpstr>수학적 귀납법 (mathematical induction)</vt:lpstr>
      <vt:lpstr>PowerPoint 프레젠테이션</vt:lpstr>
      <vt:lpstr>PowerPoint 프레젠테이션</vt:lpstr>
      <vt:lpstr>피보나찌 수 구하기 알고리즘 (반복적 방법)</vt:lpstr>
      <vt:lpstr>Discussion</vt:lpstr>
      <vt:lpstr>두 피보나찌 알고리즘의 비교</vt:lpstr>
      <vt:lpstr>PowerPoint 프레젠테이션</vt:lpstr>
      <vt:lpstr>Discussion</vt:lpstr>
      <vt:lpstr>알고리즘의 분석(analysis)(1)</vt:lpstr>
      <vt:lpstr>PowerPoint 프레젠테이션</vt:lpstr>
      <vt:lpstr>알고리즘의 분석(2)</vt:lpstr>
      <vt:lpstr>분석 방법의 종류 (1)</vt:lpstr>
      <vt:lpstr>분석 방법의 종류 (2)</vt:lpstr>
      <vt:lpstr>Discussion</vt:lpstr>
      <vt:lpstr>배열의 수 더하기</vt:lpstr>
      <vt:lpstr>배열덧셈 시간복잡도 분석</vt:lpstr>
      <vt:lpstr>교환정렬</vt:lpstr>
      <vt:lpstr>교환정렬 시간복잡도 분석(1)</vt:lpstr>
      <vt:lpstr>교환정렬 시간복잡도 분석(2)</vt:lpstr>
      <vt:lpstr>행렬곱셈 시간복잡도 분석</vt:lpstr>
      <vt:lpstr>순차검색 시간복잡도 분석 (최악)</vt:lpstr>
      <vt:lpstr>순차검색 시간복잡도 분석 (평균)</vt:lpstr>
      <vt:lpstr>PowerPoint 프레젠테이션</vt:lpstr>
      <vt:lpstr>순차검색 시간복잡도 분석 (최선)</vt:lpstr>
      <vt:lpstr>Discussion</vt:lpstr>
      <vt:lpstr>정확도(correctness) 분석</vt:lpstr>
      <vt:lpstr>차수(order)</vt:lpstr>
      <vt:lpstr>대표적인 복잡도 함수</vt:lpstr>
      <vt:lpstr>2차 항이 궁극적으로 지배한다.</vt:lpstr>
      <vt:lpstr>높은 차수항이 궁극적으로 지배한다.</vt:lpstr>
      <vt:lpstr>복잡도 함수의 증가율</vt:lpstr>
      <vt:lpstr>시간복잡도별 실행시간 비교</vt:lpstr>
      <vt:lpstr>Asymptotic(점근적) Behavior</vt:lpstr>
      <vt:lpstr>복잡도 함수 표기법</vt:lpstr>
      <vt:lpstr>큰(big) 표기법</vt:lpstr>
      <vt:lpstr>큰  표기법</vt:lpstr>
      <vt:lpstr>큰  표기법</vt:lpstr>
      <vt:lpstr>큰  표기법 : 예</vt:lpstr>
      <vt:lpstr>2n2과 n2 + 10n의 비교</vt:lpstr>
      <vt:lpstr>큰  표기법 : 예 (계속)</vt:lpstr>
      <vt:lpstr>큰  표기법 : 예 (계속)</vt:lpstr>
      <vt:lpstr> (n2)</vt:lpstr>
      <vt:lpstr> 표기법</vt:lpstr>
      <vt:lpstr> 표기법</vt:lpstr>
      <vt:lpstr> 표기법</vt:lpstr>
      <vt:lpstr> 표기법 : 예</vt:lpstr>
      <vt:lpstr>PowerPoint 프레젠테이션</vt:lpstr>
      <vt:lpstr> 표기법 : 예 (계속)</vt:lpstr>
      <vt:lpstr>(n2)</vt:lpstr>
      <vt:lpstr> 표기법</vt:lpstr>
      <vt:lpstr> 표기법</vt:lpstr>
      <vt:lpstr>(n2)</vt:lpstr>
      <vt:lpstr>작은(small)  표기법</vt:lpstr>
      <vt:lpstr>큰  vs.작은 o</vt:lpstr>
      <vt:lpstr>작은 o 표기법 : 예</vt:lpstr>
      <vt:lpstr>작은 o 표기법 : 예 (계속)</vt:lpstr>
      <vt:lpstr>ω 표기법</vt:lpstr>
      <vt:lpstr>PowerPoint 프레젠테이션</vt:lpstr>
      <vt:lpstr>차수의 주요 성질 I</vt:lpstr>
      <vt:lpstr>차수의 주요 성질 II</vt:lpstr>
      <vt:lpstr>극한(limit)을 이용하여 차수를 구하는  방법</vt:lpstr>
      <vt:lpstr>정리 1.3에 의해 a &gt; 0 이면 다음이 성립</vt:lpstr>
      <vt:lpstr>L’Hopital’s rule</vt:lpstr>
      <vt:lpstr>lim f n  lim gn   이면</vt:lpstr>
      <vt:lpstr>알고리즘 복잡도와 컴퓨터 능력</vt:lpstr>
      <vt:lpstr>알고리즘 복잡도와 컴퓨터 능력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서막</dc:title>
  <dc:creator>han</dc:creator>
  <cp:lastModifiedBy>박건우</cp:lastModifiedBy>
  <cp:revision>5</cp:revision>
  <dcterms:created xsi:type="dcterms:W3CDTF">2024-03-11T04:44:39Z</dcterms:created>
  <dcterms:modified xsi:type="dcterms:W3CDTF">2024-03-18T04:20:23Z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2024-01-17T00:00:00Z</vt:filetime>
  </property>
  <property fmtid="{D5CDD505-2E9C-101B-9397-08002B2CF9AE}" pid="3" name="Creator">
    <vt:lpwstr>Microsoft® PowerPoint® Microsoft 365용</vt:lpwstr>
  </property>
  <property fmtid="{D5CDD505-2E9C-101B-9397-08002B2CF9AE}" pid="4" name="LastSaved">
    <vt:filetime>2024-03-11T00:00:00Z</vt:filetime>
  </property>
</Properties>
</file>